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1"/>
  </p:notesMasterIdLst>
  <p:handoutMasterIdLst>
    <p:handoutMasterId r:id="rId52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29" r:id="rId12"/>
    <p:sldId id="3134" r:id="rId13"/>
    <p:sldId id="3141" r:id="rId14"/>
    <p:sldId id="3140" r:id="rId15"/>
    <p:sldId id="3148" r:id="rId16"/>
    <p:sldId id="3149" r:id="rId17"/>
    <p:sldId id="3130" r:id="rId18"/>
    <p:sldId id="3142" r:id="rId19"/>
    <p:sldId id="3152" r:id="rId20"/>
    <p:sldId id="3151" r:id="rId21"/>
    <p:sldId id="3144" r:id="rId22"/>
    <p:sldId id="3153" r:id="rId23"/>
    <p:sldId id="584" r:id="rId24"/>
    <p:sldId id="3154" r:id="rId25"/>
    <p:sldId id="2981" r:id="rId26"/>
    <p:sldId id="3010" r:id="rId27"/>
    <p:sldId id="3047" r:id="rId28"/>
    <p:sldId id="546" r:id="rId29"/>
    <p:sldId id="550" r:id="rId30"/>
    <p:sldId id="551" r:id="rId31"/>
    <p:sldId id="270" r:id="rId32"/>
    <p:sldId id="271" r:id="rId33"/>
    <p:sldId id="3048" r:id="rId34"/>
    <p:sldId id="331" r:id="rId35"/>
    <p:sldId id="332" r:id="rId36"/>
    <p:sldId id="2943" r:id="rId37"/>
    <p:sldId id="334" r:id="rId38"/>
    <p:sldId id="2952" r:id="rId39"/>
    <p:sldId id="3020" r:id="rId40"/>
    <p:sldId id="3021" r:id="rId41"/>
    <p:sldId id="2979" r:id="rId42"/>
    <p:sldId id="3009" r:id="rId43"/>
    <p:sldId id="2980" r:id="rId44"/>
    <p:sldId id="593" r:id="rId45"/>
    <p:sldId id="594" r:id="rId46"/>
    <p:sldId id="591" r:id="rId47"/>
    <p:sldId id="581" r:id="rId48"/>
    <p:sldId id="603" r:id="rId49"/>
    <p:sldId id="58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rcot.com/files/docs/2025/11/24/ERCOT-RTCB-Go-Live-Cutover-Plan-v1.4.pptx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rcot.com/files/docs/2025/11/24/RTC-B-Go-Live-Cutover-Plan-External-v1.3.xlsx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12/03/Projected-Ancillary-Service-Deployment-Factors-for-RUC-for-RTC-B-Go-Live.xlsx" TargetMode="External"/><Relationship Id="rId2" Type="http://schemas.openxmlformats.org/officeDocument/2006/relationships/hyperlink" Target="https://www.ercot.com/services/comm/mkt_notices/opsmessage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ercot.com/committees/tac/rtcbt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2052025-RTC_B-Support-Webex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5/12/RTCB-FAQ-Questions-and-Answers-111925.xlsx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archiv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Daily Market Call</a:t>
            </a:r>
          </a:p>
          <a:p>
            <a:r>
              <a:rPr lang="en-US" sz="2400" b="1" dirty="0"/>
              <a:t>RTC+B Cutover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December 4,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7081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  <a:p>
            <a:pPr algn="ctr"/>
            <a:r>
              <a:rPr lang="en-US" sz="2100" dirty="0">
                <a:solidFill>
                  <a:srgbClr val="FF0000"/>
                </a:solidFill>
              </a:rPr>
              <a:t>after midnight tonight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12/4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8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RTM vs DAM Submissions </a:t>
            </a:r>
            <a:br>
              <a:rPr lang="en-US" dirty="0"/>
            </a:br>
            <a:r>
              <a:rPr lang="en-US" dirty="0"/>
              <a:t>windows at Cutover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Timeline, calendar">
            <a:extLst>
              <a:ext uri="{FF2B5EF4-FFF2-40B4-BE49-F238E27FC236}">
                <a16:creationId xmlns:a16="http://schemas.microsoft.com/office/drawing/2014/main" id="{A141B7F3-EB25-08B3-BC9A-97417CFB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97"/>
            <a:ext cx="9144000" cy="4514574"/>
          </a:xfrm>
          <a:prstGeom prst="rect">
            <a:avLst/>
          </a:prstGeom>
        </p:spPr>
      </p:pic>
      <p:pic>
        <p:nvPicPr>
          <p:cNvPr id="7" name="Picture 6" descr="Diagram">
            <a:extLst>
              <a:ext uri="{FF2B5EF4-FFF2-40B4-BE49-F238E27FC236}">
                <a16:creationId xmlns:a16="http://schemas.microsoft.com/office/drawing/2014/main" id="{95FD83A4-D761-9EA0-0581-A9562F0ED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20" y="52077"/>
            <a:ext cx="3652005" cy="15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5DE6-079D-4E36-DC32-5643EDF56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BF37-09E2-4239-9297-2A951CF7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Trades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06B7-C41B-1B9C-B2C2-F168548B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16E8200B-9249-8D0E-41D2-945CFE065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5" y="774878"/>
            <a:ext cx="8864169" cy="5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67A4-145A-44B3-C105-BCC7EDE4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A982-EAD8-CD8C-D51A-02C2AE7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A6D8-D736-9917-BDAD-EAFA72B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Granular Timing and Dual Entry Requirements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(spreadsheet posted with this meeting)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312B-BCDC-E0E4-00AB-3C08714D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685F2-904D-7B21-B659-27F88F585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" y="2019178"/>
            <a:ext cx="8349209" cy="2595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11125C-07B5-962B-A272-D9A6434AC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" y="4720976"/>
            <a:ext cx="8292058" cy="1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>
                <a:solidFill>
                  <a:schemeClr val="tx2"/>
                </a:solidFill>
                <a:cs typeface="Arial"/>
                <a:hlinkClick r:id="rId2"/>
              </a:rPr>
              <a:t>Cutover Detail Plan Presentation</a:t>
            </a:r>
            <a:r>
              <a:rPr lang="en-US" sz="2000">
                <a:solidFill>
                  <a:schemeClr val="tx2"/>
                </a:solidFill>
                <a:cs typeface="Arial"/>
              </a:rPr>
              <a:t> on RTCBTF Homepage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876C1-5F0B-F614-0C37-F01230C0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2549"/>
            <a:ext cx="8608464" cy="46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4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C97E0-8345-87A8-C8D4-5204EEDF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019"/>
            <a:ext cx="9144000" cy="46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6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C6751-938C-0C9F-C3F9-ABE00542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240A-544D-E917-4DF1-6DF2FDB7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of Interest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AA4A61-120E-1F59-E543-81C5A463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9043"/>
            <a:ext cx="8458200" cy="5312092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</a:rPr>
              <a:t>Reminder that cutover status can be publicly observed by monitoring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Operations Messages </a:t>
            </a:r>
            <a:r>
              <a:rPr lang="en-US" sz="1800" dirty="0">
                <a:solidFill>
                  <a:schemeClr val="tx2"/>
                </a:solidFill>
              </a:rPr>
              <a:t>which will be updated approximate 30 minutes before and after the cutover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ERCOT posted 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AS Deployment Factor </a:t>
            </a:r>
            <a:r>
              <a:rPr lang="en-US" sz="1800" dirty="0">
                <a:solidFill>
                  <a:schemeClr val="tx2"/>
                </a:solidFill>
              </a:rPr>
              <a:t>values on RTCBTF homepage to be used for first day of go-live: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ERCOT posted supporting Business Practice Manuals redlines for RTC+B changes on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RTCBTF homepage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D2C4E-16B8-63D7-B7D9-32D20126D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74" y="4755495"/>
            <a:ext cx="8672052" cy="1245671"/>
          </a:xfrm>
          <a:prstGeom prst="rect">
            <a:avLst/>
          </a:prstGeom>
        </p:spPr>
      </p:pic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7112606F-19BF-AC75-55A3-0B0AA0020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" y="2920649"/>
            <a:ext cx="7806813" cy="10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BEA1-C3FC-8305-CD16-33C01C938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ACFA-3DFA-BB2C-9F20-929F206D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 next 24-hours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A8BF77-D95A-83D3-09CA-C403F1BC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44389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C00000"/>
                </a:solidFill>
              </a:rPr>
              <a:t>Secure 9am-3am </a:t>
            </a:r>
            <a:r>
              <a:rPr lang="en-US" sz="1400" b="1" i="1" dirty="0" err="1">
                <a:solidFill>
                  <a:srgbClr val="C00000"/>
                </a:solidFill>
              </a:rPr>
              <a:t>WebEx</a:t>
            </a:r>
            <a:r>
              <a:rPr lang="en-US" sz="1400" b="1" i="1" dirty="0">
                <a:solidFill>
                  <a:srgbClr val="C00000"/>
                </a:solidFill>
              </a:rPr>
              <a:t> sent via email Monday evening to QSE AR, BAR, RTC AE, subset of TSPs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A78F2-791D-AC9F-F255-98D0FF5E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7" y="1258529"/>
            <a:ext cx="8920525" cy="45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4069-20AD-6B57-ABF9-131BB3CC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EA7E-DF69-302B-43AE-CC093264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Support next 24-hours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3F9D2-D009-22D5-7C04-5CE08AE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" y="2698955"/>
            <a:ext cx="2654711" cy="89965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i="1" dirty="0">
                <a:solidFill>
                  <a:srgbClr val="C00000"/>
                </a:solidFill>
              </a:rPr>
              <a:t>Secure 9am-3am </a:t>
            </a:r>
            <a:r>
              <a:rPr lang="en-US" sz="1400" i="1" dirty="0" err="1">
                <a:solidFill>
                  <a:srgbClr val="C00000"/>
                </a:solidFill>
              </a:rPr>
              <a:t>WebEx</a:t>
            </a:r>
            <a:r>
              <a:rPr lang="en-US" sz="1400" i="1" dirty="0">
                <a:solidFill>
                  <a:srgbClr val="C00000"/>
                </a:solidFill>
              </a:rPr>
              <a:t> sent via email Monday evening to QSE AR, BAR, RTC AE, subset of TSPs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B52CE-2C4B-62A7-42EB-C573AB87850F}"/>
              </a:ext>
            </a:extLst>
          </p:cNvPr>
          <p:cNvSpPr/>
          <p:nvPr/>
        </p:nvSpPr>
        <p:spPr>
          <a:xfrm>
            <a:off x="88490" y="1317522"/>
            <a:ext cx="3765755" cy="363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41728-7A25-BBCF-F6E7-0FEA7F4F6311}"/>
              </a:ext>
            </a:extLst>
          </p:cNvPr>
          <p:cNvSpPr/>
          <p:nvPr/>
        </p:nvSpPr>
        <p:spPr>
          <a:xfrm>
            <a:off x="3854244" y="1317522"/>
            <a:ext cx="4896465" cy="3637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7A58F-6256-F8B0-F3A2-CFA7F8127F14}"/>
              </a:ext>
            </a:extLst>
          </p:cNvPr>
          <p:cNvSpPr txBox="1"/>
          <p:nvPr/>
        </p:nvSpPr>
        <p:spPr>
          <a:xfrm>
            <a:off x="1238863" y="1317522"/>
            <a:ext cx="14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 4,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055BF-DAAF-CC4F-D9C0-CE3485001FD1}"/>
              </a:ext>
            </a:extLst>
          </p:cNvPr>
          <p:cNvSpPr txBox="1"/>
          <p:nvPr/>
        </p:nvSpPr>
        <p:spPr>
          <a:xfrm>
            <a:off x="5569972" y="1314753"/>
            <a:ext cx="14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 5,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AD847-1F6C-A661-8337-3BA72817AA71}"/>
              </a:ext>
            </a:extLst>
          </p:cNvPr>
          <p:cNvSpPr/>
          <p:nvPr/>
        </p:nvSpPr>
        <p:spPr>
          <a:xfrm>
            <a:off x="88490" y="2113935"/>
            <a:ext cx="8662219" cy="36379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RTCB@ERCOT.COM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(email 24 hours)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BD21D-9771-CBBB-FD39-52F38630554C}"/>
              </a:ext>
            </a:extLst>
          </p:cNvPr>
          <p:cNvSpPr/>
          <p:nvPr/>
        </p:nvSpPr>
        <p:spPr>
          <a:xfrm>
            <a:off x="2635045" y="2812026"/>
            <a:ext cx="2399071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Secure Cutover </a:t>
            </a:r>
          </a:p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WebEx</a:t>
            </a:r>
            <a:r>
              <a:rPr lang="en-US" sz="1400" b="1" dirty="0">
                <a:solidFill>
                  <a:schemeClr val="tx2"/>
                </a:solidFill>
              </a:rPr>
              <a:t> Call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9pm-3am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4EB08-E7BD-ACAB-2E80-6B81D30DA258}"/>
              </a:ext>
            </a:extLst>
          </p:cNvPr>
          <p:cNvSpPr/>
          <p:nvPr/>
        </p:nvSpPr>
        <p:spPr>
          <a:xfrm>
            <a:off x="5692877" y="3711677"/>
            <a:ext cx="2168013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hlinkClick r:id="rId3"/>
              </a:rPr>
              <a:t>Public Support </a:t>
            </a:r>
          </a:p>
          <a:p>
            <a:pPr algn="ctr"/>
            <a:r>
              <a:rPr lang="en-US" sz="1400" b="1" dirty="0" err="1">
                <a:solidFill>
                  <a:srgbClr val="C00000"/>
                </a:solidFill>
                <a:hlinkClick r:id="rId3"/>
              </a:rPr>
              <a:t>WebEx</a:t>
            </a:r>
            <a:r>
              <a:rPr lang="en-US" sz="1400" b="1" dirty="0">
                <a:solidFill>
                  <a:srgbClr val="C00000"/>
                </a:solidFill>
                <a:hlinkClick r:id="rId3"/>
              </a:rPr>
              <a:t> Call </a:t>
            </a:r>
            <a:endParaRPr lang="en-US" sz="1400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6:30am-10am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3212C0-CFBA-A84F-E0F7-E3F17E70FD84}"/>
              </a:ext>
            </a:extLst>
          </p:cNvPr>
          <p:cNvSpPr/>
          <p:nvPr/>
        </p:nvSpPr>
        <p:spPr>
          <a:xfrm>
            <a:off x="240890" y="4694902"/>
            <a:ext cx="8662219" cy="363794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highlight>
                  <a:srgbClr val="E6EBF0"/>
                </a:highlight>
              </a:rPr>
              <a:t>Normal other support channels Service Desk and Client Services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61ECA1A-3F74-613C-5AB4-42F89E1DE532}"/>
              </a:ext>
            </a:extLst>
          </p:cNvPr>
          <p:cNvSpPr txBox="1">
            <a:spLocks/>
          </p:cNvSpPr>
          <p:nvPr/>
        </p:nvSpPr>
        <p:spPr>
          <a:xfrm>
            <a:off x="3282744" y="3898489"/>
            <a:ext cx="2654711" cy="3637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C00000"/>
                </a:solidFill>
              </a:rPr>
              <a:t>Posted on ERCOT calendar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871E94-1B07-733D-2715-02AD9DE35012}"/>
              </a:ext>
            </a:extLst>
          </p:cNvPr>
          <p:cNvSpPr/>
          <p:nvPr/>
        </p:nvSpPr>
        <p:spPr>
          <a:xfrm>
            <a:off x="7860890" y="3706762"/>
            <a:ext cx="889819" cy="67351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Daily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Call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10-11am</a:t>
            </a:r>
          </a:p>
        </p:txBody>
      </p:sp>
    </p:spTree>
    <p:extLst>
      <p:ext uri="{BB962C8B-B14F-4D97-AF65-F5344CB8AC3E}">
        <p14:creationId xmlns:p14="http://schemas.microsoft.com/office/powerpoint/2010/main" val="394698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&amp;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5" y="1385584"/>
            <a:ext cx="8458200" cy="5282596"/>
          </a:xfrm>
        </p:spPr>
        <p:txBody>
          <a:bodyPr lIns="91440" tIns="45720" rIns="91440" bIns="45720" anchor="t"/>
          <a:lstStyle/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QSEs should be reviewing Cutover plans and considering staffing and system needs for next 24-hours and into the weekend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Discuss weekend support on tomorrow’s call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Go to more technical details/highlights and then finish Wrap-Up with Q&amp;A</a:t>
            </a:r>
          </a:p>
          <a:p>
            <a:pPr lvl="1"/>
            <a:endParaRPr lang="en-US" sz="11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Remainder of meeting for Q&amp;A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RTC+B FAQ is a great resource for support (on RTCBTF home page): </a:t>
            </a:r>
          </a:p>
          <a:p>
            <a:pPr marL="971550" lvl="2" indent="-171450"/>
            <a:r>
              <a:rPr lang="en-US" sz="1050" dirty="0">
                <a:solidFill>
                  <a:schemeClr val="tx2"/>
                </a:solidFill>
                <a:hlinkClick r:id="rId3"/>
              </a:rPr>
              <a:t>https://www.ercot.com/files/docs/2025/05/12/RTCB-FAQ-Questions-and-Answers-111925.xlsx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835B13D8-999F-9C2C-28B5-D21EB822B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83" y="641177"/>
            <a:ext cx="5129672" cy="9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Where we are at in Cutover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Reminder of Dual Submissions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Walk-through other technical details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Communications next 24 hours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Connectivity and Configuration (digital certs)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E733-319F-DEF5-6A77-7BEBB955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01C9F-6B7E-3580-B635-3ECD7567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 from Market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827079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8082275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57F5F46D-3A3F-DAC3-C391-D778401E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40" y="901934"/>
            <a:ext cx="7070298" cy="5184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23808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6481829" y="4111166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71716" y="3746703"/>
            <a:ext cx="5410113" cy="43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1182067" y="3011325"/>
            <a:ext cx="78720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RTC+B Systems are now Production for OD December 5 and onward….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(1-day notice later today)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1272359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10-day Market Notices sent November 21 across usual channels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1-day Market Notices sent December 3 across usual channels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https://www.ercot.com/services/comm/mkt_notices/archives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610FCC13-D38A-DF4E-343B-B20B68F7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9" y="2869340"/>
            <a:ext cx="8662945" cy="2931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D5737E-01A9-0D0E-5642-155DFE1D285D}"/>
              </a:ext>
            </a:extLst>
          </p:cNvPr>
          <p:cNvSpPr/>
          <p:nvPr/>
        </p:nvSpPr>
        <p:spPr>
          <a:xfrm>
            <a:off x="131522" y="4060723"/>
            <a:ext cx="8888111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8790B-D4ED-5058-0B8E-F2402DB1676D}"/>
              </a:ext>
            </a:extLst>
          </p:cNvPr>
          <p:cNvSpPr/>
          <p:nvPr/>
        </p:nvSpPr>
        <p:spPr>
          <a:xfrm>
            <a:off x="127944" y="4554794"/>
            <a:ext cx="8888111" cy="12723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1"/>
            <a:ext cx="8458199" cy="369223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today for Day-Ahead Market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Today/Dec 4 DAM is using current/pre-RTC systems for OD Dec 5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ERCOT will post results per usual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For Settlement, ERCOT is converting ESR combo model awards to RTC+B single model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Tomorrow/Dec5 is first RTC+B DAM executed on Dec 5, for OD Dec 6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New postings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Single model submissions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244216" y="1121793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244216" y="3754688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362203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442525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522848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03170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763815" y="161263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683493" y="161586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365893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446215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526538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06860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767505" y="379109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687183" y="3794323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244216" y="2032506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621595" y="203158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325329" y="297625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17177" y="2972563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230257" y="2965188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01565" y="2391076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884" y="4833738"/>
            <a:ext cx="4424516" cy="1892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u="sng" dirty="0"/>
              <a:t>During Dec 4 submissions, QSE needs to enter for OD Dec 5</a:t>
            </a:r>
            <a:r>
              <a:rPr lang="en-US" sz="90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QSE-Trades (Capacity Trades, AS Trades, and Energy Trade)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 </a:t>
            </a:r>
          </a:p>
          <a:p>
            <a:pPr marL="214313" indent="-214313">
              <a:buFontTx/>
              <a:buChar char="-"/>
            </a:pPr>
            <a:endParaRPr lang="en-US" sz="900" dirty="0">
              <a:highlight>
                <a:srgbClr val="FFFF00"/>
              </a:highlight>
            </a:endParaRPr>
          </a:p>
          <a:p>
            <a:r>
              <a:rPr lang="en-US" sz="900" dirty="0">
                <a:highlight>
                  <a:srgbClr val="FFFF00"/>
                </a:highlight>
              </a:rPr>
              <a:t>During Dec 4</a:t>
            </a:r>
            <a:r>
              <a:rPr lang="en-US" sz="900" baseline="30000" dirty="0">
                <a:highlight>
                  <a:srgbClr val="FFFF00"/>
                </a:highlight>
              </a:rPr>
              <a:t>th</a:t>
            </a:r>
            <a:r>
              <a:rPr lang="en-US" sz="900" dirty="0">
                <a:highlight>
                  <a:srgbClr val="FFFF00"/>
                </a:highlight>
              </a:rPr>
              <a:t>, submission for into RTC+B for OD Dec 4 needed only for hours 1800-2400 (although not binding for RTC SCED runs leading up to cutover) :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COP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AS Offers 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19363" y="4189300"/>
            <a:ext cx="530942" cy="6264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542080" y="5380047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126452" y="2972563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97397" y="1229284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B5AA-1B93-3142-8F43-68FAB8F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3" y="4299303"/>
            <a:ext cx="3950929" cy="102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7F644-ADD2-4E69-7F0A-C00D2C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84" y="386874"/>
            <a:ext cx="3460780" cy="7931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14A3AF-9026-CBC3-3BF7-332666C2783A}"/>
              </a:ext>
            </a:extLst>
          </p:cNvPr>
          <p:cNvSpPr txBox="1"/>
          <p:nvPr/>
        </p:nvSpPr>
        <p:spPr>
          <a:xfrm>
            <a:off x="4858459" y="161936"/>
            <a:ext cx="422894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u="sng" dirty="0"/>
              <a:t>During Dec 4 submissions, QSE needs to enter for OD Dec 5 (</a:t>
            </a:r>
            <a:r>
              <a:rPr lang="en-US" sz="900" i="1" u="sng" dirty="0" err="1"/>
              <a:t>fall-back</a:t>
            </a:r>
            <a:r>
              <a:rPr lang="en-US" sz="900" i="1" u="sng" dirty="0"/>
              <a:t> data)</a:t>
            </a:r>
            <a:r>
              <a:rPr lang="en-US" sz="90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900" strike="sngStrike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strike="sngStrike" dirty="0"/>
              <a:t>QSE-Trades (Capacity Trades, AS Trades, and Energy Trade)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Output Schedules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B55F5B0-805E-2A57-81D2-7AF81DCBAB79}"/>
              </a:ext>
            </a:extLst>
          </p:cNvPr>
          <p:cNvSpPr/>
          <p:nvPr/>
        </p:nvSpPr>
        <p:spPr>
          <a:xfrm>
            <a:off x="6196782" y="1031202"/>
            <a:ext cx="530942" cy="5593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36603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3213</Words>
  <Application>Microsoft Office PowerPoint</Application>
  <PresentationFormat>On-screen Show (4:3)</PresentationFormat>
  <Paragraphs>589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 (1-day notice later today)</vt:lpstr>
      <vt:lpstr>Cutover Discussion Highlights </vt:lpstr>
      <vt:lpstr>Cutover Discussion Highlights </vt:lpstr>
      <vt:lpstr>PowerPoint Presentation</vt:lpstr>
      <vt:lpstr>PowerPoint Presentation</vt:lpstr>
      <vt:lpstr>RTC RTM vs DAM Submissions  windows at Cutover</vt:lpstr>
      <vt:lpstr>RTC Trades</vt:lpstr>
      <vt:lpstr>Cutover Discussion Highlights </vt:lpstr>
      <vt:lpstr>Cutover Step-by-Step Timeline Graphic </vt:lpstr>
      <vt:lpstr>Cutover Step-by-Step Timeline Spreadsheet</vt:lpstr>
      <vt:lpstr>Other Updates of Interest</vt:lpstr>
      <vt:lpstr>Communications Support next 24-hours</vt:lpstr>
      <vt:lpstr>Communications Support next 24-hours</vt:lpstr>
      <vt:lpstr>Wrap-Up &amp; Questions</vt:lpstr>
      <vt:lpstr>PowerPoint Presentation</vt:lpstr>
      <vt:lpstr>APPENDIX- Supporting Materials from Market Trials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169</cp:revision>
  <cp:lastPrinted>2017-10-10T21:31:05Z</cp:lastPrinted>
  <dcterms:created xsi:type="dcterms:W3CDTF">2016-01-21T15:20:31Z</dcterms:created>
  <dcterms:modified xsi:type="dcterms:W3CDTF">2025-12-04T15:41:38Z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