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28"/>
  </p:notesMasterIdLst>
  <p:handoutMasterIdLst>
    <p:handoutMasterId r:id="rId29"/>
  </p:handoutMasterIdLst>
  <p:sldIdLst>
    <p:sldId id="260" r:id="rId6"/>
    <p:sldId id="3041" r:id="rId7"/>
    <p:sldId id="623" r:id="rId8"/>
    <p:sldId id="616" r:id="rId9"/>
    <p:sldId id="610" r:id="rId10"/>
    <p:sldId id="3050" r:id="rId11"/>
    <p:sldId id="609" r:id="rId12"/>
    <p:sldId id="585" r:id="rId13"/>
    <p:sldId id="620" r:id="rId14"/>
    <p:sldId id="3095" r:id="rId15"/>
    <p:sldId id="3093" r:id="rId16"/>
    <p:sldId id="3094" r:id="rId17"/>
    <p:sldId id="613" r:id="rId18"/>
    <p:sldId id="619" r:id="rId19"/>
    <p:sldId id="625" r:id="rId20"/>
    <p:sldId id="3090" r:id="rId21"/>
    <p:sldId id="3089" r:id="rId22"/>
    <p:sldId id="3088" r:id="rId23"/>
    <p:sldId id="3091" r:id="rId24"/>
    <p:sldId id="3092" r:id="rId25"/>
    <p:sldId id="3042" r:id="rId26"/>
    <p:sldId id="587"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FD8819A-08DF-43DE-AEA8-2BAF1B2ED933}">
          <p14:sldIdLst>
            <p14:sldId id="260"/>
            <p14:sldId id="3041"/>
            <p14:sldId id="623"/>
            <p14:sldId id="616"/>
            <p14:sldId id="610"/>
            <p14:sldId id="3050"/>
            <p14:sldId id="609"/>
            <p14:sldId id="585"/>
            <p14:sldId id="620"/>
            <p14:sldId id="3095"/>
            <p14:sldId id="3093"/>
            <p14:sldId id="3094"/>
            <p14:sldId id="613"/>
            <p14:sldId id="619"/>
            <p14:sldId id="625"/>
            <p14:sldId id="3090"/>
            <p14:sldId id="3089"/>
            <p14:sldId id="3088"/>
            <p14:sldId id="3091"/>
            <p14:sldId id="3092"/>
            <p14:sldId id="3042"/>
            <p14:sldId id="5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9DD624F-C1A0-818D-DA9E-F189AFCC5EE4}" name="Tirupati, Venkata" initials="VT" userId="S::Venkata.Tirupati@ercot.com::f158bf16-7c33-4cff-afb7-2f4396d4ca51" providerId="AD"/>
  <p188:author id="{6AED60BC-6DC8-9208-15EC-10DB2B0CE731}" name="Mereness, Matt" initials="MM" userId="S::matt.mereness@ercot.com::6db1126a-164e-4475-8d86-5dde160acd3b" providerId="AD"/>
  <p188:author id="{881B48C5-BB53-CDCD-4930-0451197F0D4A}" name="Urquhart, Ike" initials="UI" userId="S::Ike.Urquhart@ercot.com::730980f3-dc09-4cfe-ab83-a3f100637f33" providerId="AD"/>
  <p188:author id="{47B1B2D5-CBCE-C9A6-CDCE-5D057DF5C4EF}" name="Kersulis, Jonas" initials="KJ" userId="S::Jonas.Kersulis@ercot.com::38ec2a83-12fc-4093-8e16-3ee53b6e04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26D07C"/>
    <a:srgbClr val="0076C6"/>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332393-A805-420C-98B4-ABF75F1A2715}" v="12" dt="2025-11-24T13:57:49.052"/>
    <p1510:client id="{ECD53D45-64B4-4943-A10B-711E0502559F}" v="115" dt="2025-11-24T13:41:44.844"/>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1584" y="32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A8332393-A805-420C-98B4-ABF75F1A2715}"/>
    <pc:docChg chg="undo custSel addSld modSld sldOrd">
      <pc:chgData name="Badri, Sreenivas" userId="0b43dccd-042e-4be0-871d-afa1d90d6a2e" providerId="ADAL" clId="{A8332393-A805-420C-98B4-ABF75F1A2715}" dt="2025-11-24T13:59:23.219" v="418" actId="14100"/>
      <pc:docMkLst>
        <pc:docMk/>
      </pc:docMkLst>
      <pc:sldChg chg="addSp delSp modSp add mod ord">
        <pc:chgData name="Badri, Sreenivas" userId="0b43dccd-042e-4be0-871d-afa1d90d6a2e" providerId="ADAL" clId="{A8332393-A805-420C-98B4-ABF75F1A2715}" dt="2025-11-24T13:59:23.219" v="418" actId="14100"/>
        <pc:sldMkLst>
          <pc:docMk/>
          <pc:sldMk cId="1026501459" sldId="3050"/>
        </pc:sldMkLst>
        <pc:spChg chg="mod">
          <ac:chgData name="Badri, Sreenivas" userId="0b43dccd-042e-4be0-871d-afa1d90d6a2e" providerId="ADAL" clId="{A8332393-A805-420C-98B4-ABF75F1A2715}" dt="2025-11-24T13:52:35.133" v="85" actId="13926"/>
          <ac:spMkLst>
            <pc:docMk/>
            <pc:sldMk cId="1026501459" sldId="3050"/>
            <ac:spMk id="2" creationId="{F7694E7F-D87D-C538-ABE6-35502115A5A9}"/>
          </ac:spMkLst>
        </pc:spChg>
        <pc:spChg chg="add mod">
          <ac:chgData name="Badri, Sreenivas" userId="0b43dccd-042e-4be0-871d-afa1d90d6a2e" providerId="ADAL" clId="{A8332393-A805-420C-98B4-ABF75F1A2715}" dt="2025-11-24T13:53:36.488" v="169" actId="1038"/>
          <ac:spMkLst>
            <pc:docMk/>
            <pc:sldMk cId="1026501459" sldId="3050"/>
            <ac:spMk id="3" creationId="{87B45361-484C-4E6E-5FA1-6618DCB6F956}"/>
          </ac:spMkLst>
        </pc:spChg>
        <pc:spChg chg="mod">
          <ac:chgData name="Badri, Sreenivas" userId="0b43dccd-042e-4be0-871d-afa1d90d6a2e" providerId="ADAL" clId="{A8332393-A805-420C-98B4-ABF75F1A2715}" dt="2025-11-24T13:58:49.849" v="393" actId="20577"/>
          <ac:spMkLst>
            <pc:docMk/>
            <pc:sldMk cId="1026501459" sldId="3050"/>
            <ac:spMk id="7" creationId="{955FF761-3F64-D794-DD89-FC96B05617D0}"/>
          </ac:spMkLst>
        </pc:spChg>
        <pc:spChg chg="mod">
          <ac:chgData name="Badri, Sreenivas" userId="0b43dccd-042e-4be0-871d-afa1d90d6a2e" providerId="ADAL" clId="{A8332393-A805-420C-98B4-ABF75F1A2715}" dt="2025-11-24T13:59:00.235" v="402" actId="14100"/>
          <ac:spMkLst>
            <pc:docMk/>
            <pc:sldMk cId="1026501459" sldId="3050"/>
            <ac:spMk id="13" creationId="{AC239141-6389-F995-8C23-7A5231D47761}"/>
          </ac:spMkLst>
        </pc:spChg>
        <pc:spChg chg="mod">
          <ac:chgData name="Badri, Sreenivas" userId="0b43dccd-042e-4be0-871d-afa1d90d6a2e" providerId="ADAL" clId="{A8332393-A805-420C-98B4-ABF75F1A2715}" dt="2025-11-24T13:53:36.488" v="169" actId="1038"/>
          <ac:spMkLst>
            <pc:docMk/>
            <pc:sldMk cId="1026501459" sldId="3050"/>
            <ac:spMk id="15" creationId="{22B8C2E5-CD53-6A15-5F46-50227FFCF06B}"/>
          </ac:spMkLst>
        </pc:spChg>
        <pc:spChg chg="mod">
          <ac:chgData name="Badri, Sreenivas" userId="0b43dccd-042e-4be0-871d-afa1d90d6a2e" providerId="ADAL" clId="{A8332393-A805-420C-98B4-ABF75F1A2715}" dt="2025-11-24T13:53:36.488" v="169" actId="1038"/>
          <ac:spMkLst>
            <pc:docMk/>
            <pc:sldMk cId="1026501459" sldId="3050"/>
            <ac:spMk id="16" creationId="{349EB5A7-DE5B-4097-1A18-35E432F875E3}"/>
          </ac:spMkLst>
        </pc:spChg>
        <pc:spChg chg="mod">
          <ac:chgData name="Badri, Sreenivas" userId="0b43dccd-042e-4be0-871d-afa1d90d6a2e" providerId="ADAL" clId="{A8332393-A805-420C-98B4-ABF75F1A2715}" dt="2025-11-24T13:53:36.488" v="169" actId="1038"/>
          <ac:spMkLst>
            <pc:docMk/>
            <pc:sldMk cId="1026501459" sldId="3050"/>
            <ac:spMk id="17" creationId="{7BAD84B1-24CB-319D-A7BB-58840A64B2AE}"/>
          </ac:spMkLst>
        </pc:spChg>
        <pc:spChg chg="mod">
          <ac:chgData name="Badri, Sreenivas" userId="0b43dccd-042e-4be0-871d-afa1d90d6a2e" providerId="ADAL" clId="{A8332393-A805-420C-98B4-ABF75F1A2715}" dt="2025-11-24T13:59:10.492" v="409" actId="20577"/>
          <ac:spMkLst>
            <pc:docMk/>
            <pc:sldMk cId="1026501459" sldId="3050"/>
            <ac:spMk id="18" creationId="{EF961AEA-6E47-2995-F44F-E6D7211BC848}"/>
          </ac:spMkLst>
        </pc:spChg>
        <pc:spChg chg="mod">
          <ac:chgData name="Badri, Sreenivas" userId="0b43dccd-042e-4be0-871d-afa1d90d6a2e" providerId="ADAL" clId="{A8332393-A805-420C-98B4-ABF75F1A2715}" dt="2025-11-24T13:59:23.219" v="418" actId="14100"/>
          <ac:spMkLst>
            <pc:docMk/>
            <pc:sldMk cId="1026501459" sldId="3050"/>
            <ac:spMk id="23" creationId="{6E2553F5-E121-CCF2-0FED-67CA888E9711}"/>
          </ac:spMkLst>
        </pc:spChg>
        <pc:spChg chg="mod">
          <ac:chgData name="Badri, Sreenivas" userId="0b43dccd-042e-4be0-871d-afa1d90d6a2e" providerId="ADAL" clId="{A8332393-A805-420C-98B4-ABF75F1A2715}" dt="2025-11-24T13:57:30.150" v="373" actId="14100"/>
          <ac:spMkLst>
            <pc:docMk/>
            <pc:sldMk cId="1026501459" sldId="3050"/>
            <ac:spMk id="24" creationId="{8D695827-FB4B-C315-8C45-F52DE42073B9}"/>
          </ac:spMkLst>
        </pc:spChg>
        <pc:spChg chg="mod">
          <ac:chgData name="Badri, Sreenivas" userId="0b43dccd-042e-4be0-871d-afa1d90d6a2e" providerId="ADAL" clId="{A8332393-A805-420C-98B4-ABF75F1A2715}" dt="2025-11-24T13:53:12.020" v="127" actId="1036"/>
          <ac:spMkLst>
            <pc:docMk/>
            <pc:sldMk cId="1026501459" sldId="3050"/>
            <ac:spMk id="25" creationId="{9654FA7D-1EF4-8C19-7877-D3046C8EC217}"/>
          </ac:spMkLst>
        </pc:spChg>
        <pc:spChg chg="mod">
          <ac:chgData name="Badri, Sreenivas" userId="0b43dccd-042e-4be0-871d-afa1d90d6a2e" providerId="ADAL" clId="{A8332393-A805-420C-98B4-ABF75F1A2715}" dt="2025-11-24T13:53:12.020" v="127" actId="1036"/>
          <ac:spMkLst>
            <pc:docMk/>
            <pc:sldMk cId="1026501459" sldId="3050"/>
            <ac:spMk id="26" creationId="{3BDE9612-69B9-2E92-466E-F901EDCB05C0}"/>
          </ac:spMkLst>
        </pc:spChg>
        <pc:spChg chg="mod">
          <ac:chgData name="Badri, Sreenivas" userId="0b43dccd-042e-4be0-871d-afa1d90d6a2e" providerId="ADAL" clId="{A8332393-A805-420C-98B4-ABF75F1A2715}" dt="2025-11-24T13:53:12.020" v="127" actId="1036"/>
          <ac:spMkLst>
            <pc:docMk/>
            <pc:sldMk cId="1026501459" sldId="3050"/>
            <ac:spMk id="27" creationId="{D53EF5DE-A087-0FD0-AFC6-E8EAFB459993}"/>
          </ac:spMkLst>
        </pc:spChg>
        <pc:spChg chg="mod">
          <ac:chgData name="Badri, Sreenivas" userId="0b43dccd-042e-4be0-871d-afa1d90d6a2e" providerId="ADAL" clId="{A8332393-A805-420C-98B4-ABF75F1A2715}" dt="2025-11-24T13:54:16.376" v="176" actId="14100"/>
          <ac:spMkLst>
            <pc:docMk/>
            <pc:sldMk cId="1026501459" sldId="3050"/>
            <ac:spMk id="29" creationId="{18178795-8C66-ECF0-83AB-5BFFC75230D2}"/>
          </ac:spMkLst>
        </pc:spChg>
        <pc:spChg chg="mod">
          <ac:chgData name="Badri, Sreenivas" userId="0b43dccd-042e-4be0-871d-afa1d90d6a2e" providerId="ADAL" clId="{A8332393-A805-420C-98B4-ABF75F1A2715}" dt="2025-11-24T13:53:03.296" v="116" actId="1076"/>
          <ac:spMkLst>
            <pc:docMk/>
            <pc:sldMk cId="1026501459" sldId="3050"/>
            <ac:spMk id="46" creationId="{242D12AD-9DCC-F379-F4DC-3B3064669CDC}"/>
          </ac:spMkLst>
        </pc:spChg>
        <pc:spChg chg="mod">
          <ac:chgData name="Badri, Sreenivas" userId="0b43dccd-042e-4be0-871d-afa1d90d6a2e" providerId="ADAL" clId="{A8332393-A805-420C-98B4-ABF75F1A2715}" dt="2025-11-24T13:58:33.369" v="385" actId="1076"/>
          <ac:spMkLst>
            <pc:docMk/>
            <pc:sldMk cId="1026501459" sldId="3050"/>
            <ac:spMk id="47" creationId="{C695F3A4-C3ED-A865-2ADC-AB36478F62A4}"/>
          </ac:spMkLst>
        </pc:spChg>
        <pc:spChg chg="del">
          <ac:chgData name="Badri, Sreenivas" userId="0b43dccd-042e-4be0-871d-afa1d90d6a2e" providerId="ADAL" clId="{A8332393-A805-420C-98B4-ABF75F1A2715}" dt="2025-11-24T13:54:27.577" v="177" actId="478"/>
          <ac:spMkLst>
            <pc:docMk/>
            <pc:sldMk cId="1026501459" sldId="3050"/>
            <ac:spMk id="48" creationId="{DFB2F91C-EAC0-2BD8-7236-6BA7EE71350A}"/>
          </ac:spMkLst>
        </pc:spChg>
        <pc:grpChg chg="mod">
          <ac:chgData name="Badri, Sreenivas" userId="0b43dccd-042e-4be0-871d-afa1d90d6a2e" providerId="ADAL" clId="{A8332393-A805-420C-98B4-ABF75F1A2715}" dt="2025-11-24T13:55:07.963" v="187"/>
          <ac:grpSpMkLst>
            <pc:docMk/>
            <pc:sldMk cId="1026501459" sldId="3050"/>
            <ac:grpSpMk id="31" creationId="{D2C3D90A-D353-6BD9-2071-F8BE9B1208EF}"/>
          </ac:grpSpMkLst>
        </pc:grpChg>
        <pc:grpChg chg="mod">
          <ac:chgData name="Badri, Sreenivas" userId="0b43dccd-042e-4be0-871d-afa1d90d6a2e" providerId="ADAL" clId="{A8332393-A805-420C-98B4-ABF75F1A2715}" dt="2025-11-24T13:57:49.052" v="378"/>
          <ac:grpSpMkLst>
            <pc:docMk/>
            <pc:sldMk cId="1026501459" sldId="3050"/>
            <ac:grpSpMk id="37" creationId="{42DE4EBD-B214-C770-8C0C-FD1EA214EBB8}"/>
          </ac:grpSpMkLst>
        </pc:grpChg>
        <pc:inkChg chg="add del">
          <ac:chgData name="Badri, Sreenivas" userId="0b43dccd-042e-4be0-871d-afa1d90d6a2e" providerId="ADAL" clId="{A8332393-A805-420C-98B4-ABF75F1A2715}" dt="2025-11-24T13:54:51.142" v="179"/>
          <ac:inkMkLst>
            <pc:docMk/>
            <pc:sldMk cId="1026501459" sldId="3050"/>
            <ac:inkMk id="5" creationId="{FDFB604A-D13B-A8F2-B451-D11D0106B375}"/>
          </ac:inkMkLst>
        </pc:inkChg>
        <pc:inkChg chg="add mod">
          <ac:chgData name="Badri, Sreenivas" userId="0b43dccd-042e-4be0-871d-afa1d90d6a2e" providerId="ADAL" clId="{A8332393-A805-420C-98B4-ABF75F1A2715}" dt="2025-11-24T13:54:52.520" v="180"/>
          <ac:inkMkLst>
            <pc:docMk/>
            <pc:sldMk cId="1026501459" sldId="3050"/>
            <ac:inkMk id="6" creationId="{85FFC4C7-0F25-1824-1B90-75ACE322836A}"/>
          </ac:inkMkLst>
        </pc:inkChg>
        <pc:inkChg chg="add del">
          <ac:chgData name="Badri, Sreenivas" userId="0b43dccd-042e-4be0-871d-afa1d90d6a2e" providerId="ADAL" clId="{A8332393-A805-420C-98B4-ABF75F1A2715}" dt="2025-11-24T13:54:55.513" v="182"/>
          <ac:inkMkLst>
            <pc:docMk/>
            <pc:sldMk cId="1026501459" sldId="3050"/>
            <ac:inkMk id="8" creationId="{B4CC13AC-77D4-AAD8-28A4-12E440798647}"/>
          </ac:inkMkLst>
        </pc:inkChg>
        <pc:inkChg chg="add">
          <ac:chgData name="Badri, Sreenivas" userId="0b43dccd-042e-4be0-871d-afa1d90d6a2e" providerId="ADAL" clId="{A8332393-A805-420C-98B4-ABF75F1A2715}" dt="2025-11-24T13:54:55.513" v="182"/>
          <ac:inkMkLst>
            <pc:docMk/>
            <pc:sldMk cId="1026501459" sldId="3050"/>
            <ac:inkMk id="11" creationId="{F6D01C73-281D-0E48-36C8-F4F3926B4123}"/>
          </ac:inkMkLst>
        </pc:inkChg>
        <pc:inkChg chg="add del mod">
          <ac:chgData name="Badri, Sreenivas" userId="0b43dccd-042e-4be0-871d-afa1d90d6a2e" providerId="ADAL" clId="{A8332393-A805-420C-98B4-ABF75F1A2715}" dt="2025-11-24T13:55:10.396" v="188" actId="9405"/>
          <ac:inkMkLst>
            <pc:docMk/>
            <pc:sldMk cId="1026501459" sldId="3050"/>
            <ac:inkMk id="14" creationId="{00418AED-0C57-0A97-5424-7DF768A1AFDE}"/>
          </ac:inkMkLst>
        </pc:inkChg>
        <pc:inkChg chg="add del mod">
          <ac:chgData name="Badri, Sreenivas" userId="0b43dccd-042e-4be0-871d-afa1d90d6a2e" providerId="ADAL" clId="{A8332393-A805-420C-98B4-ABF75F1A2715}" dt="2025-11-24T13:55:07.963" v="187"/>
          <ac:inkMkLst>
            <pc:docMk/>
            <pc:sldMk cId="1026501459" sldId="3050"/>
            <ac:inkMk id="30" creationId="{41A76EF3-29D6-98E7-B107-AC27AE02724C}"/>
          </ac:inkMkLst>
        </pc:inkChg>
        <pc:inkChg chg="add mod">
          <ac:chgData name="Badri, Sreenivas" userId="0b43dccd-042e-4be0-871d-afa1d90d6a2e" providerId="ADAL" clId="{A8332393-A805-420C-98B4-ABF75F1A2715}" dt="2025-11-24T13:55:29.212" v="210" actId="1036"/>
          <ac:inkMkLst>
            <pc:docMk/>
            <pc:sldMk cId="1026501459" sldId="3050"/>
            <ac:inkMk id="32" creationId="{F91AB4C0-AEBC-C4AC-F644-DA8B6124617B}"/>
          </ac:inkMkLst>
        </pc:inkChg>
        <pc:inkChg chg="add mod">
          <ac:chgData name="Badri, Sreenivas" userId="0b43dccd-042e-4be0-871d-afa1d90d6a2e" providerId="ADAL" clId="{A8332393-A805-420C-98B4-ABF75F1A2715}" dt="2025-11-24T13:55:47.033" v="284" actId="1035"/>
          <ac:inkMkLst>
            <pc:docMk/>
            <pc:sldMk cId="1026501459" sldId="3050"/>
            <ac:inkMk id="33" creationId="{34C399A4-AD12-16CE-5BD0-74C7DADB4F5A}"/>
          </ac:inkMkLst>
        </pc:inkChg>
        <pc:inkChg chg="add mod">
          <ac:chgData name="Badri, Sreenivas" userId="0b43dccd-042e-4be0-871d-afa1d90d6a2e" providerId="ADAL" clId="{A8332393-A805-420C-98B4-ABF75F1A2715}" dt="2025-11-24T13:55:47.033" v="284" actId="1035"/>
          <ac:inkMkLst>
            <pc:docMk/>
            <pc:sldMk cId="1026501459" sldId="3050"/>
            <ac:inkMk id="34" creationId="{10DD8871-CEAE-D8BB-5F86-7EFA59EE6E62}"/>
          </ac:inkMkLst>
        </pc:inkChg>
        <pc:inkChg chg="add del mod">
          <ac:chgData name="Badri, Sreenivas" userId="0b43dccd-042e-4be0-871d-afa1d90d6a2e" providerId="ADAL" clId="{A8332393-A805-420C-98B4-ABF75F1A2715}" dt="2025-11-24T13:57:49.419" v="379" actId="9405"/>
          <ac:inkMkLst>
            <pc:docMk/>
            <pc:sldMk cId="1026501459" sldId="3050"/>
            <ac:inkMk id="35" creationId="{3560A25B-66E9-B609-142A-73D8BAD5D3E6}"/>
          </ac:inkMkLst>
        </pc:inkChg>
        <pc:inkChg chg="add del mod">
          <ac:chgData name="Badri, Sreenivas" userId="0b43dccd-042e-4be0-871d-afa1d90d6a2e" providerId="ADAL" clId="{A8332393-A805-420C-98B4-ABF75F1A2715}" dt="2025-11-24T13:57:49.052" v="378"/>
          <ac:inkMkLst>
            <pc:docMk/>
            <pc:sldMk cId="1026501459" sldId="3050"/>
            <ac:inkMk id="36" creationId="{40074EA2-07C7-723B-07A6-B1881C23BE44}"/>
          </ac:inkMkLst>
        </pc:inkChg>
        <pc:inkChg chg="add del">
          <ac:chgData name="Badri, Sreenivas" userId="0b43dccd-042e-4be0-871d-afa1d90d6a2e" providerId="ADAL" clId="{A8332393-A805-420C-98B4-ABF75F1A2715}" dt="2025-11-24T13:57:54.366" v="381" actId="9405"/>
          <ac:inkMkLst>
            <pc:docMk/>
            <pc:sldMk cId="1026501459" sldId="3050"/>
            <ac:inkMk id="38" creationId="{1B2B6928-9AED-1A0A-D793-843D39E05BCF}"/>
          </ac:inkMkLst>
        </pc:inkChg>
        <pc:inkChg chg="add">
          <ac:chgData name="Badri, Sreenivas" userId="0b43dccd-042e-4be0-871d-afa1d90d6a2e" providerId="ADAL" clId="{A8332393-A805-420C-98B4-ABF75F1A2715}" dt="2025-11-24T13:57:56.366" v="382" actId="9405"/>
          <ac:inkMkLst>
            <pc:docMk/>
            <pc:sldMk cId="1026501459" sldId="3050"/>
            <ac:inkMk id="39" creationId="{2887C9CD-D315-16A7-E616-653E5F66EFA7}"/>
          </ac:inkMkLst>
        </pc:inkChg>
      </pc:sldChg>
    </pc:docChg>
  </pc:docChgLst>
  <pc:docChgLst>
    <pc:chgData name="Badri, Sreenivas" userId="0b43dccd-042e-4be0-871d-afa1d90d6a2e" providerId="ADAL" clId="{ECD53D45-64B4-4943-A10B-711E0502559F}"/>
    <pc:docChg chg="undo custSel addSld delSld modSld sldOrd modSection">
      <pc:chgData name="Badri, Sreenivas" userId="0b43dccd-042e-4be0-871d-afa1d90d6a2e" providerId="ADAL" clId="{ECD53D45-64B4-4943-A10B-711E0502559F}" dt="2025-11-24T13:42:27.686" v="2819" actId="20577"/>
      <pc:docMkLst>
        <pc:docMk/>
      </pc:docMkLst>
      <pc:sldChg chg="modSp mod">
        <pc:chgData name="Badri, Sreenivas" userId="0b43dccd-042e-4be0-871d-afa1d90d6a2e" providerId="ADAL" clId="{ECD53D45-64B4-4943-A10B-711E0502559F}" dt="2025-11-24T13:42:27.686" v="2819" actId="20577"/>
        <pc:sldMkLst>
          <pc:docMk/>
          <pc:sldMk cId="730603795" sldId="260"/>
        </pc:sldMkLst>
        <pc:spChg chg="mod">
          <ac:chgData name="Badri, Sreenivas" userId="0b43dccd-042e-4be0-871d-afa1d90d6a2e" providerId="ADAL" clId="{ECD53D45-64B4-4943-A10B-711E0502559F}" dt="2025-11-24T13:42:27.686" v="2819" actId="20577"/>
          <ac:spMkLst>
            <pc:docMk/>
            <pc:sldMk cId="730603795" sldId="260"/>
            <ac:spMk id="7" creationId="{00000000-0000-0000-0000-000000000000}"/>
          </ac:spMkLst>
        </pc:spChg>
      </pc:sldChg>
      <pc:sldChg chg="addSp modSp add mod">
        <pc:chgData name="Badri, Sreenivas" userId="0b43dccd-042e-4be0-871d-afa1d90d6a2e" providerId="ADAL" clId="{ECD53D45-64B4-4943-A10B-711E0502559F}" dt="2025-11-20T18:00:38.399" v="573" actId="20577"/>
        <pc:sldMkLst>
          <pc:docMk/>
          <pc:sldMk cId="2411558911" sldId="585"/>
        </pc:sldMkLst>
        <pc:spChg chg="mod">
          <ac:chgData name="Badri, Sreenivas" userId="0b43dccd-042e-4be0-871d-afa1d90d6a2e" providerId="ADAL" clId="{ECD53D45-64B4-4943-A10B-711E0502559F}" dt="2025-11-18T15:53:30.985" v="32" actId="255"/>
          <ac:spMkLst>
            <pc:docMk/>
            <pc:sldMk cId="2411558911" sldId="585"/>
            <ac:spMk id="2" creationId="{42ADD551-A04F-2165-E81D-E0D8C2678AE1}"/>
          </ac:spMkLst>
        </pc:spChg>
        <pc:spChg chg="add mod">
          <ac:chgData name="Badri, Sreenivas" userId="0b43dccd-042e-4be0-871d-afa1d90d6a2e" providerId="ADAL" clId="{ECD53D45-64B4-4943-A10B-711E0502559F}" dt="2025-11-18T16:01:28.573" v="295" actId="12"/>
          <ac:spMkLst>
            <pc:docMk/>
            <pc:sldMk cId="2411558911" sldId="585"/>
            <ac:spMk id="3" creationId="{93A60815-2510-8904-D688-366C6D839C6C}"/>
          </ac:spMkLst>
        </pc:spChg>
        <pc:graphicFrameChg chg="mod modGraphic">
          <ac:chgData name="Badri, Sreenivas" userId="0b43dccd-042e-4be0-871d-afa1d90d6a2e" providerId="ADAL" clId="{ECD53D45-64B4-4943-A10B-711E0502559F}" dt="2025-11-20T18:00:38.399" v="573" actId="20577"/>
          <ac:graphicFrameMkLst>
            <pc:docMk/>
            <pc:sldMk cId="2411558911" sldId="585"/>
            <ac:graphicFrameMk id="5" creationId="{DB23D8E1-A798-DA80-FB01-371142EDE365}"/>
          </ac:graphicFrameMkLst>
        </pc:graphicFrameChg>
      </pc:sldChg>
      <pc:sldChg chg="del">
        <pc:chgData name="Badri, Sreenivas" userId="0b43dccd-042e-4be0-871d-afa1d90d6a2e" providerId="ADAL" clId="{ECD53D45-64B4-4943-A10B-711E0502559F}" dt="2025-11-18T15:55:55.121" v="56" actId="47"/>
        <pc:sldMkLst>
          <pc:docMk/>
          <pc:sldMk cId="4019861545" sldId="612"/>
        </pc:sldMkLst>
      </pc:sldChg>
      <pc:sldChg chg="add">
        <pc:chgData name="Badri, Sreenivas" userId="0b43dccd-042e-4be0-871d-afa1d90d6a2e" providerId="ADAL" clId="{ECD53D45-64B4-4943-A10B-711E0502559F}" dt="2025-11-18T15:52:20.995" v="0"/>
        <pc:sldMkLst>
          <pc:docMk/>
          <pc:sldMk cId="142319167" sldId="613"/>
        </pc:sldMkLst>
      </pc:sldChg>
      <pc:sldChg chg="add del">
        <pc:chgData name="Badri, Sreenivas" userId="0b43dccd-042e-4be0-871d-afa1d90d6a2e" providerId="ADAL" clId="{ECD53D45-64B4-4943-A10B-711E0502559F}" dt="2025-11-21T21:03:30.061" v="1981" actId="47"/>
        <pc:sldMkLst>
          <pc:docMk/>
          <pc:sldMk cId="2835270047" sldId="617"/>
        </pc:sldMkLst>
      </pc:sldChg>
      <pc:sldChg chg="add">
        <pc:chgData name="Badri, Sreenivas" userId="0b43dccd-042e-4be0-871d-afa1d90d6a2e" providerId="ADAL" clId="{ECD53D45-64B4-4943-A10B-711E0502559F}" dt="2025-11-18T15:52:20.995" v="0"/>
        <pc:sldMkLst>
          <pc:docMk/>
          <pc:sldMk cId="590020450" sldId="619"/>
        </pc:sldMkLst>
      </pc:sldChg>
      <pc:sldChg chg="modSp add mod">
        <pc:chgData name="Badri, Sreenivas" userId="0b43dccd-042e-4be0-871d-afa1d90d6a2e" providerId="ADAL" clId="{ECD53D45-64B4-4943-A10B-711E0502559F}" dt="2025-11-21T15:16:21.730" v="576" actId="1076"/>
        <pc:sldMkLst>
          <pc:docMk/>
          <pc:sldMk cId="468819483" sldId="620"/>
        </pc:sldMkLst>
        <pc:spChg chg="mod">
          <ac:chgData name="Badri, Sreenivas" userId="0b43dccd-042e-4be0-871d-afa1d90d6a2e" providerId="ADAL" clId="{ECD53D45-64B4-4943-A10B-711E0502559F}" dt="2025-11-18T16:01:47.397" v="313" actId="20577"/>
          <ac:spMkLst>
            <pc:docMk/>
            <pc:sldMk cId="468819483" sldId="620"/>
            <ac:spMk id="2" creationId="{763BD5A4-0D0E-E637-67BB-920391F235C8}"/>
          </ac:spMkLst>
        </pc:spChg>
        <pc:spChg chg="mod">
          <ac:chgData name="Badri, Sreenivas" userId="0b43dccd-042e-4be0-871d-afa1d90d6a2e" providerId="ADAL" clId="{ECD53D45-64B4-4943-A10B-711E0502559F}" dt="2025-11-21T15:16:21.730" v="576" actId="1076"/>
          <ac:spMkLst>
            <pc:docMk/>
            <pc:sldMk cId="468819483" sldId="620"/>
            <ac:spMk id="3" creationId="{864EEBDC-60EB-234D-8ED3-E1C05B6CB75D}"/>
          </ac:spMkLst>
        </pc:spChg>
      </pc:sldChg>
      <pc:sldChg chg="modSp mod">
        <pc:chgData name="Badri, Sreenivas" userId="0b43dccd-042e-4be0-871d-afa1d90d6a2e" providerId="ADAL" clId="{ECD53D45-64B4-4943-A10B-711E0502559F}" dt="2025-11-18T16:09:14.436" v="479" actId="20577"/>
        <pc:sldMkLst>
          <pc:docMk/>
          <pc:sldMk cId="3802724890" sldId="3041"/>
        </pc:sldMkLst>
        <pc:spChg chg="mod">
          <ac:chgData name="Badri, Sreenivas" userId="0b43dccd-042e-4be0-871d-afa1d90d6a2e" providerId="ADAL" clId="{ECD53D45-64B4-4943-A10B-711E0502559F}" dt="2025-11-18T16:09:14.436" v="479" actId="20577"/>
          <ac:spMkLst>
            <pc:docMk/>
            <pc:sldMk cId="3802724890" sldId="3041"/>
            <ac:spMk id="3" creationId="{DE6AC397-8EFF-9A01-A29E-190FB0E2112B}"/>
          </ac:spMkLst>
        </pc:spChg>
      </pc:sldChg>
      <pc:sldChg chg="modSp">
        <pc:chgData name="Badri, Sreenivas" userId="0b43dccd-042e-4be0-871d-afa1d90d6a2e" providerId="ADAL" clId="{ECD53D45-64B4-4943-A10B-711E0502559F}" dt="2025-11-18T16:04:31.476" v="395" actId="20577"/>
        <pc:sldMkLst>
          <pc:docMk/>
          <pc:sldMk cId="3238853325" sldId="3091"/>
        </pc:sldMkLst>
        <pc:graphicFrameChg chg="mod">
          <ac:chgData name="Badri, Sreenivas" userId="0b43dccd-042e-4be0-871d-afa1d90d6a2e" providerId="ADAL" clId="{ECD53D45-64B4-4943-A10B-711E0502559F}" dt="2025-11-18T16:04:31.476" v="395" actId="20577"/>
          <ac:graphicFrameMkLst>
            <pc:docMk/>
            <pc:sldMk cId="3238853325" sldId="3091"/>
            <ac:graphicFrameMk id="8" creationId="{099FABED-52FB-B89A-2388-9EE47CA011FD}"/>
          </ac:graphicFrameMkLst>
        </pc:graphicFrameChg>
      </pc:sldChg>
      <pc:sldChg chg="addSp modSp add">
        <pc:chgData name="Badri, Sreenivas" userId="0b43dccd-042e-4be0-871d-afa1d90d6a2e" providerId="ADAL" clId="{ECD53D45-64B4-4943-A10B-711E0502559F}" dt="2025-11-21T16:19:09.556" v="578"/>
        <pc:sldMkLst>
          <pc:docMk/>
          <pc:sldMk cId="2705491665" sldId="3093"/>
        </pc:sldMkLst>
      </pc:sldChg>
      <pc:sldChg chg="add">
        <pc:chgData name="Badri, Sreenivas" userId="0b43dccd-042e-4be0-871d-afa1d90d6a2e" providerId="ADAL" clId="{ECD53D45-64B4-4943-A10B-711E0502559F}" dt="2025-11-18T15:52:20.995" v="0"/>
        <pc:sldMkLst>
          <pc:docMk/>
          <pc:sldMk cId="2612647455" sldId="3094"/>
        </pc:sldMkLst>
      </pc:sldChg>
      <pc:sldChg chg="addSp delSp modSp add mod ord">
        <pc:chgData name="Badri, Sreenivas" userId="0b43dccd-042e-4be0-871d-afa1d90d6a2e" providerId="ADAL" clId="{ECD53D45-64B4-4943-A10B-711E0502559F}" dt="2025-11-24T13:41:46.326" v="2817" actId="20577"/>
        <pc:sldMkLst>
          <pc:docMk/>
          <pc:sldMk cId="1847521193" sldId="3095"/>
        </pc:sldMkLst>
        <pc:spChg chg="mod">
          <ac:chgData name="Badri, Sreenivas" userId="0b43dccd-042e-4be0-871d-afa1d90d6a2e" providerId="ADAL" clId="{ECD53D45-64B4-4943-A10B-711E0502559F}" dt="2025-11-21T18:27:22.942" v="1150" actId="20577"/>
          <ac:spMkLst>
            <pc:docMk/>
            <pc:sldMk cId="1847521193" sldId="3095"/>
            <ac:spMk id="2" creationId="{CE5A0C4D-7F64-35D3-59C4-F9F3E0108119}"/>
          </ac:spMkLst>
        </pc:spChg>
        <pc:spChg chg="mod">
          <ac:chgData name="Badri, Sreenivas" userId="0b43dccd-042e-4be0-871d-afa1d90d6a2e" providerId="ADAL" clId="{ECD53D45-64B4-4943-A10B-711E0502559F}" dt="2025-11-21T18:23:36.079" v="999" actId="1036"/>
          <ac:spMkLst>
            <pc:docMk/>
            <pc:sldMk cId="1847521193" sldId="3095"/>
            <ac:spMk id="4" creationId="{22FEB488-46D7-A205-EEAE-3DB7491946C1}"/>
          </ac:spMkLst>
        </pc:spChg>
        <pc:spChg chg="add mod">
          <ac:chgData name="Badri, Sreenivas" userId="0b43dccd-042e-4be0-871d-afa1d90d6a2e" providerId="ADAL" clId="{ECD53D45-64B4-4943-A10B-711E0502559F}" dt="2025-11-21T18:39:29.789" v="1569" actId="1036"/>
          <ac:spMkLst>
            <pc:docMk/>
            <pc:sldMk cId="1847521193" sldId="3095"/>
            <ac:spMk id="6" creationId="{5CCA7EF0-1D15-9B67-03C6-A3F769F6484C}"/>
          </ac:spMkLst>
        </pc:spChg>
        <pc:spChg chg="add mod">
          <ac:chgData name="Badri, Sreenivas" userId="0b43dccd-042e-4be0-871d-afa1d90d6a2e" providerId="ADAL" clId="{ECD53D45-64B4-4943-A10B-711E0502559F}" dt="2025-11-24T13:09:07.904" v="2602" actId="1035"/>
          <ac:spMkLst>
            <pc:docMk/>
            <pc:sldMk cId="1847521193" sldId="3095"/>
            <ac:spMk id="7" creationId="{149A891B-CAF0-E665-A414-8A515E954BE6}"/>
          </ac:spMkLst>
        </pc:spChg>
        <pc:spChg chg="add mod">
          <ac:chgData name="Badri, Sreenivas" userId="0b43dccd-042e-4be0-871d-afa1d90d6a2e" providerId="ADAL" clId="{ECD53D45-64B4-4943-A10B-711E0502559F}" dt="2025-11-21T18:39:29.789" v="1569" actId="1036"/>
          <ac:spMkLst>
            <pc:docMk/>
            <pc:sldMk cId="1847521193" sldId="3095"/>
            <ac:spMk id="8" creationId="{56C94709-EF3F-AF07-906D-A917EA928C05}"/>
          </ac:spMkLst>
        </pc:spChg>
        <pc:spChg chg="mod">
          <ac:chgData name="Badri, Sreenivas" userId="0b43dccd-042e-4be0-871d-afa1d90d6a2e" providerId="ADAL" clId="{ECD53D45-64B4-4943-A10B-711E0502559F}" dt="2025-11-21T18:32:54.984" v="1471" actId="6549"/>
          <ac:spMkLst>
            <pc:docMk/>
            <pc:sldMk cId="1847521193" sldId="3095"/>
            <ac:spMk id="23" creationId="{EB83A392-BF05-8268-BEDE-B3D64B4DBA37}"/>
          </ac:spMkLst>
        </pc:spChg>
        <pc:spChg chg="mod">
          <ac:chgData name="Badri, Sreenivas" userId="0b43dccd-042e-4be0-871d-afa1d90d6a2e" providerId="ADAL" clId="{ECD53D45-64B4-4943-A10B-711E0502559F}" dt="2025-11-21T17:51:45.502" v="747" actId="20577"/>
          <ac:spMkLst>
            <pc:docMk/>
            <pc:sldMk cId="1847521193" sldId="3095"/>
            <ac:spMk id="34" creationId="{EE37477E-2DC7-C8BC-C2EC-0633F92B0673}"/>
          </ac:spMkLst>
        </pc:spChg>
        <pc:spChg chg="mod">
          <ac:chgData name="Badri, Sreenivas" userId="0b43dccd-042e-4be0-871d-afa1d90d6a2e" providerId="ADAL" clId="{ECD53D45-64B4-4943-A10B-711E0502559F}" dt="2025-11-21T18:40:40.334" v="1606" actId="1076"/>
          <ac:spMkLst>
            <pc:docMk/>
            <pc:sldMk cId="1847521193" sldId="3095"/>
            <ac:spMk id="35" creationId="{E7076F08-FDDF-8B42-0631-878889062D73}"/>
          </ac:spMkLst>
        </pc:spChg>
        <pc:spChg chg="mod">
          <ac:chgData name="Badri, Sreenivas" userId="0b43dccd-042e-4be0-871d-afa1d90d6a2e" providerId="ADAL" clId="{ECD53D45-64B4-4943-A10B-711E0502559F}" dt="2025-11-21T18:40:43.379" v="1607" actId="1076"/>
          <ac:spMkLst>
            <pc:docMk/>
            <pc:sldMk cId="1847521193" sldId="3095"/>
            <ac:spMk id="36" creationId="{0F56A356-4C9F-F21E-9AE9-E8F5B43692BD}"/>
          </ac:spMkLst>
        </pc:spChg>
        <pc:spChg chg="mod">
          <ac:chgData name="Badri, Sreenivas" userId="0b43dccd-042e-4be0-871d-afa1d90d6a2e" providerId="ADAL" clId="{ECD53D45-64B4-4943-A10B-711E0502559F}" dt="2025-11-24T13:09:07.904" v="2602" actId="1035"/>
          <ac:spMkLst>
            <pc:docMk/>
            <pc:sldMk cId="1847521193" sldId="3095"/>
            <ac:spMk id="37" creationId="{08C3531B-D24F-26C2-AAEF-C2274E811C10}"/>
          </ac:spMkLst>
        </pc:spChg>
        <pc:spChg chg="mod">
          <ac:chgData name="Badri, Sreenivas" userId="0b43dccd-042e-4be0-871d-afa1d90d6a2e" providerId="ADAL" clId="{ECD53D45-64B4-4943-A10B-711E0502559F}" dt="2025-11-24T13:34:23.772" v="2804" actId="6549"/>
          <ac:spMkLst>
            <pc:docMk/>
            <pc:sldMk cId="1847521193" sldId="3095"/>
            <ac:spMk id="38" creationId="{E4418789-93D2-2AED-10C1-F3CC09974204}"/>
          </ac:spMkLst>
        </pc:spChg>
        <pc:spChg chg="mod">
          <ac:chgData name="Badri, Sreenivas" userId="0b43dccd-042e-4be0-871d-afa1d90d6a2e" providerId="ADAL" clId="{ECD53D45-64B4-4943-A10B-711E0502559F}" dt="2025-11-24T13:09:07.904" v="2602" actId="1035"/>
          <ac:spMkLst>
            <pc:docMk/>
            <pc:sldMk cId="1847521193" sldId="3095"/>
            <ac:spMk id="41" creationId="{A40D82C5-4F33-FB21-568C-22C26575D5DB}"/>
          </ac:spMkLst>
        </pc:spChg>
        <pc:spChg chg="mod">
          <ac:chgData name="Badri, Sreenivas" userId="0b43dccd-042e-4be0-871d-afa1d90d6a2e" providerId="ADAL" clId="{ECD53D45-64B4-4943-A10B-711E0502559F}" dt="2025-11-24T13:09:07.904" v="2602" actId="1035"/>
          <ac:spMkLst>
            <pc:docMk/>
            <pc:sldMk cId="1847521193" sldId="3095"/>
            <ac:spMk id="42" creationId="{BCE28AAA-B7BA-3B29-9E6B-BEDC01449C15}"/>
          </ac:spMkLst>
        </pc:spChg>
        <pc:spChg chg="mod">
          <ac:chgData name="Badri, Sreenivas" userId="0b43dccd-042e-4be0-871d-afa1d90d6a2e" providerId="ADAL" clId="{ECD53D45-64B4-4943-A10B-711E0502559F}" dt="2025-11-24T13:09:07.904" v="2602" actId="1035"/>
          <ac:spMkLst>
            <pc:docMk/>
            <pc:sldMk cId="1847521193" sldId="3095"/>
            <ac:spMk id="43" creationId="{6E13E880-DDC9-ABAA-13FD-0CBA25301C96}"/>
          </ac:spMkLst>
        </pc:spChg>
        <pc:spChg chg="mod">
          <ac:chgData name="Badri, Sreenivas" userId="0b43dccd-042e-4be0-871d-afa1d90d6a2e" providerId="ADAL" clId="{ECD53D45-64B4-4943-A10B-711E0502559F}" dt="2025-11-24T13:09:07.904" v="2602" actId="1035"/>
          <ac:spMkLst>
            <pc:docMk/>
            <pc:sldMk cId="1847521193" sldId="3095"/>
            <ac:spMk id="47" creationId="{2CCD018B-E64C-8B9C-289C-80E16F2A43FC}"/>
          </ac:spMkLst>
        </pc:spChg>
        <pc:spChg chg="add mod">
          <ac:chgData name="Badri, Sreenivas" userId="0b43dccd-042e-4be0-871d-afa1d90d6a2e" providerId="ADAL" clId="{ECD53D45-64B4-4943-A10B-711E0502559F}" dt="2025-11-24T13:09:07.904" v="2602" actId="1035"/>
          <ac:spMkLst>
            <pc:docMk/>
            <pc:sldMk cId="1847521193" sldId="3095"/>
            <ac:spMk id="52" creationId="{8CBF6233-D701-EE22-9E24-11604CF3998B}"/>
          </ac:spMkLst>
        </pc:spChg>
        <pc:spChg chg="add mod">
          <ac:chgData name="Badri, Sreenivas" userId="0b43dccd-042e-4be0-871d-afa1d90d6a2e" providerId="ADAL" clId="{ECD53D45-64B4-4943-A10B-711E0502559F}" dt="2025-11-21T18:40:12.373" v="1592" actId="1076"/>
          <ac:spMkLst>
            <pc:docMk/>
            <pc:sldMk cId="1847521193" sldId="3095"/>
            <ac:spMk id="54" creationId="{FEBD0503-0B9E-F093-F124-D3E52FBBDCC0}"/>
          </ac:spMkLst>
        </pc:spChg>
        <pc:spChg chg="add mod">
          <ac:chgData name="Badri, Sreenivas" userId="0b43dccd-042e-4be0-871d-afa1d90d6a2e" providerId="ADAL" clId="{ECD53D45-64B4-4943-A10B-711E0502559F}" dt="2025-11-24T13:09:07.904" v="2602" actId="1035"/>
          <ac:spMkLst>
            <pc:docMk/>
            <pc:sldMk cId="1847521193" sldId="3095"/>
            <ac:spMk id="55" creationId="{A0E3912E-17EE-14BC-7C56-11B3C60DB283}"/>
          </ac:spMkLst>
        </pc:spChg>
        <pc:spChg chg="add mod">
          <ac:chgData name="Badri, Sreenivas" userId="0b43dccd-042e-4be0-871d-afa1d90d6a2e" providerId="ADAL" clId="{ECD53D45-64B4-4943-A10B-711E0502559F}" dt="2025-11-24T13:09:07.904" v="2602" actId="1035"/>
          <ac:spMkLst>
            <pc:docMk/>
            <pc:sldMk cId="1847521193" sldId="3095"/>
            <ac:spMk id="56" creationId="{7712C7EB-329B-1B8E-EC49-F3FEC89E969B}"/>
          </ac:spMkLst>
        </pc:spChg>
        <pc:spChg chg="add mod">
          <ac:chgData name="Badri, Sreenivas" userId="0b43dccd-042e-4be0-871d-afa1d90d6a2e" providerId="ADAL" clId="{ECD53D45-64B4-4943-A10B-711E0502559F}" dt="2025-11-24T13:41:46.326" v="2817" actId="20577"/>
          <ac:spMkLst>
            <pc:docMk/>
            <pc:sldMk cId="1847521193" sldId="3095"/>
            <ac:spMk id="63" creationId="{FE42ECD4-4634-0274-2BA8-7151973A779A}"/>
          </ac:spMkLst>
        </pc:spChg>
        <pc:grpChg chg="add mod">
          <ac:chgData name="Badri, Sreenivas" userId="0b43dccd-042e-4be0-871d-afa1d90d6a2e" providerId="ADAL" clId="{ECD53D45-64B4-4943-A10B-711E0502559F}" dt="2025-11-21T18:24:49.645" v="1043" actId="1037"/>
          <ac:grpSpMkLst>
            <pc:docMk/>
            <pc:sldMk cId="1847521193" sldId="3095"/>
            <ac:grpSpMk id="16" creationId="{A2C15122-C46B-B02F-5585-0102F2B0531D}"/>
          </ac:grpSpMkLst>
        </pc:grpChg>
        <pc:grpChg chg="mod">
          <ac:chgData name="Badri, Sreenivas" userId="0b43dccd-042e-4be0-871d-afa1d90d6a2e" providerId="ADAL" clId="{ECD53D45-64B4-4943-A10B-711E0502559F}" dt="2025-11-21T18:23:09.809" v="983" actId="14100"/>
          <ac:grpSpMkLst>
            <pc:docMk/>
            <pc:sldMk cId="1847521193" sldId="3095"/>
            <ac:grpSpMk id="26" creationId="{463A5057-EB3F-E995-F41E-8C6879698ABD}"/>
          </ac:grpSpMkLst>
        </pc:grpChg>
        <pc:inkChg chg="mod">
          <ac:chgData name="Badri, Sreenivas" userId="0b43dccd-042e-4be0-871d-afa1d90d6a2e" providerId="ADAL" clId="{ECD53D45-64B4-4943-A10B-711E0502559F}" dt="2025-11-21T18:23:25.684" v="987"/>
          <ac:inkMkLst>
            <pc:docMk/>
            <pc:sldMk cId="1847521193" sldId="3095"/>
            <ac:inkMk id="19" creationId="{6F35647C-F2E8-7264-4499-6B5080790E88}"/>
          </ac:inkMkLst>
        </pc:inkChg>
        <pc:inkChg chg="mod">
          <ac:chgData name="Badri, Sreenivas" userId="0b43dccd-042e-4be0-871d-afa1d90d6a2e" providerId="ADAL" clId="{ECD53D45-64B4-4943-A10B-711E0502559F}" dt="2025-11-21T18:23:25.684" v="987"/>
          <ac:inkMkLst>
            <pc:docMk/>
            <pc:sldMk cId="1847521193" sldId="3095"/>
            <ac:inkMk id="31" creationId="{87F9B343-CBF7-D91E-1CDB-E82E609D43E6}"/>
          </ac:inkMkLst>
        </pc:inkChg>
        <pc:inkChg chg="add mod">
          <ac:chgData name="Badri, Sreenivas" userId="0b43dccd-042e-4be0-871d-afa1d90d6a2e" providerId="ADAL" clId="{ECD53D45-64B4-4943-A10B-711E0502559F}" dt="2025-11-24T13:08:43.539" v="2576" actId="1035"/>
          <ac:inkMkLst>
            <pc:docMk/>
            <pc:sldMk cId="1847521193" sldId="3095"/>
            <ac:inkMk id="53" creationId="{8AAAB4FC-D855-7A64-80F2-7FBB49631E59}"/>
          </ac:inkMkLst>
        </pc:inkChg>
        <pc:inkChg chg="add del">
          <ac:chgData name="Badri, Sreenivas" userId="0b43dccd-042e-4be0-871d-afa1d90d6a2e" providerId="ADAL" clId="{ECD53D45-64B4-4943-A10B-711E0502559F}" dt="2025-11-24T13:00:45.238" v="2239" actId="9405"/>
          <ac:inkMkLst>
            <pc:docMk/>
            <pc:sldMk cId="1847521193" sldId="3095"/>
            <ac:inkMk id="64" creationId="{1D172FF6-2C16-C0B5-60E2-D247A28E6142}"/>
          </ac:inkMkLst>
        </pc:inkChg>
        <pc:inkChg chg="add">
          <ac:chgData name="Badri, Sreenivas" userId="0b43dccd-042e-4be0-871d-afa1d90d6a2e" providerId="ADAL" clId="{ECD53D45-64B4-4943-A10B-711E0502559F}" dt="2025-11-24T13:00:15.861" v="2225"/>
          <ac:inkMkLst>
            <pc:docMk/>
            <pc:sldMk cId="1847521193" sldId="3095"/>
            <ac:inkMk id="65" creationId="{A356CBF4-F7FF-8B60-7DB7-1D2F4645E1DF}"/>
          </ac:inkMkLst>
        </pc:inkChg>
        <pc:inkChg chg="add del">
          <ac:chgData name="Badri, Sreenivas" userId="0b43dccd-042e-4be0-871d-afa1d90d6a2e" providerId="ADAL" clId="{ECD53D45-64B4-4943-A10B-711E0502559F}" dt="2025-11-24T13:00:44.516" v="2237" actId="9405"/>
          <ac:inkMkLst>
            <pc:docMk/>
            <pc:sldMk cId="1847521193" sldId="3095"/>
            <ac:inkMk id="66" creationId="{EB77F5DE-DAE7-B6D3-8A9B-21064FE06EA2}"/>
          </ac:inkMkLst>
        </pc:inkChg>
        <pc:inkChg chg="add">
          <ac:chgData name="Badri, Sreenivas" userId="0b43dccd-042e-4be0-871d-afa1d90d6a2e" providerId="ADAL" clId="{ECD53D45-64B4-4943-A10B-711E0502559F}" dt="2025-11-24T13:00:17.588" v="2227"/>
          <ac:inkMkLst>
            <pc:docMk/>
            <pc:sldMk cId="1847521193" sldId="3095"/>
            <ac:inkMk id="67" creationId="{47C1196A-CC83-ABB4-7ECE-5F3EF9A6F8D7}"/>
          </ac:inkMkLst>
        </pc:inkChg>
        <pc:inkChg chg="add del">
          <ac:chgData name="Badri, Sreenivas" userId="0b43dccd-042e-4be0-871d-afa1d90d6a2e" providerId="ADAL" clId="{ECD53D45-64B4-4943-A10B-711E0502559F}" dt="2025-11-24T13:00:44.181" v="2235" actId="9405"/>
          <ac:inkMkLst>
            <pc:docMk/>
            <pc:sldMk cId="1847521193" sldId="3095"/>
            <ac:inkMk id="68" creationId="{D2C7C14D-D94F-132D-CC80-B526CC886375}"/>
          </ac:inkMkLst>
        </pc:inkChg>
        <pc:inkChg chg="add del">
          <ac:chgData name="Badri, Sreenivas" userId="0b43dccd-042e-4be0-871d-afa1d90d6a2e" providerId="ADAL" clId="{ECD53D45-64B4-4943-A10B-711E0502559F}" dt="2025-11-24T13:00:43.987" v="2234" actId="9405"/>
          <ac:inkMkLst>
            <pc:docMk/>
            <pc:sldMk cId="1847521193" sldId="3095"/>
            <ac:inkMk id="69" creationId="{2539B921-3EB8-8E0A-1D1B-321C9A277C7C}"/>
          </ac:inkMkLst>
        </pc:inkChg>
        <pc:inkChg chg="add del">
          <ac:chgData name="Badri, Sreenivas" userId="0b43dccd-042e-4be0-871d-afa1d90d6a2e" providerId="ADAL" clId="{ECD53D45-64B4-4943-A10B-711E0502559F}" dt="2025-11-24T13:00:43.747" v="2233" actId="9405"/>
          <ac:inkMkLst>
            <pc:docMk/>
            <pc:sldMk cId="1847521193" sldId="3095"/>
            <ac:inkMk id="70" creationId="{B9E1E5A2-D9C6-6763-0F63-998AA914872B}"/>
          </ac:inkMkLst>
        </pc:inkChg>
        <pc:inkChg chg="add del">
          <ac:chgData name="Badri, Sreenivas" userId="0b43dccd-042e-4be0-871d-afa1d90d6a2e" providerId="ADAL" clId="{ECD53D45-64B4-4943-A10B-711E0502559F}" dt="2025-11-24T13:00:43.275" v="2232" actId="9405"/>
          <ac:inkMkLst>
            <pc:docMk/>
            <pc:sldMk cId="1847521193" sldId="3095"/>
            <ac:inkMk id="71" creationId="{A86C9493-7682-4EFF-569E-CC4F3F940D96}"/>
          </ac:inkMkLst>
        </pc:inkChg>
        <pc:cxnChg chg="add mod">
          <ac:chgData name="Badri, Sreenivas" userId="0b43dccd-042e-4be0-871d-afa1d90d6a2e" providerId="ADAL" clId="{ECD53D45-64B4-4943-A10B-711E0502559F}" dt="2025-11-21T18:42:51.029" v="1655" actId="17032"/>
          <ac:cxnSpMkLst>
            <pc:docMk/>
            <pc:sldMk cId="1847521193" sldId="3095"/>
            <ac:cxnSpMk id="58" creationId="{D27B43B3-65B2-67CC-4ACF-E19AAB6C8159}"/>
          </ac:cxnSpMkLst>
        </pc:cxnChg>
      </pc:sldChg>
    </pc:docChg>
  </pc:docChgLst>
  <pc:docChgLst>
    <pc:chgData name="Badri, Sreenivas" userId="0b43dccd-042e-4be0-871d-afa1d90d6a2e" providerId="ADAL" clId="{78BF2343-7AFB-4133-9C8D-0F3F3242F04A}"/>
    <pc:docChg chg="undo custSel addSld modSld">
      <pc:chgData name="Badri, Sreenivas" userId="0b43dccd-042e-4be0-871d-afa1d90d6a2e" providerId="ADAL" clId="{78BF2343-7AFB-4133-9C8D-0F3F3242F04A}" dt="2025-11-17T20:47:06.431" v="1860" actId="14100"/>
      <pc:docMkLst>
        <pc:docMk/>
      </pc:docMkLst>
      <pc:sldChg chg="addSp delSp modSp mod">
        <pc:chgData name="Badri, Sreenivas" userId="0b43dccd-042e-4be0-871d-afa1d90d6a2e" providerId="ADAL" clId="{78BF2343-7AFB-4133-9C8D-0F3F3242F04A}" dt="2025-11-17T20:47:06.431" v="1860" actId="14100"/>
        <pc:sldMkLst>
          <pc:docMk/>
          <pc:sldMk cId="1436949272" sldId="3088"/>
        </pc:sldMkLst>
        <pc:picChg chg="add mod">
          <ac:chgData name="Badri, Sreenivas" userId="0b43dccd-042e-4be0-871d-afa1d90d6a2e" providerId="ADAL" clId="{78BF2343-7AFB-4133-9C8D-0F3F3242F04A}" dt="2025-11-17T20:47:06.431" v="1860" actId="14100"/>
          <ac:picMkLst>
            <pc:docMk/>
            <pc:sldMk cId="1436949272" sldId="3088"/>
            <ac:picMk id="6" creationId="{FEBCCC76-0EE1-B12E-CEAC-402F795E902A}"/>
          </ac:picMkLst>
        </pc:picChg>
      </pc:sldChg>
      <pc:sldChg chg="addSp delSp modSp mod">
        <pc:chgData name="Badri, Sreenivas" userId="0b43dccd-042e-4be0-871d-afa1d90d6a2e" providerId="ADAL" clId="{78BF2343-7AFB-4133-9C8D-0F3F3242F04A}" dt="2025-11-17T19:16:10.290" v="1852"/>
        <pc:sldMkLst>
          <pc:docMk/>
          <pc:sldMk cId="3238853325" sldId="3091"/>
        </pc:sldMkLst>
        <pc:spChg chg="mod">
          <ac:chgData name="Badri, Sreenivas" userId="0b43dccd-042e-4be0-871d-afa1d90d6a2e" providerId="ADAL" clId="{78BF2343-7AFB-4133-9C8D-0F3F3242F04A}" dt="2025-11-17T17:24:05.383" v="26" actId="20577"/>
          <ac:spMkLst>
            <pc:docMk/>
            <pc:sldMk cId="3238853325" sldId="3091"/>
            <ac:spMk id="2" creationId="{2BF6AADF-DEAD-5E06-8BE3-048D94E3177C}"/>
          </ac:spMkLst>
        </pc:spChg>
        <pc:graphicFrameChg chg="add mod modGraphic">
          <ac:chgData name="Badri, Sreenivas" userId="0b43dccd-042e-4be0-871d-afa1d90d6a2e" providerId="ADAL" clId="{78BF2343-7AFB-4133-9C8D-0F3F3242F04A}" dt="2025-11-17T19:16:10.290" v="1852"/>
          <ac:graphicFrameMkLst>
            <pc:docMk/>
            <pc:sldMk cId="3238853325" sldId="3091"/>
            <ac:graphicFrameMk id="8" creationId="{099FABED-52FB-B89A-2388-9EE47CA011FD}"/>
          </ac:graphicFrameMkLst>
        </pc:graphicFrameChg>
      </pc:sldChg>
      <pc:sldChg chg="add">
        <pc:chgData name="Badri, Sreenivas" userId="0b43dccd-042e-4be0-871d-afa1d90d6a2e" providerId="ADAL" clId="{78BF2343-7AFB-4133-9C8D-0F3F3242F04A}" dt="2025-11-17T17:23:53.446" v="0"/>
        <pc:sldMkLst>
          <pc:docMk/>
          <pc:sldMk cId="3643393147" sldId="3092"/>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C17130-3601-42C4-A9FD-02B4BD79272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152B1D73-F3DC-4309-8ABA-915C06611C00}">
      <dgm:prSet phldrT="[Text]" custT="1"/>
      <dgm:spPr/>
      <dgm:t>
        <a:bodyPr/>
        <a:lstStyle/>
        <a:p>
          <a:r>
            <a:rPr lang="en-US" sz="900" b="1" dirty="0">
              <a:solidFill>
                <a:schemeClr val="tx1"/>
              </a:solidFill>
            </a:rPr>
            <a:t>Outage Scheduler </a:t>
          </a:r>
        </a:p>
        <a:p>
          <a:r>
            <a:rPr lang="en-US" sz="900" b="1" dirty="0">
              <a:solidFill>
                <a:schemeClr val="tx1"/>
              </a:solidFill>
            </a:rPr>
            <a:t>(UI/API)</a:t>
          </a:r>
        </a:p>
      </dgm:t>
    </dgm:pt>
    <dgm:pt modelId="{2AD3A469-5DD6-4030-894E-154CD9126233}" type="parTrans" cxnId="{62DE2B5A-370E-492E-B2EA-E764AFF44739}">
      <dgm:prSet/>
      <dgm:spPr/>
      <dgm:t>
        <a:bodyPr/>
        <a:lstStyle/>
        <a:p>
          <a:endParaRPr lang="en-US"/>
        </a:p>
      </dgm:t>
    </dgm:pt>
    <dgm:pt modelId="{75842FA8-4C24-4CDC-B271-D14F69385A68}" type="sibTrans" cxnId="{62DE2B5A-370E-492E-B2EA-E764AFF44739}">
      <dgm:prSet/>
      <dgm:spPr/>
      <dgm:t>
        <a:bodyPr/>
        <a:lstStyle/>
        <a:p>
          <a:endParaRPr lang="en-US"/>
        </a:p>
      </dgm:t>
    </dgm:pt>
    <dgm:pt modelId="{5F9BD366-FA89-416D-A208-ECEC645A7690}">
      <dgm:prSet phldrT="[Text]" custT="1"/>
      <dgm:spPr/>
      <dgm:t>
        <a:bodyPr/>
        <a:lstStyle/>
        <a:p>
          <a:r>
            <a:rPr lang="en-US" sz="900" dirty="0"/>
            <a:t>23:30 – Pre-RTC and RTC+B Outage Scheduler (OS) API services and OS UI will be down for cutover</a:t>
          </a:r>
        </a:p>
      </dgm:t>
    </dgm:pt>
    <dgm:pt modelId="{CDF51D05-509B-488D-A6E1-CEEDB909F57C}" type="parTrans" cxnId="{D230FE69-13DD-4EDC-B9F9-0BAC435679AA}">
      <dgm:prSet/>
      <dgm:spPr/>
      <dgm:t>
        <a:bodyPr/>
        <a:lstStyle/>
        <a:p>
          <a:endParaRPr lang="en-US"/>
        </a:p>
      </dgm:t>
    </dgm:pt>
    <dgm:pt modelId="{DF2D7C58-111C-4CAB-905C-088F8559DCE6}" type="sibTrans" cxnId="{D230FE69-13DD-4EDC-B9F9-0BAC435679AA}">
      <dgm:prSet/>
      <dgm:spPr/>
      <dgm:t>
        <a:bodyPr/>
        <a:lstStyle/>
        <a:p>
          <a:endParaRPr lang="en-US"/>
        </a:p>
      </dgm:t>
    </dgm:pt>
    <dgm:pt modelId="{94FF849A-35BF-4E98-AFCC-ADB7CC9F1654}">
      <dgm:prSet phldrT="[Text]" custT="1"/>
      <dgm:spPr/>
      <dgm:t>
        <a:bodyPr/>
        <a:lstStyle/>
        <a:p>
          <a:r>
            <a:rPr lang="en-US" sz="900" dirty="0"/>
            <a:t>00:00 – RTC+B Outage Scheduler API services will be up with new API URL </a:t>
          </a:r>
          <a:r>
            <a:rPr lang="en-US" sz="900" b="0" dirty="0"/>
            <a:t>Outage Scheduler UI URL is same as Pre-RTC.</a:t>
          </a:r>
        </a:p>
      </dgm:t>
    </dgm:pt>
    <dgm:pt modelId="{D92B03CD-E579-4A25-B7B6-C035C50A1441}" type="parTrans" cxnId="{96767432-84C8-497D-822D-2AEC61AF3012}">
      <dgm:prSet/>
      <dgm:spPr/>
      <dgm:t>
        <a:bodyPr/>
        <a:lstStyle/>
        <a:p>
          <a:endParaRPr lang="en-US"/>
        </a:p>
      </dgm:t>
    </dgm:pt>
    <dgm:pt modelId="{D595BB3B-B60B-4384-AEBB-C0BB308D1FAC}" type="sibTrans" cxnId="{96767432-84C8-497D-822D-2AEC61AF3012}">
      <dgm:prSet/>
      <dgm:spPr/>
      <dgm:t>
        <a:bodyPr/>
        <a:lstStyle/>
        <a:p>
          <a:endParaRPr lang="en-US"/>
        </a:p>
      </dgm:t>
    </dgm:pt>
    <dgm:pt modelId="{26ACCE51-2589-4F11-BAED-271166B64112}">
      <dgm:prSet phldrT="[Text]" custT="1"/>
      <dgm:spPr/>
      <dgm:t>
        <a:bodyPr/>
        <a:lstStyle/>
        <a:p>
          <a:r>
            <a:rPr lang="en-US" sz="900" b="1" kern="1200" dirty="0">
              <a:solidFill>
                <a:schemeClr val="tx1"/>
              </a:solidFill>
              <a:latin typeface="Arial"/>
              <a:ea typeface="+mn-ea"/>
              <a:cs typeface="+mn-cs"/>
            </a:rPr>
            <a:t>Market</a:t>
          </a:r>
          <a:r>
            <a:rPr lang="en-US" sz="900" b="1" kern="1200" dirty="0">
              <a:solidFill>
                <a:schemeClr val="tx1"/>
              </a:solidFill>
            </a:rPr>
            <a:t> Submissions </a:t>
          </a:r>
        </a:p>
        <a:p>
          <a:r>
            <a:rPr lang="en-US" sz="900" b="1" kern="1200" dirty="0">
              <a:solidFill>
                <a:schemeClr val="tx1"/>
              </a:solidFill>
            </a:rPr>
            <a:t>(UI/API)</a:t>
          </a:r>
        </a:p>
      </dgm:t>
    </dgm:pt>
    <dgm:pt modelId="{6C672DE9-614E-4EEA-98F5-199673C826D7}" type="parTrans" cxnId="{AEE563A7-97C4-45CE-A23F-4A282D4517F6}">
      <dgm:prSet/>
      <dgm:spPr/>
      <dgm:t>
        <a:bodyPr/>
        <a:lstStyle/>
        <a:p>
          <a:endParaRPr lang="en-US"/>
        </a:p>
      </dgm:t>
    </dgm:pt>
    <dgm:pt modelId="{DD63AE0E-75B3-4898-84EB-47D1FE6577E2}" type="sibTrans" cxnId="{AEE563A7-97C4-45CE-A23F-4A282D4517F6}">
      <dgm:prSet/>
      <dgm:spPr/>
      <dgm:t>
        <a:bodyPr/>
        <a:lstStyle/>
        <a:p>
          <a:endParaRPr lang="en-US"/>
        </a:p>
      </dgm:t>
    </dgm:pt>
    <dgm:pt modelId="{11DEB052-B319-4038-901C-19C2294CA00A}">
      <dgm:prSet phldrT="[Text]" custT="1"/>
      <dgm:spPr/>
      <dgm:t>
        <a:bodyPr/>
        <a:lstStyle/>
        <a:p>
          <a:pPr marL="114300" lvl="1" indent="-114300" algn="l" defTabSz="622300">
            <a:lnSpc>
              <a:spcPct val="90000"/>
            </a:lnSpc>
            <a:spcBef>
              <a:spcPct val="0"/>
            </a:spcBef>
            <a:spcAft>
              <a:spcPct val="15000"/>
            </a:spcAft>
            <a:buChar char="•"/>
          </a:pPr>
          <a:r>
            <a:rPr lang="en-US" sz="900" kern="1200" dirty="0">
              <a:solidFill>
                <a:srgbClr val="2D3338">
                  <a:hueOff val="0"/>
                  <a:satOff val="0"/>
                  <a:lumOff val="0"/>
                  <a:alphaOff val="0"/>
                </a:srgbClr>
              </a:solidFill>
              <a:latin typeface="Arial"/>
              <a:ea typeface="+mn-ea"/>
              <a:cs typeface="+mn-cs"/>
            </a:rPr>
            <a:t>23:56 – Pre-RTC and RTC+B Market Submissions API services and Market Manager UI will be down for cutover</a:t>
          </a:r>
        </a:p>
      </dgm:t>
    </dgm:pt>
    <dgm:pt modelId="{A33E1677-0A50-428D-9993-E3D7292255D2}" type="parTrans" cxnId="{B684C8BB-D351-4867-B385-31F2C5AB7DA6}">
      <dgm:prSet/>
      <dgm:spPr/>
      <dgm:t>
        <a:bodyPr/>
        <a:lstStyle/>
        <a:p>
          <a:endParaRPr lang="en-US"/>
        </a:p>
      </dgm:t>
    </dgm:pt>
    <dgm:pt modelId="{04569273-456F-4460-A146-A04487FA5844}" type="sibTrans" cxnId="{B684C8BB-D351-4867-B385-31F2C5AB7DA6}">
      <dgm:prSet/>
      <dgm:spPr/>
      <dgm:t>
        <a:bodyPr/>
        <a:lstStyle/>
        <a:p>
          <a:endParaRPr lang="en-US"/>
        </a:p>
      </dgm:t>
    </dgm:pt>
    <dgm:pt modelId="{B2042E6D-5FD4-473A-BAFF-2762631D5F5B}">
      <dgm:prSet custT="1"/>
      <dgm:spPr/>
      <dgm:t>
        <a:bodyPr/>
        <a:lstStyle/>
        <a:p>
          <a:pPr marL="114300" lvl="1" indent="-114300" algn="l" defTabSz="622300">
            <a:lnSpc>
              <a:spcPct val="90000"/>
            </a:lnSpc>
            <a:spcBef>
              <a:spcPct val="0"/>
            </a:spcBef>
            <a:spcAft>
              <a:spcPct val="15000"/>
            </a:spcAft>
            <a:buChar char="•"/>
          </a:pPr>
          <a:r>
            <a:rPr lang="en-US" sz="900" kern="1200" dirty="0">
              <a:solidFill>
                <a:srgbClr val="2D3338">
                  <a:hueOff val="0"/>
                  <a:satOff val="0"/>
                  <a:lumOff val="0"/>
                  <a:alphaOff val="0"/>
                </a:srgbClr>
              </a:solidFill>
              <a:latin typeface="Arial"/>
              <a:ea typeface="+mn-ea"/>
              <a:cs typeface="+mn-cs"/>
            </a:rPr>
            <a:t>00:00 – RTC+B  Market Submissions API services will be up with new API URL. Market Manager UI URL is same as Pre-RTC.</a:t>
          </a:r>
        </a:p>
      </dgm:t>
    </dgm:pt>
    <dgm:pt modelId="{7DAEFCFD-CE81-4863-B390-08E22AD63DCF}" type="parTrans" cxnId="{A83BCB57-8B4E-466D-90B5-D74F377DB90C}">
      <dgm:prSet/>
      <dgm:spPr/>
      <dgm:t>
        <a:bodyPr/>
        <a:lstStyle/>
        <a:p>
          <a:endParaRPr lang="en-US"/>
        </a:p>
      </dgm:t>
    </dgm:pt>
    <dgm:pt modelId="{4AA3B7D8-269D-48C6-B090-BE6C01085A81}" type="sibTrans" cxnId="{A83BCB57-8B4E-466D-90B5-D74F377DB90C}">
      <dgm:prSet/>
      <dgm:spPr/>
      <dgm:t>
        <a:bodyPr/>
        <a:lstStyle/>
        <a:p>
          <a:endParaRPr lang="en-US"/>
        </a:p>
      </dgm:t>
    </dgm:pt>
    <dgm:pt modelId="{2A6019EC-0C2A-417A-B2FC-91B0EBFD4435}">
      <dgm:prSet phldrT="[Text]" custT="1"/>
      <dgm:spPr/>
      <dgm:t>
        <a:bodyPr/>
        <a:lstStyle/>
        <a:p>
          <a:r>
            <a:rPr lang="en-US" sz="900" b="1" dirty="0">
              <a:solidFill>
                <a:schemeClr val="tx1"/>
              </a:solidFill>
            </a:rPr>
            <a:t>EWS Get Reports and Public API</a:t>
          </a:r>
        </a:p>
      </dgm:t>
    </dgm:pt>
    <dgm:pt modelId="{D58480C9-BAC9-4F80-B242-F986148CBE60}" type="parTrans" cxnId="{74C2AF17-6FC6-44C4-8CB2-4D2EFD5539AE}">
      <dgm:prSet/>
      <dgm:spPr/>
      <dgm:t>
        <a:bodyPr/>
        <a:lstStyle/>
        <a:p>
          <a:endParaRPr lang="en-US"/>
        </a:p>
      </dgm:t>
    </dgm:pt>
    <dgm:pt modelId="{5841A6FE-7934-4AC4-A39C-3CAB978AFF95}" type="sibTrans" cxnId="{74C2AF17-6FC6-44C4-8CB2-4D2EFD5539AE}">
      <dgm:prSet/>
      <dgm:spPr/>
      <dgm:t>
        <a:bodyPr/>
        <a:lstStyle/>
        <a:p>
          <a:endParaRPr lang="en-US"/>
        </a:p>
      </dgm:t>
    </dgm:pt>
    <dgm:pt modelId="{3041BD9C-F5D6-4BE2-9A35-44DF42505C8A}">
      <dgm:prSet phldrT="[Text]" custT="1"/>
      <dgm:spPr/>
      <dgm:t>
        <a:bodyPr/>
        <a:lstStyle/>
        <a:p>
          <a:r>
            <a:rPr lang="en-US" sz="1000" b="1" dirty="0">
              <a:solidFill>
                <a:schemeClr val="tx1"/>
              </a:solidFill>
            </a:rPr>
            <a:t>ICCP/</a:t>
          </a:r>
        </a:p>
        <a:p>
          <a:r>
            <a:rPr lang="en-US" sz="1000" b="1" dirty="0">
              <a:solidFill>
                <a:schemeClr val="tx1"/>
              </a:solidFill>
            </a:rPr>
            <a:t>EMS/</a:t>
          </a:r>
        </a:p>
        <a:p>
          <a:r>
            <a:rPr lang="en-US" sz="1000" b="1" dirty="0">
              <a:solidFill>
                <a:schemeClr val="tx1"/>
              </a:solidFill>
            </a:rPr>
            <a:t>SCADA</a:t>
          </a:r>
        </a:p>
      </dgm:t>
    </dgm:pt>
    <dgm:pt modelId="{4D8A5299-D390-4379-9729-97C215F67777}" type="parTrans" cxnId="{139B723B-7CD3-4695-88B6-33FF9B6DCFDE}">
      <dgm:prSet/>
      <dgm:spPr/>
      <dgm:t>
        <a:bodyPr/>
        <a:lstStyle/>
        <a:p>
          <a:endParaRPr lang="en-US"/>
        </a:p>
      </dgm:t>
    </dgm:pt>
    <dgm:pt modelId="{F48D4008-483D-49A5-A635-2D48E534302A}" type="sibTrans" cxnId="{139B723B-7CD3-4695-88B6-33FF9B6DCFDE}">
      <dgm:prSet/>
      <dgm:spPr/>
      <dgm:t>
        <a:bodyPr/>
        <a:lstStyle/>
        <a:p>
          <a:endParaRPr lang="en-US"/>
        </a:p>
      </dgm:t>
    </dgm:pt>
    <dgm:pt modelId="{7165FD11-F0B3-496A-903B-F6DA165AD006}">
      <dgm:prSet phldrT="[Text]" custT="1"/>
      <dgm:spPr/>
      <dgm:t>
        <a:bodyPr/>
        <a:lstStyle/>
        <a:p>
          <a:r>
            <a:rPr lang="en-US" sz="1000" b="1" dirty="0">
              <a:solidFill>
                <a:schemeClr val="tx1"/>
              </a:solidFill>
            </a:rPr>
            <a:t>QSE/TSP</a:t>
          </a:r>
        </a:p>
        <a:p>
          <a:r>
            <a:rPr lang="en-US" sz="1000" b="1" dirty="0">
              <a:solidFill>
                <a:schemeClr val="tx1"/>
              </a:solidFill>
            </a:rPr>
            <a:t>APIs Cutover</a:t>
          </a:r>
        </a:p>
      </dgm:t>
    </dgm:pt>
    <dgm:pt modelId="{9788122A-8848-4690-9702-FCCE387922CF}" type="parTrans" cxnId="{5BC9CA4D-4086-4593-B7EE-8DE2932848ED}">
      <dgm:prSet/>
      <dgm:spPr/>
      <dgm:t>
        <a:bodyPr/>
        <a:lstStyle/>
        <a:p>
          <a:endParaRPr lang="en-US"/>
        </a:p>
      </dgm:t>
    </dgm:pt>
    <dgm:pt modelId="{1EA08A1B-1D89-48E9-9BDF-D66DE8B98F0B}" type="sibTrans" cxnId="{5BC9CA4D-4086-4593-B7EE-8DE2932848ED}">
      <dgm:prSet/>
      <dgm:spPr/>
      <dgm:t>
        <a:bodyPr/>
        <a:lstStyle/>
        <a:p>
          <a:endParaRPr lang="en-US"/>
        </a:p>
      </dgm:t>
    </dgm:pt>
    <dgm:pt modelId="{ED37BF66-D446-4C22-A31F-E01ADFB99D75}">
      <dgm:prSet custT="1"/>
      <dgm:spPr/>
      <dgm:t>
        <a:bodyPr/>
        <a:lstStyle/>
        <a:p>
          <a:r>
            <a:rPr lang="en-US" sz="900" b="0" dirty="0"/>
            <a:t>23:59:00 – ERCOT Taylor ICCP failover to RTC+B EMS</a:t>
          </a:r>
        </a:p>
      </dgm:t>
    </dgm:pt>
    <dgm:pt modelId="{BA91910D-3F42-4960-A4B6-59781726EB6F}" type="parTrans" cxnId="{0B87F52D-83E8-44E5-82C2-6132B0044AE1}">
      <dgm:prSet/>
      <dgm:spPr/>
      <dgm:t>
        <a:bodyPr/>
        <a:lstStyle/>
        <a:p>
          <a:endParaRPr lang="en-US"/>
        </a:p>
      </dgm:t>
    </dgm:pt>
    <dgm:pt modelId="{9C0A81E7-AF94-40F2-89C9-8F5F10AE3BAB}" type="sibTrans" cxnId="{0B87F52D-83E8-44E5-82C2-6132B0044AE1}">
      <dgm:prSet/>
      <dgm:spPr/>
      <dgm:t>
        <a:bodyPr/>
        <a:lstStyle/>
        <a:p>
          <a:endParaRPr lang="en-US"/>
        </a:p>
      </dgm:t>
    </dgm:pt>
    <dgm:pt modelId="{E9FA743D-80EE-4C8D-9C16-AEF2B9F15DC1}">
      <dgm:prSet custT="1"/>
      <dgm:spPr/>
      <dgm:t>
        <a:bodyPr/>
        <a:lstStyle/>
        <a:p>
          <a:r>
            <a:rPr lang="en-US" sz="900" b="0" dirty="0"/>
            <a:t>00:00:00 – RTC+B SCED execution starts and completes by 00:00:30 seconds. QSE Resources will be following UDSP based on 00:00 interval SCED Solution.</a:t>
          </a:r>
        </a:p>
      </dgm:t>
    </dgm:pt>
    <dgm:pt modelId="{CC44A5D7-AE88-417F-A25D-610FAF886229}" type="parTrans" cxnId="{83219460-FAB0-41E6-B449-D588A72E5142}">
      <dgm:prSet/>
      <dgm:spPr/>
      <dgm:t>
        <a:bodyPr/>
        <a:lstStyle/>
        <a:p>
          <a:endParaRPr lang="en-US"/>
        </a:p>
      </dgm:t>
    </dgm:pt>
    <dgm:pt modelId="{8E7098B5-3F1C-4354-A9D6-2C2B13E44B34}" type="sibTrans" cxnId="{83219460-FAB0-41E6-B449-D588A72E5142}">
      <dgm:prSet/>
      <dgm:spPr/>
      <dgm:t>
        <a:bodyPr/>
        <a:lstStyle/>
        <a:p>
          <a:endParaRPr lang="en-US"/>
        </a:p>
      </dgm:t>
    </dgm:pt>
    <dgm:pt modelId="{CBFDD112-F959-4887-9099-4A9665651A12}">
      <dgm:prSet custT="1"/>
      <dgm:spPr/>
      <dgm:t>
        <a:bodyPr/>
        <a:lstStyle/>
        <a:p>
          <a:r>
            <a:rPr lang="en-US" sz="900" b="0" dirty="0"/>
            <a:t>00:00:15 – QSE’s cutover their EMS AGC/SCADA Calcs/Scripts to RTC+B – </a:t>
          </a:r>
          <a:r>
            <a:rPr lang="en-US" sz="900" b="1" dirty="0"/>
            <a:t>cutover shall complete within 30-60 seconds.</a:t>
          </a:r>
        </a:p>
      </dgm:t>
    </dgm:pt>
    <dgm:pt modelId="{F04B0896-D372-4EB2-BD1D-83B47C7988D0}" type="parTrans" cxnId="{9B8C24AC-F16A-44FD-AF2F-208211210651}">
      <dgm:prSet/>
      <dgm:spPr/>
      <dgm:t>
        <a:bodyPr/>
        <a:lstStyle/>
        <a:p>
          <a:endParaRPr lang="en-US"/>
        </a:p>
      </dgm:t>
    </dgm:pt>
    <dgm:pt modelId="{B9810C3B-3E30-46AB-8F5A-6A3D9497195F}" type="sibTrans" cxnId="{9B8C24AC-F16A-44FD-AF2F-208211210651}">
      <dgm:prSet/>
      <dgm:spPr/>
      <dgm:t>
        <a:bodyPr/>
        <a:lstStyle/>
        <a:p>
          <a:endParaRPr lang="en-US"/>
        </a:p>
      </dgm:t>
    </dgm:pt>
    <dgm:pt modelId="{1B60FFEE-FA57-43D5-87E6-6009DA8F183F}">
      <dgm:prSet custT="1"/>
      <dgm:spPr/>
      <dgm:t>
        <a:bodyPr/>
        <a:lstStyle/>
        <a:p>
          <a:r>
            <a:rPr lang="en-US" sz="900" b="0" dirty="0"/>
            <a:t>00:00:30 – ERCOT Bastrop  ICCP failover to RTC+B EMS</a:t>
          </a:r>
        </a:p>
      </dgm:t>
    </dgm:pt>
    <dgm:pt modelId="{D2552057-BDD1-464A-85AF-BF615A98A8A1}" type="parTrans" cxnId="{97C7C709-B616-4021-AC89-228FA45F2316}">
      <dgm:prSet/>
      <dgm:spPr/>
      <dgm:t>
        <a:bodyPr/>
        <a:lstStyle/>
        <a:p>
          <a:endParaRPr lang="en-US"/>
        </a:p>
      </dgm:t>
    </dgm:pt>
    <dgm:pt modelId="{29B418AA-606C-45EC-83D8-7B2D4D3CE0B0}" type="sibTrans" cxnId="{97C7C709-B616-4021-AC89-228FA45F2316}">
      <dgm:prSet/>
      <dgm:spPr/>
      <dgm:t>
        <a:bodyPr/>
        <a:lstStyle/>
        <a:p>
          <a:endParaRPr lang="en-US"/>
        </a:p>
      </dgm:t>
    </dgm:pt>
    <dgm:pt modelId="{41CB42CB-3D67-4907-A385-8FEC42FDDFBE}">
      <dgm:prSet custT="1"/>
      <dgm:spPr/>
      <dgm:t>
        <a:bodyPr/>
        <a:lstStyle/>
        <a:p>
          <a:pPr>
            <a:buChar char="•"/>
          </a:pPr>
          <a:r>
            <a:rPr lang="en-US" sz="900" b="0" dirty="0">
              <a:solidFill>
                <a:srgbClr val="2D3338">
                  <a:hueOff val="0"/>
                  <a:satOff val="0"/>
                  <a:lumOff val="0"/>
                  <a:alphaOff val="0"/>
                </a:srgbClr>
              </a:solidFill>
              <a:latin typeface="Arial"/>
              <a:ea typeface="+mn-ea"/>
              <a:cs typeface="+mn-cs"/>
            </a:rPr>
            <a:t>00:05:00 – QSEs and TSPs to cutover their Outage Submissions system APIs to new Go-Live API URLs (listed below)</a:t>
          </a:r>
          <a:endParaRPr lang="en-US" sz="900" b="0" dirty="0"/>
        </a:p>
      </dgm:t>
    </dgm:pt>
    <dgm:pt modelId="{3F875C5D-0EE9-4F8F-ACE1-1429B13132C0}" type="parTrans" cxnId="{BF8B5C98-3387-4298-B5B6-C1B9FA98F24F}">
      <dgm:prSet/>
      <dgm:spPr/>
      <dgm:t>
        <a:bodyPr/>
        <a:lstStyle/>
        <a:p>
          <a:endParaRPr lang="en-US"/>
        </a:p>
      </dgm:t>
    </dgm:pt>
    <dgm:pt modelId="{8F8E79E5-9B80-4A89-8383-AC69A3826E0A}" type="sibTrans" cxnId="{BF8B5C98-3387-4298-B5B6-C1B9FA98F24F}">
      <dgm:prSet/>
      <dgm:spPr/>
      <dgm:t>
        <a:bodyPr/>
        <a:lstStyle/>
        <a:p>
          <a:endParaRPr lang="en-US"/>
        </a:p>
      </dgm:t>
    </dgm:pt>
    <dgm:pt modelId="{0EF2EB00-FFE1-42F9-ADF1-2321CE4FE0F6}">
      <dgm:prSet custT="1"/>
      <dgm:spPr/>
      <dgm:t>
        <a:bodyPr/>
        <a:lstStyle/>
        <a:p>
          <a:pPr>
            <a:buChar char="•"/>
          </a:pPr>
          <a:r>
            <a:rPr lang="en-US" sz="900" b="0" dirty="0">
              <a:solidFill>
                <a:srgbClr val="2D3338">
                  <a:hueOff val="0"/>
                  <a:satOff val="0"/>
                  <a:lumOff val="0"/>
                  <a:alphaOff val="0"/>
                </a:srgbClr>
              </a:solidFill>
              <a:latin typeface="Arial"/>
              <a:ea typeface="+mn-ea"/>
              <a:cs typeface="+mn-cs"/>
            </a:rPr>
            <a:t>00:05:00 – QSEs to cutover their Market Submissions system APIs to new Go-Live API URLs (listed below)</a:t>
          </a:r>
          <a:endParaRPr lang="en-US" sz="900" b="0" dirty="0"/>
        </a:p>
      </dgm:t>
    </dgm:pt>
    <dgm:pt modelId="{05EB44BD-3C10-4237-8FDC-BC9A109BD177}" type="parTrans" cxnId="{3AD5CF04-BD60-45AB-900A-E6B663620FDF}">
      <dgm:prSet/>
      <dgm:spPr/>
      <dgm:t>
        <a:bodyPr/>
        <a:lstStyle/>
        <a:p>
          <a:endParaRPr lang="en-US"/>
        </a:p>
      </dgm:t>
    </dgm:pt>
    <dgm:pt modelId="{524C4DC6-A34A-47FA-9ACA-3D70777166C4}" type="sibTrans" cxnId="{3AD5CF04-BD60-45AB-900A-E6B663620FDF}">
      <dgm:prSet/>
      <dgm:spPr/>
      <dgm:t>
        <a:bodyPr/>
        <a:lstStyle/>
        <a:p>
          <a:endParaRPr lang="en-US"/>
        </a:p>
      </dgm:t>
    </dgm:pt>
    <dgm:pt modelId="{F6C4979B-20A9-48F6-96D3-F9772BDC24A5}">
      <dgm:prSet custT="1"/>
      <dgm:spPr/>
      <dgm:t>
        <a:bodyPr/>
        <a:lstStyle/>
        <a:p>
          <a:pPr>
            <a:buNone/>
          </a:pPr>
          <a:r>
            <a:rPr lang="sv-SE" sz="900" b="0" dirty="0"/>
            <a:t>    </a:t>
          </a:r>
          <a:r>
            <a:rPr lang="sv-SE" sz="900" b="1" dirty="0"/>
            <a:t>Internet API URL: https://misapi.ercot.com/NodalAPI/EWS/</a:t>
          </a:r>
          <a:endParaRPr lang="en-US" sz="900" b="1" dirty="0"/>
        </a:p>
      </dgm:t>
    </dgm:pt>
    <dgm:pt modelId="{3B1A05C2-8222-47FC-882E-F4337E6B181C}" type="parTrans" cxnId="{71BBA057-3189-49EB-9F44-ABCE6E57FBCF}">
      <dgm:prSet/>
      <dgm:spPr/>
      <dgm:t>
        <a:bodyPr/>
        <a:lstStyle/>
        <a:p>
          <a:endParaRPr lang="en-US"/>
        </a:p>
      </dgm:t>
    </dgm:pt>
    <dgm:pt modelId="{9B16D624-31CD-4582-9951-0C8E5573D4A1}" type="sibTrans" cxnId="{71BBA057-3189-49EB-9F44-ABCE6E57FBCF}">
      <dgm:prSet/>
      <dgm:spPr/>
      <dgm:t>
        <a:bodyPr/>
        <a:lstStyle/>
        <a:p>
          <a:endParaRPr lang="en-US"/>
        </a:p>
      </dgm:t>
    </dgm:pt>
    <dgm:pt modelId="{02CCC7FF-D2F2-488E-9026-1736EE22ECA8}">
      <dgm:prSet custT="1"/>
      <dgm:spPr/>
      <dgm:t>
        <a:bodyPr/>
        <a:lstStyle/>
        <a:p>
          <a:pPr>
            <a:buNone/>
          </a:pPr>
          <a:r>
            <a:rPr lang="en-US" sz="900" b="1" dirty="0"/>
            <a:t>***QSE/TSP API systems cutovers shall complete within10 minutes***</a:t>
          </a:r>
        </a:p>
      </dgm:t>
    </dgm:pt>
    <dgm:pt modelId="{15033887-CF25-47D6-83FC-8FA4D6A31276}" type="parTrans" cxnId="{C1159358-F458-4E6D-BBDC-6696625C6C56}">
      <dgm:prSet/>
      <dgm:spPr/>
      <dgm:t>
        <a:bodyPr/>
        <a:lstStyle/>
        <a:p>
          <a:endParaRPr lang="en-US"/>
        </a:p>
      </dgm:t>
    </dgm:pt>
    <dgm:pt modelId="{91F0C552-BD40-4032-A2C4-D0C252955DB3}" type="sibTrans" cxnId="{C1159358-F458-4E6D-BBDC-6696625C6C56}">
      <dgm:prSet/>
      <dgm:spPr/>
      <dgm:t>
        <a:bodyPr/>
        <a:lstStyle/>
        <a:p>
          <a:endParaRPr lang="en-US"/>
        </a:p>
      </dgm:t>
    </dgm:pt>
    <dgm:pt modelId="{A7F089B1-5711-43DE-9ED2-9642EE0C1F07}">
      <dgm:prSet custT="1"/>
      <dgm:spPr/>
      <dgm:t>
        <a:bodyPr/>
        <a:lstStyle/>
        <a:p>
          <a:pPr>
            <a:buNone/>
          </a:pPr>
          <a:r>
            <a:rPr lang="en-US" sz="900" b="1" dirty="0"/>
            <a:t>    WAN API URL:  https://api.wan.ercot.com/NodalAPI/EWS/</a:t>
          </a:r>
        </a:p>
      </dgm:t>
    </dgm:pt>
    <dgm:pt modelId="{886381F6-BF01-4F55-9F80-E5A07D42CE22}" type="sibTrans" cxnId="{9907E668-400A-4C31-B2C3-DD237996623E}">
      <dgm:prSet/>
      <dgm:spPr/>
      <dgm:t>
        <a:bodyPr/>
        <a:lstStyle/>
        <a:p>
          <a:endParaRPr lang="en-US"/>
        </a:p>
      </dgm:t>
    </dgm:pt>
    <dgm:pt modelId="{D1B73A4F-7D5C-4291-BD43-133BD4B46ACC}" type="parTrans" cxnId="{9907E668-400A-4C31-B2C3-DD237996623E}">
      <dgm:prSet/>
      <dgm:spPr/>
      <dgm:t>
        <a:bodyPr/>
        <a:lstStyle/>
        <a:p>
          <a:endParaRPr lang="en-US"/>
        </a:p>
      </dgm:t>
    </dgm:pt>
    <dgm:pt modelId="{F3D84A5E-B5E6-4B77-8307-4A76C095D845}">
      <dgm:prSet custT="1"/>
      <dgm:spPr/>
      <dgm:t>
        <a:bodyPr/>
        <a:lstStyle/>
        <a:p>
          <a:r>
            <a:rPr lang="en-US" sz="900" dirty="0"/>
            <a:t>00:05:00  - EWS Get Reports APIs cutover to RTC+B will be complete.</a:t>
          </a:r>
        </a:p>
      </dgm:t>
    </dgm:pt>
    <dgm:pt modelId="{B16D2689-A864-4114-9D31-AA2C0E9CBA66}" type="parTrans" cxnId="{0B014A1E-D32C-47C1-8409-ACE7915BA91B}">
      <dgm:prSet/>
      <dgm:spPr/>
      <dgm:t>
        <a:bodyPr/>
        <a:lstStyle/>
        <a:p>
          <a:endParaRPr lang="en-US"/>
        </a:p>
      </dgm:t>
    </dgm:pt>
    <dgm:pt modelId="{C1F8295D-36D8-4BD2-9AE8-882519685BDB}" type="sibTrans" cxnId="{0B014A1E-D32C-47C1-8409-ACE7915BA91B}">
      <dgm:prSet/>
      <dgm:spPr/>
      <dgm:t>
        <a:bodyPr/>
        <a:lstStyle/>
        <a:p>
          <a:endParaRPr lang="en-US"/>
        </a:p>
      </dgm:t>
    </dgm:pt>
    <dgm:pt modelId="{7461BB82-7CB0-40AE-8421-07C063ACE21E}">
      <dgm:prSet custT="1"/>
      <dgm:spPr/>
      <dgm:t>
        <a:bodyPr/>
        <a:lstStyle/>
        <a:p>
          <a:r>
            <a:rPr lang="en-US" sz="900" dirty="0"/>
            <a:t>01:00:00 - Public API cutover to RTC+B Reports will be complete</a:t>
          </a:r>
          <a:r>
            <a:rPr lang="en-US" sz="1000" dirty="0"/>
            <a:t>.</a:t>
          </a:r>
        </a:p>
      </dgm:t>
    </dgm:pt>
    <dgm:pt modelId="{13EC9D8D-84F0-43DB-AD20-FCD80ED64EE2}" type="parTrans" cxnId="{BF70126A-299B-4DA8-9B49-272A00AB3027}">
      <dgm:prSet/>
      <dgm:spPr/>
      <dgm:t>
        <a:bodyPr/>
        <a:lstStyle/>
        <a:p>
          <a:endParaRPr lang="en-US"/>
        </a:p>
      </dgm:t>
    </dgm:pt>
    <dgm:pt modelId="{01CCBC72-E4BE-4472-BD3E-8BCC262E5C21}" type="sibTrans" cxnId="{BF70126A-299B-4DA8-9B49-272A00AB3027}">
      <dgm:prSet/>
      <dgm:spPr/>
      <dgm:t>
        <a:bodyPr/>
        <a:lstStyle/>
        <a:p>
          <a:endParaRPr lang="en-US"/>
        </a:p>
      </dgm:t>
    </dgm:pt>
    <dgm:pt modelId="{1505765D-83D7-4819-9CF9-5ECF7E2087F5}">
      <dgm:prSet custT="1"/>
      <dgm:spPr/>
      <dgm:t>
        <a:bodyPr/>
        <a:lstStyle/>
        <a:p>
          <a:r>
            <a:rPr lang="en-US" sz="900" b="0" dirty="0"/>
            <a:t>00:04:30 - Disable Old Production (Pre-RTC) UDBP, Regulation and other non-RTC+B outbound telemetry points in ERCOT Bastrop and Taylor ICCP Systems.</a:t>
          </a:r>
        </a:p>
      </dgm:t>
    </dgm:pt>
    <dgm:pt modelId="{0D00D082-75D1-4B28-864F-92948F82B9DC}" type="parTrans" cxnId="{F873AE63-6A1F-418A-840C-04A5806DB9A6}">
      <dgm:prSet/>
      <dgm:spPr/>
      <dgm:t>
        <a:bodyPr/>
        <a:lstStyle/>
        <a:p>
          <a:endParaRPr lang="en-US"/>
        </a:p>
      </dgm:t>
    </dgm:pt>
    <dgm:pt modelId="{2FBE754E-2603-4249-AF42-3B324E588579}" type="sibTrans" cxnId="{F873AE63-6A1F-418A-840C-04A5806DB9A6}">
      <dgm:prSet/>
      <dgm:spPr/>
      <dgm:t>
        <a:bodyPr/>
        <a:lstStyle/>
        <a:p>
          <a:endParaRPr lang="en-US"/>
        </a:p>
      </dgm:t>
    </dgm:pt>
    <dgm:pt modelId="{5BB10795-BE2C-49A2-B2E9-9862864180CF}">
      <dgm:prSet custT="1"/>
      <dgm:spPr/>
      <dgm:t>
        <a:bodyPr/>
        <a:lstStyle/>
        <a:p>
          <a:r>
            <a:rPr lang="en-US" sz="900" b="0" dirty="0"/>
            <a:t>These telemetry points value will be stale with suspect quality approximately from 12/05 00:04:30 AM until these points are removed during DEC_ML2 Model on Operating Day 12/10</a:t>
          </a:r>
        </a:p>
      </dgm:t>
    </dgm:pt>
    <dgm:pt modelId="{B600F9B0-8A25-4175-9479-BC30B791C56C}" type="parTrans" cxnId="{C84192D1-32EB-4FF6-B99E-B4D56D343621}">
      <dgm:prSet/>
      <dgm:spPr/>
      <dgm:t>
        <a:bodyPr/>
        <a:lstStyle/>
        <a:p>
          <a:endParaRPr lang="en-US"/>
        </a:p>
      </dgm:t>
    </dgm:pt>
    <dgm:pt modelId="{59AFFB1A-03E5-4D11-8E2B-01A91DFB2D5D}" type="sibTrans" cxnId="{C84192D1-32EB-4FF6-B99E-B4D56D343621}">
      <dgm:prSet/>
      <dgm:spPr/>
      <dgm:t>
        <a:bodyPr/>
        <a:lstStyle/>
        <a:p>
          <a:endParaRPr lang="en-US"/>
        </a:p>
      </dgm:t>
    </dgm:pt>
    <dgm:pt modelId="{8DDCD348-EF35-4D96-9053-EEB47DDD9FCF}">
      <dgm:prSet custT="1"/>
      <dgm:spPr/>
      <dgm:t>
        <a:bodyPr/>
        <a:lstStyle/>
        <a:p>
          <a:pPr>
            <a:buNone/>
          </a:pPr>
          <a:r>
            <a:rPr lang="en-US" sz="900" b="0" dirty="0"/>
            <a:t>    No Digital certs and API Public Keys are required if QSEs are going live on Pre-RTC systems</a:t>
          </a:r>
        </a:p>
      </dgm:t>
    </dgm:pt>
    <dgm:pt modelId="{5CC46B52-1841-4B0B-9698-A084AB3C1EB0}" type="parTrans" cxnId="{D82769BF-EED5-4766-B62F-84C1729CB565}">
      <dgm:prSet/>
      <dgm:spPr/>
      <dgm:t>
        <a:bodyPr/>
        <a:lstStyle/>
        <a:p>
          <a:endParaRPr lang="en-US"/>
        </a:p>
      </dgm:t>
    </dgm:pt>
    <dgm:pt modelId="{4C8BC0C4-FDFB-4E08-85B2-67D7FBEC26A7}" type="sibTrans" cxnId="{D82769BF-EED5-4766-B62F-84C1729CB565}">
      <dgm:prSet/>
      <dgm:spPr/>
      <dgm:t>
        <a:bodyPr/>
        <a:lstStyle/>
        <a:p>
          <a:endParaRPr lang="en-US"/>
        </a:p>
      </dgm:t>
    </dgm:pt>
    <dgm:pt modelId="{2AD0CAD8-6EC5-4A09-85F3-2F7951050926}" type="pres">
      <dgm:prSet presAssocID="{59C17130-3601-42C4-A9FD-02B4BD79272D}" presName="linearFlow" presStyleCnt="0">
        <dgm:presLayoutVars>
          <dgm:dir/>
          <dgm:animLvl val="lvl"/>
          <dgm:resizeHandles val="exact"/>
        </dgm:presLayoutVars>
      </dgm:prSet>
      <dgm:spPr/>
    </dgm:pt>
    <dgm:pt modelId="{DC30D773-79F7-4EBA-924A-B502206C6AC0}" type="pres">
      <dgm:prSet presAssocID="{152B1D73-F3DC-4309-8ABA-915C06611C00}" presName="composite" presStyleCnt="0"/>
      <dgm:spPr/>
    </dgm:pt>
    <dgm:pt modelId="{ED2126D0-BD51-4C73-906E-50AF5F2532A9}" type="pres">
      <dgm:prSet presAssocID="{152B1D73-F3DC-4309-8ABA-915C06611C00}" presName="parentText" presStyleLbl="alignNode1" presStyleIdx="0" presStyleCnt="5">
        <dgm:presLayoutVars>
          <dgm:chMax val="1"/>
          <dgm:bulletEnabled val="1"/>
        </dgm:presLayoutVars>
      </dgm:prSet>
      <dgm:spPr/>
    </dgm:pt>
    <dgm:pt modelId="{5978FD90-D1F6-4C49-B0D9-160A8E1150DC}" type="pres">
      <dgm:prSet presAssocID="{152B1D73-F3DC-4309-8ABA-915C06611C00}" presName="descendantText" presStyleLbl="alignAcc1" presStyleIdx="0" presStyleCnt="5">
        <dgm:presLayoutVars>
          <dgm:bulletEnabled val="1"/>
        </dgm:presLayoutVars>
      </dgm:prSet>
      <dgm:spPr/>
    </dgm:pt>
    <dgm:pt modelId="{5156D24C-7349-4D8B-9E73-1146F706821B}" type="pres">
      <dgm:prSet presAssocID="{75842FA8-4C24-4CDC-B271-D14F69385A68}" presName="sp" presStyleCnt="0"/>
      <dgm:spPr/>
    </dgm:pt>
    <dgm:pt modelId="{D200C537-410D-4871-B037-A458ABC57078}" type="pres">
      <dgm:prSet presAssocID="{26ACCE51-2589-4F11-BAED-271166B64112}" presName="composite" presStyleCnt="0"/>
      <dgm:spPr/>
    </dgm:pt>
    <dgm:pt modelId="{6C05C40D-0E01-4167-B77D-B942DF023557}" type="pres">
      <dgm:prSet presAssocID="{26ACCE51-2589-4F11-BAED-271166B64112}" presName="parentText" presStyleLbl="alignNode1" presStyleIdx="1" presStyleCnt="5" custScaleX="122676" custLinFactNeighborY="-858">
        <dgm:presLayoutVars>
          <dgm:chMax val="1"/>
          <dgm:bulletEnabled val="1"/>
        </dgm:presLayoutVars>
      </dgm:prSet>
      <dgm:spPr/>
    </dgm:pt>
    <dgm:pt modelId="{CD448F08-EBD4-418A-8990-DB6625D316C4}" type="pres">
      <dgm:prSet presAssocID="{26ACCE51-2589-4F11-BAED-271166B64112}" presName="descendantText" presStyleLbl="alignAcc1" presStyleIdx="1" presStyleCnt="5" custLinFactNeighborY="3960">
        <dgm:presLayoutVars>
          <dgm:bulletEnabled val="1"/>
        </dgm:presLayoutVars>
      </dgm:prSet>
      <dgm:spPr/>
    </dgm:pt>
    <dgm:pt modelId="{206EC4E9-7D25-4A71-86C2-9AE0482075DE}" type="pres">
      <dgm:prSet presAssocID="{DD63AE0E-75B3-4898-84EB-47D1FE6577E2}" presName="sp" presStyleCnt="0"/>
      <dgm:spPr/>
    </dgm:pt>
    <dgm:pt modelId="{546859C7-AD0E-4D34-B410-28AC58FC35E9}" type="pres">
      <dgm:prSet presAssocID="{3041BD9C-F5D6-4BE2-9A35-44DF42505C8A}" presName="composite" presStyleCnt="0"/>
      <dgm:spPr/>
    </dgm:pt>
    <dgm:pt modelId="{1C10394E-2435-4A50-8059-4F9267FA0C0D}" type="pres">
      <dgm:prSet presAssocID="{3041BD9C-F5D6-4BE2-9A35-44DF42505C8A}" presName="parentText" presStyleLbl="alignNode1" presStyleIdx="2" presStyleCnt="5" custScaleY="138300">
        <dgm:presLayoutVars>
          <dgm:chMax val="1"/>
          <dgm:bulletEnabled val="1"/>
        </dgm:presLayoutVars>
      </dgm:prSet>
      <dgm:spPr/>
    </dgm:pt>
    <dgm:pt modelId="{B1ABEBE0-577F-4D7C-9DAD-E9A201AD8A8A}" type="pres">
      <dgm:prSet presAssocID="{3041BD9C-F5D6-4BE2-9A35-44DF42505C8A}" presName="descendantText" presStyleLbl="alignAcc1" presStyleIdx="2" presStyleCnt="5" custScaleY="186217">
        <dgm:presLayoutVars>
          <dgm:bulletEnabled val="1"/>
        </dgm:presLayoutVars>
      </dgm:prSet>
      <dgm:spPr/>
    </dgm:pt>
    <dgm:pt modelId="{B14F931F-0F3B-46AC-B289-3E7E3F68FAA5}" type="pres">
      <dgm:prSet presAssocID="{F48D4008-483D-49A5-A635-2D48E534302A}" presName="sp" presStyleCnt="0"/>
      <dgm:spPr/>
    </dgm:pt>
    <dgm:pt modelId="{E73D6A4A-D1DD-416D-A677-D2A1684542F8}" type="pres">
      <dgm:prSet presAssocID="{7165FD11-F0B3-496A-903B-F6DA165AD006}" presName="composite" presStyleCnt="0"/>
      <dgm:spPr/>
    </dgm:pt>
    <dgm:pt modelId="{4F0A972E-FA1A-4CCC-AA17-39576F9F2A26}" type="pres">
      <dgm:prSet presAssocID="{7165FD11-F0B3-496A-903B-F6DA165AD006}" presName="parentText" presStyleLbl="alignNode1" presStyleIdx="3" presStyleCnt="5" custLinFactNeighborY="-3642">
        <dgm:presLayoutVars>
          <dgm:chMax val="1"/>
          <dgm:bulletEnabled val="1"/>
        </dgm:presLayoutVars>
      </dgm:prSet>
      <dgm:spPr/>
    </dgm:pt>
    <dgm:pt modelId="{437BC0A7-2B21-428D-8D94-DC44DA66BE15}" type="pres">
      <dgm:prSet presAssocID="{7165FD11-F0B3-496A-903B-F6DA165AD006}" presName="descendantText" presStyleLbl="alignAcc1" presStyleIdx="3" presStyleCnt="5" custScaleY="134814" custLinFactNeighborY="11484">
        <dgm:presLayoutVars>
          <dgm:bulletEnabled val="1"/>
        </dgm:presLayoutVars>
      </dgm:prSet>
      <dgm:spPr/>
    </dgm:pt>
    <dgm:pt modelId="{5040D3AD-88C9-45E0-AF6D-2C33B3C99835}" type="pres">
      <dgm:prSet presAssocID="{1EA08A1B-1D89-48E9-9BDF-D66DE8B98F0B}" presName="sp" presStyleCnt="0"/>
      <dgm:spPr/>
    </dgm:pt>
    <dgm:pt modelId="{5DF41555-7195-4747-8AC3-9BF2964D6B3A}" type="pres">
      <dgm:prSet presAssocID="{2A6019EC-0C2A-417A-B2FC-91B0EBFD4435}" presName="composite" presStyleCnt="0"/>
      <dgm:spPr/>
    </dgm:pt>
    <dgm:pt modelId="{A7664CC7-1375-48DD-8AC2-4A973812487B}" type="pres">
      <dgm:prSet presAssocID="{2A6019EC-0C2A-417A-B2FC-91B0EBFD4435}" presName="parentText" presStyleLbl="alignNode1" presStyleIdx="4" presStyleCnt="5" custAng="0" custLinFactNeighborX="2470" custLinFactNeighborY="1853">
        <dgm:presLayoutVars>
          <dgm:chMax val="1"/>
          <dgm:bulletEnabled val="1"/>
        </dgm:presLayoutVars>
      </dgm:prSet>
      <dgm:spPr/>
    </dgm:pt>
    <dgm:pt modelId="{17FD089E-F730-4CA4-8608-ED2ABEF0BD56}" type="pres">
      <dgm:prSet presAssocID="{2A6019EC-0C2A-417A-B2FC-91B0EBFD4435}" presName="descendantText" presStyleLbl="alignAcc1" presStyleIdx="4" presStyleCnt="5" custLinFactNeighborX="491" custLinFactNeighborY="4039">
        <dgm:presLayoutVars>
          <dgm:bulletEnabled val="1"/>
        </dgm:presLayoutVars>
      </dgm:prSet>
      <dgm:spPr/>
    </dgm:pt>
  </dgm:ptLst>
  <dgm:cxnLst>
    <dgm:cxn modelId="{A6E2DB03-252B-475C-A590-E060F12D1E2C}" type="presOf" srcId="{F3D84A5E-B5E6-4B77-8307-4A76C095D845}" destId="{17FD089E-F730-4CA4-8608-ED2ABEF0BD56}" srcOrd="0" destOrd="0" presId="urn:microsoft.com/office/officeart/2005/8/layout/chevron2"/>
    <dgm:cxn modelId="{3AD5CF04-BD60-45AB-900A-E6B663620FDF}" srcId="{7165FD11-F0B3-496A-903B-F6DA165AD006}" destId="{0EF2EB00-FFE1-42F9-ADF1-2321CE4FE0F6}" srcOrd="0" destOrd="0" parTransId="{05EB44BD-3C10-4237-8FDC-BC9A109BD177}" sibTransId="{524C4DC6-A34A-47FA-9ACA-3D70777166C4}"/>
    <dgm:cxn modelId="{97C7C709-B616-4021-AC89-228FA45F2316}" srcId="{3041BD9C-F5D6-4BE2-9A35-44DF42505C8A}" destId="{1B60FFEE-FA57-43D5-87E6-6009DA8F183F}" srcOrd="3" destOrd="0" parTransId="{D2552057-BDD1-464A-85AF-BF615A98A8A1}" sibTransId="{29B418AA-606C-45EC-83D8-7B2D4D3CE0B0}"/>
    <dgm:cxn modelId="{74C2AF17-6FC6-44C4-8CB2-4D2EFD5539AE}" srcId="{59C17130-3601-42C4-A9FD-02B4BD79272D}" destId="{2A6019EC-0C2A-417A-B2FC-91B0EBFD4435}" srcOrd="4" destOrd="0" parTransId="{D58480C9-BAC9-4F80-B242-F986148CBE60}" sibTransId="{5841A6FE-7934-4AC4-A39C-3CAB978AFF95}"/>
    <dgm:cxn modelId="{12711B1A-FB40-4F05-83B4-77EC9BFCB946}" type="presOf" srcId="{5BB10795-BE2C-49A2-B2E9-9862864180CF}" destId="{B1ABEBE0-577F-4D7C-9DAD-E9A201AD8A8A}" srcOrd="0" destOrd="5" presId="urn:microsoft.com/office/officeart/2005/8/layout/chevron2"/>
    <dgm:cxn modelId="{0888611C-A7D4-45AC-9086-45648C13E36B}" type="presOf" srcId="{152B1D73-F3DC-4309-8ABA-915C06611C00}" destId="{ED2126D0-BD51-4C73-906E-50AF5F2532A9}" srcOrd="0" destOrd="0" presId="urn:microsoft.com/office/officeart/2005/8/layout/chevron2"/>
    <dgm:cxn modelId="{0B014A1E-D32C-47C1-8409-ACE7915BA91B}" srcId="{2A6019EC-0C2A-417A-B2FC-91B0EBFD4435}" destId="{F3D84A5E-B5E6-4B77-8307-4A76C095D845}" srcOrd="0" destOrd="0" parTransId="{B16D2689-A864-4114-9D31-AA2C0E9CBA66}" sibTransId="{C1F8295D-36D8-4BD2-9AE8-882519685BDB}"/>
    <dgm:cxn modelId="{06493F25-ADB6-4FA3-9347-BEDD9BF4F233}" type="presOf" srcId="{59C17130-3601-42C4-A9FD-02B4BD79272D}" destId="{2AD0CAD8-6EC5-4A09-85F3-2F7951050926}" srcOrd="0" destOrd="0" presId="urn:microsoft.com/office/officeart/2005/8/layout/chevron2"/>
    <dgm:cxn modelId="{C31EB62C-7B80-4BCC-8F6E-8931B5B78E30}" type="presOf" srcId="{8DDCD348-EF35-4D96-9053-EEB47DDD9FCF}" destId="{437BC0A7-2B21-428D-8D94-DC44DA66BE15}" srcOrd="0" destOrd="4" presId="urn:microsoft.com/office/officeart/2005/8/layout/chevron2"/>
    <dgm:cxn modelId="{0B87F52D-83E8-44E5-82C2-6132B0044AE1}" srcId="{3041BD9C-F5D6-4BE2-9A35-44DF42505C8A}" destId="{ED37BF66-D446-4C22-A31F-E01ADFB99D75}" srcOrd="0" destOrd="0" parTransId="{BA91910D-3F42-4960-A4B6-59781726EB6F}" sibTransId="{9C0A81E7-AF94-40F2-89C9-8F5F10AE3BAB}"/>
    <dgm:cxn modelId="{96767432-84C8-497D-822D-2AEC61AF3012}" srcId="{152B1D73-F3DC-4309-8ABA-915C06611C00}" destId="{94FF849A-35BF-4E98-AFCC-ADB7CC9F1654}" srcOrd="1" destOrd="0" parTransId="{D92B03CD-E579-4A25-B7B6-C035C50A1441}" sibTransId="{D595BB3B-B60B-4384-AEBB-C0BB308D1FAC}"/>
    <dgm:cxn modelId="{139B723B-7CD3-4695-88B6-33FF9B6DCFDE}" srcId="{59C17130-3601-42C4-A9FD-02B4BD79272D}" destId="{3041BD9C-F5D6-4BE2-9A35-44DF42505C8A}" srcOrd="2" destOrd="0" parTransId="{4D8A5299-D390-4379-9729-97C215F67777}" sibTransId="{F48D4008-483D-49A5-A635-2D48E534302A}"/>
    <dgm:cxn modelId="{83219460-FAB0-41E6-B449-D588A72E5142}" srcId="{3041BD9C-F5D6-4BE2-9A35-44DF42505C8A}" destId="{E9FA743D-80EE-4C8D-9C16-AEF2B9F15DC1}" srcOrd="1" destOrd="0" parTransId="{CC44A5D7-AE88-417F-A25D-610FAF886229}" sibTransId="{8E7098B5-3F1C-4354-A9D6-2C2B13E44B34}"/>
    <dgm:cxn modelId="{F873AE63-6A1F-418A-840C-04A5806DB9A6}" srcId="{3041BD9C-F5D6-4BE2-9A35-44DF42505C8A}" destId="{1505765D-83D7-4819-9CF9-5ECF7E2087F5}" srcOrd="4" destOrd="0" parTransId="{0D00D082-75D1-4B28-864F-92948F82B9DC}" sibTransId="{2FBE754E-2603-4249-AF42-3B324E588579}"/>
    <dgm:cxn modelId="{024BD346-88C6-444F-BECD-E85539690FBB}" type="presOf" srcId="{41CB42CB-3D67-4907-A385-8FEC42FDDFBE}" destId="{437BC0A7-2B21-428D-8D94-DC44DA66BE15}" srcOrd="0" destOrd="1" presId="urn:microsoft.com/office/officeart/2005/8/layout/chevron2"/>
    <dgm:cxn modelId="{9907E668-400A-4C31-B2C3-DD237996623E}" srcId="{41CB42CB-3D67-4907-A385-8FEC42FDDFBE}" destId="{A7F089B1-5711-43DE-9ED2-9642EE0C1F07}" srcOrd="1" destOrd="0" parTransId="{D1B73A4F-7D5C-4291-BD43-133BD4B46ACC}" sibTransId="{886381F6-BF01-4F55-9F80-E5A07D42CE22}"/>
    <dgm:cxn modelId="{EB9FB649-3609-43BD-924B-66288866F711}" type="presOf" srcId="{A7F089B1-5711-43DE-9ED2-9642EE0C1F07}" destId="{437BC0A7-2B21-428D-8D94-DC44DA66BE15}" srcOrd="0" destOrd="3" presId="urn:microsoft.com/office/officeart/2005/8/layout/chevron2"/>
    <dgm:cxn modelId="{D230FE69-13DD-4EDC-B9F9-0BAC435679AA}" srcId="{152B1D73-F3DC-4309-8ABA-915C06611C00}" destId="{5F9BD366-FA89-416D-A208-ECEC645A7690}" srcOrd="0" destOrd="0" parTransId="{CDF51D05-509B-488D-A6E1-CEEDB909F57C}" sibTransId="{DF2D7C58-111C-4CAB-905C-088F8559DCE6}"/>
    <dgm:cxn modelId="{BF70126A-299B-4DA8-9B49-272A00AB3027}" srcId="{2A6019EC-0C2A-417A-B2FC-91B0EBFD4435}" destId="{7461BB82-7CB0-40AE-8421-07C063ACE21E}" srcOrd="1" destOrd="0" parTransId="{13EC9D8D-84F0-43DB-AD20-FCD80ED64EE2}" sibTransId="{01CCBC72-E4BE-4472-BD3E-8BCC262E5C21}"/>
    <dgm:cxn modelId="{5BC9CA4D-4086-4593-B7EE-8DE2932848ED}" srcId="{59C17130-3601-42C4-A9FD-02B4BD79272D}" destId="{7165FD11-F0B3-496A-903B-F6DA165AD006}" srcOrd="3" destOrd="0" parTransId="{9788122A-8848-4690-9702-FCCE387922CF}" sibTransId="{1EA08A1B-1D89-48E9-9BDF-D66DE8B98F0B}"/>
    <dgm:cxn modelId="{F5E03873-3547-4A0C-8584-0972C6BF6E42}" type="presOf" srcId="{1B60FFEE-FA57-43D5-87E6-6009DA8F183F}" destId="{B1ABEBE0-577F-4D7C-9DAD-E9A201AD8A8A}" srcOrd="0" destOrd="3" presId="urn:microsoft.com/office/officeart/2005/8/layout/chevron2"/>
    <dgm:cxn modelId="{23659B55-BFC3-46B9-BE7E-103429DA70A2}" type="presOf" srcId="{5F9BD366-FA89-416D-A208-ECEC645A7690}" destId="{5978FD90-D1F6-4C49-B0D9-160A8E1150DC}" srcOrd="0" destOrd="0" presId="urn:microsoft.com/office/officeart/2005/8/layout/chevron2"/>
    <dgm:cxn modelId="{71BBA057-3189-49EB-9F44-ABCE6E57FBCF}" srcId="{41CB42CB-3D67-4907-A385-8FEC42FDDFBE}" destId="{F6C4979B-20A9-48F6-96D3-F9772BDC24A5}" srcOrd="0" destOrd="0" parTransId="{3B1A05C2-8222-47FC-882E-F4337E6B181C}" sibTransId="{9B16D624-31CD-4582-9951-0C8E5573D4A1}"/>
    <dgm:cxn modelId="{A83BCB57-8B4E-466D-90B5-D74F377DB90C}" srcId="{26ACCE51-2589-4F11-BAED-271166B64112}" destId="{B2042E6D-5FD4-473A-BAFF-2762631D5F5B}" srcOrd="1" destOrd="0" parTransId="{7DAEFCFD-CE81-4863-B390-08E22AD63DCF}" sibTransId="{4AA3B7D8-269D-48C6-B090-BE6C01085A81}"/>
    <dgm:cxn modelId="{C1159358-F458-4E6D-BBDC-6696625C6C56}" srcId="{7165FD11-F0B3-496A-903B-F6DA165AD006}" destId="{02CCC7FF-D2F2-488E-9026-1736EE22ECA8}" srcOrd="2" destOrd="0" parTransId="{15033887-CF25-47D6-83FC-8FA4D6A31276}" sibTransId="{91F0C552-BD40-4032-A2C4-D0C252955DB3}"/>
    <dgm:cxn modelId="{2A150D59-BDF9-4F35-AE25-15CAEF5B9D3D}" type="presOf" srcId="{0EF2EB00-FFE1-42F9-ADF1-2321CE4FE0F6}" destId="{437BC0A7-2B21-428D-8D94-DC44DA66BE15}" srcOrd="0" destOrd="0" presId="urn:microsoft.com/office/officeart/2005/8/layout/chevron2"/>
    <dgm:cxn modelId="{62DE2B5A-370E-492E-B2EA-E764AFF44739}" srcId="{59C17130-3601-42C4-A9FD-02B4BD79272D}" destId="{152B1D73-F3DC-4309-8ABA-915C06611C00}" srcOrd="0" destOrd="0" parTransId="{2AD3A469-5DD6-4030-894E-154CD9126233}" sibTransId="{75842FA8-4C24-4CDC-B271-D14F69385A68}"/>
    <dgm:cxn modelId="{56709A91-9DB5-4842-BFD5-EA71648254B0}" type="presOf" srcId="{02CCC7FF-D2F2-488E-9026-1736EE22ECA8}" destId="{437BC0A7-2B21-428D-8D94-DC44DA66BE15}" srcOrd="0" destOrd="5" presId="urn:microsoft.com/office/officeart/2005/8/layout/chevron2"/>
    <dgm:cxn modelId="{BF8B5C98-3387-4298-B5B6-C1B9FA98F24F}" srcId="{7165FD11-F0B3-496A-903B-F6DA165AD006}" destId="{41CB42CB-3D67-4907-A385-8FEC42FDDFBE}" srcOrd="1" destOrd="0" parTransId="{3F875C5D-0EE9-4F8F-ACE1-1429B13132C0}" sibTransId="{8F8E79E5-9B80-4A89-8383-AC69A3826E0A}"/>
    <dgm:cxn modelId="{997ADE9C-0426-4849-B339-C9F1633EBABB}" type="presOf" srcId="{1505765D-83D7-4819-9CF9-5ECF7E2087F5}" destId="{B1ABEBE0-577F-4D7C-9DAD-E9A201AD8A8A}" srcOrd="0" destOrd="4" presId="urn:microsoft.com/office/officeart/2005/8/layout/chevron2"/>
    <dgm:cxn modelId="{8E43FF9E-AC15-460F-A3EF-5F91A3B1FB5A}" type="presOf" srcId="{94FF849A-35BF-4E98-AFCC-ADB7CC9F1654}" destId="{5978FD90-D1F6-4C49-B0D9-160A8E1150DC}" srcOrd="0" destOrd="1" presId="urn:microsoft.com/office/officeart/2005/8/layout/chevron2"/>
    <dgm:cxn modelId="{362F26A7-7486-4C81-8758-7CC5541DFB0C}" type="presOf" srcId="{E9FA743D-80EE-4C8D-9C16-AEF2B9F15DC1}" destId="{B1ABEBE0-577F-4D7C-9DAD-E9A201AD8A8A}" srcOrd="0" destOrd="1" presId="urn:microsoft.com/office/officeart/2005/8/layout/chevron2"/>
    <dgm:cxn modelId="{AEE563A7-97C4-45CE-A23F-4A282D4517F6}" srcId="{59C17130-3601-42C4-A9FD-02B4BD79272D}" destId="{26ACCE51-2589-4F11-BAED-271166B64112}" srcOrd="1" destOrd="0" parTransId="{6C672DE9-614E-4EEA-98F5-199673C826D7}" sibTransId="{DD63AE0E-75B3-4898-84EB-47D1FE6577E2}"/>
    <dgm:cxn modelId="{9B8C24AC-F16A-44FD-AF2F-208211210651}" srcId="{3041BD9C-F5D6-4BE2-9A35-44DF42505C8A}" destId="{CBFDD112-F959-4887-9099-4A9665651A12}" srcOrd="2" destOrd="0" parTransId="{F04B0896-D372-4EB2-BD1D-83B47C7988D0}" sibTransId="{B9810C3B-3E30-46AB-8F5A-6A3D9497195F}"/>
    <dgm:cxn modelId="{2217E3AD-E753-45EB-8400-A59385FBE5D9}" type="presOf" srcId="{2A6019EC-0C2A-417A-B2FC-91B0EBFD4435}" destId="{A7664CC7-1375-48DD-8AC2-4A973812487B}" srcOrd="0" destOrd="0" presId="urn:microsoft.com/office/officeart/2005/8/layout/chevron2"/>
    <dgm:cxn modelId="{B684C8BB-D351-4867-B385-31F2C5AB7DA6}" srcId="{26ACCE51-2589-4F11-BAED-271166B64112}" destId="{11DEB052-B319-4038-901C-19C2294CA00A}" srcOrd="0" destOrd="0" parTransId="{A33E1677-0A50-428D-9993-E3D7292255D2}" sibTransId="{04569273-456F-4460-A146-A04487FA5844}"/>
    <dgm:cxn modelId="{D82769BF-EED5-4766-B62F-84C1729CB565}" srcId="{41CB42CB-3D67-4907-A385-8FEC42FDDFBE}" destId="{8DDCD348-EF35-4D96-9053-EEB47DDD9FCF}" srcOrd="2" destOrd="0" parTransId="{5CC46B52-1841-4B0B-9698-A084AB3C1EB0}" sibTransId="{4C8BC0C4-FDFB-4E08-85B2-67D7FBEC26A7}"/>
    <dgm:cxn modelId="{D440B5C3-5D5C-4D53-A471-10D967A65F41}" type="presOf" srcId="{B2042E6D-5FD4-473A-BAFF-2762631D5F5B}" destId="{CD448F08-EBD4-418A-8990-DB6625D316C4}" srcOrd="0" destOrd="1" presId="urn:microsoft.com/office/officeart/2005/8/layout/chevron2"/>
    <dgm:cxn modelId="{B2C5D7CE-F186-48C5-AC2B-74B5ADF49D48}" type="presOf" srcId="{7165FD11-F0B3-496A-903B-F6DA165AD006}" destId="{4F0A972E-FA1A-4CCC-AA17-39576F9F2A26}" srcOrd="0" destOrd="0" presId="urn:microsoft.com/office/officeart/2005/8/layout/chevron2"/>
    <dgm:cxn modelId="{77DF0BCF-C28F-4F38-8F70-D889F37F2843}" type="presOf" srcId="{3041BD9C-F5D6-4BE2-9A35-44DF42505C8A}" destId="{1C10394E-2435-4A50-8059-4F9267FA0C0D}" srcOrd="0" destOrd="0" presId="urn:microsoft.com/office/officeart/2005/8/layout/chevron2"/>
    <dgm:cxn modelId="{78C71AD0-20CD-44CC-8A9A-3F952263115A}" type="presOf" srcId="{ED37BF66-D446-4C22-A31F-E01ADFB99D75}" destId="{B1ABEBE0-577F-4D7C-9DAD-E9A201AD8A8A}" srcOrd="0" destOrd="0" presId="urn:microsoft.com/office/officeart/2005/8/layout/chevron2"/>
    <dgm:cxn modelId="{C84192D1-32EB-4FF6-B99E-B4D56D343621}" srcId="{3041BD9C-F5D6-4BE2-9A35-44DF42505C8A}" destId="{5BB10795-BE2C-49A2-B2E9-9862864180CF}" srcOrd="5" destOrd="0" parTransId="{B600F9B0-8A25-4175-9479-BC30B791C56C}" sibTransId="{59AFFB1A-03E5-4D11-8E2B-01A91DFB2D5D}"/>
    <dgm:cxn modelId="{4E388AD2-623D-4DB3-83CF-CF8F27D87CFF}" type="presOf" srcId="{26ACCE51-2589-4F11-BAED-271166B64112}" destId="{6C05C40D-0E01-4167-B77D-B942DF023557}" srcOrd="0" destOrd="0" presId="urn:microsoft.com/office/officeart/2005/8/layout/chevron2"/>
    <dgm:cxn modelId="{4A1B2CD3-C54C-4EB7-ACD9-F245846F1265}" type="presOf" srcId="{11DEB052-B319-4038-901C-19C2294CA00A}" destId="{CD448F08-EBD4-418A-8990-DB6625D316C4}" srcOrd="0" destOrd="0" presId="urn:microsoft.com/office/officeart/2005/8/layout/chevron2"/>
    <dgm:cxn modelId="{3E02D0D4-A7AF-4F95-84CA-81E38CA06B28}" type="presOf" srcId="{CBFDD112-F959-4887-9099-4A9665651A12}" destId="{B1ABEBE0-577F-4D7C-9DAD-E9A201AD8A8A}" srcOrd="0" destOrd="2" presId="urn:microsoft.com/office/officeart/2005/8/layout/chevron2"/>
    <dgm:cxn modelId="{8E5F11DD-22C9-4464-B3A0-26CAE0B03A0D}" type="presOf" srcId="{F6C4979B-20A9-48F6-96D3-F9772BDC24A5}" destId="{437BC0A7-2B21-428D-8D94-DC44DA66BE15}" srcOrd="0" destOrd="2" presId="urn:microsoft.com/office/officeart/2005/8/layout/chevron2"/>
    <dgm:cxn modelId="{BC5182EB-9F28-489C-91FC-A498D76CBE50}" type="presOf" srcId="{7461BB82-7CB0-40AE-8421-07C063ACE21E}" destId="{17FD089E-F730-4CA4-8608-ED2ABEF0BD56}" srcOrd="0" destOrd="1" presId="urn:microsoft.com/office/officeart/2005/8/layout/chevron2"/>
    <dgm:cxn modelId="{7B85C4AA-98BF-46F4-85A6-EFC52159339A}" type="presParOf" srcId="{2AD0CAD8-6EC5-4A09-85F3-2F7951050926}" destId="{DC30D773-79F7-4EBA-924A-B502206C6AC0}" srcOrd="0" destOrd="0" presId="urn:microsoft.com/office/officeart/2005/8/layout/chevron2"/>
    <dgm:cxn modelId="{6B7CFF11-AE3E-4E04-9D1D-9B632B9E4423}" type="presParOf" srcId="{DC30D773-79F7-4EBA-924A-B502206C6AC0}" destId="{ED2126D0-BD51-4C73-906E-50AF5F2532A9}" srcOrd="0" destOrd="0" presId="urn:microsoft.com/office/officeart/2005/8/layout/chevron2"/>
    <dgm:cxn modelId="{7C63B9D9-10F7-4663-97D0-0FC91D45D987}" type="presParOf" srcId="{DC30D773-79F7-4EBA-924A-B502206C6AC0}" destId="{5978FD90-D1F6-4C49-B0D9-160A8E1150DC}" srcOrd="1" destOrd="0" presId="urn:microsoft.com/office/officeart/2005/8/layout/chevron2"/>
    <dgm:cxn modelId="{A6B8A07F-69A2-40F2-86CC-CB2F6D399D79}" type="presParOf" srcId="{2AD0CAD8-6EC5-4A09-85F3-2F7951050926}" destId="{5156D24C-7349-4D8B-9E73-1146F706821B}" srcOrd="1" destOrd="0" presId="urn:microsoft.com/office/officeart/2005/8/layout/chevron2"/>
    <dgm:cxn modelId="{91E56706-5FDD-44AD-9C30-D4D84C700FA5}" type="presParOf" srcId="{2AD0CAD8-6EC5-4A09-85F3-2F7951050926}" destId="{D200C537-410D-4871-B037-A458ABC57078}" srcOrd="2" destOrd="0" presId="urn:microsoft.com/office/officeart/2005/8/layout/chevron2"/>
    <dgm:cxn modelId="{CED8D4A6-2B3D-4BF4-A488-102ED2D40A5B}" type="presParOf" srcId="{D200C537-410D-4871-B037-A458ABC57078}" destId="{6C05C40D-0E01-4167-B77D-B942DF023557}" srcOrd="0" destOrd="0" presId="urn:microsoft.com/office/officeart/2005/8/layout/chevron2"/>
    <dgm:cxn modelId="{56B5994F-6316-4072-8904-0EFD31CD07FC}" type="presParOf" srcId="{D200C537-410D-4871-B037-A458ABC57078}" destId="{CD448F08-EBD4-418A-8990-DB6625D316C4}" srcOrd="1" destOrd="0" presId="urn:microsoft.com/office/officeart/2005/8/layout/chevron2"/>
    <dgm:cxn modelId="{A3619C92-3BD3-41B0-B782-BA247EDA151A}" type="presParOf" srcId="{2AD0CAD8-6EC5-4A09-85F3-2F7951050926}" destId="{206EC4E9-7D25-4A71-86C2-9AE0482075DE}" srcOrd="3" destOrd="0" presId="urn:microsoft.com/office/officeart/2005/8/layout/chevron2"/>
    <dgm:cxn modelId="{79B40956-6D0E-464A-9B82-7F490638BF60}" type="presParOf" srcId="{2AD0CAD8-6EC5-4A09-85F3-2F7951050926}" destId="{546859C7-AD0E-4D34-B410-28AC58FC35E9}" srcOrd="4" destOrd="0" presId="urn:microsoft.com/office/officeart/2005/8/layout/chevron2"/>
    <dgm:cxn modelId="{09E0E4FA-6DF7-4065-B41E-E09C0F452EBE}" type="presParOf" srcId="{546859C7-AD0E-4D34-B410-28AC58FC35E9}" destId="{1C10394E-2435-4A50-8059-4F9267FA0C0D}" srcOrd="0" destOrd="0" presId="urn:microsoft.com/office/officeart/2005/8/layout/chevron2"/>
    <dgm:cxn modelId="{E476CBD0-4174-46FC-AA50-14A9E3F7B563}" type="presParOf" srcId="{546859C7-AD0E-4D34-B410-28AC58FC35E9}" destId="{B1ABEBE0-577F-4D7C-9DAD-E9A201AD8A8A}" srcOrd="1" destOrd="0" presId="urn:microsoft.com/office/officeart/2005/8/layout/chevron2"/>
    <dgm:cxn modelId="{8DE85AF5-06D7-4360-A583-2CA85503828B}" type="presParOf" srcId="{2AD0CAD8-6EC5-4A09-85F3-2F7951050926}" destId="{B14F931F-0F3B-46AC-B289-3E7E3F68FAA5}" srcOrd="5" destOrd="0" presId="urn:microsoft.com/office/officeart/2005/8/layout/chevron2"/>
    <dgm:cxn modelId="{3E62894B-4986-4A54-8D1A-5B0A5E0DEC35}" type="presParOf" srcId="{2AD0CAD8-6EC5-4A09-85F3-2F7951050926}" destId="{E73D6A4A-D1DD-416D-A677-D2A1684542F8}" srcOrd="6" destOrd="0" presId="urn:microsoft.com/office/officeart/2005/8/layout/chevron2"/>
    <dgm:cxn modelId="{3C9D350D-6B5F-4885-BDD8-02A1C62643A2}" type="presParOf" srcId="{E73D6A4A-D1DD-416D-A677-D2A1684542F8}" destId="{4F0A972E-FA1A-4CCC-AA17-39576F9F2A26}" srcOrd="0" destOrd="0" presId="urn:microsoft.com/office/officeart/2005/8/layout/chevron2"/>
    <dgm:cxn modelId="{4C1B1046-64D3-4E38-9177-401CF00B9319}" type="presParOf" srcId="{E73D6A4A-D1DD-416D-A677-D2A1684542F8}" destId="{437BC0A7-2B21-428D-8D94-DC44DA66BE15}" srcOrd="1" destOrd="0" presId="urn:microsoft.com/office/officeart/2005/8/layout/chevron2"/>
    <dgm:cxn modelId="{4D657FAE-01F9-4FFF-909F-9EE18BE23F71}" type="presParOf" srcId="{2AD0CAD8-6EC5-4A09-85F3-2F7951050926}" destId="{5040D3AD-88C9-45E0-AF6D-2C33B3C99835}" srcOrd="7" destOrd="0" presId="urn:microsoft.com/office/officeart/2005/8/layout/chevron2"/>
    <dgm:cxn modelId="{F3B8F912-BE37-42C9-8F8B-3EA68AC38A9B}" type="presParOf" srcId="{2AD0CAD8-6EC5-4A09-85F3-2F7951050926}" destId="{5DF41555-7195-4747-8AC3-9BF2964D6B3A}" srcOrd="8" destOrd="0" presId="urn:microsoft.com/office/officeart/2005/8/layout/chevron2"/>
    <dgm:cxn modelId="{39EBA09E-32A0-4523-BCAB-16FDFE1B2130}" type="presParOf" srcId="{5DF41555-7195-4747-8AC3-9BF2964D6B3A}" destId="{A7664CC7-1375-48DD-8AC2-4A973812487B}" srcOrd="0" destOrd="0" presId="urn:microsoft.com/office/officeart/2005/8/layout/chevron2"/>
    <dgm:cxn modelId="{50134D8A-F7EE-499F-A641-9C137017CCFE}" type="presParOf" srcId="{5DF41555-7195-4747-8AC3-9BF2964D6B3A}" destId="{17FD089E-F730-4CA4-8608-ED2ABEF0BD5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2126D0-BD51-4C73-906E-50AF5F2532A9}">
      <dsp:nvSpPr>
        <dsp:cNvPr id="0" name=""/>
        <dsp:cNvSpPr/>
      </dsp:nvSpPr>
      <dsp:spPr>
        <a:xfrm rot="5400000">
          <a:off x="-188963" y="159126"/>
          <a:ext cx="996209" cy="69734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Outage Scheduler </a:t>
          </a:r>
        </a:p>
        <a:p>
          <a:pPr marL="0" lvl="0" indent="0" algn="ctr" defTabSz="400050">
            <a:lnSpc>
              <a:spcPct val="90000"/>
            </a:lnSpc>
            <a:spcBef>
              <a:spcPct val="0"/>
            </a:spcBef>
            <a:spcAft>
              <a:spcPct val="35000"/>
            </a:spcAft>
            <a:buNone/>
          </a:pPr>
          <a:r>
            <a:rPr lang="en-US" sz="900" b="1" kern="1200" dirty="0">
              <a:solidFill>
                <a:schemeClr val="tx1"/>
              </a:solidFill>
            </a:rPr>
            <a:t>(UI/API)</a:t>
          </a:r>
        </a:p>
      </dsp:txBody>
      <dsp:txXfrm rot="-5400000">
        <a:off x="-39531" y="358367"/>
        <a:ext cx="697346" cy="298863"/>
      </dsp:txXfrm>
    </dsp:sp>
    <dsp:sp modelId="{5978FD90-D1F6-4C49-B0D9-160A8E1150DC}">
      <dsp:nvSpPr>
        <dsp:cNvPr id="0" name=""/>
        <dsp:cNvSpPr/>
      </dsp:nvSpPr>
      <dsp:spPr>
        <a:xfrm rot="5400000">
          <a:off x="3903899" y="-3236390"/>
          <a:ext cx="647536" cy="713970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57150" lvl="1" indent="-57150" algn="l" defTabSz="400050">
            <a:lnSpc>
              <a:spcPct val="90000"/>
            </a:lnSpc>
            <a:spcBef>
              <a:spcPct val="0"/>
            </a:spcBef>
            <a:spcAft>
              <a:spcPct val="15000"/>
            </a:spcAft>
            <a:buChar char="•"/>
          </a:pPr>
          <a:r>
            <a:rPr lang="en-US" sz="900" kern="1200" dirty="0"/>
            <a:t>23:30 – Pre-RTC and RTC+B Outage Scheduler (OS) API services and OS UI will be down for cutover</a:t>
          </a:r>
        </a:p>
        <a:p>
          <a:pPr marL="57150" lvl="1" indent="-57150" algn="l" defTabSz="400050">
            <a:lnSpc>
              <a:spcPct val="90000"/>
            </a:lnSpc>
            <a:spcBef>
              <a:spcPct val="0"/>
            </a:spcBef>
            <a:spcAft>
              <a:spcPct val="15000"/>
            </a:spcAft>
            <a:buChar char="•"/>
          </a:pPr>
          <a:r>
            <a:rPr lang="en-US" sz="900" kern="1200" dirty="0"/>
            <a:t>00:00 – RTC+B Outage Scheduler API services will be up with new API URL </a:t>
          </a:r>
          <a:r>
            <a:rPr lang="en-US" sz="900" b="0" kern="1200" dirty="0"/>
            <a:t>Outage Scheduler UI URL is same as Pre-RTC.</a:t>
          </a:r>
        </a:p>
      </dsp:txBody>
      <dsp:txXfrm rot="-5400000">
        <a:off x="657814" y="41305"/>
        <a:ext cx="7108097" cy="584316"/>
      </dsp:txXfrm>
    </dsp:sp>
    <dsp:sp modelId="{6C05C40D-0E01-4167-B77D-B942DF023557}">
      <dsp:nvSpPr>
        <dsp:cNvPr id="0" name=""/>
        <dsp:cNvSpPr/>
      </dsp:nvSpPr>
      <dsp:spPr>
        <a:xfrm rot="5400000">
          <a:off x="-109898" y="964506"/>
          <a:ext cx="996209" cy="85547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latin typeface="Arial"/>
              <a:ea typeface="+mn-ea"/>
              <a:cs typeface="+mn-cs"/>
            </a:rPr>
            <a:t>Market</a:t>
          </a:r>
          <a:r>
            <a:rPr lang="en-US" sz="900" b="1" kern="1200" dirty="0">
              <a:solidFill>
                <a:schemeClr val="tx1"/>
              </a:solidFill>
            </a:rPr>
            <a:t> Submissions </a:t>
          </a:r>
        </a:p>
        <a:p>
          <a:pPr marL="0" lvl="0" indent="0" algn="ctr" defTabSz="400050">
            <a:lnSpc>
              <a:spcPct val="90000"/>
            </a:lnSpc>
            <a:spcBef>
              <a:spcPct val="0"/>
            </a:spcBef>
            <a:spcAft>
              <a:spcPct val="35000"/>
            </a:spcAft>
            <a:buNone/>
          </a:pPr>
          <a:r>
            <a:rPr lang="en-US" sz="900" b="1" kern="1200" dirty="0">
              <a:solidFill>
                <a:schemeClr val="tx1"/>
              </a:solidFill>
            </a:rPr>
            <a:t>(UI/API)</a:t>
          </a:r>
        </a:p>
      </dsp:txBody>
      <dsp:txXfrm rot="-5400000">
        <a:off x="-39531" y="1321877"/>
        <a:ext cx="855476" cy="140733"/>
      </dsp:txXfrm>
    </dsp:sp>
    <dsp:sp modelId="{CD448F08-EBD4-418A-8990-DB6625D316C4}">
      <dsp:nvSpPr>
        <dsp:cNvPr id="0" name=""/>
        <dsp:cNvSpPr/>
      </dsp:nvSpPr>
      <dsp:spPr>
        <a:xfrm rot="5400000">
          <a:off x="4331637" y="-2666428"/>
          <a:ext cx="647536" cy="783705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114300" lvl="1" indent="-114300" algn="l" defTabSz="622300">
            <a:lnSpc>
              <a:spcPct val="90000"/>
            </a:lnSpc>
            <a:spcBef>
              <a:spcPct val="0"/>
            </a:spcBef>
            <a:spcAft>
              <a:spcPct val="15000"/>
            </a:spcAft>
            <a:buChar char="•"/>
          </a:pPr>
          <a:r>
            <a:rPr lang="en-US" sz="900" kern="1200" dirty="0">
              <a:solidFill>
                <a:srgbClr val="2D3338">
                  <a:hueOff val="0"/>
                  <a:satOff val="0"/>
                  <a:lumOff val="0"/>
                  <a:alphaOff val="0"/>
                </a:srgbClr>
              </a:solidFill>
              <a:latin typeface="Arial"/>
              <a:ea typeface="+mn-ea"/>
              <a:cs typeface="+mn-cs"/>
            </a:rPr>
            <a:t>23:56 – Pre-RTC and RTC+B Market Submissions API services and Market Manager UI will be down for cutover</a:t>
          </a:r>
        </a:p>
        <a:p>
          <a:pPr marL="114300" lvl="1" indent="-114300" algn="l" defTabSz="622300">
            <a:lnSpc>
              <a:spcPct val="90000"/>
            </a:lnSpc>
            <a:spcBef>
              <a:spcPct val="0"/>
            </a:spcBef>
            <a:spcAft>
              <a:spcPct val="15000"/>
            </a:spcAft>
            <a:buChar char="•"/>
          </a:pPr>
          <a:r>
            <a:rPr lang="en-US" sz="900" kern="1200" dirty="0">
              <a:solidFill>
                <a:srgbClr val="2D3338">
                  <a:hueOff val="0"/>
                  <a:satOff val="0"/>
                  <a:lumOff val="0"/>
                  <a:alphaOff val="0"/>
                </a:srgbClr>
              </a:solidFill>
              <a:latin typeface="Arial"/>
              <a:ea typeface="+mn-ea"/>
              <a:cs typeface="+mn-cs"/>
            </a:rPr>
            <a:t>00:00 – RTC+B  Market Submissions API services will be up with new API URL. Market Manager UI URL is same as Pre-RTC.</a:t>
          </a:r>
        </a:p>
      </dsp:txBody>
      <dsp:txXfrm rot="-5400000">
        <a:off x="736879" y="959940"/>
        <a:ext cx="7805443" cy="584316"/>
      </dsp:txXfrm>
    </dsp:sp>
    <dsp:sp modelId="{1C10394E-2435-4A50-8059-4F9267FA0C0D}">
      <dsp:nvSpPr>
        <dsp:cNvPr id="0" name=""/>
        <dsp:cNvSpPr/>
      </dsp:nvSpPr>
      <dsp:spPr>
        <a:xfrm rot="5400000">
          <a:off x="-379738" y="2224255"/>
          <a:ext cx="1377757" cy="69734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ICCP/</a:t>
          </a:r>
        </a:p>
        <a:p>
          <a:pPr marL="0" lvl="0" indent="0" algn="ctr" defTabSz="444500">
            <a:lnSpc>
              <a:spcPct val="90000"/>
            </a:lnSpc>
            <a:spcBef>
              <a:spcPct val="0"/>
            </a:spcBef>
            <a:spcAft>
              <a:spcPct val="35000"/>
            </a:spcAft>
            <a:buNone/>
          </a:pPr>
          <a:r>
            <a:rPr lang="en-US" sz="1000" b="1" kern="1200" dirty="0">
              <a:solidFill>
                <a:schemeClr val="tx1"/>
              </a:solidFill>
            </a:rPr>
            <a:t>EMS/</a:t>
          </a:r>
        </a:p>
        <a:p>
          <a:pPr marL="0" lvl="0" indent="0" algn="ctr" defTabSz="444500">
            <a:lnSpc>
              <a:spcPct val="90000"/>
            </a:lnSpc>
            <a:spcBef>
              <a:spcPct val="0"/>
            </a:spcBef>
            <a:spcAft>
              <a:spcPct val="35000"/>
            </a:spcAft>
            <a:buNone/>
          </a:pPr>
          <a:r>
            <a:rPr lang="en-US" sz="1000" b="1" kern="1200" dirty="0">
              <a:solidFill>
                <a:schemeClr val="tx1"/>
              </a:solidFill>
            </a:rPr>
            <a:t>SCADA</a:t>
          </a:r>
        </a:p>
      </dsp:txBody>
      <dsp:txXfrm rot="-5400000">
        <a:off x="-39532" y="2232722"/>
        <a:ext cx="697346" cy="680411"/>
      </dsp:txXfrm>
    </dsp:sp>
    <dsp:sp modelId="{B1ABEBE0-577F-4D7C-9DAD-E9A201AD8A8A}">
      <dsp:nvSpPr>
        <dsp:cNvPr id="0" name=""/>
        <dsp:cNvSpPr/>
      </dsp:nvSpPr>
      <dsp:spPr>
        <a:xfrm rot="5400000">
          <a:off x="3973429" y="-1519934"/>
          <a:ext cx="1205822" cy="783705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57150" lvl="1" indent="-57150" algn="l" defTabSz="400050">
            <a:lnSpc>
              <a:spcPct val="90000"/>
            </a:lnSpc>
            <a:spcBef>
              <a:spcPct val="0"/>
            </a:spcBef>
            <a:spcAft>
              <a:spcPct val="15000"/>
            </a:spcAft>
            <a:buChar char="•"/>
          </a:pPr>
          <a:r>
            <a:rPr lang="en-US" sz="900" b="0" kern="1200" dirty="0"/>
            <a:t>23:59:00 – ERCOT Taylor ICCP failover to RTC+B EMS</a:t>
          </a:r>
        </a:p>
        <a:p>
          <a:pPr marL="57150" lvl="1" indent="-57150" algn="l" defTabSz="400050">
            <a:lnSpc>
              <a:spcPct val="90000"/>
            </a:lnSpc>
            <a:spcBef>
              <a:spcPct val="0"/>
            </a:spcBef>
            <a:spcAft>
              <a:spcPct val="15000"/>
            </a:spcAft>
            <a:buChar char="•"/>
          </a:pPr>
          <a:r>
            <a:rPr lang="en-US" sz="900" b="0" kern="1200" dirty="0"/>
            <a:t>00:00:00 – RTC+B SCED execution starts and completes by 00:00:30 seconds. QSE Resources will be following UDSP based on 00:00 interval SCED Solution.</a:t>
          </a:r>
        </a:p>
        <a:p>
          <a:pPr marL="57150" lvl="1" indent="-57150" algn="l" defTabSz="400050">
            <a:lnSpc>
              <a:spcPct val="90000"/>
            </a:lnSpc>
            <a:spcBef>
              <a:spcPct val="0"/>
            </a:spcBef>
            <a:spcAft>
              <a:spcPct val="15000"/>
            </a:spcAft>
            <a:buChar char="•"/>
          </a:pPr>
          <a:r>
            <a:rPr lang="en-US" sz="900" b="0" kern="1200" dirty="0"/>
            <a:t>00:00:15 – QSE’s cutover their EMS AGC/SCADA Calcs/Scripts to RTC+B – </a:t>
          </a:r>
          <a:r>
            <a:rPr lang="en-US" sz="900" b="1" kern="1200" dirty="0"/>
            <a:t>cutover shall complete within 30-60 seconds.</a:t>
          </a:r>
        </a:p>
        <a:p>
          <a:pPr marL="57150" lvl="1" indent="-57150" algn="l" defTabSz="400050">
            <a:lnSpc>
              <a:spcPct val="90000"/>
            </a:lnSpc>
            <a:spcBef>
              <a:spcPct val="0"/>
            </a:spcBef>
            <a:spcAft>
              <a:spcPct val="15000"/>
            </a:spcAft>
            <a:buChar char="•"/>
          </a:pPr>
          <a:r>
            <a:rPr lang="en-US" sz="900" b="0" kern="1200" dirty="0"/>
            <a:t>00:00:30 – ERCOT Bastrop  ICCP failover to RTC+B EMS</a:t>
          </a:r>
        </a:p>
        <a:p>
          <a:pPr marL="57150" lvl="1" indent="-57150" algn="l" defTabSz="400050">
            <a:lnSpc>
              <a:spcPct val="90000"/>
            </a:lnSpc>
            <a:spcBef>
              <a:spcPct val="0"/>
            </a:spcBef>
            <a:spcAft>
              <a:spcPct val="15000"/>
            </a:spcAft>
            <a:buChar char="•"/>
          </a:pPr>
          <a:r>
            <a:rPr lang="en-US" sz="900" b="0" kern="1200" dirty="0"/>
            <a:t>00:04:30 - Disable Old Production (Pre-RTC) UDBP, Regulation and other non-RTC+B outbound telemetry points in ERCOT Bastrop and Taylor ICCP Systems.</a:t>
          </a:r>
        </a:p>
        <a:p>
          <a:pPr marL="57150" lvl="1" indent="-57150" algn="l" defTabSz="400050">
            <a:lnSpc>
              <a:spcPct val="90000"/>
            </a:lnSpc>
            <a:spcBef>
              <a:spcPct val="0"/>
            </a:spcBef>
            <a:spcAft>
              <a:spcPct val="15000"/>
            </a:spcAft>
            <a:buChar char="•"/>
          </a:pPr>
          <a:r>
            <a:rPr lang="en-US" sz="900" b="0" kern="1200" dirty="0"/>
            <a:t>These telemetry points value will be stale with suspect quality approximately from 12/05 00:04:30 AM until these points are removed during DEC_ML2 Model on Operating Day 12/10</a:t>
          </a:r>
        </a:p>
      </dsp:txBody>
      <dsp:txXfrm rot="-5400000">
        <a:off x="657814" y="1854544"/>
        <a:ext cx="7778190" cy="1088096"/>
      </dsp:txXfrm>
    </dsp:sp>
    <dsp:sp modelId="{4F0A972E-FA1A-4CCC-AA17-39576F9F2A26}">
      <dsp:nvSpPr>
        <dsp:cNvPr id="0" name=""/>
        <dsp:cNvSpPr/>
      </dsp:nvSpPr>
      <dsp:spPr>
        <a:xfrm rot="5400000">
          <a:off x="-188963" y="3384457"/>
          <a:ext cx="996209" cy="69734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QSE/TSP</a:t>
          </a:r>
        </a:p>
        <a:p>
          <a:pPr marL="0" lvl="0" indent="0" algn="ctr" defTabSz="444500">
            <a:lnSpc>
              <a:spcPct val="90000"/>
            </a:lnSpc>
            <a:spcBef>
              <a:spcPct val="0"/>
            </a:spcBef>
            <a:spcAft>
              <a:spcPct val="35000"/>
            </a:spcAft>
            <a:buNone/>
          </a:pPr>
          <a:r>
            <a:rPr lang="en-US" sz="1000" b="1" kern="1200" dirty="0">
              <a:solidFill>
                <a:schemeClr val="tx1"/>
              </a:solidFill>
            </a:rPr>
            <a:t>APIs Cutover</a:t>
          </a:r>
        </a:p>
      </dsp:txBody>
      <dsp:txXfrm rot="-5400000">
        <a:off x="-39531" y="3583698"/>
        <a:ext cx="697346" cy="298863"/>
      </dsp:txXfrm>
    </dsp:sp>
    <dsp:sp modelId="{437BC0A7-2B21-428D-8D94-DC44DA66BE15}">
      <dsp:nvSpPr>
        <dsp:cNvPr id="0" name=""/>
        <dsp:cNvSpPr/>
      </dsp:nvSpPr>
      <dsp:spPr>
        <a:xfrm rot="5400000">
          <a:off x="4139856" y="-249087"/>
          <a:ext cx="872969" cy="783705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57150" lvl="1" indent="-57150" algn="l" defTabSz="400050">
            <a:lnSpc>
              <a:spcPct val="90000"/>
            </a:lnSpc>
            <a:spcBef>
              <a:spcPct val="0"/>
            </a:spcBef>
            <a:spcAft>
              <a:spcPct val="15000"/>
            </a:spcAft>
            <a:buChar char="•"/>
          </a:pPr>
          <a:r>
            <a:rPr lang="en-US" sz="900" b="0" kern="1200" dirty="0">
              <a:solidFill>
                <a:srgbClr val="2D3338">
                  <a:hueOff val="0"/>
                  <a:satOff val="0"/>
                  <a:lumOff val="0"/>
                  <a:alphaOff val="0"/>
                </a:srgbClr>
              </a:solidFill>
              <a:latin typeface="Arial"/>
              <a:ea typeface="+mn-ea"/>
              <a:cs typeface="+mn-cs"/>
            </a:rPr>
            <a:t>00:05:00 – QSEs to cutover their Market Submissions system APIs to new Go-Live API URLs (listed below)</a:t>
          </a:r>
          <a:endParaRPr lang="en-US" sz="900" b="0" kern="1200" dirty="0"/>
        </a:p>
        <a:p>
          <a:pPr marL="57150" lvl="1" indent="-57150" algn="l" defTabSz="400050">
            <a:lnSpc>
              <a:spcPct val="90000"/>
            </a:lnSpc>
            <a:spcBef>
              <a:spcPct val="0"/>
            </a:spcBef>
            <a:spcAft>
              <a:spcPct val="15000"/>
            </a:spcAft>
            <a:buChar char="•"/>
          </a:pPr>
          <a:r>
            <a:rPr lang="en-US" sz="900" b="0" kern="1200" dirty="0">
              <a:solidFill>
                <a:srgbClr val="2D3338">
                  <a:hueOff val="0"/>
                  <a:satOff val="0"/>
                  <a:lumOff val="0"/>
                  <a:alphaOff val="0"/>
                </a:srgbClr>
              </a:solidFill>
              <a:latin typeface="Arial"/>
              <a:ea typeface="+mn-ea"/>
              <a:cs typeface="+mn-cs"/>
            </a:rPr>
            <a:t>00:05:00 – QSEs and TSPs to cutover their Outage Submissions system APIs to new Go-Live API URLs (listed below)</a:t>
          </a:r>
          <a:endParaRPr lang="en-US" sz="900" b="0" kern="1200" dirty="0"/>
        </a:p>
        <a:p>
          <a:pPr marL="114300" lvl="2" indent="-57150" algn="l" defTabSz="400050">
            <a:lnSpc>
              <a:spcPct val="90000"/>
            </a:lnSpc>
            <a:spcBef>
              <a:spcPct val="0"/>
            </a:spcBef>
            <a:spcAft>
              <a:spcPct val="15000"/>
            </a:spcAft>
            <a:buNone/>
          </a:pPr>
          <a:r>
            <a:rPr lang="sv-SE" sz="900" b="0" kern="1200" dirty="0"/>
            <a:t>    </a:t>
          </a:r>
          <a:r>
            <a:rPr lang="sv-SE" sz="900" b="1" kern="1200" dirty="0"/>
            <a:t>Internet API URL: https://misapi.ercot.com/NodalAPI/EWS/</a:t>
          </a:r>
          <a:endParaRPr lang="en-US" sz="900" b="1" kern="1200" dirty="0"/>
        </a:p>
        <a:p>
          <a:pPr marL="114300" lvl="2" indent="-57150" algn="l" defTabSz="400050">
            <a:lnSpc>
              <a:spcPct val="90000"/>
            </a:lnSpc>
            <a:spcBef>
              <a:spcPct val="0"/>
            </a:spcBef>
            <a:spcAft>
              <a:spcPct val="15000"/>
            </a:spcAft>
            <a:buNone/>
          </a:pPr>
          <a:r>
            <a:rPr lang="en-US" sz="900" b="1" kern="1200" dirty="0"/>
            <a:t>    WAN API URL:  https://api.wan.ercot.com/NodalAPI/EWS/</a:t>
          </a:r>
        </a:p>
        <a:p>
          <a:pPr marL="114300" lvl="2" indent="-57150" algn="l" defTabSz="400050">
            <a:lnSpc>
              <a:spcPct val="90000"/>
            </a:lnSpc>
            <a:spcBef>
              <a:spcPct val="0"/>
            </a:spcBef>
            <a:spcAft>
              <a:spcPct val="15000"/>
            </a:spcAft>
            <a:buNone/>
          </a:pPr>
          <a:r>
            <a:rPr lang="en-US" sz="900" b="0" kern="1200" dirty="0"/>
            <a:t>    No Digital certs and API Public Keys are required if QSEs are going live on Pre-RTC systems</a:t>
          </a:r>
        </a:p>
        <a:p>
          <a:pPr marL="57150" lvl="1" indent="-57150" algn="l" defTabSz="400050">
            <a:lnSpc>
              <a:spcPct val="90000"/>
            </a:lnSpc>
            <a:spcBef>
              <a:spcPct val="0"/>
            </a:spcBef>
            <a:spcAft>
              <a:spcPct val="15000"/>
            </a:spcAft>
            <a:buNone/>
          </a:pPr>
          <a:r>
            <a:rPr lang="en-US" sz="900" b="1" kern="1200" dirty="0"/>
            <a:t>***QSE/TSP API systems cutovers shall complete within10 minutes***</a:t>
          </a:r>
        </a:p>
      </dsp:txBody>
      <dsp:txXfrm rot="-5400000">
        <a:off x="657815" y="3275569"/>
        <a:ext cx="7794438" cy="787739"/>
      </dsp:txXfrm>
    </dsp:sp>
    <dsp:sp modelId="{A7664CC7-1375-48DD-8AC2-4A973812487B}">
      <dsp:nvSpPr>
        <dsp:cNvPr id="0" name=""/>
        <dsp:cNvSpPr/>
      </dsp:nvSpPr>
      <dsp:spPr>
        <a:xfrm rot="5400000">
          <a:off x="-171739" y="4323427"/>
          <a:ext cx="996209" cy="69734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EWS Get Reports and Public API</a:t>
          </a:r>
        </a:p>
      </dsp:txBody>
      <dsp:txXfrm rot="-5400000">
        <a:off x="-22307" y="4522668"/>
        <a:ext cx="697346" cy="298863"/>
      </dsp:txXfrm>
    </dsp:sp>
    <dsp:sp modelId="{17FD089E-F730-4CA4-8608-ED2ABEF0BD56}">
      <dsp:nvSpPr>
        <dsp:cNvPr id="0" name=""/>
        <dsp:cNvSpPr/>
      </dsp:nvSpPr>
      <dsp:spPr>
        <a:xfrm rot="5400000">
          <a:off x="4291052" y="595695"/>
          <a:ext cx="647536" cy="783705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57150" lvl="1" indent="-57150" algn="l" defTabSz="400050">
            <a:lnSpc>
              <a:spcPct val="90000"/>
            </a:lnSpc>
            <a:spcBef>
              <a:spcPct val="0"/>
            </a:spcBef>
            <a:spcAft>
              <a:spcPct val="15000"/>
            </a:spcAft>
            <a:buChar char="•"/>
          </a:pPr>
          <a:r>
            <a:rPr lang="en-US" sz="900" kern="1200" dirty="0"/>
            <a:t>00:05:00  - EWS Get Reports APIs cutover to RTC+B will be complete.</a:t>
          </a:r>
        </a:p>
        <a:p>
          <a:pPr marL="57150" lvl="1" indent="-57150" algn="l" defTabSz="400050">
            <a:lnSpc>
              <a:spcPct val="90000"/>
            </a:lnSpc>
            <a:spcBef>
              <a:spcPct val="0"/>
            </a:spcBef>
            <a:spcAft>
              <a:spcPct val="15000"/>
            </a:spcAft>
            <a:buChar char="•"/>
          </a:pPr>
          <a:r>
            <a:rPr lang="en-US" sz="900" kern="1200" dirty="0"/>
            <a:t>01:00:00 - Public API cutover to RTC+B Reports will be complete</a:t>
          </a:r>
          <a:r>
            <a:rPr lang="en-US" sz="1000" kern="1200" dirty="0"/>
            <a:t>.</a:t>
          </a:r>
        </a:p>
      </dsp:txBody>
      <dsp:txXfrm rot="-5400000">
        <a:off x="696294" y="4222063"/>
        <a:ext cx="7805443" cy="58431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11/24/2025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4T13:54:51.142"/>
    </inkml:context>
    <inkml:brush xml:id="br0">
      <inkml:brushProperty name="width" value="0.035" units="cm"/>
      <inkml:brushProperty name="height" value="0.035" units="cm"/>
      <inkml:brushProperty name="color" value="#E71224"/>
    </inkml:brush>
  </inkml:definitions>
  <inkml:trace contextRef="#ctx0" brushRef="#br0">0 0 23778,'1140'1449'0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8:23:25.683"/>
    </inkml:context>
    <inkml:brush xml:id="br0">
      <inkml:brushProperty name="width" value="0.035" units="cm"/>
      <inkml:brushProperty name="height" value="0.035" units="cm"/>
      <inkml:brushProperty name="color" value="#E71224"/>
    </inkml:brush>
  </inkml:definitions>
  <inkml:trace contextRef="#ctx0" brushRef="#br0">0 1 24575,'7'2'0,"-2"0"0,1 1 0,0-1 0,0 1 0,-1 0 0,0 0 0,0 0 0,0 1 0,0-1 0,0 1 0,-1 0 0,0 0 0,4 5 0,6 4 0,87 84 0,-4 3 0,101 141 0,-167-202 0,-2 2 0,-3 1 0,38 86 0,2 4 0,-46-96-195,2-1 0,1-1 0,2 0 0,3-2 0,0 0 0,38 31 0,-25-30-6631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8:33:46.319"/>
    </inkml:context>
    <inkml:brush xml:id="br0">
      <inkml:brushProperty name="width" value="0.035" units="cm"/>
      <inkml:brushProperty name="height" value="0.035" units="cm"/>
      <inkml:brushProperty name="color" value="#008C3A"/>
    </inkml:brush>
  </inkml:definitions>
  <inkml:trace contextRef="#ctx0" brushRef="#br0">0 1112 24575,'30'33'0,"-1"1"0,-2 1 0,-2 1 0,-1 2 0,31 64 0,73 214 0,-116-280 0,25 89 0,-27-84 0,30 75 0,-40-115 0,0-1 0,0 0 0,0 1 0,0-1 0,1 0 0,-1 1 0,0-1 0,0 0 0,0 1 0,1-1 0,-1 0 0,0 0 0,0 1 0,1-1 0,-1 0 0,0 0 0,1 0 0,-1 1 0,0-1 0,1 0 0,-1 0 0,0 0 0,1 0 0,-1 0 0,0 0 0,1 0 0,-1 1 0,0-1 0,1 0 0,-1 0 0,0 0 0,1-1 0,-1 1 0,1 0 0,0 0 0,14-11 0,14-28 0,-25 33 0,145-220 0,78-106 0,230-331 0,-92 162 0,-172 264-1365,-182 222-5461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4T13:54:55.513"/>
    </inkml:context>
    <inkml:brush xml:id="br0">
      <inkml:brushProperty name="width" value="0.035" units="cm"/>
      <inkml:brushProperty name="height" value="0.035" units="cm"/>
      <inkml:brushProperty name="color" value="#E71224"/>
    </inkml:brush>
  </inkml:definitions>
  <inkml:trace contextRef="#ctx0" brushRef="#br0">783 0 24176,'-783'1614'0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4T13:55:35.247"/>
    </inkml:context>
    <inkml:brush xml:id="br0">
      <inkml:brushProperty name="width" value="0.035" units="cm"/>
      <inkml:brushProperty name="height" value="0.035" units="cm"/>
      <inkml:brushProperty name="color" value="#E71224"/>
    </inkml:brush>
  </inkml:definitions>
  <inkml:trace contextRef="#ctx0" brushRef="#br0">0 0 23778,'1140'1449'0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4T13:55:35.248"/>
    </inkml:context>
    <inkml:brush xml:id="br0">
      <inkml:brushProperty name="width" value="0.035" units="cm"/>
      <inkml:brushProperty name="height" value="0.035" units="cm"/>
      <inkml:brushProperty name="color" value="#E71224"/>
    </inkml:brush>
  </inkml:definitions>
  <inkml:trace contextRef="#ctx0" brushRef="#br0">783 0 24176,'-783'1614'0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4T13:57:56.365"/>
    </inkml:context>
    <inkml:brush xml:id="br0">
      <inkml:brushProperty name="width" value="0.035" units="cm"/>
      <inkml:brushProperty name="height" value="0.035" units="cm"/>
      <inkml:brushProperty name="color" value="#008C3A"/>
    </inkml:brush>
  </inkml:definitions>
  <inkml:trace contextRef="#ctx0" brushRef="#br0">0 1074 24575,'15'1'0,"-1"0"0,1 2 0,-1-1 0,0 2 0,0 0 0,0 1 0,0 0 0,17 10 0,101 65 0,10 25 0,41 26 0,-182-130 0,1 0 0,0 0 0,-1-1 0,1 1 0,0 0 0,0-1 0,0 1 0,0-1 0,0 1 0,-1-1 0,1 0 0,0 0 0,0 0 0,0 0 0,0 0 0,0 0 0,0-1 0,0 1 0,0-1 0,-1 1 0,1-1 0,0 0 0,0 0 0,0 1 0,-1-1 0,1 0 0,-1-1 0,1 1 0,-1 0 0,1 0 0,-1-1 0,2-1 0,5-6 0,-1-1 0,0 0 0,-1 0 0,8-15 0,0 0 0,232-346 0,46-76 0,-47 24 0,-204 357-1365,-27 42-5461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5:26:00.169"/>
    </inkml:context>
    <inkml:brush xml:id="br0">
      <inkml:brushProperty name="width" value="0.035" units="cm"/>
      <inkml:brushProperty name="height" value="0.035" units="cm"/>
      <inkml:brushProperty name="color" value="#008C3A"/>
    </inkml:brush>
  </inkml:definitions>
  <inkml:trace contextRef="#ctx0" brushRef="#br0">1 1 24575,'0'0'-8191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5:28:57.964"/>
    </inkml:context>
    <inkml:brush xml:id="br0">
      <inkml:brushProperty name="width" value="0.035" units="cm"/>
      <inkml:brushProperty name="height" value="0.035" units="cm"/>
      <inkml:brushProperty name="color" value="#E71224"/>
    </inkml:brush>
  </inkml:definitions>
  <inkml:trace contextRef="#ctx0" brushRef="#br0">1952 0 24575,'-13'2'0,"1"1"0,-1 0 0,1 0 0,0 1 0,0 1 0,0 0 0,1 0 0,-1 1 0,2 0 0,-1 0 0,-12 11 0,-33 16 0,-158 62 0,-404 127 0,176-71 0,258-70 83,126-53-807,-116 40 0,122-53-6102</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5:28:59.374"/>
    </inkml:context>
    <inkml:brush xml:id="br0">
      <inkml:brushProperty name="width" value="0.035" units="cm"/>
      <inkml:brushProperty name="height" value="0.035" units="cm"/>
      <inkml:brushProperty name="color" value="#E71224"/>
    </inkml:brush>
  </inkml:definitions>
  <inkml:trace contextRef="#ctx0" brushRef="#br0">0 1 24575,'7'2'0,"-2"0"0,1 1 0,0-1 0,0 1 0,-1 0 0,0 0 0,0 0 0,0 1 0,0-1 0,0 1 0,-1 0 0,0 0 0,4 5 0,6 4 0,87 84 0,-4 3 0,101 141 0,-167-202 0,-2 2 0,-3 1 0,38 86 0,2 4 0,-46-96-195,2-1 0,1-1 0,2 0 0,3-2 0,0 0 0,38 31 0,-25-30-6631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8:23:25.682"/>
    </inkml:context>
    <inkml:brush xml:id="br0">
      <inkml:brushProperty name="width" value="0.035" units="cm"/>
      <inkml:brushProperty name="height" value="0.035" units="cm"/>
      <inkml:brushProperty name="color" value="#E71224"/>
    </inkml:brush>
  </inkml:definitions>
  <inkml:trace contextRef="#ctx0" brushRef="#br0">1952 0 24575,'-13'2'0,"1"1"0,-1 0 0,1 0 0,0 1 0,0 1 0,0 0 0,1 0 0,-1 1 0,2 0 0,-1 0 0,-12 11 0,-33 16 0,-158 62 0,-404 127 0,176-71 0,258-70 83,126-53-807,-116 40 0,122-53-6102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11/24/2025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9922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255DA-2A8D-7156-8103-22801CDA8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B8852E-DBA0-C9CA-D217-10AEF4CF34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505C1A-0E3F-DCBD-C3F4-ADB42DEBC3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47FF32-70D0-3F20-BBCE-F843CF1DAFE6}"/>
              </a:ext>
            </a:extLst>
          </p:cNvPr>
          <p:cNvSpPr>
            <a:spLocks noGrp="1"/>
          </p:cNvSpPr>
          <p:nvPr>
            <p:ph type="sldNum" sz="quarter" idx="5"/>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2408228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a:p>
        </p:txBody>
      </p:sp>
    </p:spTree>
    <p:extLst>
      <p:ext uri="{BB962C8B-B14F-4D97-AF65-F5344CB8AC3E}">
        <p14:creationId xmlns:p14="http://schemas.microsoft.com/office/powerpoint/2010/main" val="3327299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a:solidFill>
                  <a:schemeClr val="tx1"/>
                </a:solidFill>
              </a:rPr>
              <a:t>Click to edit Master text styles</a:t>
            </a:r>
          </a:p>
          <a:p>
            <a:pPr marL="742950" lvl="1" indent="-285750">
              <a:buFont typeface="Arial" panose="020B0604020202020204" pitchFamily="34" charset="0"/>
              <a:buChar char="•"/>
            </a:pPr>
            <a:r>
              <a:rPr lang="en-US" sz="1400">
                <a:solidFill>
                  <a:schemeClr val="tx1"/>
                </a:solidFill>
              </a:rPr>
              <a:t>Second level</a:t>
            </a:r>
          </a:p>
          <a:p>
            <a:pPr marL="1085850" lvl="2" indent="-171450">
              <a:buFont typeface="Arial" panose="020B0604020202020204" pitchFamily="34" charset="0"/>
              <a:buChar char="•"/>
            </a:pPr>
            <a:r>
              <a:rPr lang="en-US" sz="1200">
                <a:solidFill>
                  <a:schemeClr val="tx1"/>
                </a:solidFill>
              </a:rPr>
              <a:t>Third level</a:t>
            </a:r>
          </a:p>
          <a:p>
            <a:endParaRPr lang="en-US">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a:solidFill>
                <a:schemeClr val="tx1"/>
              </a:solidFill>
            </a:endParaRPr>
          </a:p>
          <a:p>
            <a:pPr algn="l"/>
            <a:r>
              <a:rPr lang="en-US" sz="1000" b="0" baseline="0">
                <a:solidFill>
                  <a:schemeClr val="tx1"/>
                </a:solidFill>
              </a:rPr>
              <a:t>Public</a:t>
            </a:r>
            <a:endParaRPr lang="en-US" sz="1000" b="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customXml" Target="../ink/ink9.xml"/><Relationship Id="rId3" Type="http://schemas.openxmlformats.org/officeDocument/2006/relationships/image" Target="../media/image50.png"/><Relationship Id="rId7" Type="http://schemas.openxmlformats.org/officeDocument/2006/relationships/image" Target="../media/image70.png"/><Relationship Id="rId2" Type="http://schemas.openxmlformats.org/officeDocument/2006/relationships/customXml" Target="../ink/ink6.xml"/><Relationship Id="rId1" Type="http://schemas.openxmlformats.org/officeDocument/2006/relationships/slideLayout" Target="../slideLayouts/slideLayout5.xml"/><Relationship Id="rId6" Type="http://schemas.openxmlformats.org/officeDocument/2006/relationships/customXml" Target="../ink/ink8.xml"/><Relationship Id="rId11" Type="http://schemas.openxmlformats.org/officeDocument/2006/relationships/image" Target="../media/image8.png"/><Relationship Id="rId5" Type="http://schemas.openxmlformats.org/officeDocument/2006/relationships/image" Target="../media/image60.png"/><Relationship Id="rId10" Type="http://schemas.openxmlformats.org/officeDocument/2006/relationships/customXml" Target="../ink/ink11.xml"/><Relationship Id="rId4" Type="http://schemas.openxmlformats.org/officeDocument/2006/relationships/customXml" Target="../ink/ink7.xml"/><Relationship Id="rId9" Type="http://schemas.openxmlformats.org/officeDocument/2006/relationships/customXml" Target="../ink/ink10.xml"/></Relationships>
</file>

<file path=ppt/slides/_rels/slide11.xml.rels><?xml version="1.0" encoding="UTF-8" standalone="yes"?>
<Relationships xmlns="http://schemas.openxmlformats.org/package/2006/relationships"><Relationship Id="rId3" Type="http://schemas.openxmlformats.org/officeDocument/2006/relationships/hyperlink" Target="https://www.ercot.com/services/mdt/webservices"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markettrialsapi.wan.ercot.com/NodalAPI/EWS/" TargetMode="External"/><Relationship Id="rId2" Type="http://schemas.openxmlformats.org/officeDocument/2006/relationships/hyperlink" Target="https://markettrialsapi.ercot.com/NodalAPI/EWS/" TargetMode="External"/><Relationship Id="rId1" Type="http://schemas.openxmlformats.org/officeDocument/2006/relationships/slideLayout" Target="../slideLayouts/slideLayout5.xml"/><Relationship Id="rId5" Type="http://schemas.openxmlformats.org/officeDocument/2006/relationships/hyperlink" Target="https://api.wan.ercot.com/NodalAPI/EWS/" TargetMode="External"/><Relationship Id="rId4" Type="http://schemas.openxmlformats.org/officeDocument/2006/relationships/hyperlink" Target="https://misapi.ercot.com/NodalAPI/EW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ercot.com/files/docs/2025/11/13/3a-Cutover-Strategy_Dual-Submissions_20251015_v.xlsx" TargetMode="External"/><Relationship Id="rId2" Type="http://schemas.openxmlformats.org/officeDocument/2006/relationships/hyperlink" Target="https://www.ercot.com/files/docs/2025/11/13/2-RTCB_Market_Trials_Handbook_7_Transition_Cutover_10152025_FINAL.docx" TargetMode="External"/><Relationship Id="rId1" Type="http://schemas.openxmlformats.org/officeDocument/2006/relationships/slideLayout" Target="../slideLayouts/slideLayout5.xml"/><Relationship Id="rId4" Type="http://schemas.openxmlformats.org/officeDocument/2006/relationships/image" Target="../media/image10.emf"/></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https://www.ercot.com/committees/tac/rtcbt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hyperlink" Target="mailto:Sreenivas.Badri@ercot.com"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customXml" Target="../ink/ink5.xml"/><Relationship Id="rId3" Type="http://schemas.openxmlformats.org/officeDocument/2006/relationships/image" Target="../media/image5.png"/><Relationship Id="rId7" Type="http://schemas.openxmlformats.org/officeDocument/2006/relationships/customXml" Target="../ink/ink4.xml"/><Relationship Id="rId2" Type="http://schemas.openxmlformats.org/officeDocument/2006/relationships/customXml" Target="../ink/ink1.xml"/><Relationship Id="rId1" Type="http://schemas.openxmlformats.org/officeDocument/2006/relationships/slideLayout" Target="../slideLayouts/slideLayout5.xml"/><Relationship Id="rId6" Type="http://schemas.openxmlformats.org/officeDocument/2006/relationships/customXml" Target="../ink/ink3.xml"/><Relationship Id="rId5" Type="http://schemas.openxmlformats.org/officeDocument/2006/relationships/image" Target="../media/image6.png"/><Relationship Id="rId4" Type="http://schemas.openxmlformats.org/officeDocument/2006/relationships/customXml" Target="../ink/ink2.xm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hyperlink" Target="https://www.ercot.com/services/mdt/webservices" TargetMode="External"/><Relationship Id="rId3" Type="http://schemas.openxmlformats.org/officeDocument/2006/relationships/hyperlink" Target="https://markettrials.ercot.com/osrui/osrui/Summary.action" TargetMode="External"/><Relationship Id="rId7" Type="http://schemas.openxmlformats.org/officeDocument/2006/relationships/hyperlink" Target="https://api.wan.ercot.com/NodalAPI/EWS/" TargetMode="External"/><Relationship Id="rId2" Type="http://schemas.openxmlformats.org/officeDocument/2006/relationships/hyperlink" Target="https://itestmarkettrials.ercot.com/mmsui/mmsui/displayTradesLanding.action" TargetMode="External"/><Relationship Id="rId1" Type="http://schemas.openxmlformats.org/officeDocument/2006/relationships/slideLayout" Target="../slideLayouts/slideLayout5.xml"/><Relationship Id="rId6" Type="http://schemas.openxmlformats.org/officeDocument/2006/relationships/hyperlink" Target="https://misapi.ercot.com/NodalAPI/EWS/" TargetMode="External"/><Relationship Id="rId5" Type="http://schemas.openxmlformats.org/officeDocument/2006/relationships/hyperlink" Target="https://markettrialsapi.wan.ercot.com/NodalAPI/EWS/" TargetMode="External"/><Relationship Id="rId4" Type="http://schemas.openxmlformats.org/officeDocument/2006/relationships/hyperlink" Target="https://markettrialsapi.ercot.com/NodalAPI/EWS/"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www.ercot.com/services/comm/mkt_notices/M-B111325-01"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918751" y="1910252"/>
            <a:ext cx="5410200" cy="2308324"/>
          </a:xfrm>
          <a:prstGeom prst="rect">
            <a:avLst/>
          </a:prstGeom>
          <a:noFill/>
        </p:spPr>
        <p:txBody>
          <a:bodyPr wrap="square" rtlCol="0">
            <a:spAutoFit/>
          </a:bodyPr>
          <a:lstStyle/>
          <a:p>
            <a:r>
              <a:rPr lang="en-US" b="1" dirty="0">
                <a:solidFill>
                  <a:schemeClr val="tx2"/>
                </a:solidFill>
              </a:rPr>
              <a:t>RTC+B – Go-Live Cutover Plan</a:t>
            </a:r>
          </a:p>
          <a:p>
            <a:endParaRPr lang="en-US" dirty="0">
              <a:solidFill>
                <a:schemeClr val="tx2"/>
              </a:solidFill>
            </a:endParaRPr>
          </a:p>
          <a:p>
            <a:r>
              <a:rPr lang="en-US" dirty="0">
                <a:solidFill>
                  <a:schemeClr val="tx2"/>
                </a:solidFill>
              </a:rPr>
              <a:t>Sreenivas Badri</a:t>
            </a:r>
          </a:p>
          <a:p>
            <a:r>
              <a:rPr lang="en-US" dirty="0">
                <a:solidFill>
                  <a:schemeClr val="tx2"/>
                </a:solidFill>
              </a:rPr>
              <a:t>Sruthi Hariharan</a:t>
            </a:r>
          </a:p>
          <a:p>
            <a:endParaRPr lang="en-US" dirty="0">
              <a:solidFill>
                <a:schemeClr val="tx2"/>
              </a:solidFill>
            </a:endParaRPr>
          </a:p>
          <a:p>
            <a:endParaRPr lang="en-US" dirty="0">
              <a:solidFill>
                <a:schemeClr val="tx2"/>
              </a:solidFill>
            </a:endParaRPr>
          </a:p>
          <a:p>
            <a:r>
              <a:rPr lang="en-US" dirty="0">
                <a:solidFill>
                  <a:schemeClr val="tx2"/>
                </a:solidFill>
              </a:rPr>
              <a:t>November 24, 2025</a:t>
            </a:r>
          </a:p>
          <a:p>
            <a:endParaRPr lang="en-US" i="1" dirty="0">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76E32-D57D-A70E-C4CC-286CCE6830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5A0C4D-7F64-35D3-59C4-F9F3E0108119}"/>
              </a:ext>
            </a:extLst>
          </p:cNvPr>
          <p:cNvSpPr>
            <a:spLocks noGrp="1"/>
          </p:cNvSpPr>
          <p:nvPr>
            <p:ph type="title"/>
          </p:nvPr>
        </p:nvSpPr>
        <p:spPr>
          <a:xfrm>
            <a:off x="381000" y="243682"/>
            <a:ext cx="8458200" cy="704901"/>
          </a:xfrm>
        </p:spPr>
        <p:txBody>
          <a:bodyPr/>
          <a:lstStyle/>
          <a:p>
            <a:r>
              <a:rPr lang="en-US" sz="1800" dirty="0">
                <a:highlight>
                  <a:srgbClr val="FFFF00"/>
                </a:highlight>
              </a:rPr>
              <a:t>RTC+B Go-Live – Listener Configurations</a:t>
            </a:r>
          </a:p>
        </p:txBody>
      </p:sp>
      <p:sp>
        <p:nvSpPr>
          <p:cNvPr id="4" name="Slide Number Placeholder 3">
            <a:extLst>
              <a:ext uri="{FF2B5EF4-FFF2-40B4-BE49-F238E27FC236}">
                <a16:creationId xmlns:a16="http://schemas.microsoft.com/office/drawing/2014/main" id="{22FEB488-46D7-A205-EEAE-3DB7491946C1}"/>
              </a:ext>
            </a:extLst>
          </p:cNvPr>
          <p:cNvSpPr>
            <a:spLocks noGrp="1"/>
          </p:cNvSpPr>
          <p:nvPr>
            <p:ph type="sldNum" sz="quarter" idx="4"/>
          </p:nvPr>
        </p:nvSpPr>
        <p:spPr>
          <a:xfrm>
            <a:off x="8534402" y="6504600"/>
            <a:ext cx="485231" cy="220662"/>
          </a:xfrm>
        </p:spPr>
        <p:txBody>
          <a:bodyPr/>
          <a:lstStyle/>
          <a:p>
            <a:fld id="{1D93BD3E-1E9A-4970-A6F7-E7AC52762E0C}" type="slidenum">
              <a:rPr lang="en-US" smtClean="0"/>
              <a:pPr/>
              <a:t>10</a:t>
            </a:fld>
            <a:endParaRPr lang="en-US"/>
          </a:p>
        </p:txBody>
      </p:sp>
      <p:sp>
        <p:nvSpPr>
          <p:cNvPr id="34" name="Rectangle 33">
            <a:extLst>
              <a:ext uri="{FF2B5EF4-FFF2-40B4-BE49-F238E27FC236}">
                <a16:creationId xmlns:a16="http://schemas.microsoft.com/office/drawing/2014/main" id="{EE37477E-2DC7-C8BC-C2EC-0633F92B0673}"/>
              </a:ext>
            </a:extLst>
          </p:cNvPr>
          <p:cNvSpPr/>
          <p:nvPr/>
        </p:nvSpPr>
        <p:spPr>
          <a:xfrm>
            <a:off x="2023570" y="1091779"/>
            <a:ext cx="1622322"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b="1" dirty="0"/>
              <a:t>Active QSE Listeners URLs in Current Production</a:t>
            </a:r>
            <a:endParaRPr lang="en-US" sz="1000" dirty="0"/>
          </a:p>
        </p:txBody>
      </p:sp>
      <p:sp>
        <p:nvSpPr>
          <p:cNvPr id="35" name="TextBox 34">
            <a:extLst>
              <a:ext uri="{FF2B5EF4-FFF2-40B4-BE49-F238E27FC236}">
                <a16:creationId xmlns:a16="http://schemas.microsoft.com/office/drawing/2014/main" id="{E7076F08-FDDF-8B42-0631-878889062D73}"/>
              </a:ext>
            </a:extLst>
          </p:cNvPr>
          <p:cNvSpPr txBox="1"/>
          <p:nvPr/>
        </p:nvSpPr>
        <p:spPr>
          <a:xfrm>
            <a:off x="2300952" y="778368"/>
            <a:ext cx="1692407" cy="276999"/>
          </a:xfrm>
          <a:prstGeom prst="rect">
            <a:avLst/>
          </a:prstGeom>
          <a:noFill/>
        </p:spPr>
        <p:txBody>
          <a:bodyPr wrap="square" rtlCol="0">
            <a:spAutoFit/>
          </a:bodyPr>
          <a:lstStyle/>
          <a:p>
            <a:r>
              <a:rPr lang="en-US" sz="1200" b="1" dirty="0"/>
              <a:t>ERCOT</a:t>
            </a:r>
          </a:p>
        </p:txBody>
      </p:sp>
      <p:sp>
        <p:nvSpPr>
          <p:cNvPr id="36" name="TextBox 35">
            <a:extLst>
              <a:ext uri="{FF2B5EF4-FFF2-40B4-BE49-F238E27FC236}">
                <a16:creationId xmlns:a16="http://schemas.microsoft.com/office/drawing/2014/main" id="{0F56A356-4C9F-F21E-9AE9-E8F5B43692BD}"/>
              </a:ext>
            </a:extLst>
          </p:cNvPr>
          <p:cNvSpPr txBox="1"/>
          <p:nvPr/>
        </p:nvSpPr>
        <p:spPr>
          <a:xfrm>
            <a:off x="4928216" y="778368"/>
            <a:ext cx="1053774" cy="276999"/>
          </a:xfrm>
          <a:prstGeom prst="rect">
            <a:avLst/>
          </a:prstGeom>
          <a:noFill/>
        </p:spPr>
        <p:txBody>
          <a:bodyPr wrap="square" rtlCol="0">
            <a:spAutoFit/>
          </a:bodyPr>
          <a:lstStyle/>
          <a:p>
            <a:r>
              <a:rPr lang="en-US" sz="1200" b="1" dirty="0"/>
              <a:t>      QSE</a:t>
            </a:r>
          </a:p>
        </p:txBody>
      </p:sp>
      <p:sp>
        <p:nvSpPr>
          <p:cNvPr id="37" name="Arrow: Right 36">
            <a:extLst>
              <a:ext uri="{FF2B5EF4-FFF2-40B4-BE49-F238E27FC236}">
                <a16:creationId xmlns:a16="http://schemas.microsoft.com/office/drawing/2014/main" id="{08C3531B-D24F-26C2-AAEF-C2274E811C10}"/>
              </a:ext>
            </a:extLst>
          </p:cNvPr>
          <p:cNvSpPr/>
          <p:nvPr/>
        </p:nvSpPr>
        <p:spPr>
          <a:xfrm>
            <a:off x="3663692" y="1218172"/>
            <a:ext cx="1152154" cy="484632"/>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E4418789-93D2-2AED-10C1-F3CC09974204}"/>
              </a:ext>
            </a:extLst>
          </p:cNvPr>
          <p:cNvSpPr/>
          <p:nvPr/>
        </p:nvSpPr>
        <p:spPr>
          <a:xfrm>
            <a:off x="2001448" y="3753722"/>
            <a:ext cx="1646905"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b="1" dirty="0"/>
              <a:t>QSE RTC+B Go-Live Listeners URLs submitted to ERCOT</a:t>
            </a:r>
            <a:endParaRPr lang="en-US" sz="1000" dirty="0"/>
          </a:p>
        </p:txBody>
      </p:sp>
      <p:sp>
        <p:nvSpPr>
          <p:cNvPr id="41" name="Arrow: Right 40">
            <a:extLst>
              <a:ext uri="{FF2B5EF4-FFF2-40B4-BE49-F238E27FC236}">
                <a16:creationId xmlns:a16="http://schemas.microsoft.com/office/drawing/2014/main" id="{A40D82C5-4F33-FB21-568C-22C26575D5DB}"/>
              </a:ext>
            </a:extLst>
          </p:cNvPr>
          <p:cNvSpPr/>
          <p:nvPr/>
        </p:nvSpPr>
        <p:spPr>
          <a:xfrm>
            <a:off x="3663103" y="3880115"/>
            <a:ext cx="1130621" cy="484632"/>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BCE28AAA-B7BA-3B29-9E6B-BEDC01449C15}"/>
              </a:ext>
            </a:extLst>
          </p:cNvPr>
          <p:cNvSpPr/>
          <p:nvPr/>
        </p:nvSpPr>
        <p:spPr>
          <a:xfrm>
            <a:off x="4783988" y="1118425"/>
            <a:ext cx="1258509"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Current Production Listener</a:t>
            </a:r>
          </a:p>
        </p:txBody>
      </p:sp>
      <p:sp>
        <p:nvSpPr>
          <p:cNvPr id="43" name="Rectangle 42">
            <a:extLst>
              <a:ext uri="{FF2B5EF4-FFF2-40B4-BE49-F238E27FC236}">
                <a16:creationId xmlns:a16="http://schemas.microsoft.com/office/drawing/2014/main" id="{6E13E880-DDC9-ABAA-13FD-0CBA25301C96}"/>
              </a:ext>
            </a:extLst>
          </p:cNvPr>
          <p:cNvSpPr/>
          <p:nvPr/>
        </p:nvSpPr>
        <p:spPr>
          <a:xfrm>
            <a:off x="4810976" y="3741202"/>
            <a:ext cx="1309605"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RTC+B Go-Live Listener</a:t>
            </a:r>
          </a:p>
        </p:txBody>
      </p:sp>
      <p:sp>
        <p:nvSpPr>
          <p:cNvPr id="47" name="Rectangle 46">
            <a:extLst>
              <a:ext uri="{FF2B5EF4-FFF2-40B4-BE49-F238E27FC236}">
                <a16:creationId xmlns:a16="http://schemas.microsoft.com/office/drawing/2014/main" id="{2CCD018B-E64C-8B9C-289C-80E16F2A43FC}"/>
              </a:ext>
            </a:extLst>
          </p:cNvPr>
          <p:cNvSpPr/>
          <p:nvPr/>
        </p:nvSpPr>
        <p:spPr>
          <a:xfrm>
            <a:off x="2023141" y="2559967"/>
            <a:ext cx="1622322"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b="1" dirty="0">
                <a:solidFill>
                  <a:srgbClr val="FF0000"/>
                </a:solidFill>
              </a:rPr>
              <a:t>Active QSE RTC+B Market Trials Listeners URLs</a:t>
            </a:r>
          </a:p>
        </p:txBody>
      </p:sp>
      <mc:AlternateContent xmlns:mc="http://schemas.openxmlformats.org/markup-compatibility/2006" xmlns:p14="http://schemas.microsoft.com/office/powerpoint/2010/main">
        <mc:Choice Requires="p14">
          <p:contentPart p14:bwMode="auto" r:id="rId2">
            <p14:nvContentPartPr>
              <p14:cNvPr id="14" name="Ink 13">
                <a:extLst>
                  <a:ext uri="{FF2B5EF4-FFF2-40B4-BE49-F238E27FC236}">
                    <a16:creationId xmlns:a16="http://schemas.microsoft.com/office/drawing/2014/main" id="{C7910B1A-9633-FBA5-AE30-B3ED18DBE7A4}"/>
                  </a:ext>
                </a:extLst>
              </p14:cNvPr>
              <p14:cNvContentPartPr/>
              <p14:nvPr/>
            </p14:nvContentPartPr>
            <p14:xfrm>
              <a:off x="855161" y="899400"/>
              <a:ext cx="360" cy="360"/>
            </p14:xfrm>
          </p:contentPart>
        </mc:Choice>
        <mc:Fallback xmlns="">
          <p:pic>
            <p:nvPicPr>
              <p:cNvPr id="14" name="Ink 13">
                <a:extLst>
                  <a:ext uri="{FF2B5EF4-FFF2-40B4-BE49-F238E27FC236}">
                    <a16:creationId xmlns:a16="http://schemas.microsoft.com/office/drawing/2014/main" id="{C7910B1A-9633-FBA5-AE30-B3ED18DBE7A4}"/>
                  </a:ext>
                </a:extLst>
              </p:cNvPr>
              <p:cNvPicPr/>
              <p:nvPr/>
            </p:nvPicPr>
            <p:blipFill>
              <a:blip r:embed="rId3"/>
              <a:stretch>
                <a:fillRect/>
              </a:stretch>
            </p:blipFill>
            <p:spPr>
              <a:xfrm>
                <a:off x="849041" y="893280"/>
                <a:ext cx="12600" cy="12600"/>
              </a:xfrm>
              <a:prstGeom prst="rect">
                <a:avLst/>
              </a:prstGeom>
            </p:spPr>
          </p:pic>
        </mc:Fallback>
      </mc:AlternateContent>
      <p:sp>
        <p:nvSpPr>
          <p:cNvPr id="23" name="TextBox 22">
            <a:extLst>
              <a:ext uri="{FF2B5EF4-FFF2-40B4-BE49-F238E27FC236}">
                <a16:creationId xmlns:a16="http://schemas.microsoft.com/office/drawing/2014/main" id="{EB83A392-BF05-8268-BEDE-B3D64B4DBA37}"/>
              </a:ext>
            </a:extLst>
          </p:cNvPr>
          <p:cNvSpPr txBox="1"/>
          <p:nvPr/>
        </p:nvSpPr>
        <p:spPr>
          <a:xfrm>
            <a:off x="3877252" y="916435"/>
            <a:ext cx="875552" cy="369332"/>
          </a:xfrm>
          <a:prstGeom prst="rect">
            <a:avLst/>
          </a:prstGeom>
          <a:noFill/>
        </p:spPr>
        <p:txBody>
          <a:bodyPr wrap="square" rtlCol="0">
            <a:spAutoFit/>
          </a:bodyPr>
          <a:lstStyle/>
          <a:p>
            <a:r>
              <a:rPr lang="en-US" sz="900" b="1" dirty="0"/>
              <a:t>At 12/04 23:56</a:t>
            </a:r>
          </a:p>
        </p:txBody>
      </p:sp>
      <p:grpSp>
        <p:nvGrpSpPr>
          <p:cNvPr id="26" name="Group 25">
            <a:extLst>
              <a:ext uri="{FF2B5EF4-FFF2-40B4-BE49-F238E27FC236}">
                <a16:creationId xmlns:a16="http://schemas.microsoft.com/office/drawing/2014/main" id="{463A5057-EB3F-E995-F41E-8C6879698ABD}"/>
              </a:ext>
            </a:extLst>
          </p:cNvPr>
          <p:cNvGrpSpPr/>
          <p:nvPr/>
        </p:nvGrpSpPr>
        <p:grpSpPr>
          <a:xfrm>
            <a:off x="3802972" y="1275942"/>
            <a:ext cx="702875" cy="425214"/>
            <a:chOff x="6950299" y="3480178"/>
            <a:chExt cx="350280" cy="248400"/>
          </a:xfrm>
        </p:grpSpPr>
        <mc:AlternateContent xmlns:mc="http://schemas.openxmlformats.org/markup-compatibility/2006" xmlns:p14="http://schemas.microsoft.com/office/powerpoint/2010/main">
          <mc:Choice Requires="p14">
            <p:contentPart p14:bwMode="auto" r:id="rId4">
              <p14:nvContentPartPr>
                <p14:cNvPr id="24" name="Ink 23">
                  <a:extLst>
                    <a:ext uri="{FF2B5EF4-FFF2-40B4-BE49-F238E27FC236}">
                      <a16:creationId xmlns:a16="http://schemas.microsoft.com/office/drawing/2014/main" id="{9E6D39CA-9EF3-130A-35CA-233F6A87F94E}"/>
                    </a:ext>
                  </a:extLst>
                </p14:cNvPr>
                <p14:cNvContentPartPr/>
                <p14:nvPr/>
              </p14:nvContentPartPr>
              <p14:xfrm>
                <a:off x="6950299" y="3539578"/>
                <a:ext cx="350280" cy="159840"/>
              </p14:xfrm>
            </p:contentPart>
          </mc:Choice>
          <mc:Fallback xmlns="">
            <p:pic>
              <p:nvPicPr>
                <p:cNvPr id="24" name="Ink 23">
                  <a:extLst>
                    <a:ext uri="{FF2B5EF4-FFF2-40B4-BE49-F238E27FC236}">
                      <a16:creationId xmlns:a16="http://schemas.microsoft.com/office/drawing/2014/main" id="{9E6D39CA-9EF3-130A-35CA-233F6A87F94E}"/>
                    </a:ext>
                  </a:extLst>
                </p:cNvPr>
                <p:cNvPicPr/>
                <p:nvPr/>
              </p:nvPicPr>
              <p:blipFill>
                <a:blip r:embed="rId5"/>
                <a:stretch>
                  <a:fillRect/>
                </a:stretch>
              </p:blipFill>
              <p:spPr>
                <a:xfrm>
                  <a:off x="6947248" y="3535998"/>
                  <a:ext cx="356381" cy="167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5" name="Ink 24">
                  <a:extLst>
                    <a:ext uri="{FF2B5EF4-FFF2-40B4-BE49-F238E27FC236}">
                      <a16:creationId xmlns:a16="http://schemas.microsoft.com/office/drawing/2014/main" id="{D37C5134-09DD-F9ED-E74F-9BB876B210B5}"/>
                    </a:ext>
                  </a:extLst>
                </p14:cNvPr>
                <p14:cNvContentPartPr/>
                <p14:nvPr/>
              </p14:nvContentPartPr>
              <p14:xfrm>
                <a:off x="7064419" y="3480178"/>
                <a:ext cx="171720" cy="248400"/>
              </p14:xfrm>
            </p:contentPart>
          </mc:Choice>
          <mc:Fallback xmlns="">
            <p:pic>
              <p:nvPicPr>
                <p:cNvPr id="25" name="Ink 24">
                  <a:extLst>
                    <a:ext uri="{FF2B5EF4-FFF2-40B4-BE49-F238E27FC236}">
                      <a16:creationId xmlns:a16="http://schemas.microsoft.com/office/drawing/2014/main" id="{D37C5134-09DD-F9ED-E74F-9BB876B210B5}"/>
                    </a:ext>
                  </a:extLst>
                </p:cNvPr>
                <p:cNvPicPr/>
                <p:nvPr/>
              </p:nvPicPr>
              <p:blipFill>
                <a:blip r:embed="rId7"/>
                <a:stretch>
                  <a:fillRect/>
                </a:stretch>
              </p:blipFill>
              <p:spPr>
                <a:xfrm>
                  <a:off x="7061365" y="3476602"/>
                  <a:ext cx="177827" cy="255551"/>
                </a:xfrm>
                <a:prstGeom prst="rect">
                  <a:avLst/>
                </a:prstGeom>
              </p:spPr>
            </p:pic>
          </mc:Fallback>
        </mc:AlternateContent>
      </p:grpSp>
      <p:sp>
        <p:nvSpPr>
          <p:cNvPr id="6" name="Rectangle 5">
            <a:extLst>
              <a:ext uri="{FF2B5EF4-FFF2-40B4-BE49-F238E27FC236}">
                <a16:creationId xmlns:a16="http://schemas.microsoft.com/office/drawing/2014/main" id="{5CCA7EF0-1D15-9B67-03C6-A3F769F6484C}"/>
              </a:ext>
            </a:extLst>
          </p:cNvPr>
          <p:cNvSpPr/>
          <p:nvPr/>
        </p:nvSpPr>
        <p:spPr>
          <a:xfrm>
            <a:off x="4769309" y="2569302"/>
            <a:ext cx="1258509"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QSE RTC+B Market Trials Listener</a:t>
            </a:r>
          </a:p>
        </p:txBody>
      </p:sp>
      <p:sp>
        <p:nvSpPr>
          <p:cNvPr id="7" name="Arrow: Right 6">
            <a:extLst>
              <a:ext uri="{FF2B5EF4-FFF2-40B4-BE49-F238E27FC236}">
                <a16:creationId xmlns:a16="http://schemas.microsoft.com/office/drawing/2014/main" id="{149A891B-CAF0-E665-A414-8A515E954BE6}"/>
              </a:ext>
            </a:extLst>
          </p:cNvPr>
          <p:cNvSpPr/>
          <p:nvPr/>
        </p:nvSpPr>
        <p:spPr>
          <a:xfrm>
            <a:off x="3653367" y="2663566"/>
            <a:ext cx="1130621" cy="484633"/>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6C94709-EF3F-AF07-906D-A917EA928C05}"/>
              </a:ext>
            </a:extLst>
          </p:cNvPr>
          <p:cNvSpPr txBox="1"/>
          <p:nvPr/>
        </p:nvSpPr>
        <p:spPr>
          <a:xfrm>
            <a:off x="3738856" y="2483325"/>
            <a:ext cx="1013948" cy="230832"/>
          </a:xfrm>
          <a:prstGeom prst="rect">
            <a:avLst/>
          </a:prstGeom>
          <a:noFill/>
        </p:spPr>
        <p:txBody>
          <a:bodyPr wrap="square" rtlCol="0">
            <a:spAutoFit/>
          </a:bodyPr>
          <a:lstStyle/>
          <a:p>
            <a:r>
              <a:rPr lang="en-US" sz="900" b="1" dirty="0"/>
              <a:t> 12/01 -12/04</a:t>
            </a:r>
          </a:p>
        </p:txBody>
      </p:sp>
      <p:grpSp>
        <p:nvGrpSpPr>
          <p:cNvPr id="16" name="Group 15">
            <a:extLst>
              <a:ext uri="{FF2B5EF4-FFF2-40B4-BE49-F238E27FC236}">
                <a16:creationId xmlns:a16="http://schemas.microsoft.com/office/drawing/2014/main" id="{A2C15122-C46B-B02F-5585-0102F2B0531D}"/>
              </a:ext>
            </a:extLst>
          </p:cNvPr>
          <p:cNvGrpSpPr/>
          <p:nvPr/>
        </p:nvGrpSpPr>
        <p:grpSpPr>
          <a:xfrm>
            <a:off x="3764003" y="2725012"/>
            <a:ext cx="702875" cy="425214"/>
            <a:chOff x="6950299" y="3480178"/>
            <a:chExt cx="350280" cy="248400"/>
          </a:xfrm>
        </p:grpSpPr>
        <mc:AlternateContent xmlns:mc="http://schemas.openxmlformats.org/markup-compatibility/2006" xmlns:p14="http://schemas.microsoft.com/office/powerpoint/2010/main">
          <mc:Choice Requires="p14">
            <p:contentPart p14:bwMode="auto" r:id="rId8">
              <p14:nvContentPartPr>
                <p14:cNvPr id="19" name="Ink 18">
                  <a:extLst>
                    <a:ext uri="{FF2B5EF4-FFF2-40B4-BE49-F238E27FC236}">
                      <a16:creationId xmlns:a16="http://schemas.microsoft.com/office/drawing/2014/main" id="{6F35647C-F2E8-7264-4499-6B5080790E88}"/>
                    </a:ext>
                  </a:extLst>
                </p14:cNvPr>
                <p14:cNvContentPartPr/>
                <p14:nvPr/>
              </p14:nvContentPartPr>
              <p14:xfrm>
                <a:off x="6950299" y="3539578"/>
                <a:ext cx="350280" cy="159840"/>
              </p14:xfrm>
            </p:contentPart>
          </mc:Choice>
          <mc:Fallback xmlns="">
            <p:pic>
              <p:nvPicPr>
                <p:cNvPr id="19" name="Ink 18">
                  <a:extLst>
                    <a:ext uri="{FF2B5EF4-FFF2-40B4-BE49-F238E27FC236}">
                      <a16:creationId xmlns:a16="http://schemas.microsoft.com/office/drawing/2014/main" id="{6F35647C-F2E8-7264-4499-6B5080790E88}"/>
                    </a:ext>
                  </a:extLst>
                </p:cNvPr>
                <p:cNvPicPr/>
                <p:nvPr/>
              </p:nvPicPr>
              <p:blipFill>
                <a:blip r:embed="rId5"/>
                <a:stretch>
                  <a:fillRect/>
                </a:stretch>
              </p:blipFill>
              <p:spPr>
                <a:xfrm>
                  <a:off x="6947248" y="3535998"/>
                  <a:ext cx="356381" cy="167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31" name="Ink 30">
                  <a:extLst>
                    <a:ext uri="{FF2B5EF4-FFF2-40B4-BE49-F238E27FC236}">
                      <a16:creationId xmlns:a16="http://schemas.microsoft.com/office/drawing/2014/main" id="{87F9B343-CBF7-D91E-1CDB-E82E609D43E6}"/>
                    </a:ext>
                  </a:extLst>
                </p14:cNvPr>
                <p14:cNvContentPartPr/>
                <p14:nvPr/>
              </p14:nvContentPartPr>
              <p14:xfrm>
                <a:off x="7064419" y="3480178"/>
                <a:ext cx="171720" cy="248400"/>
              </p14:xfrm>
            </p:contentPart>
          </mc:Choice>
          <mc:Fallback xmlns="">
            <p:pic>
              <p:nvPicPr>
                <p:cNvPr id="31" name="Ink 30">
                  <a:extLst>
                    <a:ext uri="{FF2B5EF4-FFF2-40B4-BE49-F238E27FC236}">
                      <a16:creationId xmlns:a16="http://schemas.microsoft.com/office/drawing/2014/main" id="{87F9B343-CBF7-D91E-1CDB-E82E609D43E6}"/>
                    </a:ext>
                  </a:extLst>
                </p:cNvPr>
                <p:cNvPicPr/>
                <p:nvPr/>
              </p:nvPicPr>
              <p:blipFill>
                <a:blip r:embed="rId7"/>
                <a:stretch>
                  <a:fillRect/>
                </a:stretch>
              </p:blipFill>
              <p:spPr>
                <a:xfrm>
                  <a:off x="7061365" y="3476602"/>
                  <a:ext cx="177827" cy="255551"/>
                </a:xfrm>
                <a:prstGeom prst="rect">
                  <a:avLst/>
                </a:prstGeom>
              </p:spPr>
            </p:pic>
          </mc:Fallback>
        </mc:AlternateContent>
      </p:grpSp>
      <p:sp>
        <p:nvSpPr>
          <p:cNvPr id="52" name="TextBox 51">
            <a:extLst>
              <a:ext uri="{FF2B5EF4-FFF2-40B4-BE49-F238E27FC236}">
                <a16:creationId xmlns:a16="http://schemas.microsoft.com/office/drawing/2014/main" id="{8CBF6233-D701-EE22-9E24-11604CF3998B}"/>
              </a:ext>
            </a:extLst>
          </p:cNvPr>
          <p:cNvSpPr txBox="1"/>
          <p:nvPr/>
        </p:nvSpPr>
        <p:spPr>
          <a:xfrm>
            <a:off x="3877674" y="3651265"/>
            <a:ext cx="875552" cy="369332"/>
          </a:xfrm>
          <a:prstGeom prst="rect">
            <a:avLst/>
          </a:prstGeom>
          <a:noFill/>
        </p:spPr>
        <p:txBody>
          <a:bodyPr wrap="square" rtlCol="0">
            <a:spAutoFit/>
          </a:bodyPr>
          <a:lstStyle/>
          <a:p>
            <a:r>
              <a:rPr lang="en-US" sz="900" b="1" dirty="0"/>
              <a:t>At 12/05 00:05</a:t>
            </a:r>
          </a:p>
        </p:txBody>
      </p:sp>
      <mc:AlternateContent xmlns:mc="http://schemas.openxmlformats.org/markup-compatibility/2006" xmlns:p14="http://schemas.microsoft.com/office/powerpoint/2010/main">
        <mc:Choice Requires="p14">
          <p:contentPart p14:bwMode="auto" r:id="rId10">
            <p14:nvContentPartPr>
              <p14:cNvPr id="53" name="Ink 52">
                <a:extLst>
                  <a:ext uri="{FF2B5EF4-FFF2-40B4-BE49-F238E27FC236}">
                    <a16:creationId xmlns:a16="http://schemas.microsoft.com/office/drawing/2014/main" id="{8AAAB4FC-D855-7A64-80F2-7FBB49631E59}"/>
                  </a:ext>
                </a:extLst>
              </p14:cNvPr>
              <p14:cNvContentPartPr/>
              <p14:nvPr/>
            </p14:nvContentPartPr>
            <p14:xfrm>
              <a:off x="3812377" y="3714425"/>
              <a:ext cx="676440" cy="731160"/>
            </p14:xfrm>
          </p:contentPart>
        </mc:Choice>
        <mc:Fallback xmlns="">
          <p:pic>
            <p:nvPicPr>
              <p:cNvPr id="53" name="Ink 52">
                <a:extLst>
                  <a:ext uri="{FF2B5EF4-FFF2-40B4-BE49-F238E27FC236}">
                    <a16:creationId xmlns:a16="http://schemas.microsoft.com/office/drawing/2014/main" id="{8AAAB4FC-D855-7A64-80F2-7FBB49631E59}"/>
                  </a:ext>
                </a:extLst>
              </p:cNvPr>
              <p:cNvPicPr/>
              <p:nvPr/>
            </p:nvPicPr>
            <p:blipFill>
              <a:blip r:embed="rId11"/>
              <a:stretch>
                <a:fillRect/>
              </a:stretch>
            </p:blipFill>
            <p:spPr>
              <a:xfrm>
                <a:off x="3806257" y="3708305"/>
                <a:ext cx="688680" cy="743400"/>
              </a:xfrm>
              <a:prstGeom prst="rect">
                <a:avLst/>
              </a:prstGeom>
            </p:spPr>
          </p:pic>
        </mc:Fallback>
      </mc:AlternateContent>
      <p:sp>
        <p:nvSpPr>
          <p:cNvPr id="54" name="TextBox 53">
            <a:extLst>
              <a:ext uri="{FF2B5EF4-FFF2-40B4-BE49-F238E27FC236}">
                <a16:creationId xmlns:a16="http://schemas.microsoft.com/office/drawing/2014/main" id="{FEBD0503-0B9E-F093-F124-D3E52FBBDCC0}"/>
              </a:ext>
            </a:extLst>
          </p:cNvPr>
          <p:cNvSpPr txBox="1"/>
          <p:nvPr/>
        </p:nvSpPr>
        <p:spPr>
          <a:xfrm>
            <a:off x="330734" y="1331482"/>
            <a:ext cx="1692407" cy="276999"/>
          </a:xfrm>
          <a:prstGeom prst="rect">
            <a:avLst/>
          </a:prstGeom>
          <a:noFill/>
        </p:spPr>
        <p:txBody>
          <a:bodyPr wrap="square" rtlCol="0">
            <a:spAutoFit/>
          </a:bodyPr>
          <a:lstStyle/>
          <a:p>
            <a:r>
              <a:rPr lang="en-US" sz="1200" b="1" dirty="0"/>
              <a:t>Current Production</a:t>
            </a:r>
          </a:p>
        </p:txBody>
      </p:sp>
      <p:sp>
        <p:nvSpPr>
          <p:cNvPr id="55" name="TextBox 54">
            <a:extLst>
              <a:ext uri="{FF2B5EF4-FFF2-40B4-BE49-F238E27FC236}">
                <a16:creationId xmlns:a16="http://schemas.microsoft.com/office/drawing/2014/main" id="{A0E3912E-17EE-14BC-7C56-11B3C60DB283}"/>
              </a:ext>
            </a:extLst>
          </p:cNvPr>
          <p:cNvSpPr txBox="1"/>
          <p:nvPr/>
        </p:nvSpPr>
        <p:spPr>
          <a:xfrm>
            <a:off x="330734" y="2721640"/>
            <a:ext cx="1692407" cy="276999"/>
          </a:xfrm>
          <a:prstGeom prst="rect">
            <a:avLst/>
          </a:prstGeom>
          <a:noFill/>
        </p:spPr>
        <p:txBody>
          <a:bodyPr wrap="square" rtlCol="0">
            <a:spAutoFit/>
          </a:bodyPr>
          <a:lstStyle/>
          <a:p>
            <a:r>
              <a:rPr lang="en-US" sz="1200" b="1" dirty="0"/>
              <a:t>RTC+B Market Trials</a:t>
            </a:r>
          </a:p>
        </p:txBody>
      </p:sp>
      <p:sp>
        <p:nvSpPr>
          <p:cNvPr id="56" name="TextBox 55">
            <a:extLst>
              <a:ext uri="{FF2B5EF4-FFF2-40B4-BE49-F238E27FC236}">
                <a16:creationId xmlns:a16="http://schemas.microsoft.com/office/drawing/2014/main" id="{7712C7EB-329B-1B8E-EC49-F3FEC89E969B}"/>
              </a:ext>
            </a:extLst>
          </p:cNvPr>
          <p:cNvSpPr txBox="1"/>
          <p:nvPr/>
        </p:nvSpPr>
        <p:spPr>
          <a:xfrm>
            <a:off x="317297" y="3953581"/>
            <a:ext cx="1692407" cy="276999"/>
          </a:xfrm>
          <a:prstGeom prst="rect">
            <a:avLst/>
          </a:prstGeom>
          <a:noFill/>
        </p:spPr>
        <p:txBody>
          <a:bodyPr wrap="square" rtlCol="0">
            <a:spAutoFit/>
          </a:bodyPr>
          <a:lstStyle/>
          <a:p>
            <a:r>
              <a:rPr lang="en-US" sz="1200" b="1" dirty="0"/>
              <a:t>RTC+B Go-Live</a:t>
            </a:r>
          </a:p>
        </p:txBody>
      </p:sp>
      <p:cxnSp>
        <p:nvCxnSpPr>
          <p:cNvPr id="58" name="Straight Connector 57">
            <a:extLst>
              <a:ext uri="{FF2B5EF4-FFF2-40B4-BE49-F238E27FC236}">
                <a16:creationId xmlns:a16="http://schemas.microsoft.com/office/drawing/2014/main" id="{D27B43B3-65B2-67CC-4ACF-E19AAB6C8159}"/>
              </a:ext>
            </a:extLst>
          </p:cNvPr>
          <p:cNvCxnSpPr>
            <a:cxnSpLocks/>
          </p:cNvCxnSpPr>
          <p:nvPr/>
        </p:nvCxnSpPr>
        <p:spPr>
          <a:xfrm flipV="1">
            <a:off x="339419" y="2205850"/>
            <a:ext cx="6828297" cy="53760"/>
          </a:xfrm>
          <a:prstGeom prst="line">
            <a:avLst/>
          </a:prstGeom>
          <a:ln w="19050"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3" name="TextBox 62">
            <a:extLst>
              <a:ext uri="{FF2B5EF4-FFF2-40B4-BE49-F238E27FC236}">
                <a16:creationId xmlns:a16="http://schemas.microsoft.com/office/drawing/2014/main" id="{FE42ECD4-4634-0274-2BA8-7151973A779A}"/>
              </a:ext>
            </a:extLst>
          </p:cNvPr>
          <p:cNvSpPr txBox="1"/>
          <p:nvPr/>
        </p:nvSpPr>
        <p:spPr>
          <a:xfrm>
            <a:off x="317297" y="4746800"/>
            <a:ext cx="7253471" cy="1892826"/>
          </a:xfrm>
          <a:prstGeom prst="rect">
            <a:avLst/>
          </a:prstGeom>
          <a:noFill/>
        </p:spPr>
        <p:txBody>
          <a:bodyPr wrap="square" rtlCol="0">
            <a:spAutoFit/>
          </a:bodyPr>
          <a:lstStyle/>
          <a:p>
            <a:r>
              <a:rPr lang="en-US" sz="900" b="1" u="sng" dirty="0"/>
              <a:t>RTC+B Go-Live Listener URLs:</a:t>
            </a:r>
          </a:p>
          <a:p>
            <a:pPr marL="171450" indent="-171450">
              <a:buFont typeface="Wingdings" panose="05000000000000000000" pitchFamily="2" charset="2"/>
              <a:buChar char="§"/>
            </a:pPr>
            <a:r>
              <a:rPr lang="en-US" sz="900" dirty="0"/>
              <a:t>If QSE uses RTC+B Market Trials Listener URL for Go-Live, Notifications will continue to be sent out from ERCOT RTC+B to QSE except during 12/4 23:56-12/5 00:05 due to cutover.</a:t>
            </a:r>
          </a:p>
          <a:p>
            <a:pPr marL="171450" indent="-171450">
              <a:buFont typeface="Wingdings" panose="05000000000000000000" pitchFamily="2" charset="2"/>
              <a:buChar char="§"/>
            </a:pPr>
            <a:endParaRPr lang="en-US" sz="900" dirty="0"/>
          </a:p>
          <a:p>
            <a:pPr marL="171450" indent="-171450">
              <a:buFont typeface="Wingdings" panose="05000000000000000000" pitchFamily="2" charset="2"/>
              <a:buChar char="§"/>
            </a:pPr>
            <a:r>
              <a:rPr lang="en-US" sz="900" dirty="0"/>
              <a:t>If QSE uses current Production Listener URL for Go-Live, Notifications will be sent out from ERCOT RTC+B to QSE from 12/5 00:05 (after cutover) or even before Go-Live depending on the information in the Notification Listener URL form submitted by QSEs.</a:t>
            </a:r>
          </a:p>
          <a:p>
            <a:pPr marL="171450" indent="-171450">
              <a:buFont typeface="Wingdings" panose="05000000000000000000" pitchFamily="2" charset="2"/>
              <a:buChar char="§"/>
            </a:pPr>
            <a:endParaRPr lang="en-US" sz="900" dirty="0"/>
          </a:p>
          <a:p>
            <a:pPr marL="171450" indent="-171450">
              <a:buFont typeface="Wingdings" panose="05000000000000000000" pitchFamily="2" charset="2"/>
              <a:buChar char="§"/>
            </a:pPr>
            <a:r>
              <a:rPr lang="en-US" sz="900" dirty="0"/>
              <a:t>If QSE uses NEW Listener URL than what is being used currently in RTC+B market trials for Go-Live, Notifications will be sent out to QSE from the time listener URLs are configured in RTC+B system except during 12/4 23:56-12/5 00:05 due to cutover.</a:t>
            </a:r>
          </a:p>
          <a:p>
            <a:pPr marL="171450" indent="-171450">
              <a:buFont typeface="Wingdings" panose="05000000000000000000" pitchFamily="2" charset="2"/>
              <a:buChar char="§"/>
            </a:pPr>
            <a:endParaRPr lang="en-US" sz="1200" dirty="0"/>
          </a:p>
          <a:p>
            <a:pPr marL="171450" indent="-171450">
              <a:buFont typeface="Wingdings" panose="05000000000000000000" pitchFamily="2" charset="2"/>
              <a:buChar char="v"/>
            </a:pPr>
            <a:endParaRPr lang="en-US" sz="1200" dirty="0"/>
          </a:p>
          <a:p>
            <a:pPr marL="171450" indent="-171450">
              <a:buFont typeface="Wingdings" panose="05000000000000000000" pitchFamily="2" charset="2"/>
              <a:buChar char="v"/>
            </a:pPr>
            <a:endParaRPr lang="en-US" sz="1200" dirty="0"/>
          </a:p>
        </p:txBody>
      </p:sp>
    </p:spTree>
    <p:extLst>
      <p:ext uri="{BB962C8B-B14F-4D97-AF65-F5344CB8AC3E}">
        <p14:creationId xmlns:p14="http://schemas.microsoft.com/office/powerpoint/2010/main" val="1847521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767AC-5724-E3D6-BFA4-A18550D17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BAD189-1898-601E-3308-9522F2481856}"/>
              </a:ext>
            </a:extLst>
          </p:cNvPr>
          <p:cNvSpPr>
            <a:spLocks noGrp="1"/>
          </p:cNvSpPr>
          <p:nvPr>
            <p:ph type="title"/>
          </p:nvPr>
        </p:nvSpPr>
        <p:spPr>
          <a:xfrm>
            <a:off x="381000" y="243682"/>
            <a:ext cx="8458200" cy="962818"/>
          </a:xfrm>
        </p:spPr>
        <p:txBody>
          <a:bodyPr/>
          <a:lstStyle/>
          <a:p>
            <a:r>
              <a:rPr lang="en-US" sz="2000" dirty="0"/>
              <a:t>RTC+B – Go-Live API URL changes - FAQ</a:t>
            </a:r>
          </a:p>
        </p:txBody>
      </p:sp>
      <p:sp>
        <p:nvSpPr>
          <p:cNvPr id="4" name="Slide Number Placeholder 3">
            <a:extLst>
              <a:ext uri="{FF2B5EF4-FFF2-40B4-BE49-F238E27FC236}">
                <a16:creationId xmlns:a16="http://schemas.microsoft.com/office/drawing/2014/main" id="{30659D5A-78B0-A11B-B9A0-4BF33CEDF2A2}"/>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srgbClr val="7C858C"/>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srgbClr val="7C858C"/>
              </a:solidFill>
              <a:effectLst/>
              <a:uLnTx/>
              <a:uFillTx/>
              <a:latin typeface="Arial"/>
              <a:ea typeface="+mn-ea"/>
              <a:cs typeface="+mn-cs"/>
            </a:endParaRPr>
          </a:p>
        </p:txBody>
      </p:sp>
      <p:sp>
        <p:nvSpPr>
          <p:cNvPr id="6" name="Content Placeholder 5">
            <a:extLst>
              <a:ext uri="{FF2B5EF4-FFF2-40B4-BE49-F238E27FC236}">
                <a16:creationId xmlns:a16="http://schemas.microsoft.com/office/drawing/2014/main" id="{60A753B2-CD3B-CF55-296E-B6999059202F}"/>
              </a:ext>
            </a:extLst>
          </p:cNvPr>
          <p:cNvSpPr>
            <a:spLocks noGrp="1"/>
          </p:cNvSpPr>
          <p:nvPr>
            <p:ph idx="1"/>
          </p:nvPr>
        </p:nvSpPr>
        <p:spPr/>
        <p:txBody>
          <a:bodyPr/>
          <a:lstStyle/>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API URLs port numbers are not changed but we do support WAN API end point URL on default port 443. ERCOT encourages QSEs to use default port for WAN API end point URL.</a:t>
            </a:r>
          </a:p>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DNS and IP Addresses remain same as Pre-RTC.</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Make sure that current production certificates and API Public Key (available at link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hlinkClick r:id="rId3"/>
              </a:rPr>
              <a:t>https://www.ercot.com/services/mdt/webservices</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are installed in Go-Live Market API System and Outage Submissions API System.</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dirty="0"/>
          </a:p>
          <a:p>
            <a:pPr marL="0" indent="0">
              <a:buNone/>
            </a:pPr>
            <a:r>
              <a:rPr lang="en-US" dirty="0"/>
              <a:t> </a:t>
            </a:r>
          </a:p>
        </p:txBody>
      </p:sp>
      <p:pic>
        <p:nvPicPr>
          <p:cNvPr id="8" name="Picture 7">
            <a:extLst>
              <a:ext uri="{FF2B5EF4-FFF2-40B4-BE49-F238E27FC236}">
                <a16:creationId xmlns:a16="http://schemas.microsoft.com/office/drawing/2014/main" id="{C8D6090F-CA57-7483-7604-F941D74B9A90}"/>
              </a:ext>
            </a:extLst>
          </p:cNvPr>
          <p:cNvPicPr>
            <a:picLocks noChangeAspect="1"/>
          </p:cNvPicPr>
          <p:nvPr/>
        </p:nvPicPr>
        <p:blipFill>
          <a:blip r:embed="rId4"/>
          <a:stretch>
            <a:fillRect/>
          </a:stretch>
        </p:blipFill>
        <p:spPr>
          <a:xfrm>
            <a:off x="560437" y="3991897"/>
            <a:ext cx="8023125" cy="1944286"/>
          </a:xfrm>
          <a:prstGeom prst="rect">
            <a:avLst/>
          </a:prstGeom>
        </p:spPr>
      </p:pic>
    </p:spTree>
    <p:extLst>
      <p:ext uri="{BB962C8B-B14F-4D97-AF65-F5344CB8AC3E}">
        <p14:creationId xmlns:p14="http://schemas.microsoft.com/office/powerpoint/2010/main" val="2705491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2BEB3-4FC5-6E4B-844E-9E4303249BEB}"/>
              </a:ext>
            </a:extLst>
          </p:cNvPr>
          <p:cNvSpPr>
            <a:spLocks noGrp="1"/>
          </p:cNvSpPr>
          <p:nvPr>
            <p:ph type="title"/>
          </p:nvPr>
        </p:nvSpPr>
        <p:spPr/>
        <p:txBody>
          <a:bodyPr/>
          <a:lstStyle/>
          <a:p>
            <a:r>
              <a:rPr lang="en-US" dirty="0"/>
              <a:t>RTC+B Cutover Timeline - MMS/OS submission systems</a:t>
            </a:r>
            <a:endParaRPr lang="en-US" b="0" dirty="0"/>
          </a:p>
        </p:txBody>
      </p:sp>
      <p:sp>
        <p:nvSpPr>
          <p:cNvPr id="4" name="Slide Number Placeholder 3">
            <a:extLst>
              <a:ext uri="{FF2B5EF4-FFF2-40B4-BE49-F238E27FC236}">
                <a16:creationId xmlns:a16="http://schemas.microsoft.com/office/drawing/2014/main" id="{334FFF6C-8A0E-A96E-23DC-CFD407D6309E}"/>
              </a:ext>
            </a:extLst>
          </p:cNvPr>
          <p:cNvSpPr>
            <a:spLocks noGrp="1"/>
          </p:cNvSpPr>
          <p:nvPr>
            <p:ph type="sldNum" sz="quarter" idx="4"/>
          </p:nvPr>
        </p:nvSpPr>
        <p:spPr/>
        <p:txBody>
          <a:bodyPr/>
          <a:lstStyle/>
          <a:p>
            <a:fld id="{1D93BD3E-1E9A-4970-A6F7-E7AC52762E0C}" type="slidenum">
              <a:rPr lang="en-US" smtClean="0"/>
              <a:pPr/>
              <a:t>12</a:t>
            </a:fld>
            <a:endParaRPr lang="en-US"/>
          </a:p>
        </p:txBody>
      </p:sp>
      <p:graphicFrame>
        <p:nvGraphicFramePr>
          <p:cNvPr id="5" name="Table 4">
            <a:extLst>
              <a:ext uri="{FF2B5EF4-FFF2-40B4-BE49-F238E27FC236}">
                <a16:creationId xmlns:a16="http://schemas.microsoft.com/office/drawing/2014/main" id="{D1357366-95D8-B7FC-D60E-0270A4086B5E}"/>
              </a:ext>
            </a:extLst>
          </p:cNvPr>
          <p:cNvGraphicFramePr>
            <a:graphicFrameLocks noGrp="1"/>
          </p:cNvGraphicFramePr>
          <p:nvPr/>
        </p:nvGraphicFramePr>
        <p:xfrm>
          <a:off x="400052" y="821200"/>
          <a:ext cx="8134350" cy="5215600"/>
        </p:xfrm>
        <a:graphic>
          <a:graphicData uri="http://schemas.openxmlformats.org/drawingml/2006/table">
            <a:tbl>
              <a:tblPr>
                <a:tableStyleId>{93296810-A885-4BE3-A3E7-6D5BEEA58F35}</a:tableStyleId>
              </a:tblPr>
              <a:tblGrid>
                <a:gridCol w="1064342">
                  <a:extLst>
                    <a:ext uri="{9D8B030D-6E8A-4147-A177-3AD203B41FA5}">
                      <a16:colId xmlns:a16="http://schemas.microsoft.com/office/drawing/2014/main" val="4167434759"/>
                    </a:ext>
                  </a:extLst>
                </a:gridCol>
                <a:gridCol w="894735">
                  <a:extLst>
                    <a:ext uri="{9D8B030D-6E8A-4147-A177-3AD203B41FA5}">
                      <a16:colId xmlns:a16="http://schemas.microsoft.com/office/drawing/2014/main" val="2467574882"/>
                    </a:ext>
                  </a:extLst>
                </a:gridCol>
                <a:gridCol w="973394">
                  <a:extLst>
                    <a:ext uri="{9D8B030D-6E8A-4147-A177-3AD203B41FA5}">
                      <a16:colId xmlns:a16="http://schemas.microsoft.com/office/drawing/2014/main" val="4213853539"/>
                    </a:ext>
                  </a:extLst>
                </a:gridCol>
                <a:gridCol w="5201879">
                  <a:extLst>
                    <a:ext uri="{9D8B030D-6E8A-4147-A177-3AD203B41FA5}">
                      <a16:colId xmlns:a16="http://schemas.microsoft.com/office/drawing/2014/main" val="2152426355"/>
                    </a:ext>
                  </a:extLst>
                </a:gridCol>
              </a:tblGrid>
              <a:tr h="331786">
                <a:tc>
                  <a:txBody>
                    <a:bodyPr/>
                    <a:lstStyle/>
                    <a:p>
                      <a:pPr marL="0" algn="ctr" defTabSz="914400" rtl="0" eaLnBrk="1" fontAlgn="ctr" latinLnBrk="0" hangingPunct="1">
                        <a:buNone/>
                      </a:pP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EC7"/>
                    </a:solidFill>
                  </a:tcPr>
                </a:tc>
                <a:tc>
                  <a:txBody>
                    <a:bodyPr/>
                    <a:lstStyle/>
                    <a:p>
                      <a:pPr marL="0" algn="ctr" defTabSz="914400" rtl="0" eaLnBrk="1" fontAlgn="ctr" latinLnBrk="0" hangingPunct="1">
                        <a:buNone/>
                      </a:pP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Start</a:t>
                      </a:r>
                      <a:b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b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EC7"/>
                    </a:solidFill>
                  </a:tcPr>
                </a:tc>
                <a:tc>
                  <a:txBody>
                    <a:bodyPr/>
                    <a:lstStyle/>
                    <a:p>
                      <a:pPr marL="0" algn="ctr" defTabSz="914400" rtl="0" eaLnBrk="1" fontAlgn="ctr" latinLnBrk="0" hangingPunct="1">
                        <a:buNone/>
                      </a:pP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End</a:t>
                      </a:r>
                      <a:b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b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EC7"/>
                    </a:solidFill>
                  </a:tcPr>
                </a:tc>
                <a:tc>
                  <a:txBody>
                    <a:bodyPr/>
                    <a:lstStyle/>
                    <a:p>
                      <a:pPr marL="0" algn="ctr" defTabSz="914400" rtl="0" eaLnBrk="1" fontAlgn="ctr" latinLnBrk="0" hangingPunct="1">
                        <a:buNone/>
                      </a:pP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Tasks / Steps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EC7"/>
                    </a:solidFill>
                  </a:tcPr>
                </a:tc>
                <a:extLst>
                  <a:ext uri="{0D108BD9-81ED-4DB2-BD59-A6C34878D82A}">
                    <a16:rowId xmlns:a16="http://schemas.microsoft.com/office/drawing/2014/main" val="1012501523"/>
                  </a:ext>
                </a:extLst>
              </a:tr>
              <a:tr h="551423">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RTC+B Pre Go-Live Steps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11/13/2025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12/1/2025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QSEs to send the Notifications listener URLs to ERCOT for Go-Live (needed even if QSE plans to use existing listeners post go-live)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47522"/>
                  </a:ext>
                </a:extLst>
              </a:tr>
              <a:tr h="1002890">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Dual Market Submissions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12/1/2025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 Current Production (Pre-RTC), QSEs to submit RTM Submissions even for OD 12/05</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 RTC+B Market Trials Systems, QSEs to continue to submit production quality RTM submissions (COP, TPO, AS Offers, ESR Bids/Offers, Output Schedules etc.) for all ODs until Go-Live.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9021334"/>
                  </a:ext>
                </a:extLst>
              </a:tr>
              <a:tr h="504117">
                <a:tc rowSpan="4">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RTC+B Go-Live Cutover Steps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 23:30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 23:35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Shutdown Current Production (Pre-RTC) and RTC+B Market Trials Outage Scheduler UI and API Services.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0869661"/>
                  </a:ext>
                </a:extLst>
              </a:tr>
              <a:tr h="616761">
                <a:tc vMerge="1">
                  <a:txBody>
                    <a:bodyPr/>
                    <a:lstStyle/>
                    <a:p>
                      <a:endParaRPr lang="en-US"/>
                    </a:p>
                  </a:txBody>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 23:56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 23:57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Shutdown Current Production (Pre-RTC) and RTC+B Market Trials Market Manager UI and Market Submissions API Services.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5527039"/>
                  </a:ext>
                </a:extLst>
              </a:tr>
              <a:tr h="1130709">
                <a:tc vMerge="1">
                  <a:txBody>
                    <a:bodyPr/>
                    <a:lstStyle/>
                    <a:p>
                      <a:endParaRPr lang="en-US"/>
                    </a:p>
                  </a:txBody>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12/5/2025 0:05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12/5/2025 0:15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fontAlgn="ctr">
                        <a:buFont typeface="Arial" panose="020B0604020202020204" pitchFamily="34" charset="0"/>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QSEs to wait until ERCOT gives instructions through Webex Call  on this step **</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QSEs to cutover their Go-Live Market Systems/APIs to new RTC+B Production API/WAN End-point URLs</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QSEs to start submitting market submissions (real-time for OD 12/5+, day ahead for OD 12/6+ and trades etc.) into ERCOT RTC+B Production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829886"/>
                  </a:ext>
                </a:extLst>
              </a:tr>
              <a:tr h="884206">
                <a:tc vMerge="1">
                  <a:txBody>
                    <a:bodyPr/>
                    <a:lstStyle/>
                    <a:p>
                      <a:endParaRPr lang="en-US"/>
                    </a:p>
                  </a:txBody>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12/5/2025 0:05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12/5/2025 0:15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QSEs/TSPs to wait until ERCOT gives instructions through Webex Call on this step**</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QSEs/TSPs to Cutover their Go-Live Outage Scheduler Systems/APIs to new RTC+B Production API/WAN End-Point URLs. </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QSEs/TSPs to start the Outage submissions into ERCOT RTC+B outage scheduler  (new Production).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7950216"/>
                  </a:ext>
                </a:extLst>
              </a:tr>
            </a:tbl>
          </a:graphicData>
        </a:graphic>
      </p:graphicFrame>
    </p:spTree>
    <p:extLst>
      <p:ext uri="{BB962C8B-B14F-4D97-AF65-F5344CB8AC3E}">
        <p14:creationId xmlns:p14="http://schemas.microsoft.com/office/powerpoint/2010/main" val="2612647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7BB9F-C632-5B7B-522B-2B5CFB0D167E}"/>
              </a:ext>
            </a:extLst>
          </p:cNvPr>
          <p:cNvSpPr>
            <a:spLocks noGrp="1"/>
          </p:cNvSpPr>
          <p:nvPr>
            <p:ph type="title"/>
          </p:nvPr>
        </p:nvSpPr>
        <p:spPr/>
        <p:txBody>
          <a:bodyPr/>
          <a:lstStyle/>
          <a:p>
            <a:r>
              <a:rPr lang="en-US" dirty="0"/>
              <a:t>Example of cutover planning – DAM submissions</a:t>
            </a:r>
            <a:br>
              <a:rPr lang="en-US" dirty="0"/>
            </a:br>
            <a:br>
              <a:rPr lang="en-US" dirty="0"/>
            </a:br>
            <a:endParaRPr lang="en-US" dirty="0"/>
          </a:p>
        </p:txBody>
      </p:sp>
      <p:sp>
        <p:nvSpPr>
          <p:cNvPr id="4" name="Slide Number Placeholder 3">
            <a:extLst>
              <a:ext uri="{FF2B5EF4-FFF2-40B4-BE49-F238E27FC236}">
                <a16:creationId xmlns:a16="http://schemas.microsoft.com/office/drawing/2014/main" id="{1ED6D7C3-6777-642D-CF80-6C1FD28F5C0E}"/>
              </a:ext>
            </a:extLst>
          </p:cNvPr>
          <p:cNvSpPr>
            <a:spLocks noGrp="1"/>
          </p:cNvSpPr>
          <p:nvPr>
            <p:ph type="sldNum" sz="quarter" idx="4"/>
          </p:nvPr>
        </p:nvSpPr>
        <p:spPr/>
        <p:txBody>
          <a:bodyPr/>
          <a:lstStyle/>
          <a:p>
            <a:fld id="{1D93BD3E-1E9A-4970-A6F7-E7AC52762E0C}" type="slidenum">
              <a:rPr lang="en-US" smtClean="0"/>
              <a:pPr/>
              <a:t>13</a:t>
            </a:fld>
            <a:endParaRPr lang="en-US"/>
          </a:p>
        </p:txBody>
      </p:sp>
      <p:graphicFrame>
        <p:nvGraphicFramePr>
          <p:cNvPr id="8" name="Table 7">
            <a:extLst>
              <a:ext uri="{FF2B5EF4-FFF2-40B4-BE49-F238E27FC236}">
                <a16:creationId xmlns:a16="http://schemas.microsoft.com/office/drawing/2014/main" id="{2B14CC66-7CEB-2D56-BC3C-65E7CC2EC2D5}"/>
              </a:ext>
            </a:extLst>
          </p:cNvPr>
          <p:cNvGraphicFramePr>
            <a:graphicFrameLocks noGrp="1"/>
          </p:cNvGraphicFramePr>
          <p:nvPr/>
        </p:nvGraphicFramePr>
        <p:xfrm>
          <a:off x="304800" y="1009548"/>
          <a:ext cx="8229600" cy="4368696"/>
        </p:xfrm>
        <a:graphic>
          <a:graphicData uri="http://schemas.openxmlformats.org/drawingml/2006/table">
            <a:tbl>
              <a:tblPr firstRow="1" bandRow="1">
                <a:tableStyleId>{69012ECD-51FC-41F1-AA8D-1B2483CD663E}</a:tableStyleId>
              </a:tblPr>
              <a:tblGrid>
                <a:gridCol w="1190092">
                  <a:extLst>
                    <a:ext uri="{9D8B030D-6E8A-4147-A177-3AD203B41FA5}">
                      <a16:colId xmlns:a16="http://schemas.microsoft.com/office/drawing/2014/main" val="2270881022"/>
                    </a:ext>
                  </a:extLst>
                </a:gridCol>
                <a:gridCol w="1190092">
                  <a:extLst>
                    <a:ext uri="{9D8B030D-6E8A-4147-A177-3AD203B41FA5}">
                      <a16:colId xmlns:a16="http://schemas.microsoft.com/office/drawing/2014/main" val="341765925"/>
                    </a:ext>
                  </a:extLst>
                </a:gridCol>
                <a:gridCol w="1190092">
                  <a:extLst>
                    <a:ext uri="{9D8B030D-6E8A-4147-A177-3AD203B41FA5}">
                      <a16:colId xmlns:a16="http://schemas.microsoft.com/office/drawing/2014/main" val="4008634537"/>
                    </a:ext>
                  </a:extLst>
                </a:gridCol>
                <a:gridCol w="1190092">
                  <a:extLst>
                    <a:ext uri="{9D8B030D-6E8A-4147-A177-3AD203B41FA5}">
                      <a16:colId xmlns:a16="http://schemas.microsoft.com/office/drawing/2014/main" val="3360340652"/>
                    </a:ext>
                  </a:extLst>
                </a:gridCol>
                <a:gridCol w="3469232">
                  <a:extLst>
                    <a:ext uri="{9D8B030D-6E8A-4147-A177-3AD203B41FA5}">
                      <a16:colId xmlns:a16="http://schemas.microsoft.com/office/drawing/2014/main" val="1047339169"/>
                    </a:ext>
                  </a:extLst>
                </a:gridCol>
              </a:tblGrid>
              <a:tr h="776757">
                <a:tc>
                  <a:txBody>
                    <a:bodyPr/>
                    <a:lstStyle/>
                    <a:p>
                      <a:pPr algn="ctr" fontAlgn="ctr"/>
                      <a:r>
                        <a:rPr lang="en-US" sz="1200" b="1" u="none" strike="noStrike" kern="1200" dirty="0">
                          <a:solidFill>
                            <a:schemeClr val="bg1"/>
                          </a:solidFill>
                          <a:effectLst/>
                          <a:latin typeface="+mn-lt"/>
                          <a:ea typeface="+mn-ea"/>
                          <a:cs typeface="+mn-cs"/>
                        </a:rPr>
                        <a:t>Activity</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b="1" u="none" strike="noStrike" kern="1200" dirty="0">
                          <a:solidFill>
                            <a:schemeClr val="bg1"/>
                          </a:solidFill>
                          <a:effectLst/>
                          <a:latin typeface="+mn-lt"/>
                          <a:ea typeface="+mn-ea"/>
                          <a:cs typeface="+mn-cs"/>
                        </a:rPr>
                        <a:t>Start Time</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b="1" u="none" strike="noStrike" kern="1200" dirty="0">
                          <a:solidFill>
                            <a:schemeClr val="bg1"/>
                          </a:solidFill>
                          <a:effectLst/>
                          <a:latin typeface="+mn-lt"/>
                          <a:ea typeface="+mn-ea"/>
                          <a:cs typeface="+mn-cs"/>
                        </a:rPr>
                        <a:t>End Time</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b="1" u="none" strike="noStrike" kern="1200" dirty="0">
                          <a:solidFill>
                            <a:schemeClr val="bg1"/>
                          </a:solidFill>
                          <a:effectLst/>
                          <a:latin typeface="+mn-lt"/>
                          <a:ea typeface="+mn-ea"/>
                          <a:cs typeface="+mn-cs"/>
                        </a:rPr>
                        <a:t>System/</a:t>
                      </a:r>
                    </a:p>
                    <a:p>
                      <a:pPr algn="ctr" fontAlgn="ctr"/>
                      <a:r>
                        <a:rPr lang="en-US" sz="1200" b="1" u="none" strike="noStrike" kern="1200" dirty="0">
                          <a:solidFill>
                            <a:schemeClr val="bg1"/>
                          </a:solidFill>
                          <a:effectLst/>
                          <a:latin typeface="+mn-lt"/>
                          <a:ea typeface="+mn-ea"/>
                          <a:cs typeface="+mn-cs"/>
                        </a:rPr>
                        <a:t>Environment</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API/WAN URL</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6653415"/>
                  </a:ext>
                </a:extLst>
              </a:tr>
              <a:tr h="1414203">
                <a:tc>
                  <a:txBody>
                    <a:bodyPr/>
                    <a:lstStyle/>
                    <a:p>
                      <a:pPr lvl="0" algn="ctr" fontAlgn="ctr"/>
                      <a:r>
                        <a:rPr lang="en-US" sz="1100" b="0" i="0" u="none" strike="noStrike" dirty="0">
                          <a:solidFill>
                            <a:srgbClr val="000000"/>
                          </a:solidFill>
                          <a:effectLst/>
                          <a:latin typeface="+mn-lt"/>
                        </a:rPr>
                        <a:t>MMS DAM submissions for</a:t>
                      </a:r>
                    </a:p>
                    <a:p>
                      <a:pPr lvl="0" algn="ctr" fontAlgn="ctr"/>
                      <a:r>
                        <a:rPr lang="en-US" sz="1100" b="0" i="0" u="none" strike="noStrike" dirty="0">
                          <a:solidFill>
                            <a:srgbClr val="000000"/>
                          </a:solidFill>
                          <a:effectLst/>
                          <a:latin typeface="+mn-lt"/>
                        </a:rPr>
                        <a:t>OD 12/5</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12/4/2025</a:t>
                      </a:r>
                    </a:p>
                    <a:p>
                      <a:pPr lvl="0" algn="ctr" fontAlgn="ctr"/>
                      <a:r>
                        <a:rPr lang="en-US" sz="1100" b="0" i="0" u="none" strike="noStrike" dirty="0">
                          <a:solidFill>
                            <a:srgbClr val="000000"/>
                          </a:solidFill>
                          <a:effectLst/>
                          <a:latin typeface="+mn-lt"/>
                        </a:rPr>
                        <a:t> 10 AM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u="none" strike="noStrike" dirty="0">
                          <a:effectLst/>
                          <a:latin typeface="+mn-lt"/>
                        </a:rPr>
                        <a:t>Current Prod </a:t>
                      </a:r>
                    </a:p>
                    <a:p>
                      <a:pPr lvl="0" algn="ctr" fontAlgn="ctr"/>
                      <a:r>
                        <a:rPr lang="en-US" sz="1100" u="none" strike="noStrike" dirty="0">
                          <a:effectLst/>
                          <a:latin typeface="+mn-lt"/>
                        </a:rPr>
                        <a:t>(pre-RTC)</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1" indent="0" algn="l" defTabSz="914400" rtl="0" eaLnBrk="1" fontAlgn="ctr" latinLnBrk="0" hangingPunct="1">
                        <a:buNone/>
                      </a:pPr>
                      <a:r>
                        <a:rPr lang="en-US" sz="1100" u="sng" strike="noStrike" kern="1200" dirty="0">
                          <a:solidFill>
                            <a:schemeClr val="accent4">
                              <a:lumMod val="75000"/>
                              <a:lumOff val="25000"/>
                            </a:schemeClr>
                          </a:solidFill>
                          <a:effectLst/>
                          <a:latin typeface="+mn-lt"/>
                          <a:ea typeface="+mn-ea"/>
                          <a:cs typeface="+mn-cs"/>
                        </a:rPr>
                        <a:t>https://misapi.ercot.com/2007-08/Nodal/eEDS/EWS/</a:t>
                      </a:r>
                    </a:p>
                    <a:p>
                      <a:pPr marL="0" lvl="1" indent="0" algn="l" defTabSz="914400" rtl="0" eaLnBrk="1" fontAlgn="ctr" latinLnBrk="0" hangingPunct="1">
                        <a:buNone/>
                      </a:pP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https://api.wan.ercot.com:8443/2007-08/Nodal/eEDS/EWS/</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1212111"/>
                  </a:ext>
                </a:extLst>
              </a:tr>
              <a:tr h="1163296">
                <a:tc>
                  <a:txBody>
                    <a:bodyPr/>
                    <a:lstStyle/>
                    <a:p>
                      <a:pPr lvl="0" algn="ctr" fontAlgn="ctr"/>
                      <a:r>
                        <a:rPr lang="en-US" sz="1100" b="0" i="0" u="none" strike="noStrike" dirty="0">
                          <a:solidFill>
                            <a:srgbClr val="000000"/>
                          </a:solidFill>
                          <a:effectLst/>
                          <a:latin typeface="+mn-lt"/>
                        </a:rPr>
                        <a:t>MMS DAM submissions for OD 12/6</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12/1/2025</a:t>
                      </a:r>
                    </a:p>
                    <a:p>
                      <a:pPr lvl="0" algn="ctr" fontAlgn="ctr"/>
                      <a:r>
                        <a:rPr lang="en-US" sz="1100" b="0" i="0" u="none" strike="noStrike" dirty="0">
                          <a:solidFill>
                            <a:srgbClr val="000000"/>
                          </a:solidFill>
                          <a:effectLst/>
                          <a:latin typeface="+mn-lt"/>
                        </a:rPr>
                        <a:t> 12 PM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12/4/2025</a:t>
                      </a:r>
                    </a:p>
                    <a:p>
                      <a:pPr lvl="0" algn="ctr" fontAlgn="ctr"/>
                      <a:r>
                        <a:rPr lang="en-US" sz="1100" b="0" i="0" u="none" strike="noStrike" dirty="0">
                          <a:solidFill>
                            <a:srgbClr val="000000"/>
                          </a:solidFill>
                          <a:effectLst/>
                          <a:latin typeface="+mn-lt"/>
                        </a:rPr>
                        <a:t> 11:56 PM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u="none" strike="noStrike" dirty="0">
                          <a:effectLst/>
                          <a:latin typeface="+mn-lt"/>
                        </a:rPr>
                        <a:t>RTC+B Market Trials</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2">
                            <a:extLst>
                              <a:ext uri="{A12FA001-AC4F-418D-AE19-62706E023703}">
                                <ahyp:hlinkClr xmlns:ahyp="http://schemas.microsoft.com/office/drawing/2018/hyperlinkcolor" val="tx"/>
                              </a:ext>
                            </a:extLst>
                          </a:hlinkClick>
                        </a:rPr>
                        <a:t>https://markettrialsapi.ercot.com/NodalAPI/EWS/</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3">
                            <a:extLst>
                              <a:ext uri="{A12FA001-AC4F-418D-AE19-62706E023703}">
                                <ahyp:hlinkClr xmlns:ahyp="http://schemas.microsoft.com/office/drawing/2018/hyperlinkcolor" val="tx"/>
                              </a:ext>
                            </a:extLst>
                          </a:hlinkClick>
                        </a:rPr>
                        <a:t>https://markettrialsapi.wan.ercot.com/NodalAPI/EWS/</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27222"/>
                  </a:ext>
                </a:extLst>
              </a:tr>
              <a:tr h="101444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MMS DAM submissions for OD 12/6</a:t>
                      </a:r>
                    </a:p>
                    <a:p>
                      <a:pPr lvl="0" algn="ctr" fontAlgn="ct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12/5/2025</a:t>
                      </a:r>
                    </a:p>
                    <a:p>
                      <a:pPr lvl="0" algn="ctr" fontAlgn="ctr"/>
                      <a:r>
                        <a:rPr lang="en-US" sz="1100" b="0" i="0" u="none" strike="noStrike" dirty="0">
                          <a:solidFill>
                            <a:srgbClr val="000000"/>
                          </a:solidFill>
                          <a:effectLst/>
                          <a:latin typeface="+mn-lt"/>
                        </a:rPr>
                        <a:t> 12:05 AM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12/5/2025</a:t>
                      </a:r>
                    </a:p>
                    <a:p>
                      <a:pPr lvl="0" algn="ctr" fontAlgn="ctr"/>
                      <a:r>
                        <a:rPr lang="en-US" sz="1100" b="0" i="0" u="none" strike="noStrike" dirty="0">
                          <a:solidFill>
                            <a:srgbClr val="000000"/>
                          </a:solidFill>
                          <a:effectLst/>
                          <a:latin typeface="+mn-lt"/>
                        </a:rPr>
                        <a:t> 10 AM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RTC+B Go-Live</a:t>
                      </a:r>
                    </a:p>
                    <a:p>
                      <a:pPr lvl="0" algn="ctr" fontAlgn="ctr"/>
                      <a:r>
                        <a:rPr lang="en-US" sz="1100" b="0" i="0" u="none" strike="noStrike" dirty="0">
                          <a:solidFill>
                            <a:srgbClr val="000000"/>
                          </a:solidFill>
                          <a:effectLst/>
                          <a:latin typeface="+mn-lt"/>
                        </a:rPr>
                        <a:t>Production</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100" dirty="0">
                          <a:hlinkClick r:id="rId4" tooltip="https://misapi.ercot.com/nodalapi/ews/"/>
                        </a:rPr>
                        <a:t>https://misapi.ercot.com/NodalAPI/EWS/</a:t>
                      </a:r>
                      <a:br>
                        <a:rPr lang="sv-SE" sz="1100" dirty="0"/>
                      </a:br>
                      <a:r>
                        <a:rPr lang="sv-SE" sz="1100" dirty="0">
                          <a:hlinkClick r:id="rId5" tooltip="https://api.wan.ercot.com/nodalapi/ews/"/>
                        </a:rPr>
                        <a:t>https://api.wan.ercot.com/NodalAPI/EWS/</a:t>
                      </a:r>
                      <a:endParaRPr lang="en-US" sz="1100" b="1"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1019847"/>
                  </a:ext>
                </a:extLst>
              </a:tr>
            </a:tbl>
          </a:graphicData>
        </a:graphic>
      </p:graphicFrame>
    </p:spTree>
    <p:extLst>
      <p:ext uri="{BB962C8B-B14F-4D97-AF65-F5344CB8AC3E}">
        <p14:creationId xmlns:p14="http://schemas.microsoft.com/office/powerpoint/2010/main" val="142319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28064-1B03-CD24-9B28-738830CC5024}"/>
              </a:ext>
            </a:extLst>
          </p:cNvPr>
          <p:cNvSpPr>
            <a:spLocks noGrp="1"/>
          </p:cNvSpPr>
          <p:nvPr>
            <p:ph type="title"/>
          </p:nvPr>
        </p:nvSpPr>
        <p:spPr/>
        <p:txBody>
          <a:bodyPr/>
          <a:lstStyle/>
          <a:p>
            <a:r>
              <a:rPr lang="en-US" dirty="0"/>
              <a:t>RTC+B Dual Submissions References</a:t>
            </a:r>
          </a:p>
        </p:txBody>
      </p:sp>
      <p:sp>
        <p:nvSpPr>
          <p:cNvPr id="4" name="Slide Number Placeholder 3">
            <a:extLst>
              <a:ext uri="{FF2B5EF4-FFF2-40B4-BE49-F238E27FC236}">
                <a16:creationId xmlns:a16="http://schemas.microsoft.com/office/drawing/2014/main" id="{F6647C79-7CD0-C32A-3E94-F973D7053ED8}"/>
              </a:ext>
            </a:extLst>
          </p:cNvPr>
          <p:cNvSpPr>
            <a:spLocks noGrp="1"/>
          </p:cNvSpPr>
          <p:nvPr>
            <p:ph type="sldNum" sz="quarter" idx="4"/>
          </p:nvPr>
        </p:nvSpPr>
        <p:spPr/>
        <p:txBody>
          <a:bodyPr/>
          <a:lstStyle/>
          <a:p>
            <a:fld id="{1D93BD3E-1E9A-4970-A6F7-E7AC52762E0C}" type="slidenum">
              <a:rPr lang="en-US" smtClean="0"/>
              <a:pPr/>
              <a:t>14</a:t>
            </a:fld>
            <a:endParaRPr lang="en-US"/>
          </a:p>
        </p:txBody>
      </p:sp>
      <p:sp>
        <p:nvSpPr>
          <p:cNvPr id="7" name="Content Placeholder 6">
            <a:extLst>
              <a:ext uri="{FF2B5EF4-FFF2-40B4-BE49-F238E27FC236}">
                <a16:creationId xmlns:a16="http://schemas.microsoft.com/office/drawing/2014/main" id="{D9CD7D06-08AD-FBBC-03EB-2B409DD88E38}"/>
              </a:ext>
            </a:extLst>
          </p:cNvPr>
          <p:cNvSpPr>
            <a:spLocks noGrp="1"/>
          </p:cNvSpPr>
          <p:nvPr>
            <p:ph idx="1"/>
          </p:nvPr>
        </p:nvSpPr>
        <p:spPr>
          <a:xfrm>
            <a:off x="304800" y="502841"/>
            <a:ext cx="8534400" cy="5280822"/>
          </a:xfrm>
        </p:spPr>
        <p:txBody>
          <a:bodyPr/>
          <a:lstStyle/>
          <a:p>
            <a:r>
              <a:rPr lang="en-US" sz="1400" dirty="0">
                <a:latin typeface="Calibri" panose="020F0502020204030204" pitchFamily="34" charset="0"/>
                <a:ea typeface="Calibri" panose="020F0502020204030204" pitchFamily="34" charset="0"/>
                <a:cs typeface="Calibri" panose="020F0502020204030204" pitchFamily="34" charset="0"/>
              </a:rPr>
              <a:t>RTC+B Cutover handbook - </a:t>
            </a:r>
            <a:r>
              <a:rPr lang="en-US" sz="1400" dirty="0">
                <a:latin typeface="Calibri" panose="020F0502020204030204" pitchFamily="34" charset="0"/>
                <a:ea typeface="Calibri" panose="020F0502020204030204" pitchFamily="34" charset="0"/>
                <a:cs typeface="Calibri" panose="020F0502020204030204" pitchFamily="34" charset="0"/>
                <a:hlinkClick r:id="rId2"/>
              </a:rPr>
              <a:t>https://www.ercot.com/files/docs/2025/11/13/2-RTCB_Market_Trials_Handbook_7_Transition_Cutover_10152025_FINAL.docx</a:t>
            </a:r>
            <a:endParaRPr lang="en-US" sz="1400" dirty="0">
              <a:latin typeface="Calibri" panose="020F0502020204030204" pitchFamily="34" charset="0"/>
              <a:ea typeface="Calibri" panose="020F0502020204030204" pitchFamily="34" charset="0"/>
              <a:cs typeface="Calibri" panose="020F0502020204030204" pitchFamily="34" charset="0"/>
            </a:endParaRPr>
          </a:p>
          <a:p>
            <a:r>
              <a:rPr lang="en-US" sz="1400" dirty="0">
                <a:latin typeface="Calibri" panose="020F0502020204030204" pitchFamily="34" charset="0"/>
                <a:ea typeface="Calibri" panose="020F0502020204030204" pitchFamily="34" charset="0"/>
                <a:cs typeface="Calibri" panose="020F0502020204030204" pitchFamily="34" charset="0"/>
              </a:rPr>
              <a:t>Link to dual submissions details spreadsheet (shown below) - </a:t>
            </a:r>
            <a:r>
              <a:rPr lang="en-US" sz="1400" dirty="0">
                <a:latin typeface="Calibri" panose="020F0502020204030204" pitchFamily="34" charset="0"/>
                <a:ea typeface="Calibri" panose="020F0502020204030204" pitchFamily="34" charset="0"/>
                <a:cs typeface="Calibri" panose="020F0502020204030204" pitchFamily="34" charset="0"/>
                <a:hlinkClick r:id="rId3"/>
              </a:rPr>
              <a:t>https://www.ercot.com/files/docs/2025/11/13/3a-Cutover-Strategy_Dual-Submissions_20251015_v.xlsx</a:t>
            </a:r>
            <a:endParaRPr lang="en-US" sz="1400" dirty="0">
              <a:latin typeface="Calibri" panose="020F0502020204030204" pitchFamily="34" charset="0"/>
              <a:ea typeface="Calibri" panose="020F0502020204030204" pitchFamily="34" charset="0"/>
              <a:cs typeface="Calibri" panose="020F0502020204030204" pitchFamily="34" charset="0"/>
            </a:endParaRPr>
          </a:p>
          <a:p>
            <a:endParaRPr lang="en-US" dirty="0"/>
          </a:p>
        </p:txBody>
      </p:sp>
      <p:pic>
        <p:nvPicPr>
          <p:cNvPr id="8" name="Picture 7">
            <a:extLst>
              <a:ext uri="{FF2B5EF4-FFF2-40B4-BE49-F238E27FC236}">
                <a16:creationId xmlns:a16="http://schemas.microsoft.com/office/drawing/2014/main" id="{6CB81E53-DA52-6533-566F-5C4579F99A6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721812"/>
            <a:ext cx="5943600" cy="4163695"/>
          </a:xfrm>
          <a:prstGeom prst="rect">
            <a:avLst/>
          </a:prstGeom>
          <a:noFill/>
          <a:ln>
            <a:noFill/>
          </a:ln>
        </p:spPr>
      </p:pic>
    </p:spTree>
    <p:extLst>
      <p:ext uri="{BB962C8B-B14F-4D97-AF65-F5344CB8AC3E}">
        <p14:creationId xmlns:p14="http://schemas.microsoft.com/office/powerpoint/2010/main" val="590020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18285-88E2-EC5F-B944-BBDB3A1F84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04613F-A69E-8466-B246-E3885FAE8DAD}"/>
              </a:ext>
            </a:extLst>
          </p:cNvPr>
          <p:cNvSpPr>
            <a:spLocks noGrp="1"/>
          </p:cNvSpPr>
          <p:nvPr>
            <p:ph type="title"/>
          </p:nvPr>
        </p:nvSpPr>
        <p:spPr>
          <a:xfrm>
            <a:off x="381000" y="243682"/>
            <a:ext cx="8458200" cy="962818"/>
          </a:xfrm>
        </p:spPr>
        <p:txBody>
          <a:bodyPr/>
          <a:lstStyle/>
          <a:p>
            <a:r>
              <a:rPr lang="en-US" sz="1800" dirty="0"/>
              <a:t>RTC+B - Go-Live Cutover - Communication</a:t>
            </a:r>
          </a:p>
        </p:txBody>
      </p:sp>
      <p:sp>
        <p:nvSpPr>
          <p:cNvPr id="4" name="Slide Number Placeholder 3">
            <a:extLst>
              <a:ext uri="{FF2B5EF4-FFF2-40B4-BE49-F238E27FC236}">
                <a16:creationId xmlns:a16="http://schemas.microsoft.com/office/drawing/2014/main" id="{B1A9C019-C870-D1A8-C2DE-78061F210FA1}"/>
              </a:ext>
            </a:extLst>
          </p:cNvPr>
          <p:cNvSpPr>
            <a:spLocks noGrp="1"/>
          </p:cNvSpPr>
          <p:nvPr>
            <p:ph type="sldNum" sz="quarter" idx="4"/>
          </p:nvPr>
        </p:nvSpPr>
        <p:spPr/>
        <p:txBody>
          <a:bodyPr/>
          <a:lstStyle/>
          <a:p>
            <a:fld id="{1D93BD3E-1E9A-4970-A6F7-E7AC52762E0C}" type="slidenum">
              <a:rPr lang="en-US" smtClean="0"/>
              <a:pPr/>
              <a:t>15</a:t>
            </a:fld>
            <a:endParaRPr lang="en-US"/>
          </a:p>
        </p:txBody>
      </p:sp>
      <p:pic>
        <p:nvPicPr>
          <p:cNvPr id="6" name="Picture 5">
            <a:extLst>
              <a:ext uri="{FF2B5EF4-FFF2-40B4-BE49-F238E27FC236}">
                <a16:creationId xmlns:a16="http://schemas.microsoft.com/office/drawing/2014/main" id="{0A712128-8440-8975-D05D-B260560A23F9}"/>
              </a:ext>
            </a:extLst>
          </p:cNvPr>
          <p:cNvPicPr>
            <a:picLocks noChangeAspect="1"/>
          </p:cNvPicPr>
          <p:nvPr/>
        </p:nvPicPr>
        <p:blipFill>
          <a:blip r:embed="rId2"/>
          <a:stretch>
            <a:fillRect/>
          </a:stretch>
        </p:blipFill>
        <p:spPr>
          <a:xfrm>
            <a:off x="700571" y="905854"/>
            <a:ext cx="7742857" cy="4973653"/>
          </a:xfrm>
          <a:prstGeom prst="rect">
            <a:avLst/>
          </a:prstGeom>
        </p:spPr>
      </p:pic>
    </p:spTree>
    <p:extLst>
      <p:ext uri="{BB962C8B-B14F-4D97-AF65-F5344CB8AC3E}">
        <p14:creationId xmlns:p14="http://schemas.microsoft.com/office/powerpoint/2010/main" val="1404576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2C80A-77DA-8C3C-E0AC-637FD5E6FAA1}"/>
              </a:ext>
            </a:extLst>
          </p:cNvPr>
          <p:cNvSpPr>
            <a:spLocks noGrp="1"/>
          </p:cNvSpPr>
          <p:nvPr>
            <p:ph type="title"/>
          </p:nvPr>
        </p:nvSpPr>
        <p:spPr/>
        <p:txBody>
          <a:bodyPr/>
          <a:lstStyle/>
          <a:p>
            <a:r>
              <a:rPr lang="en-US" dirty="0"/>
              <a:t>Pre-RTC Production System status after RTC Go-Live</a:t>
            </a:r>
          </a:p>
        </p:txBody>
      </p:sp>
      <p:sp>
        <p:nvSpPr>
          <p:cNvPr id="3" name="Content Placeholder 2">
            <a:extLst>
              <a:ext uri="{FF2B5EF4-FFF2-40B4-BE49-F238E27FC236}">
                <a16:creationId xmlns:a16="http://schemas.microsoft.com/office/drawing/2014/main" id="{D697AA50-A7F8-82D3-D235-38B54CFADD35}"/>
              </a:ext>
            </a:extLst>
          </p:cNvPr>
          <p:cNvSpPr>
            <a:spLocks noGrp="1"/>
          </p:cNvSpPr>
          <p:nvPr>
            <p:ph idx="1"/>
          </p:nvPr>
        </p:nvSpPr>
        <p:spPr/>
        <p:txBody>
          <a:bodyPr/>
          <a:lstStyle/>
          <a:p>
            <a:r>
              <a:rPr lang="en-US" dirty="0"/>
              <a:t>ERCOT Pre-RTC EMS will be up and running post go-live on OD 12/05 to support cutback if needed post go-live.</a:t>
            </a:r>
          </a:p>
          <a:p>
            <a:pPr lvl="1"/>
            <a:r>
              <a:rPr lang="en-US" dirty="0"/>
              <a:t>ERCOT requests QSEs to continue to send parallel telemetry to both RTC and pre-RTC systems at least until12/05 06:00AM</a:t>
            </a:r>
          </a:p>
          <a:p>
            <a:pPr marL="457200" lvl="1" indent="0">
              <a:buNone/>
            </a:pPr>
            <a:endParaRPr lang="en-US" dirty="0"/>
          </a:p>
          <a:p>
            <a:r>
              <a:rPr lang="en-US" dirty="0"/>
              <a:t>Pre-RTC market submissions, outage scheduler </a:t>
            </a:r>
          </a:p>
          <a:p>
            <a:pPr lvl="1"/>
            <a:r>
              <a:rPr lang="en-US" dirty="0"/>
              <a:t>ERCOT requests QSEs to complete real time submissions for OD12/05 in the pre-RTC system before go-live. This is required to support cutback if needed post go-live.</a:t>
            </a:r>
          </a:p>
          <a:p>
            <a:pPr marL="457200" lvl="1" indent="0">
              <a:buNone/>
            </a:pPr>
            <a:endParaRPr lang="en-US" dirty="0"/>
          </a:p>
          <a:p>
            <a:r>
              <a:rPr lang="en-US" dirty="0"/>
              <a:t>Pre-RTC market applications will be down post go-live.</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C31F1A3-CBFF-2EF7-9842-0FDE2B6140CB}"/>
              </a:ext>
            </a:extLst>
          </p:cNvPr>
          <p:cNvSpPr>
            <a:spLocks noGrp="1"/>
          </p:cNvSpPr>
          <p:nvPr>
            <p:ph type="sldNum" sz="quarter" idx="4"/>
          </p:nvPr>
        </p:nvSpPr>
        <p:spPr/>
        <p:txBody>
          <a:bodyPr/>
          <a:lstStyle/>
          <a:p>
            <a:fld id="{1D93BD3E-1E9A-4970-A6F7-E7AC52762E0C}" type="slidenum">
              <a:rPr lang="en-US" smtClean="0"/>
              <a:pPr/>
              <a:t>16</a:t>
            </a:fld>
            <a:endParaRPr lang="en-US"/>
          </a:p>
        </p:txBody>
      </p:sp>
    </p:spTree>
    <p:extLst>
      <p:ext uri="{BB962C8B-B14F-4D97-AF65-F5344CB8AC3E}">
        <p14:creationId xmlns:p14="http://schemas.microsoft.com/office/powerpoint/2010/main" val="3550550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2C9B0-9CFD-B9A9-2C46-E51D652526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21A500-5869-442D-CD30-86C4CE833528}"/>
              </a:ext>
            </a:extLst>
          </p:cNvPr>
          <p:cNvSpPr>
            <a:spLocks noGrp="1"/>
          </p:cNvSpPr>
          <p:nvPr>
            <p:ph type="title"/>
          </p:nvPr>
        </p:nvSpPr>
        <p:spPr>
          <a:xfrm>
            <a:off x="381000" y="243682"/>
            <a:ext cx="8458200" cy="962818"/>
          </a:xfrm>
        </p:spPr>
        <p:txBody>
          <a:bodyPr/>
          <a:lstStyle/>
          <a:p>
            <a:r>
              <a:rPr lang="en-US" sz="2000" dirty="0"/>
              <a:t>RTC+B – Go-Live Cutover Plan Review</a:t>
            </a:r>
          </a:p>
        </p:txBody>
      </p:sp>
      <p:sp>
        <p:nvSpPr>
          <p:cNvPr id="4" name="Slide Number Placeholder 3">
            <a:extLst>
              <a:ext uri="{FF2B5EF4-FFF2-40B4-BE49-F238E27FC236}">
                <a16:creationId xmlns:a16="http://schemas.microsoft.com/office/drawing/2014/main" id="{71DC029C-6200-F046-90CA-66330FE4D33A}"/>
              </a:ext>
            </a:extLst>
          </p:cNvPr>
          <p:cNvSpPr>
            <a:spLocks noGrp="1"/>
          </p:cNvSpPr>
          <p:nvPr>
            <p:ph type="sldNum" sz="quarter" idx="4"/>
          </p:nvPr>
        </p:nvSpPr>
        <p:spPr/>
        <p:txBody>
          <a:bodyPr/>
          <a:lstStyle/>
          <a:p>
            <a:fld id="{1D93BD3E-1E9A-4970-A6F7-E7AC52762E0C}" type="slidenum">
              <a:rPr lang="en-US" smtClean="0"/>
              <a:pPr/>
              <a:t>17</a:t>
            </a:fld>
            <a:endParaRPr lang="en-US"/>
          </a:p>
        </p:txBody>
      </p:sp>
      <p:sp>
        <p:nvSpPr>
          <p:cNvPr id="6" name="Content Placeholder 5">
            <a:extLst>
              <a:ext uri="{FF2B5EF4-FFF2-40B4-BE49-F238E27FC236}">
                <a16:creationId xmlns:a16="http://schemas.microsoft.com/office/drawing/2014/main" id="{651C14B0-C981-9011-FAFC-F6F57A668746}"/>
              </a:ext>
            </a:extLst>
          </p:cNvPr>
          <p:cNvSpPr>
            <a:spLocks noGrp="1"/>
          </p:cNvSpPr>
          <p:nvPr>
            <p:ph idx="1"/>
          </p:nvPr>
        </p:nvSpPr>
        <p:spPr/>
        <p:txBody>
          <a:bodyPr/>
          <a:lstStyle/>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Go-Live cutover plan spreadsheet is available on RTCBTF site under Technical RTC+B Details section.</a:t>
            </a:r>
          </a:p>
          <a:p>
            <a:pPr marL="0" indent="0">
              <a:buNone/>
            </a:pPr>
            <a:endParaRPr lang="en-US" dirty="0"/>
          </a:p>
          <a:p>
            <a:pPr marL="0" indent="0">
              <a:buNone/>
            </a:pPr>
            <a:r>
              <a:rPr lang="en-US" dirty="0"/>
              <a:t> </a:t>
            </a:r>
            <a:r>
              <a:rPr lang="en-US" sz="1600" dirty="0">
                <a:hlinkClick r:id="rId3"/>
              </a:rPr>
              <a:t>https://www.ercot.com/committees/tac/rtcbtf</a:t>
            </a:r>
            <a:endParaRPr lang="en-US" sz="1600" dirty="0"/>
          </a:p>
          <a:p>
            <a:pPr marL="0" indent="0">
              <a:buNone/>
            </a:pPr>
            <a:endParaRPr lang="en-US" dirty="0"/>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should follow this Go-Live cutover plan along with their Internal Procedures for the Go-Live.</a:t>
            </a:r>
          </a:p>
          <a:p>
            <a:pPr lvl="1">
              <a:buFont typeface="Symbol" panose="05050102010706020507" pitchFamily="18" charset="2"/>
              <a:buChar char="·"/>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It is important for QSEs to line up EMS/Market/OS Scheduler vendors support to get support immediately on any potential critical issues during Go-Live.</a:t>
            </a:r>
          </a:p>
          <a:p>
            <a:pPr marL="0" indent="0">
              <a:buNone/>
            </a:pPr>
            <a:endParaRPr lang="en-US" dirty="0"/>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Control room makes final </a:t>
            </a:r>
            <a:r>
              <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Go/No-Go decision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few minutes before start of the Go-Live activities </a:t>
            </a:r>
            <a:r>
              <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based on Grid Conditions. </a:t>
            </a:r>
          </a:p>
          <a:p>
            <a:pPr marL="0" indent="0">
              <a:buNone/>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Start &amp; End Times of the Go-Live are subjected to change based on Grid conditions.</a:t>
            </a:r>
          </a:p>
          <a:p>
            <a:endParaRPr lang="en-US" dirty="0"/>
          </a:p>
          <a:p>
            <a:pPr marL="0" indent="0">
              <a:buNone/>
            </a:pPr>
            <a:endParaRPr lang="en-US" dirty="0"/>
          </a:p>
        </p:txBody>
      </p:sp>
    </p:spTree>
    <p:extLst>
      <p:ext uri="{BB962C8B-B14F-4D97-AF65-F5344CB8AC3E}">
        <p14:creationId xmlns:p14="http://schemas.microsoft.com/office/powerpoint/2010/main" val="2185043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B6E11-B66D-1D16-F4F2-B46E7F2FB6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2270F9-DEF3-40B0-C0C8-F3F537D41462}"/>
              </a:ext>
            </a:extLst>
          </p:cNvPr>
          <p:cNvSpPr>
            <a:spLocks noGrp="1"/>
          </p:cNvSpPr>
          <p:nvPr>
            <p:ph type="title"/>
          </p:nvPr>
        </p:nvSpPr>
        <p:spPr>
          <a:xfrm>
            <a:off x="381000" y="243682"/>
            <a:ext cx="8458200" cy="962818"/>
          </a:xfrm>
        </p:spPr>
        <p:txBody>
          <a:bodyPr/>
          <a:lstStyle/>
          <a:p>
            <a:r>
              <a:rPr lang="en-US" sz="1800" dirty="0"/>
              <a:t>RTC+B - Go-Live ERCOT/QSE Systems Cutover Sequence</a:t>
            </a:r>
          </a:p>
        </p:txBody>
      </p:sp>
      <p:sp>
        <p:nvSpPr>
          <p:cNvPr id="4" name="Slide Number Placeholder 3">
            <a:extLst>
              <a:ext uri="{FF2B5EF4-FFF2-40B4-BE49-F238E27FC236}">
                <a16:creationId xmlns:a16="http://schemas.microsoft.com/office/drawing/2014/main" id="{AEF2B9F7-663C-908D-9D92-AB1AB5D48743}"/>
              </a:ext>
            </a:extLst>
          </p:cNvPr>
          <p:cNvSpPr>
            <a:spLocks noGrp="1"/>
          </p:cNvSpPr>
          <p:nvPr>
            <p:ph type="sldNum" sz="quarter" idx="4"/>
          </p:nvPr>
        </p:nvSpPr>
        <p:spPr/>
        <p:txBody>
          <a:bodyPr/>
          <a:lstStyle/>
          <a:p>
            <a:fld id="{1D93BD3E-1E9A-4970-A6F7-E7AC52762E0C}" type="slidenum">
              <a:rPr lang="en-US" smtClean="0"/>
              <a:pPr/>
              <a:t>18</a:t>
            </a:fld>
            <a:endParaRPr lang="en-US"/>
          </a:p>
        </p:txBody>
      </p:sp>
      <p:pic>
        <p:nvPicPr>
          <p:cNvPr id="6" name="Picture 5">
            <a:extLst>
              <a:ext uri="{FF2B5EF4-FFF2-40B4-BE49-F238E27FC236}">
                <a16:creationId xmlns:a16="http://schemas.microsoft.com/office/drawing/2014/main" id="{FEBCCC76-0EE1-B12E-CEAC-402F795E902A}"/>
              </a:ext>
            </a:extLst>
          </p:cNvPr>
          <p:cNvPicPr>
            <a:picLocks noChangeAspect="1"/>
          </p:cNvPicPr>
          <p:nvPr/>
        </p:nvPicPr>
        <p:blipFill>
          <a:blip r:embed="rId2"/>
          <a:stretch>
            <a:fillRect/>
          </a:stretch>
        </p:blipFill>
        <p:spPr>
          <a:xfrm>
            <a:off x="304800" y="777667"/>
            <a:ext cx="8608464" cy="5272756"/>
          </a:xfrm>
          <a:prstGeom prst="rect">
            <a:avLst/>
          </a:prstGeom>
        </p:spPr>
      </p:pic>
    </p:spTree>
    <p:extLst>
      <p:ext uri="{BB962C8B-B14F-4D97-AF65-F5344CB8AC3E}">
        <p14:creationId xmlns:p14="http://schemas.microsoft.com/office/powerpoint/2010/main" val="1436949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6AADF-DEAD-5E06-8BE3-048D94E3177C}"/>
              </a:ext>
            </a:extLst>
          </p:cNvPr>
          <p:cNvSpPr>
            <a:spLocks noGrp="1"/>
          </p:cNvSpPr>
          <p:nvPr>
            <p:ph type="title"/>
          </p:nvPr>
        </p:nvSpPr>
        <p:spPr/>
        <p:txBody>
          <a:bodyPr/>
          <a:lstStyle/>
          <a:p>
            <a:r>
              <a:rPr lang="en-US" dirty="0"/>
              <a:t>RTC+B – Cutover Plan – Key Steps</a:t>
            </a:r>
          </a:p>
        </p:txBody>
      </p:sp>
      <p:sp>
        <p:nvSpPr>
          <p:cNvPr id="4" name="Slide Number Placeholder 3">
            <a:extLst>
              <a:ext uri="{FF2B5EF4-FFF2-40B4-BE49-F238E27FC236}">
                <a16:creationId xmlns:a16="http://schemas.microsoft.com/office/drawing/2014/main" id="{A7C32C99-4960-E21F-69D0-A97DD9867682}"/>
              </a:ext>
            </a:extLst>
          </p:cNvPr>
          <p:cNvSpPr>
            <a:spLocks noGrp="1"/>
          </p:cNvSpPr>
          <p:nvPr>
            <p:ph type="sldNum" sz="quarter" idx="4"/>
          </p:nvPr>
        </p:nvSpPr>
        <p:spPr/>
        <p:txBody>
          <a:bodyPr/>
          <a:lstStyle/>
          <a:p>
            <a:fld id="{1D93BD3E-1E9A-4970-A6F7-E7AC52762E0C}" type="slidenum">
              <a:rPr lang="en-US" smtClean="0"/>
              <a:pPr/>
              <a:t>19</a:t>
            </a:fld>
            <a:endParaRPr lang="en-US"/>
          </a:p>
        </p:txBody>
      </p:sp>
      <p:graphicFrame>
        <p:nvGraphicFramePr>
          <p:cNvPr id="8" name="Content Placeholder 7">
            <a:extLst>
              <a:ext uri="{FF2B5EF4-FFF2-40B4-BE49-F238E27FC236}">
                <a16:creationId xmlns:a16="http://schemas.microsoft.com/office/drawing/2014/main" id="{099FABED-52FB-B89A-2388-9EE47CA011FD}"/>
              </a:ext>
            </a:extLst>
          </p:cNvPr>
          <p:cNvGraphicFramePr>
            <a:graphicFrameLocks noGrp="1"/>
          </p:cNvGraphicFramePr>
          <p:nvPr>
            <p:ph idx="1"/>
            <p:extLst>
              <p:ext uri="{D42A27DB-BD31-4B8C-83A1-F6EECF244321}">
                <p14:modId xmlns:p14="http://schemas.microsoft.com/office/powerpoint/2010/main" val="4230238785"/>
              </p:ext>
            </p:extLst>
          </p:nvPr>
        </p:nvGraphicFramePr>
        <p:xfrm>
          <a:off x="304800" y="880217"/>
          <a:ext cx="8534400" cy="5170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8853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41C14-3B2A-C2E5-2D1C-586125EFEC20}"/>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DE6AC397-8EFF-9A01-A29E-190FB0E2112B}"/>
              </a:ext>
            </a:extLst>
          </p:cNvPr>
          <p:cNvSpPr>
            <a:spLocks noGrp="1"/>
          </p:cNvSpPr>
          <p:nvPr>
            <p:ph idx="1"/>
          </p:nvPr>
        </p:nvSpPr>
        <p:spPr/>
        <p:txBody>
          <a:bodyPr/>
          <a:lstStyle/>
          <a:p>
            <a:r>
              <a:rPr lang="en-US" sz="2000" dirty="0"/>
              <a:t>Parallel Operations Expectations</a:t>
            </a:r>
          </a:p>
          <a:p>
            <a:r>
              <a:rPr lang="en-US" sz="2000" dirty="0"/>
              <a:t>Go-Live - ICCP/EMS and Market/Outage Scheduler Systems Configurations</a:t>
            </a:r>
          </a:p>
          <a:p>
            <a:r>
              <a:rPr lang="en-US" sz="2000" dirty="0"/>
              <a:t>Dual Submissions for Go-Live</a:t>
            </a:r>
          </a:p>
          <a:p>
            <a:r>
              <a:rPr lang="en-US" sz="2000" dirty="0"/>
              <a:t>Go-Live – Cutover Plan Review</a:t>
            </a:r>
          </a:p>
          <a:p>
            <a:endParaRPr lang="en-US" sz="2000" dirty="0"/>
          </a:p>
        </p:txBody>
      </p:sp>
      <p:sp>
        <p:nvSpPr>
          <p:cNvPr id="4" name="Slide Number Placeholder 3">
            <a:extLst>
              <a:ext uri="{FF2B5EF4-FFF2-40B4-BE49-F238E27FC236}">
                <a16:creationId xmlns:a16="http://schemas.microsoft.com/office/drawing/2014/main" id="{3323D66E-26A5-A6F5-A87E-B07CC20E5BDF}"/>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802724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CB30F-69EB-3C48-B0E7-143D7B32F8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0AF9C9-3E88-6F76-21C0-CDE09EE81546}"/>
              </a:ext>
            </a:extLst>
          </p:cNvPr>
          <p:cNvSpPr>
            <a:spLocks noGrp="1"/>
          </p:cNvSpPr>
          <p:nvPr>
            <p:ph type="title"/>
          </p:nvPr>
        </p:nvSpPr>
        <p:spPr/>
        <p:txBody>
          <a:bodyPr/>
          <a:lstStyle/>
          <a:p>
            <a:r>
              <a:rPr lang="en-US" dirty="0"/>
              <a:t>RTC+B – Cutback Plan Review</a:t>
            </a:r>
          </a:p>
        </p:txBody>
      </p:sp>
      <p:sp>
        <p:nvSpPr>
          <p:cNvPr id="3" name="Content Placeholder 2">
            <a:extLst>
              <a:ext uri="{FF2B5EF4-FFF2-40B4-BE49-F238E27FC236}">
                <a16:creationId xmlns:a16="http://schemas.microsoft.com/office/drawing/2014/main" id="{9100345D-12D8-51BF-F7DA-9C4818A822B8}"/>
              </a:ext>
            </a:extLst>
          </p:cNvPr>
          <p:cNvSpPr>
            <a:spLocks noGrp="1"/>
          </p:cNvSpPr>
          <p:nvPr>
            <p:ph idx="1"/>
          </p:nvPr>
        </p:nvSpPr>
        <p:spPr>
          <a:xfrm>
            <a:off x="342900" y="731640"/>
            <a:ext cx="8534400" cy="5707459"/>
          </a:xfrm>
        </p:spPr>
        <p:txBody>
          <a:bodyPr/>
          <a:lstStyle/>
          <a:p>
            <a:r>
              <a:rPr lang="en-US" sz="1600" dirty="0"/>
              <a:t>Cutback will be initiated in the unlikely event where:</a:t>
            </a:r>
          </a:p>
          <a:p>
            <a:pPr lvl="1">
              <a:buFont typeface="Courier New" panose="02070309020205020404" pitchFamily="49" charset="0"/>
              <a:buChar char="o"/>
            </a:pPr>
            <a:r>
              <a:rPr lang="en-US" sz="1500" dirty="0"/>
              <a:t>a critical issue is identified immediately after Go-Live that has significant impacts on Grid Reliability and</a:t>
            </a:r>
          </a:p>
          <a:p>
            <a:pPr lvl="1">
              <a:buFont typeface="Courier New" panose="02070309020205020404" pitchFamily="49" charset="0"/>
              <a:buChar char="o"/>
            </a:pPr>
            <a:r>
              <a:rPr lang="en-US" sz="1500" dirty="0"/>
              <a:t>issue can not be fixed immediately and</a:t>
            </a:r>
          </a:p>
          <a:p>
            <a:pPr lvl="1">
              <a:buFont typeface="Courier New" panose="02070309020205020404" pitchFamily="49" charset="0"/>
              <a:buChar char="o"/>
            </a:pPr>
            <a:r>
              <a:rPr lang="en-US" sz="1500" dirty="0"/>
              <a:t>control room makes the decision to cutback</a:t>
            </a:r>
          </a:p>
          <a:p>
            <a:pPr lvl="1"/>
            <a:endParaRPr lang="en-US" sz="1400" dirty="0"/>
          </a:p>
          <a:p>
            <a:r>
              <a:rPr lang="en-US" sz="1600" dirty="0"/>
              <a:t>Pre-RTC Market applications will be started and SCED will be run in pre-RTC system using real time market submissions that came into pre-RTC system before Go-Live.</a:t>
            </a:r>
          </a:p>
          <a:p>
            <a:pPr marL="0" indent="0">
              <a:buNone/>
            </a:pPr>
            <a:endParaRPr lang="en-US" sz="1600" dirty="0"/>
          </a:p>
          <a:p>
            <a:r>
              <a:rPr lang="en-US" sz="1600" dirty="0"/>
              <a:t>Cutback plan will focus on </a:t>
            </a:r>
          </a:p>
          <a:p>
            <a:pPr lvl="1">
              <a:buFont typeface="Courier New" panose="02070309020205020404" pitchFamily="49" charset="0"/>
              <a:buChar char="o"/>
            </a:pPr>
            <a:r>
              <a:rPr lang="en-US" sz="1500" dirty="0"/>
              <a:t>Cutback of ERCOT ICCP to ERCOT pre-RTC EMS</a:t>
            </a:r>
          </a:p>
          <a:p>
            <a:pPr lvl="1">
              <a:buFont typeface="Courier New" panose="02070309020205020404" pitchFamily="49" charset="0"/>
              <a:buChar char="o"/>
            </a:pPr>
            <a:r>
              <a:rPr lang="en-US" sz="1500" dirty="0"/>
              <a:t>QSEs will be requested to cutback to their pre-RTC EMS AGC/SCADA Calc/Scripts.</a:t>
            </a:r>
          </a:p>
          <a:p>
            <a:pPr marL="0" indent="0">
              <a:buNone/>
            </a:pPr>
            <a:endParaRPr lang="en-US" sz="1600" dirty="0"/>
          </a:p>
          <a:p>
            <a:r>
              <a:rPr lang="en-US" sz="1600" dirty="0"/>
              <a:t>If issue resolution is expected to take several hours</a:t>
            </a:r>
          </a:p>
          <a:p>
            <a:pPr lvl="1">
              <a:buFont typeface="Courier New" panose="02070309020205020404" pitchFamily="49" charset="0"/>
              <a:buChar char="o"/>
            </a:pPr>
            <a:r>
              <a:rPr lang="en-US" sz="1500" dirty="0"/>
              <a:t>QSEs will be requested to cutback to their pre-RTC market and outage scheduler submission APIs.</a:t>
            </a:r>
          </a:p>
          <a:p>
            <a:pPr lvl="1">
              <a:buFont typeface="Courier New" panose="02070309020205020404" pitchFamily="49" charset="0"/>
              <a:buChar char="o"/>
            </a:pPr>
            <a:r>
              <a:rPr lang="en-US" sz="1500" dirty="0"/>
              <a:t>TSPs will also be requested to cutback to pre-RTC outage scheduler APIs.</a:t>
            </a:r>
          </a:p>
        </p:txBody>
      </p:sp>
      <p:sp>
        <p:nvSpPr>
          <p:cNvPr id="4" name="Slide Number Placeholder 3">
            <a:extLst>
              <a:ext uri="{FF2B5EF4-FFF2-40B4-BE49-F238E27FC236}">
                <a16:creationId xmlns:a16="http://schemas.microsoft.com/office/drawing/2014/main" id="{47EC0ABC-0E2E-1F14-784E-05E68B8995A3}"/>
              </a:ext>
            </a:extLst>
          </p:cNvPr>
          <p:cNvSpPr>
            <a:spLocks noGrp="1"/>
          </p:cNvSpPr>
          <p:nvPr>
            <p:ph type="sldNum" sz="quarter" idx="4"/>
          </p:nvPr>
        </p:nvSpPr>
        <p:spPr/>
        <p:txBody>
          <a:bodyPr/>
          <a:lstStyle/>
          <a:p>
            <a:fld id="{1D93BD3E-1E9A-4970-A6F7-E7AC52762E0C}" type="slidenum">
              <a:rPr lang="en-US" smtClean="0"/>
              <a:pPr/>
              <a:t>20</a:t>
            </a:fld>
            <a:endParaRPr lang="en-US"/>
          </a:p>
        </p:txBody>
      </p:sp>
    </p:spTree>
    <p:extLst>
      <p:ext uri="{BB962C8B-B14F-4D97-AF65-F5344CB8AC3E}">
        <p14:creationId xmlns:p14="http://schemas.microsoft.com/office/powerpoint/2010/main" val="3643393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595B6-2D8E-DBE5-E258-567E879BE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62765-4D11-9045-5504-52F568C9468B}"/>
              </a:ext>
            </a:extLst>
          </p:cNvPr>
          <p:cNvSpPr>
            <a:spLocks noGrp="1"/>
          </p:cNvSpPr>
          <p:nvPr>
            <p:ph type="title"/>
          </p:nvPr>
        </p:nvSpPr>
        <p:spPr/>
        <p:txBody>
          <a:bodyPr/>
          <a:lstStyle/>
          <a:p>
            <a:r>
              <a:rPr lang="en-US" sz="2000" dirty="0"/>
              <a:t>RTC+B – Go-Live Cutover Plan Deeper Dive Timelines/Details</a:t>
            </a:r>
          </a:p>
        </p:txBody>
      </p:sp>
      <p:sp>
        <p:nvSpPr>
          <p:cNvPr id="3" name="Content Placeholder 2">
            <a:extLst>
              <a:ext uri="{FF2B5EF4-FFF2-40B4-BE49-F238E27FC236}">
                <a16:creationId xmlns:a16="http://schemas.microsoft.com/office/drawing/2014/main" id="{73E6279E-A23E-6D78-A165-C95CA5ABD878}"/>
              </a:ext>
            </a:extLst>
          </p:cNvPr>
          <p:cNvSpPr>
            <a:spLocks noGrp="1"/>
          </p:cNvSpPr>
          <p:nvPr>
            <p:ph idx="1"/>
          </p:nvPr>
        </p:nvSpPr>
        <p:spPr/>
        <p:txBody>
          <a:bodyPr/>
          <a:lstStyle/>
          <a:p>
            <a:r>
              <a:rPr lang="en-US" dirty="0"/>
              <a:t>Deeper Dive Timeline/Details</a:t>
            </a:r>
          </a:p>
          <a:p>
            <a:pPr lvl="1"/>
            <a:r>
              <a:rPr lang="en-US" dirty="0"/>
              <a:t>Review posted spreadsheet</a:t>
            </a:r>
          </a:p>
        </p:txBody>
      </p:sp>
      <p:sp>
        <p:nvSpPr>
          <p:cNvPr id="4" name="Slide Number Placeholder 3">
            <a:extLst>
              <a:ext uri="{FF2B5EF4-FFF2-40B4-BE49-F238E27FC236}">
                <a16:creationId xmlns:a16="http://schemas.microsoft.com/office/drawing/2014/main" id="{14C6ADB5-53D4-4D03-B279-2648AB17FFE6}"/>
              </a:ext>
            </a:extLst>
          </p:cNvPr>
          <p:cNvSpPr>
            <a:spLocks noGrp="1"/>
          </p:cNvSpPr>
          <p:nvPr>
            <p:ph type="sldNum" sz="quarter" idx="4"/>
          </p:nvPr>
        </p:nvSpPr>
        <p:spPr/>
        <p:txBody>
          <a:bodyPr/>
          <a:lstStyle/>
          <a:p>
            <a:fld id="{1D93BD3E-1E9A-4970-A6F7-E7AC52762E0C}" type="slidenum">
              <a:rPr lang="en-US" smtClean="0"/>
              <a:pPr/>
              <a:t>21</a:t>
            </a:fld>
            <a:endParaRPr lang="en-US"/>
          </a:p>
        </p:txBody>
      </p:sp>
    </p:spTree>
    <p:extLst>
      <p:ext uri="{BB962C8B-B14F-4D97-AF65-F5344CB8AC3E}">
        <p14:creationId xmlns:p14="http://schemas.microsoft.com/office/powerpoint/2010/main" val="1079862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6CBF9-33D4-457C-7B6B-3B0E0C84CACB}"/>
              </a:ext>
            </a:extLst>
          </p:cNvPr>
          <p:cNvSpPr>
            <a:spLocks noGrp="1"/>
          </p:cNvSpPr>
          <p:nvPr>
            <p:ph type="title"/>
          </p:nvPr>
        </p:nvSpPr>
        <p:spPr/>
        <p:txBody>
          <a:bodyPr/>
          <a:lstStyle/>
          <a:p>
            <a:r>
              <a:rPr lang="en-US" sz="2000" dirty="0"/>
              <a:t>RTC+B – Go-Live Cutover Plan</a:t>
            </a:r>
            <a:br>
              <a:rPr lang="en-US" b="1" dirty="0">
                <a:solidFill>
                  <a:schemeClr val="tx2"/>
                </a:solidFill>
              </a:rPr>
            </a:br>
            <a:r>
              <a:rPr lang="en-US" dirty="0"/>
              <a:t>	</a:t>
            </a:r>
          </a:p>
        </p:txBody>
      </p:sp>
      <p:sp>
        <p:nvSpPr>
          <p:cNvPr id="3" name="Content Placeholder 2">
            <a:extLst>
              <a:ext uri="{FF2B5EF4-FFF2-40B4-BE49-F238E27FC236}">
                <a16:creationId xmlns:a16="http://schemas.microsoft.com/office/drawing/2014/main" id="{A827362F-2C1C-51B9-C5CB-21FFBB63DCD8}"/>
              </a:ext>
            </a:extLst>
          </p:cNvPr>
          <p:cNvSpPr>
            <a:spLocks noGrp="1"/>
          </p:cNvSpPr>
          <p:nvPr>
            <p:ph idx="1"/>
          </p:nvPr>
        </p:nvSpPr>
        <p:spPr>
          <a:xfrm>
            <a:off x="304800" y="1002383"/>
            <a:ext cx="8534400" cy="4853233"/>
          </a:xfrm>
        </p:spPr>
        <p:txBody>
          <a:bodyPr/>
          <a:lstStyle/>
          <a:p>
            <a:r>
              <a:rPr lang="en-US" sz="2000" dirty="0"/>
              <a:t>Questions? </a:t>
            </a:r>
          </a:p>
          <a:p>
            <a:pPr marL="457200" lvl="1" indent="0">
              <a:buNone/>
            </a:pPr>
            <a:endParaRPr lang="en-US" sz="2000" dirty="0"/>
          </a:p>
          <a:p>
            <a:pPr marL="457200" lvl="1" indent="0">
              <a:buNone/>
            </a:pPr>
            <a:endParaRPr lang="en-US" sz="2000" dirty="0"/>
          </a:p>
          <a:p>
            <a:r>
              <a:rPr lang="en-US" sz="2000" dirty="0"/>
              <a:t>Provide feedback to ERCOT on any concerns/questions at </a:t>
            </a:r>
            <a:r>
              <a:rPr lang="en-US" sz="2000" u="sng" dirty="0">
                <a:solidFill>
                  <a:srgbClr val="00AEC7"/>
                </a:solidFill>
              </a:rPr>
              <a:t>rtcb</a:t>
            </a:r>
            <a:r>
              <a:rPr lang="en-US" sz="2000" u="sng" dirty="0">
                <a:solidFill>
                  <a:srgbClr val="00AEC7"/>
                </a:solidFill>
                <a:hlinkClick r:id="rId2">
                  <a:extLst>
                    <a:ext uri="{A12FA001-AC4F-418D-AE19-62706E023703}">
                      <ahyp:hlinkClr xmlns:ahyp="http://schemas.microsoft.com/office/drawing/2018/hyperlinkcolor" val="tx"/>
                    </a:ext>
                  </a:extLst>
                </a:hlinkClick>
              </a:rPr>
              <a:t>@ercot.com</a:t>
            </a:r>
            <a:r>
              <a:rPr lang="en-US" sz="2000" u="sng" dirty="0">
                <a:solidFill>
                  <a:srgbClr val="00AEC7"/>
                </a:solidFill>
              </a:rPr>
              <a:t> </a:t>
            </a:r>
          </a:p>
          <a:p>
            <a:endParaRPr lang="en-US" sz="2400" dirty="0">
              <a:solidFill>
                <a:srgbClr val="00AEC7"/>
              </a:solidFill>
            </a:endParaRPr>
          </a:p>
          <a:p>
            <a:pPr marL="0" indent="0">
              <a:buNone/>
            </a:pPr>
            <a:endParaRPr lang="en-US" dirty="0"/>
          </a:p>
        </p:txBody>
      </p:sp>
      <p:sp>
        <p:nvSpPr>
          <p:cNvPr id="4" name="Slide Number Placeholder 3">
            <a:extLst>
              <a:ext uri="{FF2B5EF4-FFF2-40B4-BE49-F238E27FC236}">
                <a16:creationId xmlns:a16="http://schemas.microsoft.com/office/drawing/2014/main" id="{72514D95-AAB8-C83F-D9A9-903A9D7F2959}"/>
              </a:ext>
            </a:extLst>
          </p:cNvPr>
          <p:cNvSpPr>
            <a:spLocks noGrp="1"/>
          </p:cNvSpPr>
          <p:nvPr>
            <p:ph type="sldNum" sz="quarter" idx="4"/>
          </p:nvPr>
        </p:nvSpPr>
        <p:spPr/>
        <p:txBody>
          <a:bodyPr/>
          <a:lstStyle/>
          <a:p>
            <a:fld id="{1D93BD3E-1E9A-4970-A6F7-E7AC52762E0C}" type="slidenum">
              <a:rPr lang="en-US" smtClean="0"/>
              <a:pPr/>
              <a:t>22</a:t>
            </a:fld>
            <a:endParaRPr lang="en-US" dirty="0"/>
          </a:p>
        </p:txBody>
      </p:sp>
    </p:spTree>
    <p:extLst>
      <p:ext uri="{BB962C8B-B14F-4D97-AF65-F5344CB8AC3E}">
        <p14:creationId xmlns:p14="http://schemas.microsoft.com/office/powerpoint/2010/main" val="1091436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F27D1-78D0-29BA-FD29-55187B92D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3670C7-FE62-071E-3817-57047C91CE77}"/>
              </a:ext>
            </a:extLst>
          </p:cNvPr>
          <p:cNvSpPr>
            <a:spLocks noGrp="1"/>
          </p:cNvSpPr>
          <p:nvPr>
            <p:ph type="title"/>
          </p:nvPr>
        </p:nvSpPr>
        <p:spPr>
          <a:xfrm>
            <a:off x="381000" y="243682"/>
            <a:ext cx="8458200" cy="962818"/>
          </a:xfrm>
        </p:spPr>
        <p:txBody>
          <a:bodyPr/>
          <a:lstStyle/>
          <a:p>
            <a:r>
              <a:rPr lang="en-US" sz="2000" dirty="0"/>
              <a:t>RTC+B – Parallel Operations</a:t>
            </a:r>
          </a:p>
        </p:txBody>
      </p:sp>
      <p:sp>
        <p:nvSpPr>
          <p:cNvPr id="3" name="Content Placeholder 2">
            <a:extLst>
              <a:ext uri="{FF2B5EF4-FFF2-40B4-BE49-F238E27FC236}">
                <a16:creationId xmlns:a16="http://schemas.microsoft.com/office/drawing/2014/main" id="{82175531-28A1-1686-89C4-C31CBB35AA20}"/>
              </a:ext>
            </a:extLst>
          </p:cNvPr>
          <p:cNvSpPr>
            <a:spLocks noGrp="1"/>
          </p:cNvSpPr>
          <p:nvPr>
            <p:ph idx="1"/>
          </p:nvPr>
        </p:nvSpPr>
        <p:spPr>
          <a:xfrm>
            <a:off x="143163" y="330555"/>
            <a:ext cx="8534400" cy="5775605"/>
          </a:xfrm>
        </p:spPr>
        <p:txBody>
          <a:bodyPr/>
          <a:lstStyle/>
          <a:p>
            <a:pPr marL="0" indent="0">
              <a:buNone/>
            </a:pPr>
            <a:endPar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Currently we are in </a:t>
            </a:r>
            <a:r>
              <a:rPr lang="en-US" sz="14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“Parallel Operations”</a:t>
            </a: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will continue to be in this state until Go-Live.</a:t>
            </a:r>
          </a:p>
          <a:p>
            <a:pPr marL="0" indent="0">
              <a:buNone/>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Parallel Operations expectations:</a:t>
            </a:r>
          </a:p>
          <a:p>
            <a:pPr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should continue to send </a:t>
            </a:r>
            <a:r>
              <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Production Quality and Consistent Telemetry </a:t>
            </a: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to ERCOT RTC+B ICCP system in parallel to current production.</a:t>
            </a:r>
          </a:p>
          <a:p>
            <a:pPr marL="457200" lvl="1" indent="0">
              <a:buNone/>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control room operators should perform the dual entry of telemetry manual overrides etc. based on grid conditions.</a:t>
            </a:r>
          </a:p>
          <a:p>
            <a:pPr marL="457200" lvl="1" indent="0">
              <a:buNone/>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should continue to make Production quality real-time Market submissions to ERCOT RTC+B market systems in parallel to current production.</a:t>
            </a:r>
          </a:p>
          <a:p>
            <a:pPr lvl="1">
              <a:buFont typeface="Courier New" panose="02070309020205020404" pitchFamily="49" charset="0"/>
              <a:buChar char="o"/>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2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 Telemetry issues</a:t>
            </a: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(identified by ERCOT and communicating to QSEs) should be fixed </a:t>
            </a:r>
            <a:r>
              <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no later than 11/28/2025</a:t>
            </a: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t>
            </a:r>
            <a:endPar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685800"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will continue to validate RTC+B telemetry and Market Submissions and communicate issues to QSEs.</a:t>
            </a:r>
          </a:p>
          <a:p>
            <a:pPr marL="400050" lvl="1" indent="0">
              <a:buNone/>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685800"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will continue to validate RTC+B EMS and SCED applications results based on RTC+B telemetry and market submissions and send UDSP, AS Awards etc. through ICCP and post SCED prices.</a:t>
            </a: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685800"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457200" lvl="1" indent="0">
              <a:buNone/>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p:txBody>
      </p:sp>
      <p:sp>
        <p:nvSpPr>
          <p:cNvPr id="4" name="Slide Number Placeholder 3">
            <a:extLst>
              <a:ext uri="{FF2B5EF4-FFF2-40B4-BE49-F238E27FC236}">
                <a16:creationId xmlns:a16="http://schemas.microsoft.com/office/drawing/2014/main" id="{57AE8455-AA39-4B1A-977A-EC0709640BE6}"/>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641766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916FF-94D1-3BFA-5290-181469C01C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4EBAC-6B53-0C32-00E1-22255E47F529}"/>
              </a:ext>
            </a:extLst>
          </p:cNvPr>
          <p:cNvSpPr>
            <a:spLocks noGrp="1"/>
          </p:cNvSpPr>
          <p:nvPr>
            <p:ph type="title"/>
          </p:nvPr>
        </p:nvSpPr>
        <p:spPr>
          <a:xfrm>
            <a:off x="381000" y="243682"/>
            <a:ext cx="8458200" cy="962818"/>
          </a:xfrm>
        </p:spPr>
        <p:txBody>
          <a:bodyPr/>
          <a:lstStyle/>
          <a:p>
            <a:r>
              <a:rPr lang="en-US" sz="1800" dirty="0"/>
              <a:t>RTC+B – Parallel Operations – Current State of ERCOT and QSE ICCP/EMS Systems Setup</a:t>
            </a:r>
          </a:p>
        </p:txBody>
      </p:sp>
      <p:sp>
        <p:nvSpPr>
          <p:cNvPr id="4" name="Slide Number Placeholder 3">
            <a:extLst>
              <a:ext uri="{FF2B5EF4-FFF2-40B4-BE49-F238E27FC236}">
                <a16:creationId xmlns:a16="http://schemas.microsoft.com/office/drawing/2014/main" id="{101DE5E7-5793-A7B9-0979-EB1261A5DC55}"/>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5" name="Picture 4">
            <a:extLst>
              <a:ext uri="{FF2B5EF4-FFF2-40B4-BE49-F238E27FC236}">
                <a16:creationId xmlns:a16="http://schemas.microsoft.com/office/drawing/2014/main" id="{D64BFE6F-7A86-3996-F3EB-568E968FEC97}"/>
              </a:ext>
            </a:extLst>
          </p:cNvPr>
          <p:cNvPicPr>
            <a:picLocks noChangeAspect="1"/>
          </p:cNvPicPr>
          <p:nvPr/>
        </p:nvPicPr>
        <p:blipFill>
          <a:blip r:embed="rId2"/>
          <a:stretch>
            <a:fillRect/>
          </a:stretch>
        </p:blipFill>
        <p:spPr>
          <a:xfrm>
            <a:off x="304800" y="953340"/>
            <a:ext cx="8322365" cy="4587902"/>
          </a:xfrm>
          <a:prstGeom prst="rect">
            <a:avLst/>
          </a:prstGeom>
        </p:spPr>
      </p:pic>
    </p:spTree>
    <p:extLst>
      <p:ext uri="{BB962C8B-B14F-4D97-AF65-F5344CB8AC3E}">
        <p14:creationId xmlns:p14="http://schemas.microsoft.com/office/powerpoint/2010/main" val="176947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968F9-E065-93DA-EB29-9BEA86583D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961F66-B055-95D5-B6D7-BBAFEF607E5D}"/>
              </a:ext>
            </a:extLst>
          </p:cNvPr>
          <p:cNvSpPr>
            <a:spLocks noGrp="1"/>
          </p:cNvSpPr>
          <p:nvPr>
            <p:ph type="title"/>
          </p:nvPr>
        </p:nvSpPr>
        <p:spPr>
          <a:xfrm>
            <a:off x="381000" y="243682"/>
            <a:ext cx="8458200" cy="962818"/>
          </a:xfrm>
        </p:spPr>
        <p:txBody>
          <a:bodyPr/>
          <a:lstStyle/>
          <a:p>
            <a:r>
              <a:rPr lang="en-US" sz="2000" dirty="0"/>
              <a:t>ICCP/EMS Go-Live Cutover Key Steps</a:t>
            </a:r>
          </a:p>
        </p:txBody>
      </p:sp>
      <p:sp>
        <p:nvSpPr>
          <p:cNvPr id="4" name="Slide Number Placeholder 3">
            <a:extLst>
              <a:ext uri="{FF2B5EF4-FFF2-40B4-BE49-F238E27FC236}">
                <a16:creationId xmlns:a16="http://schemas.microsoft.com/office/drawing/2014/main" id="{024C426B-4374-B124-5CF5-0C47556A207D}"/>
              </a:ext>
            </a:extLst>
          </p:cNvPr>
          <p:cNvSpPr>
            <a:spLocks noGrp="1"/>
          </p:cNvSpPr>
          <p:nvPr>
            <p:ph type="sldNum" sz="quarter" idx="4"/>
          </p:nvPr>
        </p:nvSpPr>
        <p:spPr/>
        <p:txBody>
          <a:bodyPr/>
          <a:lstStyle/>
          <a:p>
            <a:fld id="{1D93BD3E-1E9A-4970-A6F7-E7AC52762E0C}" type="slidenum">
              <a:rPr lang="en-US" smtClean="0"/>
              <a:pPr/>
              <a:t>5</a:t>
            </a:fld>
            <a:endParaRPr lang="en-US"/>
          </a:p>
        </p:txBody>
      </p:sp>
      <p:pic>
        <p:nvPicPr>
          <p:cNvPr id="5" name="Picture 4">
            <a:extLst>
              <a:ext uri="{FF2B5EF4-FFF2-40B4-BE49-F238E27FC236}">
                <a16:creationId xmlns:a16="http://schemas.microsoft.com/office/drawing/2014/main" id="{9887714B-4C40-600F-A018-FC1F5193E54C}"/>
              </a:ext>
            </a:extLst>
          </p:cNvPr>
          <p:cNvPicPr>
            <a:picLocks noChangeAspect="1"/>
          </p:cNvPicPr>
          <p:nvPr/>
        </p:nvPicPr>
        <p:blipFill>
          <a:blip r:embed="rId2"/>
          <a:stretch>
            <a:fillRect/>
          </a:stretch>
        </p:blipFill>
        <p:spPr>
          <a:xfrm>
            <a:off x="160711" y="786212"/>
            <a:ext cx="8822578" cy="5221481"/>
          </a:xfrm>
          <a:prstGeom prst="rect">
            <a:avLst/>
          </a:prstGeom>
        </p:spPr>
      </p:pic>
    </p:spTree>
    <p:extLst>
      <p:ext uri="{BB962C8B-B14F-4D97-AF65-F5344CB8AC3E}">
        <p14:creationId xmlns:p14="http://schemas.microsoft.com/office/powerpoint/2010/main" val="211860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D2A67-A075-CDAA-8B1F-7C710EC3ED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694E7F-D87D-C538-ABE6-35502115A5A9}"/>
              </a:ext>
            </a:extLst>
          </p:cNvPr>
          <p:cNvSpPr>
            <a:spLocks noGrp="1"/>
          </p:cNvSpPr>
          <p:nvPr>
            <p:ph type="title"/>
          </p:nvPr>
        </p:nvSpPr>
        <p:spPr/>
        <p:txBody>
          <a:bodyPr/>
          <a:lstStyle/>
          <a:p>
            <a:r>
              <a:rPr lang="en-US" sz="1800" dirty="0"/>
              <a:t>RTC+B - ERCOT/QSE Market and Outage Submissions Systems Go-Live Configurations</a:t>
            </a:r>
          </a:p>
        </p:txBody>
      </p:sp>
      <p:sp>
        <p:nvSpPr>
          <p:cNvPr id="4" name="Slide Number Placeholder 3">
            <a:extLst>
              <a:ext uri="{FF2B5EF4-FFF2-40B4-BE49-F238E27FC236}">
                <a16:creationId xmlns:a16="http://schemas.microsoft.com/office/drawing/2014/main" id="{9BE8B381-EC1C-9883-2942-145E14FC8000}"/>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7" name="Rectangle 6">
            <a:extLst>
              <a:ext uri="{FF2B5EF4-FFF2-40B4-BE49-F238E27FC236}">
                <a16:creationId xmlns:a16="http://schemas.microsoft.com/office/drawing/2014/main" id="{955FF761-3F64-D794-DD89-FC96B05617D0}"/>
              </a:ext>
            </a:extLst>
          </p:cNvPr>
          <p:cNvSpPr/>
          <p:nvPr/>
        </p:nvSpPr>
        <p:spPr>
          <a:xfrm>
            <a:off x="157323" y="2556391"/>
            <a:ext cx="1622322"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Current Production </a:t>
            </a:r>
            <a:r>
              <a:rPr lang="en-US" sz="1200" dirty="0"/>
              <a:t>– Market/Outage Submissions System</a:t>
            </a:r>
          </a:p>
        </p:txBody>
      </p:sp>
      <p:sp>
        <p:nvSpPr>
          <p:cNvPr id="9" name="TextBox 8">
            <a:extLst>
              <a:ext uri="{FF2B5EF4-FFF2-40B4-BE49-F238E27FC236}">
                <a16:creationId xmlns:a16="http://schemas.microsoft.com/office/drawing/2014/main" id="{11901853-9716-51DB-D4D1-0EEA2B541A3E}"/>
              </a:ext>
            </a:extLst>
          </p:cNvPr>
          <p:cNvSpPr txBox="1"/>
          <p:nvPr/>
        </p:nvSpPr>
        <p:spPr>
          <a:xfrm>
            <a:off x="614521" y="2187059"/>
            <a:ext cx="816078" cy="369332"/>
          </a:xfrm>
          <a:prstGeom prst="rect">
            <a:avLst/>
          </a:prstGeom>
          <a:noFill/>
        </p:spPr>
        <p:txBody>
          <a:bodyPr wrap="square" rtlCol="0">
            <a:spAutoFit/>
          </a:bodyPr>
          <a:lstStyle/>
          <a:p>
            <a:r>
              <a:rPr lang="en-US" dirty="0"/>
              <a:t>QSE</a:t>
            </a:r>
          </a:p>
        </p:txBody>
      </p:sp>
      <p:sp>
        <p:nvSpPr>
          <p:cNvPr id="10" name="TextBox 9">
            <a:extLst>
              <a:ext uri="{FF2B5EF4-FFF2-40B4-BE49-F238E27FC236}">
                <a16:creationId xmlns:a16="http://schemas.microsoft.com/office/drawing/2014/main" id="{67B8E41F-B04C-ED57-DF97-F0037727CED4}"/>
              </a:ext>
            </a:extLst>
          </p:cNvPr>
          <p:cNvSpPr txBox="1"/>
          <p:nvPr/>
        </p:nvSpPr>
        <p:spPr>
          <a:xfrm>
            <a:off x="2780126" y="2207183"/>
            <a:ext cx="1002892" cy="369332"/>
          </a:xfrm>
          <a:prstGeom prst="rect">
            <a:avLst/>
          </a:prstGeom>
          <a:noFill/>
        </p:spPr>
        <p:txBody>
          <a:bodyPr wrap="square" rtlCol="0">
            <a:spAutoFit/>
          </a:bodyPr>
          <a:lstStyle/>
          <a:p>
            <a:r>
              <a:rPr lang="en-US" dirty="0"/>
              <a:t>ERCOT</a:t>
            </a:r>
          </a:p>
        </p:txBody>
      </p:sp>
      <p:sp>
        <p:nvSpPr>
          <p:cNvPr id="12" name="Arrow: Right 11">
            <a:extLst>
              <a:ext uri="{FF2B5EF4-FFF2-40B4-BE49-F238E27FC236}">
                <a16:creationId xmlns:a16="http://schemas.microsoft.com/office/drawing/2014/main" id="{68D5B4CD-234E-C8EC-2FAC-9F7F22D562F3}"/>
              </a:ext>
            </a:extLst>
          </p:cNvPr>
          <p:cNvSpPr/>
          <p:nvPr/>
        </p:nvSpPr>
        <p:spPr>
          <a:xfrm>
            <a:off x="1873000" y="2682784"/>
            <a:ext cx="781710" cy="484632"/>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C239141-6389-F995-8C23-7A5231D47761}"/>
              </a:ext>
            </a:extLst>
          </p:cNvPr>
          <p:cNvSpPr/>
          <p:nvPr/>
        </p:nvSpPr>
        <p:spPr>
          <a:xfrm>
            <a:off x="148777" y="4404078"/>
            <a:ext cx="1646905" cy="877222"/>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a:t>
            </a:r>
            <a:r>
              <a:rPr lang="en-US" sz="1400" dirty="0"/>
              <a:t>– Market/Outage Submissions System</a:t>
            </a:r>
          </a:p>
        </p:txBody>
      </p:sp>
      <p:sp>
        <p:nvSpPr>
          <p:cNvPr id="15" name="TextBox 14">
            <a:extLst>
              <a:ext uri="{FF2B5EF4-FFF2-40B4-BE49-F238E27FC236}">
                <a16:creationId xmlns:a16="http://schemas.microsoft.com/office/drawing/2014/main" id="{22B8C2E5-CD53-6A15-5F46-50227FFCF06B}"/>
              </a:ext>
            </a:extLst>
          </p:cNvPr>
          <p:cNvSpPr txBox="1"/>
          <p:nvPr/>
        </p:nvSpPr>
        <p:spPr>
          <a:xfrm>
            <a:off x="630559" y="4034746"/>
            <a:ext cx="816078" cy="369332"/>
          </a:xfrm>
          <a:prstGeom prst="rect">
            <a:avLst/>
          </a:prstGeom>
          <a:noFill/>
        </p:spPr>
        <p:txBody>
          <a:bodyPr wrap="square" rtlCol="0">
            <a:spAutoFit/>
          </a:bodyPr>
          <a:lstStyle/>
          <a:p>
            <a:r>
              <a:rPr lang="en-US" dirty="0"/>
              <a:t>QSE</a:t>
            </a:r>
          </a:p>
        </p:txBody>
      </p:sp>
      <p:sp>
        <p:nvSpPr>
          <p:cNvPr id="16" name="TextBox 15">
            <a:extLst>
              <a:ext uri="{FF2B5EF4-FFF2-40B4-BE49-F238E27FC236}">
                <a16:creationId xmlns:a16="http://schemas.microsoft.com/office/drawing/2014/main" id="{349EB5A7-DE5B-4097-1A18-35E432F875E3}"/>
              </a:ext>
            </a:extLst>
          </p:cNvPr>
          <p:cNvSpPr txBox="1"/>
          <p:nvPr/>
        </p:nvSpPr>
        <p:spPr>
          <a:xfrm>
            <a:off x="2803568" y="4022226"/>
            <a:ext cx="1002892" cy="369332"/>
          </a:xfrm>
          <a:prstGeom prst="rect">
            <a:avLst/>
          </a:prstGeom>
          <a:noFill/>
        </p:spPr>
        <p:txBody>
          <a:bodyPr wrap="square" rtlCol="0">
            <a:spAutoFit/>
          </a:bodyPr>
          <a:lstStyle/>
          <a:p>
            <a:r>
              <a:rPr lang="en-US" dirty="0"/>
              <a:t>ERCOT</a:t>
            </a:r>
          </a:p>
        </p:txBody>
      </p:sp>
      <p:sp>
        <p:nvSpPr>
          <p:cNvPr id="17" name="Arrow: Right 16">
            <a:extLst>
              <a:ext uri="{FF2B5EF4-FFF2-40B4-BE49-F238E27FC236}">
                <a16:creationId xmlns:a16="http://schemas.microsoft.com/office/drawing/2014/main" id="{7BAD84B1-24CB-319D-A7BB-58840A64B2AE}"/>
              </a:ext>
            </a:extLst>
          </p:cNvPr>
          <p:cNvSpPr/>
          <p:nvPr/>
        </p:nvSpPr>
        <p:spPr>
          <a:xfrm>
            <a:off x="1889038" y="4530471"/>
            <a:ext cx="855458" cy="484632"/>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F961AEA-6E47-2995-F44F-E6D7211BC848}"/>
              </a:ext>
            </a:extLst>
          </p:cNvPr>
          <p:cNvSpPr/>
          <p:nvPr/>
        </p:nvSpPr>
        <p:spPr>
          <a:xfrm>
            <a:off x="4832575" y="2438404"/>
            <a:ext cx="1622322" cy="899653"/>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Current Production</a:t>
            </a:r>
          </a:p>
          <a:p>
            <a:pPr algn="ctr"/>
            <a:r>
              <a:rPr lang="en-US" sz="1200" b="1" dirty="0"/>
              <a:t> </a:t>
            </a:r>
            <a:r>
              <a:rPr lang="en-US" sz="1200" dirty="0"/>
              <a:t>- Market/Outage Submissions System</a:t>
            </a:r>
          </a:p>
          <a:p>
            <a:pPr algn="ctr"/>
            <a:r>
              <a:rPr lang="en-US" sz="800" b="1" dirty="0">
                <a:solidFill>
                  <a:srgbClr val="FF0000"/>
                </a:solidFill>
              </a:rPr>
              <a:t>(Deploy RTC+B Code + Configure New API URLs)</a:t>
            </a:r>
          </a:p>
        </p:txBody>
      </p:sp>
      <p:sp>
        <p:nvSpPr>
          <p:cNvPr id="19" name="Rectangle 18">
            <a:extLst>
              <a:ext uri="{FF2B5EF4-FFF2-40B4-BE49-F238E27FC236}">
                <a16:creationId xmlns:a16="http://schemas.microsoft.com/office/drawing/2014/main" id="{642B9173-4E7E-8383-77FC-961F5ABED0A4}"/>
              </a:ext>
            </a:extLst>
          </p:cNvPr>
          <p:cNvSpPr/>
          <p:nvPr/>
        </p:nvSpPr>
        <p:spPr>
          <a:xfrm>
            <a:off x="7413544" y="2413828"/>
            <a:ext cx="1258509" cy="899653"/>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Current Production MIS</a:t>
            </a:r>
          </a:p>
        </p:txBody>
      </p:sp>
      <p:sp>
        <p:nvSpPr>
          <p:cNvPr id="20" name="TextBox 19">
            <a:extLst>
              <a:ext uri="{FF2B5EF4-FFF2-40B4-BE49-F238E27FC236}">
                <a16:creationId xmlns:a16="http://schemas.microsoft.com/office/drawing/2014/main" id="{AE1B6CE1-2F5E-6D5C-1BE7-3E97D967C480}"/>
              </a:ext>
            </a:extLst>
          </p:cNvPr>
          <p:cNvSpPr txBox="1"/>
          <p:nvPr/>
        </p:nvSpPr>
        <p:spPr>
          <a:xfrm>
            <a:off x="5257833" y="2086279"/>
            <a:ext cx="816078" cy="369332"/>
          </a:xfrm>
          <a:prstGeom prst="rect">
            <a:avLst/>
          </a:prstGeom>
          <a:noFill/>
        </p:spPr>
        <p:txBody>
          <a:bodyPr wrap="square" rtlCol="0">
            <a:spAutoFit/>
          </a:bodyPr>
          <a:lstStyle/>
          <a:p>
            <a:r>
              <a:rPr lang="en-US" dirty="0"/>
              <a:t>QSE</a:t>
            </a:r>
          </a:p>
        </p:txBody>
      </p:sp>
      <p:sp>
        <p:nvSpPr>
          <p:cNvPr id="21" name="TextBox 20">
            <a:extLst>
              <a:ext uri="{FF2B5EF4-FFF2-40B4-BE49-F238E27FC236}">
                <a16:creationId xmlns:a16="http://schemas.microsoft.com/office/drawing/2014/main" id="{5C7ECC6F-6D45-E270-E09D-7CD20D77E3E4}"/>
              </a:ext>
            </a:extLst>
          </p:cNvPr>
          <p:cNvSpPr txBox="1"/>
          <p:nvPr/>
        </p:nvSpPr>
        <p:spPr>
          <a:xfrm>
            <a:off x="7548727" y="2086594"/>
            <a:ext cx="1002892" cy="369332"/>
          </a:xfrm>
          <a:prstGeom prst="rect">
            <a:avLst/>
          </a:prstGeom>
          <a:noFill/>
        </p:spPr>
        <p:txBody>
          <a:bodyPr wrap="square" rtlCol="0">
            <a:spAutoFit/>
          </a:bodyPr>
          <a:lstStyle/>
          <a:p>
            <a:r>
              <a:rPr lang="en-US" dirty="0"/>
              <a:t>ERCOT</a:t>
            </a:r>
          </a:p>
        </p:txBody>
      </p:sp>
      <p:sp>
        <p:nvSpPr>
          <p:cNvPr id="22" name="Arrow: Right 21">
            <a:extLst>
              <a:ext uri="{FF2B5EF4-FFF2-40B4-BE49-F238E27FC236}">
                <a16:creationId xmlns:a16="http://schemas.microsoft.com/office/drawing/2014/main" id="{5E74721C-B39D-0518-5037-56C9BBA37C69}"/>
              </a:ext>
            </a:extLst>
          </p:cNvPr>
          <p:cNvSpPr/>
          <p:nvPr/>
        </p:nvSpPr>
        <p:spPr>
          <a:xfrm>
            <a:off x="6548252" y="2687702"/>
            <a:ext cx="865292" cy="484632"/>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E2553F5-E121-CCF2-0FED-67CA888E9711}"/>
              </a:ext>
            </a:extLst>
          </p:cNvPr>
          <p:cNvSpPr/>
          <p:nvPr/>
        </p:nvSpPr>
        <p:spPr>
          <a:xfrm>
            <a:off x="4832575" y="4238078"/>
            <a:ext cx="1646905" cy="899652"/>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a:t>
            </a:r>
            <a:r>
              <a:rPr lang="en-US" sz="1400" dirty="0"/>
              <a:t>– Market/Outage Submissions System</a:t>
            </a:r>
          </a:p>
        </p:txBody>
      </p:sp>
      <p:sp>
        <p:nvSpPr>
          <p:cNvPr id="24" name="Rectangle 23">
            <a:extLst>
              <a:ext uri="{FF2B5EF4-FFF2-40B4-BE49-F238E27FC236}">
                <a16:creationId xmlns:a16="http://schemas.microsoft.com/office/drawing/2014/main" id="{8D695827-FB4B-C315-8C45-F52DE42073B9}"/>
              </a:ext>
            </a:extLst>
          </p:cNvPr>
          <p:cNvSpPr/>
          <p:nvPr/>
        </p:nvSpPr>
        <p:spPr>
          <a:xfrm>
            <a:off x="7428294" y="4238078"/>
            <a:ext cx="1410906"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a:t>
            </a:r>
          </a:p>
          <a:p>
            <a:pPr algn="ctr"/>
            <a:r>
              <a:rPr lang="en-US" sz="1400" b="1" dirty="0"/>
              <a:t>Go-Live API URLs</a:t>
            </a:r>
          </a:p>
        </p:txBody>
      </p:sp>
      <p:sp>
        <p:nvSpPr>
          <p:cNvPr id="25" name="TextBox 24">
            <a:extLst>
              <a:ext uri="{FF2B5EF4-FFF2-40B4-BE49-F238E27FC236}">
                <a16:creationId xmlns:a16="http://schemas.microsoft.com/office/drawing/2014/main" id="{9654FA7D-1EF4-8C19-7877-D3046C8EC217}"/>
              </a:ext>
            </a:extLst>
          </p:cNvPr>
          <p:cNvSpPr txBox="1"/>
          <p:nvPr/>
        </p:nvSpPr>
        <p:spPr>
          <a:xfrm>
            <a:off x="5314357" y="3868746"/>
            <a:ext cx="816078" cy="369332"/>
          </a:xfrm>
          <a:prstGeom prst="rect">
            <a:avLst/>
          </a:prstGeom>
          <a:noFill/>
        </p:spPr>
        <p:txBody>
          <a:bodyPr wrap="square" rtlCol="0">
            <a:spAutoFit/>
          </a:bodyPr>
          <a:lstStyle/>
          <a:p>
            <a:r>
              <a:rPr lang="en-US" dirty="0"/>
              <a:t>QSE</a:t>
            </a:r>
          </a:p>
        </p:txBody>
      </p:sp>
      <p:sp>
        <p:nvSpPr>
          <p:cNvPr id="26" name="TextBox 25">
            <a:extLst>
              <a:ext uri="{FF2B5EF4-FFF2-40B4-BE49-F238E27FC236}">
                <a16:creationId xmlns:a16="http://schemas.microsoft.com/office/drawing/2014/main" id="{3BDE9612-69B9-2E92-466E-F901EDCB05C0}"/>
              </a:ext>
            </a:extLst>
          </p:cNvPr>
          <p:cNvSpPr txBox="1"/>
          <p:nvPr/>
        </p:nvSpPr>
        <p:spPr>
          <a:xfrm>
            <a:off x="7531510" y="3891430"/>
            <a:ext cx="1002892" cy="369332"/>
          </a:xfrm>
          <a:prstGeom prst="rect">
            <a:avLst/>
          </a:prstGeom>
          <a:noFill/>
        </p:spPr>
        <p:txBody>
          <a:bodyPr wrap="square" rtlCol="0">
            <a:spAutoFit/>
          </a:bodyPr>
          <a:lstStyle/>
          <a:p>
            <a:r>
              <a:rPr lang="en-US" dirty="0"/>
              <a:t>ERCOT</a:t>
            </a:r>
          </a:p>
        </p:txBody>
      </p:sp>
      <p:sp>
        <p:nvSpPr>
          <p:cNvPr id="27" name="Arrow: Right 26">
            <a:extLst>
              <a:ext uri="{FF2B5EF4-FFF2-40B4-BE49-F238E27FC236}">
                <a16:creationId xmlns:a16="http://schemas.microsoft.com/office/drawing/2014/main" id="{D53EF5DE-A087-0FD0-AFC6-E8EAFB459993}"/>
              </a:ext>
            </a:extLst>
          </p:cNvPr>
          <p:cNvSpPr/>
          <p:nvPr/>
        </p:nvSpPr>
        <p:spPr>
          <a:xfrm>
            <a:off x="6572836" y="4364471"/>
            <a:ext cx="840708" cy="484632"/>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4086028-A15E-F847-68EE-FFE10E35D47B}"/>
              </a:ext>
            </a:extLst>
          </p:cNvPr>
          <p:cNvSpPr/>
          <p:nvPr/>
        </p:nvSpPr>
        <p:spPr>
          <a:xfrm>
            <a:off x="2696518" y="2583037"/>
            <a:ext cx="1258509"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Current Production MIS</a:t>
            </a:r>
          </a:p>
        </p:txBody>
      </p:sp>
      <p:sp>
        <p:nvSpPr>
          <p:cNvPr id="29" name="Rectangle 28">
            <a:extLst>
              <a:ext uri="{FF2B5EF4-FFF2-40B4-BE49-F238E27FC236}">
                <a16:creationId xmlns:a16="http://schemas.microsoft.com/office/drawing/2014/main" id="{18178795-8C66-ECF0-83AB-5BFFC75230D2}"/>
              </a:ext>
            </a:extLst>
          </p:cNvPr>
          <p:cNvSpPr/>
          <p:nvPr/>
        </p:nvSpPr>
        <p:spPr>
          <a:xfrm>
            <a:off x="2761748" y="4391557"/>
            <a:ext cx="1357325" cy="889743"/>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Market Trials API URLs</a:t>
            </a:r>
          </a:p>
        </p:txBody>
      </p:sp>
      <p:sp>
        <p:nvSpPr>
          <p:cNvPr id="41" name="Arrow: Right 40">
            <a:extLst>
              <a:ext uri="{FF2B5EF4-FFF2-40B4-BE49-F238E27FC236}">
                <a16:creationId xmlns:a16="http://schemas.microsoft.com/office/drawing/2014/main" id="{954824BB-379A-C00B-FED9-BC20C8DFA7FC}"/>
              </a:ext>
            </a:extLst>
          </p:cNvPr>
          <p:cNvSpPr/>
          <p:nvPr/>
        </p:nvSpPr>
        <p:spPr>
          <a:xfrm rot="1952301">
            <a:off x="6228907" y="3536110"/>
            <a:ext cx="1365407" cy="401554"/>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AAA781A7-D92D-DD23-DF69-B0AB099758B8}"/>
              </a:ext>
            </a:extLst>
          </p:cNvPr>
          <p:cNvCxnSpPr/>
          <p:nvPr/>
        </p:nvCxnSpPr>
        <p:spPr>
          <a:xfrm>
            <a:off x="4296697" y="1946791"/>
            <a:ext cx="78658" cy="3864077"/>
          </a:xfrm>
          <a:prstGeom prst="line">
            <a:avLst/>
          </a:prstGeom>
          <a:ln w="5715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242D12AD-9DCC-F379-F4DC-3B3064669CDC}"/>
              </a:ext>
            </a:extLst>
          </p:cNvPr>
          <p:cNvSpPr txBox="1"/>
          <p:nvPr/>
        </p:nvSpPr>
        <p:spPr>
          <a:xfrm>
            <a:off x="592381" y="1729840"/>
            <a:ext cx="2875931" cy="369332"/>
          </a:xfrm>
          <a:prstGeom prst="rect">
            <a:avLst/>
          </a:prstGeom>
          <a:noFill/>
        </p:spPr>
        <p:txBody>
          <a:bodyPr wrap="square" rtlCol="0">
            <a:spAutoFit/>
          </a:bodyPr>
          <a:lstStyle/>
          <a:p>
            <a:r>
              <a:rPr lang="en-US" b="1" dirty="0"/>
              <a:t>Current Production</a:t>
            </a:r>
          </a:p>
        </p:txBody>
      </p:sp>
      <p:sp>
        <p:nvSpPr>
          <p:cNvPr id="47" name="TextBox 46">
            <a:extLst>
              <a:ext uri="{FF2B5EF4-FFF2-40B4-BE49-F238E27FC236}">
                <a16:creationId xmlns:a16="http://schemas.microsoft.com/office/drawing/2014/main" id="{C695F3A4-C3ED-A865-2ADC-AB36478F62A4}"/>
              </a:ext>
            </a:extLst>
          </p:cNvPr>
          <p:cNvSpPr txBox="1"/>
          <p:nvPr/>
        </p:nvSpPr>
        <p:spPr>
          <a:xfrm>
            <a:off x="5170736" y="1451603"/>
            <a:ext cx="2755032" cy="369332"/>
          </a:xfrm>
          <a:prstGeom prst="rect">
            <a:avLst/>
          </a:prstGeom>
          <a:noFill/>
        </p:spPr>
        <p:txBody>
          <a:bodyPr wrap="square" rtlCol="0">
            <a:spAutoFit/>
          </a:bodyPr>
          <a:lstStyle/>
          <a:p>
            <a:r>
              <a:rPr lang="en-US" b="1" dirty="0">
                <a:highlight>
                  <a:srgbClr val="FFFF00"/>
                </a:highlight>
              </a:rPr>
              <a:t>Go-Live – 12/05 00:05</a:t>
            </a:r>
          </a:p>
        </p:txBody>
      </p:sp>
      <p:sp>
        <p:nvSpPr>
          <p:cNvPr id="3" name="TextBox 2">
            <a:extLst>
              <a:ext uri="{FF2B5EF4-FFF2-40B4-BE49-F238E27FC236}">
                <a16:creationId xmlns:a16="http://schemas.microsoft.com/office/drawing/2014/main" id="{87B45361-484C-4E6E-5FA1-6618DCB6F956}"/>
              </a:ext>
            </a:extLst>
          </p:cNvPr>
          <p:cNvSpPr txBox="1"/>
          <p:nvPr/>
        </p:nvSpPr>
        <p:spPr>
          <a:xfrm>
            <a:off x="817343" y="3670234"/>
            <a:ext cx="2875931" cy="369332"/>
          </a:xfrm>
          <a:prstGeom prst="rect">
            <a:avLst/>
          </a:prstGeom>
          <a:noFill/>
        </p:spPr>
        <p:txBody>
          <a:bodyPr wrap="square" rtlCol="0">
            <a:spAutoFit/>
          </a:bodyPr>
          <a:lstStyle/>
          <a:p>
            <a:r>
              <a:rPr lang="en-US" b="1" dirty="0"/>
              <a:t>RTC+B Market Trials</a:t>
            </a:r>
          </a:p>
        </p:txBody>
      </p:sp>
      <mc:AlternateContent xmlns:mc="http://schemas.openxmlformats.org/markup-compatibility/2006">
        <mc:Choice xmlns:p14="http://schemas.microsoft.com/office/powerpoint/2010/main" Requires="p14">
          <p:contentPart p14:bwMode="auto" r:id="rId2">
            <p14:nvContentPartPr>
              <p14:cNvPr id="6" name="Ink 5">
                <a:extLst>
                  <a:ext uri="{FF2B5EF4-FFF2-40B4-BE49-F238E27FC236}">
                    <a16:creationId xmlns:a16="http://schemas.microsoft.com/office/drawing/2014/main" id="{85FFC4C7-0F25-1824-1B90-75ACE322836A}"/>
                  </a:ext>
                </a:extLst>
              </p14:cNvPr>
              <p14:cNvContentPartPr/>
              <p14:nvPr/>
            </p14:nvContentPartPr>
            <p14:xfrm>
              <a:off x="6751110" y="2683127"/>
              <a:ext cx="410760" cy="522000"/>
            </p14:xfrm>
          </p:contentPart>
        </mc:Choice>
        <mc:Fallback>
          <p:pic>
            <p:nvPicPr>
              <p:cNvPr id="6" name="Ink 5">
                <a:extLst>
                  <a:ext uri="{FF2B5EF4-FFF2-40B4-BE49-F238E27FC236}">
                    <a16:creationId xmlns:a16="http://schemas.microsoft.com/office/drawing/2014/main" id="{85FFC4C7-0F25-1824-1B90-75ACE322836A}"/>
                  </a:ext>
                </a:extLst>
              </p:cNvPr>
              <p:cNvPicPr/>
              <p:nvPr/>
            </p:nvPicPr>
            <p:blipFill>
              <a:blip r:embed="rId3"/>
              <a:stretch>
                <a:fillRect/>
              </a:stretch>
            </p:blipFill>
            <p:spPr>
              <a:xfrm>
                <a:off x="6744990" y="2677007"/>
                <a:ext cx="423000" cy="53424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11" name="Ink 10">
                <a:extLst>
                  <a:ext uri="{FF2B5EF4-FFF2-40B4-BE49-F238E27FC236}">
                    <a16:creationId xmlns:a16="http://schemas.microsoft.com/office/drawing/2014/main" id="{F6D01C73-281D-0E48-36C8-F4F3926B4123}"/>
                  </a:ext>
                </a:extLst>
              </p14:cNvPr>
              <p14:cNvContentPartPr/>
              <p14:nvPr/>
            </p14:nvContentPartPr>
            <p14:xfrm>
              <a:off x="6776670" y="2657567"/>
              <a:ext cx="282240" cy="581400"/>
            </p14:xfrm>
          </p:contentPart>
        </mc:Choice>
        <mc:Fallback>
          <p:pic>
            <p:nvPicPr>
              <p:cNvPr id="11" name="Ink 10">
                <a:extLst>
                  <a:ext uri="{FF2B5EF4-FFF2-40B4-BE49-F238E27FC236}">
                    <a16:creationId xmlns:a16="http://schemas.microsoft.com/office/drawing/2014/main" id="{F6D01C73-281D-0E48-36C8-F4F3926B4123}"/>
                  </a:ext>
                </a:extLst>
              </p:cNvPr>
              <p:cNvPicPr/>
              <p:nvPr/>
            </p:nvPicPr>
            <p:blipFill>
              <a:blip r:embed="rId5"/>
              <a:stretch>
                <a:fillRect/>
              </a:stretch>
            </p:blipFill>
            <p:spPr>
              <a:xfrm>
                <a:off x="6770550" y="2651447"/>
                <a:ext cx="294480" cy="59364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33" name="Ink 32">
                <a:extLst>
                  <a:ext uri="{FF2B5EF4-FFF2-40B4-BE49-F238E27FC236}">
                    <a16:creationId xmlns:a16="http://schemas.microsoft.com/office/drawing/2014/main" id="{34C399A4-AD12-16CE-5BD0-74C7DADB4F5A}"/>
                  </a:ext>
                </a:extLst>
              </p14:cNvPr>
              <p14:cNvContentPartPr/>
              <p14:nvPr/>
            </p14:nvContentPartPr>
            <p14:xfrm>
              <a:off x="6766774" y="4356674"/>
              <a:ext cx="410760" cy="522000"/>
            </p14:xfrm>
          </p:contentPart>
        </mc:Choice>
        <mc:Fallback>
          <p:pic>
            <p:nvPicPr>
              <p:cNvPr id="33" name="Ink 32">
                <a:extLst>
                  <a:ext uri="{FF2B5EF4-FFF2-40B4-BE49-F238E27FC236}">
                    <a16:creationId xmlns:a16="http://schemas.microsoft.com/office/drawing/2014/main" id="{34C399A4-AD12-16CE-5BD0-74C7DADB4F5A}"/>
                  </a:ext>
                </a:extLst>
              </p:cNvPr>
              <p:cNvPicPr/>
              <p:nvPr/>
            </p:nvPicPr>
            <p:blipFill>
              <a:blip r:embed="rId3"/>
              <a:stretch>
                <a:fillRect/>
              </a:stretch>
            </p:blipFill>
            <p:spPr>
              <a:xfrm>
                <a:off x="6760654" y="4350554"/>
                <a:ext cx="423000" cy="53424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34" name="Ink 33">
                <a:extLst>
                  <a:ext uri="{FF2B5EF4-FFF2-40B4-BE49-F238E27FC236}">
                    <a16:creationId xmlns:a16="http://schemas.microsoft.com/office/drawing/2014/main" id="{10DD8871-CEAE-D8BB-5F86-7EFA59EE6E62}"/>
                  </a:ext>
                </a:extLst>
              </p14:cNvPr>
              <p14:cNvContentPartPr/>
              <p14:nvPr/>
            </p14:nvContentPartPr>
            <p14:xfrm>
              <a:off x="6792334" y="4331114"/>
              <a:ext cx="282240" cy="581400"/>
            </p14:xfrm>
          </p:contentPart>
        </mc:Choice>
        <mc:Fallback>
          <p:pic>
            <p:nvPicPr>
              <p:cNvPr id="34" name="Ink 33">
                <a:extLst>
                  <a:ext uri="{FF2B5EF4-FFF2-40B4-BE49-F238E27FC236}">
                    <a16:creationId xmlns:a16="http://schemas.microsoft.com/office/drawing/2014/main" id="{10DD8871-CEAE-D8BB-5F86-7EFA59EE6E62}"/>
                  </a:ext>
                </a:extLst>
              </p:cNvPr>
              <p:cNvPicPr/>
              <p:nvPr/>
            </p:nvPicPr>
            <p:blipFill>
              <a:blip r:embed="rId5"/>
              <a:stretch>
                <a:fillRect/>
              </a:stretch>
            </p:blipFill>
            <p:spPr>
              <a:xfrm>
                <a:off x="6786214" y="4324994"/>
                <a:ext cx="294480" cy="59364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39" name="Ink 38">
                <a:extLst>
                  <a:ext uri="{FF2B5EF4-FFF2-40B4-BE49-F238E27FC236}">
                    <a16:creationId xmlns:a16="http://schemas.microsoft.com/office/drawing/2014/main" id="{2887C9CD-D315-16A7-E616-653E5F66EFA7}"/>
                  </a:ext>
                </a:extLst>
              </p14:cNvPr>
              <p14:cNvContentPartPr/>
              <p14:nvPr/>
            </p14:nvContentPartPr>
            <p14:xfrm>
              <a:off x="6528990" y="3425087"/>
              <a:ext cx="560160" cy="517680"/>
            </p14:xfrm>
          </p:contentPart>
        </mc:Choice>
        <mc:Fallback>
          <p:pic>
            <p:nvPicPr>
              <p:cNvPr id="39" name="Ink 38">
                <a:extLst>
                  <a:ext uri="{FF2B5EF4-FFF2-40B4-BE49-F238E27FC236}">
                    <a16:creationId xmlns:a16="http://schemas.microsoft.com/office/drawing/2014/main" id="{2887C9CD-D315-16A7-E616-653E5F66EFA7}"/>
                  </a:ext>
                </a:extLst>
              </p:cNvPr>
              <p:cNvPicPr/>
              <p:nvPr/>
            </p:nvPicPr>
            <p:blipFill>
              <a:blip r:embed="rId9"/>
              <a:stretch>
                <a:fillRect/>
              </a:stretch>
            </p:blipFill>
            <p:spPr>
              <a:xfrm>
                <a:off x="6522870" y="3418967"/>
                <a:ext cx="572400" cy="529920"/>
              </a:xfrm>
              <a:prstGeom prst="rect">
                <a:avLst/>
              </a:prstGeom>
            </p:spPr>
          </p:pic>
        </mc:Fallback>
      </mc:AlternateContent>
    </p:spTree>
    <p:extLst>
      <p:ext uri="{BB962C8B-B14F-4D97-AF65-F5344CB8AC3E}">
        <p14:creationId xmlns:p14="http://schemas.microsoft.com/office/powerpoint/2010/main" val="1026501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0648C-99E6-FED5-1A6B-98C113B2DC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26A150-3911-6BDB-8AE2-03225CE6FDDC}"/>
              </a:ext>
            </a:extLst>
          </p:cNvPr>
          <p:cNvSpPr>
            <a:spLocks noGrp="1"/>
          </p:cNvSpPr>
          <p:nvPr>
            <p:ph type="title"/>
          </p:nvPr>
        </p:nvSpPr>
        <p:spPr>
          <a:xfrm>
            <a:off x="381000" y="243682"/>
            <a:ext cx="8458200" cy="962818"/>
          </a:xfrm>
        </p:spPr>
        <p:txBody>
          <a:bodyPr/>
          <a:lstStyle/>
          <a:p>
            <a:r>
              <a:rPr lang="en-US" sz="2000" dirty="0"/>
              <a:t>QSEs RTC+B Systems configurations for Go-Live</a:t>
            </a:r>
          </a:p>
        </p:txBody>
      </p:sp>
      <p:sp>
        <p:nvSpPr>
          <p:cNvPr id="3" name="Content Placeholder 2">
            <a:extLst>
              <a:ext uri="{FF2B5EF4-FFF2-40B4-BE49-F238E27FC236}">
                <a16:creationId xmlns:a16="http://schemas.microsoft.com/office/drawing/2014/main" id="{F680DEA7-2A9D-C1F0-69D9-4089F9F337CE}"/>
              </a:ext>
            </a:extLst>
          </p:cNvPr>
          <p:cNvSpPr>
            <a:spLocks noGrp="1"/>
          </p:cNvSpPr>
          <p:nvPr>
            <p:ph idx="1"/>
          </p:nvPr>
        </p:nvSpPr>
        <p:spPr>
          <a:xfrm>
            <a:off x="2" y="346232"/>
            <a:ext cx="8534400" cy="5280822"/>
          </a:xfrm>
        </p:spPr>
        <p:txBody>
          <a:bodyPr/>
          <a:lstStyle/>
          <a:p>
            <a:pPr marL="457200" lvl="1" indent="0">
              <a:buNone/>
            </a:pPr>
            <a:endParaRPr lang="en-US" sz="12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EMS/AGC/SCADA Calc/Scripts </a:t>
            </a:r>
          </a:p>
          <a:p>
            <a:pPr lvl="1">
              <a:buFont typeface="Courier New" panose="02070309020205020404" pitchFamily="49" charset="0"/>
              <a:buChar char="o"/>
            </a:pPr>
            <a:r>
              <a:rPr lang="en-US" sz="14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QSEs will utilize </a:t>
            </a:r>
            <a:r>
              <a:rPr lang="en-US" sz="14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System level switch </a:t>
            </a: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of their </a:t>
            </a:r>
            <a:r>
              <a:rPr lang="en-US" sz="14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EMS/AGC/SCADA Calc/Scripts to cutover their entire system to RTC+B mode. Switchover time </a:t>
            </a: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must</a:t>
            </a:r>
            <a:r>
              <a:rPr lang="en-US" sz="14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 be within 30-60 seconds.</a:t>
            </a:r>
          </a:p>
          <a:p>
            <a:pPr marL="914400" lvl="2" indent="0">
              <a:buNone/>
            </a:pPr>
            <a:endParaRPr lang="en-US" sz="12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Market Submissions and Notifications </a:t>
            </a: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are utilizing parallel RTC+B Market Systems Production system to submit real-time market submissions into ERCOT RTC+B Market Trial Production System in parallel to current production. </a:t>
            </a:r>
            <a:endParaRPr lang="en-US" sz="1400" b="1" dirty="0">
              <a:solidFill>
                <a:srgbClr val="5B6770"/>
              </a:solidFill>
              <a:highlight>
                <a:srgbClr val="00FF00"/>
              </a:highlight>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Some QSEs are using current production to support dual real-time market submissions into ERCOT RTC+B Market Trial Production System in parallel to Current Production starting from Open Loop Testing till Go Live. </a:t>
            </a:r>
          </a:p>
          <a:p>
            <a:pPr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Go-Live Market System APIs will have to be updated to point to new RTC+B Go-Live Internet and WAN API URLs during Go-Live.</a:t>
            </a:r>
          </a:p>
          <a:p>
            <a:pPr lvl="2"/>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Outages Submissions</a:t>
            </a: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QSEs/TSPs Go-Live Outage Submission APIs will have to be updated to point to new RTC+B Go-Live Internet and WAN API URLs during Go-Live.</a:t>
            </a:r>
          </a:p>
          <a:p>
            <a:pPr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2"/>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2"/>
            <a:endParaRPr lang="en-US" sz="1200" b="1" dirty="0">
              <a:solidFill>
                <a:srgbClr val="5B6770"/>
              </a:solidFill>
              <a:highlight>
                <a:srgbClr val="00FF00"/>
              </a:highlight>
              <a:latin typeface="Arial" panose="020B0604020202020204" pitchFamily="34" charset="0"/>
              <a:ea typeface="MS Mincho" panose="02020609040205080304" pitchFamily="49" charset="-128"/>
              <a:cs typeface="Times New Roman" panose="02020603050405020304" pitchFamily="18" charset="0"/>
            </a:endParaRPr>
          </a:p>
          <a:p>
            <a:pPr lvl="2"/>
            <a:endParaRPr lang="en-US" sz="1200" b="1" dirty="0">
              <a:solidFill>
                <a:srgbClr val="5B6770"/>
              </a:solidFill>
              <a:highlight>
                <a:srgbClr val="00FF00"/>
              </a:highlight>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914400" lvl="2" indent="0">
              <a:buNone/>
            </a:pPr>
            <a:endParaRPr lang="en-US" sz="10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p:txBody>
      </p:sp>
      <p:sp>
        <p:nvSpPr>
          <p:cNvPr id="4" name="Slide Number Placeholder 3">
            <a:extLst>
              <a:ext uri="{FF2B5EF4-FFF2-40B4-BE49-F238E27FC236}">
                <a16:creationId xmlns:a16="http://schemas.microsoft.com/office/drawing/2014/main" id="{25EBDE23-83C6-CA74-20ED-8F8477B311DF}"/>
              </a:ext>
            </a:extLst>
          </p:cNvPr>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1149250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D551-A04F-2165-E81D-E0D8C2678AE1}"/>
              </a:ext>
            </a:extLst>
          </p:cNvPr>
          <p:cNvSpPr>
            <a:spLocks noGrp="1"/>
          </p:cNvSpPr>
          <p:nvPr>
            <p:ph type="title"/>
          </p:nvPr>
        </p:nvSpPr>
        <p:spPr/>
        <p:txBody>
          <a:bodyPr/>
          <a:lstStyle/>
          <a:p>
            <a:r>
              <a:rPr lang="en-US" sz="2000" dirty="0"/>
              <a:t>MMS/Outage Submissions – Go-Live Systems configurations</a:t>
            </a:r>
          </a:p>
        </p:txBody>
      </p:sp>
      <p:sp>
        <p:nvSpPr>
          <p:cNvPr id="4" name="Slide Number Placeholder 3">
            <a:extLst>
              <a:ext uri="{FF2B5EF4-FFF2-40B4-BE49-F238E27FC236}">
                <a16:creationId xmlns:a16="http://schemas.microsoft.com/office/drawing/2014/main" id="{E643A2A5-7F17-7263-7E2B-1CDEC707195E}"/>
              </a:ext>
            </a:extLst>
          </p:cNvPr>
          <p:cNvSpPr>
            <a:spLocks noGrp="1"/>
          </p:cNvSpPr>
          <p:nvPr>
            <p:ph type="sldNum" sz="quarter" idx="4"/>
          </p:nvPr>
        </p:nvSpPr>
        <p:spPr/>
        <p:txBody>
          <a:bodyPr/>
          <a:lstStyle/>
          <a:p>
            <a:fld id="{1D93BD3E-1E9A-4970-A6F7-E7AC52762E0C}" type="slidenum">
              <a:rPr lang="en-US" smtClean="0"/>
              <a:pPr/>
              <a:t>8</a:t>
            </a:fld>
            <a:endParaRPr lang="en-US"/>
          </a:p>
        </p:txBody>
      </p:sp>
      <p:graphicFrame>
        <p:nvGraphicFramePr>
          <p:cNvPr id="5" name="Table 4">
            <a:extLst>
              <a:ext uri="{FF2B5EF4-FFF2-40B4-BE49-F238E27FC236}">
                <a16:creationId xmlns:a16="http://schemas.microsoft.com/office/drawing/2014/main" id="{DB23D8E1-A798-DA80-FB01-371142EDE365}"/>
              </a:ext>
            </a:extLst>
          </p:cNvPr>
          <p:cNvGraphicFramePr>
            <a:graphicFrameLocks noGrp="1"/>
          </p:cNvGraphicFramePr>
          <p:nvPr>
            <p:extLst>
              <p:ext uri="{D42A27DB-BD31-4B8C-83A1-F6EECF244321}">
                <p14:modId xmlns:p14="http://schemas.microsoft.com/office/powerpoint/2010/main" val="1805087317"/>
              </p:ext>
            </p:extLst>
          </p:nvPr>
        </p:nvGraphicFramePr>
        <p:xfrm>
          <a:off x="304800" y="900077"/>
          <a:ext cx="8534400" cy="3561325"/>
        </p:xfrm>
        <a:graphic>
          <a:graphicData uri="http://schemas.openxmlformats.org/drawingml/2006/table">
            <a:tbl>
              <a:tblPr firstRow="1" bandRow="1">
                <a:tableStyleId>{69012ECD-51FC-41F1-AA8D-1B2483CD663E}</a:tableStyleId>
              </a:tblPr>
              <a:tblGrid>
                <a:gridCol w="1042219">
                  <a:extLst>
                    <a:ext uri="{9D8B030D-6E8A-4147-A177-3AD203B41FA5}">
                      <a16:colId xmlns:a16="http://schemas.microsoft.com/office/drawing/2014/main" val="1352801459"/>
                    </a:ext>
                  </a:extLst>
                </a:gridCol>
                <a:gridCol w="1245324">
                  <a:extLst>
                    <a:ext uri="{9D8B030D-6E8A-4147-A177-3AD203B41FA5}">
                      <a16:colId xmlns:a16="http://schemas.microsoft.com/office/drawing/2014/main" val="3618380293"/>
                    </a:ext>
                  </a:extLst>
                </a:gridCol>
                <a:gridCol w="1077913">
                  <a:extLst>
                    <a:ext uri="{9D8B030D-6E8A-4147-A177-3AD203B41FA5}">
                      <a16:colId xmlns:a16="http://schemas.microsoft.com/office/drawing/2014/main" val="790261420"/>
                    </a:ext>
                  </a:extLst>
                </a:gridCol>
                <a:gridCol w="2130776">
                  <a:extLst>
                    <a:ext uri="{9D8B030D-6E8A-4147-A177-3AD203B41FA5}">
                      <a16:colId xmlns:a16="http://schemas.microsoft.com/office/drawing/2014/main" val="2674858095"/>
                    </a:ext>
                  </a:extLst>
                </a:gridCol>
                <a:gridCol w="3038168">
                  <a:extLst>
                    <a:ext uri="{9D8B030D-6E8A-4147-A177-3AD203B41FA5}">
                      <a16:colId xmlns:a16="http://schemas.microsoft.com/office/drawing/2014/main" val="1447222574"/>
                    </a:ext>
                  </a:extLst>
                </a:gridCol>
              </a:tblGrid>
              <a:tr h="518018">
                <a:tc>
                  <a:txBody>
                    <a:bodyPr/>
                    <a:lstStyle/>
                    <a:p>
                      <a:pPr algn="ctr" fontAlgn="ctr"/>
                      <a:r>
                        <a:rPr lang="en-US" sz="1200" b="1" u="none" strike="noStrike" kern="1200" dirty="0">
                          <a:solidFill>
                            <a:schemeClr val="bg1"/>
                          </a:solidFill>
                          <a:effectLst/>
                          <a:latin typeface="+mn-lt"/>
                          <a:ea typeface="+mn-ea"/>
                          <a:cs typeface="+mn-cs"/>
                        </a:rPr>
                        <a:t>System/</a:t>
                      </a:r>
                    </a:p>
                    <a:p>
                      <a:pPr algn="ctr" fontAlgn="ctr"/>
                      <a:r>
                        <a:rPr lang="en-US" sz="1200" b="1" u="none" strike="noStrike" kern="1200" dirty="0">
                          <a:solidFill>
                            <a:schemeClr val="bg1"/>
                          </a:solidFill>
                          <a:effectLst/>
                          <a:latin typeface="+mn-lt"/>
                          <a:ea typeface="+mn-ea"/>
                          <a:cs typeface="+mn-cs"/>
                        </a:rPr>
                        <a:t>Environment</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kern="1200" dirty="0">
                          <a:solidFill>
                            <a:schemeClr val="bg1"/>
                          </a:solidFill>
                          <a:effectLst/>
                          <a:latin typeface="+mn-lt"/>
                          <a:ea typeface="+mn-ea"/>
                          <a:cs typeface="+mn-cs"/>
                        </a:rPr>
                        <a:t>Effective</a:t>
                      </a:r>
                    </a:p>
                    <a:p>
                      <a:pPr algn="ctr" fontAlgn="ctr"/>
                      <a:r>
                        <a:rPr lang="en-US" sz="1200" b="1" u="none" strike="noStrike" kern="1200" dirty="0">
                          <a:solidFill>
                            <a:schemeClr val="bg1"/>
                          </a:solidFill>
                          <a:effectLst/>
                          <a:latin typeface="+mn-lt"/>
                          <a:ea typeface="+mn-ea"/>
                          <a:cs typeface="+mn-cs"/>
                        </a:rPr>
                        <a:t>Dates</a:t>
                      </a:r>
                      <a:r>
                        <a:rPr lang="en-US" sz="1200" b="1" i="0" u="none" strike="noStrike" dirty="0">
                          <a:solidFill>
                            <a:srgbClr val="000000"/>
                          </a:solidFill>
                          <a:effectLst/>
                          <a:latin typeface="+mn-lt"/>
                        </a:rPr>
                        <a:t> </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Digital </a:t>
                      </a:r>
                    </a:p>
                    <a:p>
                      <a:pPr algn="ctr" fontAlgn="ctr"/>
                      <a:r>
                        <a:rPr lang="en-US" sz="1200" u="none" strike="noStrike" dirty="0">
                          <a:effectLst/>
                          <a:latin typeface="+mn-lt"/>
                        </a:rPr>
                        <a:t>Certificate</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MMSUI/</a:t>
                      </a:r>
                    </a:p>
                    <a:p>
                      <a:pPr algn="ctr" fontAlgn="ctr"/>
                      <a:r>
                        <a:rPr lang="en-US" sz="1200" u="none" strike="noStrike" dirty="0">
                          <a:effectLst/>
                          <a:latin typeface="+mn-lt"/>
                        </a:rPr>
                        <a:t>OSUI</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API/WAN URL</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9949176"/>
                  </a:ext>
                </a:extLst>
              </a:tr>
              <a:tr h="1110459">
                <a:tc>
                  <a:txBody>
                    <a:bodyPr/>
                    <a:lstStyle/>
                    <a:p>
                      <a:pPr lvl="0" algn="ctr" fontAlgn="ctr"/>
                      <a:r>
                        <a:rPr lang="en-US" sz="1100" u="none" strike="noStrike" dirty="0">
                          <a:effectLst/>
                          <a:latin typeface="+mn-lt"/>
                        </a:rPr>
                        <a:t>Current Prod (pre-RTC)</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1" i="0" u="none" strike="noStrike" dirty="0">
                          <a:solidFill>
                            <a:srgbClr val="FF0000"/>
                          </a:solidFill>
                          <a:effectLst/>
                          <a:latin typeface="+mn-lt"/>
                        </a:rPr>
                        <a:t>Till 12/4 23:56</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latin typeface="+mn-lt"/>
                        </a:rPr>
                        <a:t>Current Prod</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100" u="sng" strike="noStrike" kern="1200" dirty="0">
                          <a:solidFill>
                            <a:schemeClr val="accent4">
                              <a:lumMod val="75000"/>
                              <a:lumOff val="25000"/>
                            </a:schemeClr>
                          </a:solidFill>
                          <a:effectLst/>
                          <a:latin typeface="+mn-lt"/>
                          <a:ea typeface="+mn-ea"/>
                          <a:cs typeface="+mn-cs"/>
                        </a:rPr>
                        <a:t>mis.ercot.com/mmsui</a:t>
                      </a: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mis.ercot.com/osui</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1" indent="0" algn="l" defTabSz="914400" rtl="0" eaLnBrk="1" fontAlgn="ctr" latinLnBrk="0" hangingPunct="1">
                        <a:buNone/>
                      </a:pPr>
                      <a:r>
                        <a:rPr lang="en-US" sz="1100" u="sng" strike="noStrike" kern="1200" dirty="0">
                          <a:solidFill>
                            <a:schemeClr val="accent4">
                              <a:lumMod val="75000"/>
                              <a:lumOff val="25000"/>
                            </a:schemeClr>
                          </a:solidFill>
                          <a:effectLst/>
                          <a:latin typeface="+mn-lt"/>
                          <a:ea typeface="+mn-ea"/>
                          <a:cs typeface="+mn-cs"/>
                        </a:rPr>
                        <a:t>https://misapi.ercot.com/2007-08/Nodal/eEDS/EWS/</a:t>
                      </a:r>
                    </a:p>
                    <a:p>
                      <a:pPr marL="0" lvl="1" indent="0" algn="l" defTabSz="914400" rtl="0" eaLnBrk="1" fontAlgn="ctr" latinLnBrk="0" hangingPunct="1">
                        <a:buNone/>
                      </a:pP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https://api.wan.ercot.com:8443/2007-08/Nodal/eEDS/EWS/</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32092"/>
                  </a:ext>
                </a:extLst>
              </a:tr>
              <a:tr h="1277789">
                <a:tc>
                  <a:txBody>
                    <a:bodyPr/>
                    <a:lstStyle/>
                    <a:p>
                      <a:pPr lvl="0" algn="ctr" fontAlgn="ctr"/>
                      <a:r>
                        <a:rPr lang="en-US" sz="1100" u="none" strike="noStrike" dirty="0">
                          <a:effectLst/>
                          <a:latin typeface="+mn-lt"/>
                        </a:rPr>
                        <a:t>RTC+B Market Trials and </a:t>
                      </a:r>
                      <a:r>
                        <a:rPr lang="en-US" sz="1100" b="1" u="none" strike="noStrike" dirty="0">
                          <a:effectLst/>
                          <a:highlight>
                            <a:srgbClr val="FFFF00"/>
                          </a:highlight>
                          <a:latin typeface="+mn-lt"/>
                        </a:rPr>
                        <a:t>Dual Submissions</a:t>
                      </a:r>
                      <a:endParaRPr lang="en-US" sz="1100" b="1" i="0" u="none" strike="noStrike" dirty="0">
                        <a:solidFill>
                          <a:srgbClr val="000000"/>
                        </a:solidFill>
                        <a:effectLst/>
                        <a:highlight>
                          <a:srgbClr val="FFFF00"/>
                        </a:highligh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1" i="0" u="none" strike="noStrike" dirty="0">
                          <a:solidFill>
                            <a:srgbClr val="FF0000"/>
                          </a:solidFill>
                          <a:effectLst/>
                          <a:latin typeface="+mn-lt"/>
                        </a:rPr>
                        <a:t>Till 12/4 23:56</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latin typeface="+mn-lt"/>
                        </a:rPr>
                        <a:t>Current Prod </a:t>
                      </a:r>
                    </a:p>
                    <a:p>
                      <a:pPr algn="ctr" fontAlgn="ctr"/>
                      <a:r>
                        <a:rPr lang="en-US" sz="1100" u="none" strike="noStrike" dirty="0">
                          <a:effectLst/>
                          <a:latin typeface="+mn-lt"/>
                        </a:rPr>
                        <a:t>(no change)</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2">
                            <a:extLst>
                              <a:ext uri="{A12FA001-AC4F-418D-AE19-62706E023703}">
                                <ahyp:hlinkClr xmlns:ahyp="http://schemas.microsoft.com/office/drawing/2018/hyperlinkcolor" val="tx"/>
                              </a:ext>
                            </a:extLst>
                          </a:hlinkClick>
                        </a:rPr>
                        <a:t>https://markettrials.ercot.com/mmsui/mmsui/displayTradesLanding.action</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endParaRPr lang="en-US" sz="1100" u="none" strike="noStrike" kern="1200" dirty="0">
                        <a:solidFill>
                          <a:schemeClr val="tx1"/>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3">
                            <a:extLst>
                              <a:ext uri="{A12FA001-AC4F-418D-AE19-62706E023703}">
                                <ahyp:hlinkClr xmlns:ahyp="http://schemas.microsoft.com/office/drawing/2018/hyperlinkcolor" val="tx"/>
                              </a:ext>
                            </a:extLst>
                          </a:hlinkClick>
                        </a:rPr>
                        <a:t>https://markettrials.ercot.com/osrui/osrui/Summary.action</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4">
                            <a:extLst>
                              <a:ext uri="{A12FA001-AC4F-418D-AE19-62706E023703}">
                                <ahyp:hlinkClr xmlns:ahyp="http://schemas.microsoft.com/office/drawing/2018/hyperlinkcolor" val="tx"/>
                              </a:ext>
                            </a:extLst>
                          </a:hlinkClick>
                        </a:rPr>
                        <a:t>https://markettrialsapi.ercot.com/NodalAPI/EWS/</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5">
                            <a:extLst>
                              <a:ext uri="{A12FA001-AC4F-418D-AE19-62706E023703}">
                                <ahyp:hlinkClr xmlns:ahyp="http://schemas.microsoft.com/office/drawing/2018/hyperlinkcolor" val="tx"/>
                              </a:ext>
                            </a:extLst>
                          </a:hlinkClick>
                        </a:rPr>
                        <a:t>https://markettrialsapi.wan.ercot.com/NodalAPI/EWS/</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4987621"/>
                  </a:ext>
                </a:extLst>
              </a:tr>
              <a:tr h="650627">
                <a:tc>
                  <a:txBody>
                    <a:bodyPr/>
                    <a:lstStyle/>
                    <a:p>
                      <a:pPr lvl="0" algn="ctr" fontAlgn="ctr"/>
                      <a:r>
                        <a:rPr lang="en-US" sz="1100" b="0" i="0" u="none" strike="noStrike" dirty="0">
                          <a:solidFill>
                            <a:srgbClr val="000000"/>
                          </a:solidFill>
                          <a:effectLst/>
                          <a:latin typeface="+mn-lt"/>
                        </a:rPr>
                        <a:t>RTC+B Go-Live</a:t>
                      </a:r>
                    </a:p>
                    <a:p>
                      <a:pPr lvl="0" algn="ctr" fontAlgn="ctr"/>
                      <a:r>
                        <a:rPr lang="en-US" sz="1100" b="0" i="0" u="none" strike="noStrike" dirty="0">
                          <a:solidFill>
                            <a:srgbClr val="000000"/>
                          </a:solidFill>
                          <a:effectLst/>
                          <a:latin typeface="+mn-lt"/>
                        </a:rPr>
                        <a:t>Production</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1" i="0" u="none" strike="noStrike" dirty="0">
                          <a:solidFill>
                            <a:srgbClr val="26D07C"/>
                          </a:solidFill>
                          <a:effectLst/>
                          <a:latin typeface="+mn-lt"/>
                        </a:rPr>
                        <a:t>From 12/5 00:05</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latin typeface="+mn-lt"/>
                        </a:rPr>
                        <a:t>Current Prod </a:t>
                      </a:r>
                    </a:p>
                    <a:p>
                      <a:pPr algn="ctr" fontAlgn="ctr"/>
                      <a:r>
                        <a:rPr lang="en-US" sz="1100" u="none" strike="noStrike" dirty="0">
                          <a:effectLst/>
                          <a:latin typeface="+mn-lt"/>
                        </a:rPr>
                        <a:t>(no change)</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100" u="sng" strike="noStrike" kern="1200" dirty="0">
                          <a:solidFill>
                            <a:schemeClr val="accent4">
                              <a:lumMod val="75000"/>
                              <a:lumOff val="25000"/>
                            </a:schemeClr>
                          </a:solidFill>
                          <a:effectLst/>
                          <a:latin typeface="+mn-lt"/>
                          <a:ea typeface="+mn-ea"/>
                          <a:cs typeface="+mn-cs"/>
                        </a:rPr>
                        <a:t>mis.ercot.com/mmsui</a:t>
                      </a: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mis.ercot.com/osui</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100" dirty="0">
                          <a:hlinkClick r:id="rId6" tooltip="https://misapi.ercot.com/nodalapi/ews/"/>
                        </a:rPr>
                        <a:t>https://misapi.ercot.com/NodalAPI/EWS/</a:t>
                      </a:r>
                      <a:br>
                        <a:rPr lang="sv-SE" sz="1100" dirty="0"/>
                      </a:br>
                      <a:r>
                        <a:rPr lang="sv-SE" sz="1100" dirty="0">
                          <a:hlinkClick r:id="rId7" tooltip="https://api.wan.ercot.com/nodalapi/ews/"/>
                        </a:rPr>
                        <a:t>https://api.wan.ercot.com/NodalAPI/EWS/</a:t>
                      </a:r>
                      <a:endParaRPr lang="en-US" sz="1100" b="1"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7520831"/>
                  </a:ext>
                </a:extLst>
              </a:tr>
            </a:tbl>
          </a:graphicData>
        </a:graphic>
      </p:graphicFrame>
      <p:sp>
        <p:nvSpPr>
          <p:cNvPr id="3" name="TextBox 2">
            <a:extLst>
              <a:ext uri="{FF2B5EF4-FFF2-40B4-BE49-F238E27FC236}">
                <a16:creationId xmlns:a16="http://schemas.microsoft.com/office/drawing/2014/main" id="{93A60815-2510-8904-D688-366C6D839C6C}"/>
              </a:ext>
            </a:extLst>
          </p:cNvPr>
          <p:cNvSpPr txBox="1"/>
          <p:nvPr/>
        </p:nvSpPr>
        <p:spPr>
          <a:xfrm>
            <a:off x="193705" y="4524221"/>
            <a:ext cx="8756589" cy="1569660"/>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Make sure that current production certificates and API Public Key (available at link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hlinkClick r:id="rId8"/>
              </a:rPr>
              <a:t>https://www.ercot.com/services/mdt/webservices</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are installed in Go-Live Market API System and Outage Submissions API System.</a:t>
            </a:r>
          </a:p>
          <a:p>
            <a:endParaRPr lang="en-US" sz="1600" dirty="0"/>
          </a:p>
          <a:p>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Any Market submissions submitted into RTC+B Market Trials before December 1, 2025, will be deleted in preparation for Go-Live***</a:t>
            </a:r>
          </a:p>
        </p:txBody>
      </p:sp>
    </p:spTree>
    <p:extLst>
      <p:ext uri="{BB962C8B-B14F-4D97-AF65-F5344CB8AC3E}">
        <p14:creationId xmlns:p14="http://schemas.microsoft.com/office/powerpoint/2010/main" val="2411558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BD5A4-0D0E-E637-67BB-920391F235C8}"/>
              </a:ext>
            </a:extLst>
          </p:cNvPr>
          <p:cNvSpPr>
            <a:spLocks noGrp="1"/>
          </p:cNvSpPr>
          <p:nvPr>
            <p:ph type="title"/>
          </p:nvPr>
        </p:nvSpPr>
        <p:spPr/>
        <p:txBody>
          <a:bodyPr/>
          <a:lstStyle/>
          <a:p>
            <a:r>
              <a:rPr lang="en-US" dirty="0"/>
              <a:t>RTC+B Go-Live - Listener Requests and Setup</a:t>
            </a:r>
            <a:br>
              <a:rPr lang="en-US" dirty="0"/>
            </a:br>
            <a:endParaRPr lang="en-US" dirty="0"/>
          </a:p>
        </p:txBody>
      </p:sp>
      <p:sp>
        <p:nvSpPr>
          <p:cNvPr id="3" name="Content Placeholder 2">
            <a:extLst>
              <a:ext uri="{FF2B5EF4-FFF2-40B4-BE49-F238E27FC236}">
                <a16:creationId xmlns:a16="http://schemas.microsoft.com/office/drawing/2014/main" id="{864EEBDC-60EB-234D-8ED3-E1C05B6CB75D}"/>
              </a:ext>
            </a:extLst>
          </p:cNvPr>
          <p:cNvSpPr>
            <a:spLocks noGrp="1"/>
          </p:cNvSpPr>
          <p:nvPr>
            <p:ph idx="1"/>
          </p:nvPr>
        </p:nvSpPr>
        <p:spPr>
          <a:xfrm>
            <a:off x="228600" y="502841"/>
            <a:ext cx="8534400" cy="5280822"/>
          </a:xfrm>
        </p:spPr>
        <p:txBody>
          <a:bodyPr/>
          <a:lstStyle/>
          <a:p>
            <a:pPr marL="0" indent="0">
              <a:buNone/>
            </a:pPr>
            <a:r>
              <a:rPr lang="en-US" dirty="0"/>
              <a:t>	ERCOT will not copy current prod listener URLs (pre- RTC) to RTCB environment where ERCOT is going to cutover on Dec 4-5</a:t>
            </a:r>
            <a:r>
              <a:rPr lang="en-US" baseline="30000" dirty="0"/>
              <a:t>th.</a:t>
            </a:r>
          </a:p>
          <a:p>
            <a:pPr marL="0" indent="0">
              <a:buNone/>
            </a:pPr>
            <a:endParaRPr lang="en-US" dirty="0"/>
          </a:p>
          <a:p>
            <a:pPr marL="0" indent="0">
              <a:buNone/>
            </a:pPr>
            <a:r>
              <a:rPr lang="en-US" b="1" u="sng" dirty="0"/>
              <a:t>Few Scenarios of Listener request form submission</a:t>
            </a:r>
            <a:r>
              <a:rPr lang="en-US" dirty="0"/>
              <a:t>:</a:t>
            </a:r>
          </a:p>
          <a:p>
            <a:pPr marL="0" indent="0">
              <a:buNone/>
            </a:pPr>
            <a:r>
              <a:rPr lang="en-US" dirty="0"/>
              <a:t> </a:t>
            </a:r>
          </a:p>
          <a:p>
            <a:r>
              <a:rPr lang="en-US" sz="1400" dirty="0"/>
              <a:t>If MPs don't have Listener Setup in RTCB environment, we request MPs to submit the Listener URLs Request form </a:t>
            </a:r>
            <a:r>
              <a:rPr lang="en-US" sz="1400" b="1" dirty="0">
                <a:highlight>
                  <a:srgbClr val="FFFF00"/>
                </a:highlight>
              </a:rPr>
              <a:t>by 12/01/2025</a:t>
            </a:r>
            <a:r>
              <a:rPr lang="en-US" sz="1400" dirty="0">
                <a:highlight>
                  <a:srgbClr val="FFFF00"/>
                </a:highlight>
              </a:rPr>
              <a:t>,</a:t>
            </a:r>
            <a:r>
              <a:rPr lang="en-US" sz="1400" dirty="0"/>
              <a:t> to configure listeners in RTCB environment.</a:t>
            </a:r>
          </a:p>
          <a:p>
            <a:r>
              <a:rPr lang="en-US" sz="1400" dirty="0"/>
              <a:t>If MPs already have listener URLs setup in RTCB environment and MPs want to continue to receive notification messages on same Listener URLs after go live, then MPs don’t have to submit listener URLs request form to configure in RTCB environment.</a:t>
            </a:r>
          </a:p>
          <a:p>
            <a:r>
              <a:rPr lang="en-US" sz="1400" dirty="0"/>
              <a:t>If MPs want to use current prod listener URLs (pre- RTC) after RTCB go live, we still want to request MPs to submit listener URLs request form </a:t>
            </a:r>
            <a:r>
              <a:rPr lang="en-US" sz="1400" b="1" dirty="0">
                <a:highlight>
                  <a:srgbClr val="FFFF00"/>
                </a:highlight>
              </a:rPr>
              <a:t>by 12/01/2025 </a:t>
            </a:r>
            <a:r>
              <a:rPr lang="en-US" sz="1400" dirty="0"/>
              <a:t>to configure into RTCB environment.</a:t>
            </a:r>
          </a:p>
          <a:p>
            <a:r>
              <a:rPr lang="en-US" sz="1400" b="1" dirty="0"/>
              <a:t>Once we configure listener URLs in RTCB environment, we will start sending notification messages from RTCB environment, if you don’t want receive notification messages from RTCB environment you can request us to DISABLE sending notification messages until go live. After go live we can ENABLE to send notification messages on configured listener URLs.</a:t>
            </a:r>
          </a:p>
          <a:p>
            <a:pPr marL="0" indent="0">
              <a:buNone/>
            </a:pPr>
            <a:endParaRPr lang="en-US" sz="1600" dirty="0"/>
          </a:p>
          <a:p>
            <a:pPr marL="0" indent="0">
              <a:buNone/>
            </a:pPr>
            <a:r>
              <a:rPr lang="en-US" sz="1600" dirty="0"/>
              <a:t>More details you can refer Market Notice: </a:t>
            </a:r>
            <a:r>
              <a:rPr lang="en-US" sz="1600" dirty="0">
                <a:hlinkClick r:id="rId2"/>
              </a:rPr>
              <a:t>M-B111325-01 RTC+B: ERCOT API/XML Interface Listener Setup for QSEs without Resources</a:t>
            </a:r>
            <a:endParaRPr lang="en-US" sz="1600" dirty="0"/>
          </a:p>
          <a:p>
            <a:endParaRPr lang="en-US" dirty="0"/>
          </a:p>
        </p:txBody>
      </p:sp>
      <p:sp>
        <p:nvSpPr>
          <p:cNvPr id="4" name="Slide Number Placeholder 3">
            <a:extLst>
              <a:ext uri="{FF2B5EF4-FFF2-40B4-BE49-F238E27FC236}">
                <a16:creationId xmlns:a16="http://schemas.microsoft.com/office/drawing/2014/main" id="{1FEB911E-C597-AB43-FF12-360D967C45E9}"/>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468819483"/>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f8c9251-373f-4ee3-86cf-d97122226a81" xsi:nil="true"/>
    <lcf76f155ced4ddcb4097134ff3c332f xmlns="5f527160-b6a2-448e-b210-55bbe2178a9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F51A5998F0944EA03AB587B5B58FD3" ma:contentTypeVersion="14" ma:contentTypeDescription="Create a new document." ma:contentTypeScope="" ma:versionID="5de53c7dd9d5e3dd48e81f15fe9d6d64">
  <xsd:schema xmlns:xsd="http://www.w3.org/2001/XMLSchema" xmlns:xs="http://www.w3.org/2001/XMLSchema" xmlns:p="http://schemas.microsoft.com/office/2006/metadata/properties" xmlns:ns2="5f527160-b6a2-448e-b210-55bbe2178a90" xmlns:ns3="cf8c9251-373f-4ee3-86cf-d97122226a81" targetNamespace="http://schemas.microsoft.com/office/2006/metadata/properties" ma:root="true" ma:fieldsID="b9ed68adcc3693f95084af8a9f0e3281" ns2:_="" ns3:_="">
    <xsd:import namespace="5f527160-b6a2-448e-b210-55bbe2178a90"/>
    <xsd:import namespace="cf8c9251-373f-4ee3-86cf-d97122226a8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27160-b6a2-448e-b210-55bbe217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8c9251-373f-4ee3-86cf-d97122226a8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7bce286-be28-47de-b9f7-94a506e34291}" ma:internalName="TaxCatchAll" ma:showField="CatchAllData" ma:web="cf8c9251-373f-4ee3-86cf-d97122226a81">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5f527160-b6a2-448e-b210-55bbe2178a90"/>
    <ds:schemaRef ds:uri="8d5ee879-813f-4fb9-b7c2-a59846c21aeb"/>
    <ds:schemaRef ds:uri="c34af464-7aa1-4edd-9be4-83dffc1cb926"/>
    <ds:schemaRef ds:uri="cf8c9251-373f-4ee3-86cf-d97122226a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B39F2F4-47B2-4966-9217-61E5C243B270}">
  <ds:schemaRefs>
    <ds:schemaRef ds:uri="5f527160-b6a2-448e-b210-55bbe2178a90"/>
    <ds:schemaRef ds:uri="cf8c9251-373f-4ee3-86cf-d97122226a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12991</TotalTime>
  <Words>2704</Words>
  <Application>Microsoft Office PowerPoint</Application>
  <PresentationFormat>On-screen Show (4:3)</PresentationFormat>
  <Paragraphs>317</Paragraphs>
  <Slides>22</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22</vt:i4>
      </vt:variant>
    </vt:vector>
  </HeadingPairs>
  <TitlesOfParts>
    <vt:vector size="29" baseType="lpstr">
      <vt:lpstr>Arial</vt:lpstr>
      <vt:lpstr>Calibri</vt:lpstr>
      <vt:lpstr>Courier New</vt:lpstr>
      <vt:lpstr>Symbol</vt:lpstr>
      <vt:lpstr>Wingdings</vt:lpstr>
      <vt:lpstr>Cover Slide</vt:lpstr>
      <vt:lpstr>Horizontal Theme</vt:lpstr>
      <vt:lpstr>PowerPoint Presentation</vt:lpstr>
      <vt:lpstr>Agenda</vt:lpstr>
      <vt:lpstr>RTC+B – Parallel Operations</vt:lpstr>
      <vt:lpstr>RTC+B – Parallel Operations – Current State of ERCOT and QSE ICCP/EMS Systems Setup</vt:lpstr>
      <vt:lpstr>ICCP/EMS Go-Live Cutover Key Steps</vt:lpstr>
      <vt:lpstr>RTC+B - ERCOT/QSE Market and Outage Submissions Systems Go-Live Configurations</vt:lpstr>
      <vt:lpstr>QSEs RTC+B Systems configurations for Go-Live</vt:lpstr>
      <vt:lpstr>MMS/Outage Submissions – Go-Live Systems configurations</vt:lpstr>
      <vt:lpstr>RTC+B Go-Live - Listener Requests and Setup </vt:lpstr>
      <vt:lpstr>RTC+B Go-Live – Listener Configurations</vt:lpstr>
      <vt:lpstr>RTC+B – Go-Live API URL changes - FAQ</vt:lpstr>
      <vt:lpstr>RTC+B Cutover Timeline - MMS/OS submission systems</vt:lpstr>
      <vt:lpstr>Example of cutover planning – DAM submissions  </vt:lpstr>
      <vt:lpstr>RTC+B Dual Submissions References</vt:lpstr>
      <vt:lpstr>RTC+B - Go-Live Cutover - Communication</vt:lpstr>
      <vt:lpstr>Pre-RTC Production System status after RTC Go-Live</vt:lpstr>
      <vt:lpstr>RTC+B – Go-Live Cutover Plan Review</vt:lpstr>
      <vt:lpstr>RTC+B - Go-Live ERCOT/QSE Systems Cutover Sequence</vt:lpstr>
      <vt:lpstr>RTC+B – Cutover Plan – Key Steps</vt:lpstr>
      <vt:lpstr>RTC+B – Cutback Plan Review</vt:lpstr>
      <vt:lpstr>RTC+B – Go-Live Cutover Plan Deeper Dive Timelines/Details</vt:lpstr>
      <vt:lpstr>RTC+B – Go-Live Cutover Plan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49</cp:revision>
  <cp:lastPrinted>2017-10-10T21:31:05Z</cp:lastPrinted>
  <dcterms:created xsi:type="dcterms:W3CDTF">2016-01-21T15:20:31Z</dcterms:created>
  <dcterms:modified xsi:type="dcterms:W3CDTF">2025-11-24T13:59:25Z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ActionId">
    <vt:lpwstr>c62e7908-7660-43a6-b1c8-5c5c95dc1f11</vt:lpwstr>
  </property>
  <property fmtid="{D5CDD505-2E9C-101B-9397-08002B2CF9AE}" pid="4" name="MSIP_Label_7084cbda-52b8-46fb-a7b7-cb5bd465ed85_SetDate">
    <vt:lpwstr>2023-05-09T20:19:39Z</vt:lpwstr>
  </property>
  <property fmtid="{D5CDD505-2E9C-101B-9397-08002B2CF9AE}" pid="5" name="MSIP_Label_7084cbda-52b8-46fb-a7b7-cb5bd465ed85_Name">
    <vt:lpwstr>Internal</vt:lpwstr>
  </property>
  <property fmtid="{D5CDD505-2E9C-101B-9397-08002B2CF9AE}" pid="6" name="MSIP_Label_7084cbda-52b8-46fb-a7b7-cb5bd465ed85_ContentBits">
    <vt:lpwstr>0</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Method">
    <vt:lpwstr>Standard</vt:lpwstr>
  </property>
  <property fmtid="{D5CDD505-2E9C-101B-9397-08002B2CF9AE}" pid="9" name="ContentTypeId">
    <vt:lpwstr>0x0101009AF51A5998F0944EA03AB587B5B58FD3</vt:lpwstr>
  </property>
  <property fmtid="{D5CDD505-2E9C-101B-9397-08002B2CF9AE}" pid="10" name="MediaServiceImageTags">
    <vt:lpwstr/>
  </property>
</Properties>
</file>