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3.xml" ContentType="application/vnd.openxmlformats-officedocument.theme+xml"/>
  <Override PartName="/ppt/theme/theme4.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3" r:id="rId4"/>
    <p:sldMasterId id="2147483663" r:id="rId5"/>
  </p:sldMasterIdLst>
  <p:notesMasterIdLst>
    <p:notesMasterId r:id="rId52"/>
  </p:notesMasterIdLst>
  <p:handoutMasterIdLst>
    <p:handoutMasterId r:id="rId53"/>
  </p:handoutMasterIdLst>
  <p:sldIdLst>
    <p:sldId id="542" r:id="rId6"/>
    <p:sldId id="563" r:id="rId7"/>
    <p:sldId id="592" r:id="rId8"/>
    <p:sldId id="580" r:id="rId9"/>
    <p:sldId id="3015" r:id="rId10"/>
    <p:sldId id="3121" r:id="rId11"/>
    <p:sldId id="3129" r:id="rId12"/>
    <p:sldId id="3134" r:id="rId13"/>
    <p:sldId id="3138" r:id="rId14"/>
    <p:sldId id="3141" r:id="rId15"/>
    <p:sldId id="3140" r:id="rId16"/>
    <p:sldId id="3148" r:id="rId17"/>
    <p:sldId id="3149" r:id="rId18"/>
    <p:sldId id="341" r:id="rId19"/>
    <p:sldId id="342" r:id="rId20"/>
    <p:sldId id="3153" r:id="rId21"/>
    <p:sldId id="3142" r:id="rId22"/>
    <p:sldId id="3152" r:id="rId23"/>
    <p:sldId id="3151" r:id="rId24"/>
    <p:sldId id="3144" r:id="rId25"/>
    <p:sldId id="584" r:id="rId26"/>
    <p:sldId id="2981" r:id="rId27"/>
    <p:sldId id="3010" r:id="rId28"/>
    <p:sldId id="3047" r:id="rId29"/>
    <p:sldId id="546" r:id="rId30"/>
    <p:sldId id="550" r:id="rId31"/>
    <p:sldId id="551" r:id="rId32"/>
    <p:sldId id="270" r:id="rId33"/>
    <p:sldId id="271" r:id="rId34"/>
    <p:sldId id="3048" r:id="rId35"/>
    <p:sldId id="331" r:id="rId36"/>
    <p:sldId id="332" r:id="rId37"/>
    <p:sldId id="2943" r:id="rId38"/>
    <p:sldId id="334" r:id="rId39"/>
    <p:sldId id="2952" r:id="rId40"/>
    <p:sldId id="3020" r:id="rId41"/>
    <p:sldId id="3021" r:id="rId42"/>
    <p:sldId id="2979" r:id="rId43"/>
    <p:sldId id="3009" r:id="rId44"/>
    <p:sldId id="2980" r:id="rId45"/>
    <p:sldId id="593" r:id="rId46"/>
    <p:sldId id="594" r:id="rId47"/>
    <p:sldId id="591" r:id="rId48"/>
    <p:sldId id="581" r:id="rId49"/>
    <p:sldId id="603" r:id="rId50"/>
    <p:sldId id="588" r:id="rId5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AED60BC-6DC8-9208-15EC-10DB2B0CE731}" name="Mereness, Matt" initials="MM" userId="S::matt.mereness@ercot.com::6db1126a-164e-4475-8d86-5dde160acd3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BF0"/>
    <a:srgbClr val="26D07C"/>
    <a:srgbClr val="94E6D9"/>
    <a:srgbClr val="F6CD9F"/>
    <a:srgbClr val="0076C6"/>
    <a:srgbClr val="00AEC7"/>
    <a:srgbClr val="093C61"/>
    <a:srgbClr val="98C3FA"/>
    <a:srgbClr val="70CDD9"/>
    <a:srgbClr val="8DC3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3296810-A885-4BE3-A3E7-6D5BEEA58F35}">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1810" y="278"/>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handoutMaster" Target="handoutMasters/handoutMaster1.xml"/><Relationship Id="rId58" Type="http://schemas.microsoft.com/office/2018/10/relationships/authors" Target="authors.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E11038-C648-4BF3-8167-6AE1FF3EFDF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BA20C27A-FD2A-445A-A719-6C03AF8940F3}">
      <dgm:prSet phldrT="[Text]"/>
      <dgm:spPr>
        <a:solidFill>
          <a:srgbClr val="5B6770"/>
        </a:solidFill>
      </dgm:spPr>
      <dgm:t>
        <a:bodyPr/>
        <a:lstStyle/>
        <a:p>
          <a:r>
            <a:rPr lang="en-US"/>
            <a:t>Click to edit Master subtitle style</a:t>
          </a:r>
        </a:p>
      </dgm:t>
    </dgm:pt>
    <dgm:pt modelId="{70D27D20-9B5C-4ACA-A932-25F2CF915F48}" type="parTrans" cxnId="{A5351B5C-9190-4E1A-BDA3-BCFD1EA44514}">
      <dgm:prSet/>
      <dgm:spPr/>
      <dgm:t>
        <a:bodyPr/>
        <a:lstStyle/>
        <a:p>
          <a:endParaRPr lang="en-US"/>
        </a:p>
      </dgm:t>
    </dgm:pt>
    <dgm:pt modelId="{6F8B888A-19D7-43C8-BC5E-9BDE549DF313}" type="sibTrans" cxnId="{A5351B5C-9190-4E1A-BDA3-BCFD1EA44514}">
      <dgm:prSet/>
      <dgm:spPr/>
      <dgm:t>
        <a:bodyPr/>
        <a:lstStyle/>
        <a:p>
          <a:endParaRPr lang="en-US"/>
        </a:p>
      </dgm:t>
    </dgm:pt>
    <dgm:pt modelId="{E0CEC3AC-4F65-405E-9DD2-9D5A494B4AC7}">
      <dgm:prSet phldrT="[Text]"/>
      <dgm:spPr>
        <a:solidFill>
          <a:srgbClr val="00AEC7"/>
        </a:solidFill>
      </dgm:spPr>
      <dgm:t>
        <a:bodyPr/>
        <a:lstStyle/>
        <a:p>
          <a:r>
            <a:rPr lang="en-US"/>
            <a:t>Click to edit Master subtitle style</a:t>
          </a:r>
        </a:p>
      </dgm:t>
    </dgm:pt>
    <dgm:pt modelId="{EAB6D17A-4709-4A18-AFBB-0789B952020D}" type="parTrans" cxnId="{6C928428-284E-4E7D-9683-6F55F36228FB}">
      <dgm:prSet/>
      <dgm:spPr/>
      <dgm:t>
        <a:bodyPr/>
        <a:lstStyle/>
        <a:p>
          <a:endParaRPr lang="en-US"/>
        </a:p>
      </dgm:t>
    </dgm:pt>
    <dgm:pt modelId="{E80F0502-7CC7-44FF-B609-B9414F795B8A}" type="sibTrans" cxnId="{6C928428-284E-4E7D-9683-6F55F36228FB}">
      <dgm:prSet/>
      <dgm:spPr/>
      <dgm:t>
        <a:bodyPr/>
        <a:lstStyle/>
        <a:p>
          <a:endParaRPr lang="en-US"/>
        </a:p>
      </dgm:t>
    </dgm:pt>
    <dgm:pt modelId="{187606C4-A5C3-49B4-8A18-BB38CA4215D5}">
      <dgm:prSet phldrT="[Text]"/>
      <dgm:spPr>
        <a:solidFill>
          <a:srgbClr val="093C61"/>
        </a:solidFill>
      </dgm:spPr>
      <dgm:t>
        <a:bodyPr/>
        <a:lstStyle/>
        <a:p>
          <a:r>
            <a:rPr lang="en-US"/>
            <a:t>Click to edit Master subtitle style</a:t>
          </a:r>
        </a:p>
      </dgm:t>
    </dgm:pt>
    <dgm:pt modelId="{58AE02CB-D91D-41B6-A813-B4F035391B83}" type="parTrans" cxnId="{72D59750-5757-41CF-AF05-6C57B64FB7ED}">
      <dgm:prSet/>
      <dgm:spPr/>
      <dgm:t>
        <a:bodyPr/>
        <a:lstStyle/>
        <a:p>
          <a:endParaRPr lang="en-US"/>
        </a:p>
      </dgm:t>
    </dgm:pt>
    <dgm:pt modelId="{3CFCF34C-096A-4329-BCDD-0A8D1A075934}" type="sibTrans" cxnId="{72D59750-5757-41CF-AF05-6C57B64FB7ED}">
      <dgm:prSet/>
      <dgm:spPr/>
      <dgm:t>
        <a:bodyPr/>
        <a:lstStyle/>
        <a:p>
          <a:endParaRPr lang="en-US"/>
        </a:p>
      </dgm:t>
    </dgm:pt>
    <dgm:pt modelId="{075A3D39-E191-4C23-AF82-FED389D4714A}" type="pres">
      <dgm:prSet presAssocID="{32E11038-C648-4BF3-8167-6AE1FF3EFDF1}" presName="Name0" presStyleCnt="0">
        <dgm:presLayoutVars>
          <dgm:chMax val="7"/>
          <dgm:chPref val="7"/>
          <dgm:dir/>
        </dgm:presLayoutVars>
      </dgm:prSet>
      <dgm:spPr/>
    </dgm:pt>
    <dgm:pt modelId="{80725D32-2ED8-4B1F-81A2-9F7C840C4E0C}" type="pres">
      <dgm:prSet presAssocID="{32E11038-C648-4BF3-8167-6AE1FF3EFDF1}" presName="Name1" presStyleCnt="0"/>
      <dgm:spPr/>
    </dgm:pt>
    <dgm:pt modelId="{B6A82959-4BD9-4D99-A596-9C774D74AB1C}" type="pres">
      <dgm:prSet presAssocID="{32E11038-C648-4BF3-8167-6AE1FF3EFDF1}" presName="cycle" presStyleCnt="0"/>
      <dgm:spPr/>
    </dgm:pt>
    <dgm:pt modelId="{A2FCC776-BF52-47C4-92E4-17467F9AE6E1}" type="pres">
      <dgm:prSet presAssocID="{32E11038-C648-4BF3-8167-6AE1FF3EFDF1}" presName="srcNode" presStyleLbl="node1" presStyleIdx="0" presStyleCnt="3"/>
      <dgm:spPr/>
    </dgm:pt>
    <dgm:pt modelId="{6304DB4F-C21D-43CE-BC19-7FC9FE4143EB}" type="pres">
      <dgm:prSet presAssocID="{32E11038-C648-4BF3-8167-6AE1FF3EFDF1}" presName="conn" presStyleLbl="parChTrans1D2" presStyleIdx="0" presStyleCnt="1"/>
      <dgm:spPr/>
    </dgm:pt>
    <dgm:pt modelId="{0AC5C796-425F-48EC-9CE3-FF43A9E945D1}" type="pres">
      <dgm:prSet presAssocID="{32E11038-C648-4BF3-8167-6AE1FF3EFDF1}" presName="extraNode" presStyleLbl="node1" presStyleIdx="0" presStyleCnt="3"/>
      <dgm:spPr/>
    </dgm:pt>
    <dgm:pt modelId="{FEDB5C55-0F80-4976-AD26-0CEE89BEB7EA}" type="pres">
      <dgm:prSet presAssocID="{32E11038-C648-4BF3-8167-6AE1FF3EFDF1}" presName="dstNode" presStyleLbl="node1" presStyleIdx="0" presStyleCnt="3"/>
      <dgm:spPr/>
    </dgm:pt>
    <dgm:pt modelId="{89592E09-CC88-4904-BF5E-1629C8C5E634}" type="pres">
      <dgm:prSet presAssocID="{BA20C27A-FD2A-445A-A719-6C03AF8940F3}" presName="text_1" presStyleLbl="node1" presStyleIdx="0" presStyleCnt="3">
        <dgm:presLayoutVars>
          <dgm:bulletEnabled val="1"/>
        </dgm:presLayoutVars>
      </dgm:prSet>
      <dgm:spPr/>
    </dgm:pt>
    <dgm:pt modelId="{9A21976F-30D0-4847-9028-5756044BAAC3}" type="pres">
      <dgm:prSet presAssocID="{BA20C27A-FD2A-445A-A719-6C03AF8940F3}" presName="accent_1" presStyleCnt="0"/>
      <dgm:spPr/>
    </dgm:pt>
    <dgm:pt modelId="{36E4D279-9DCF-4996-B9DB-80023277EC34}" type="pres">
      <dgm:prSet presAssocID="{BA20C27A-FD2A-445A-A719-6C03AF8940F3}" presName="accentRepeatNode" presStyleLbl="solidFgAcc1" presStyleIdx="0" presStyleCnt="3"/>
      <dgm:spPr>
        <a:ln w="50800">
          <a:solidFill>
            <a:srgbClr val="5B6770"/>
          </a:solidFill>
        </a:ln>
      </dgm:spPr>
    </dgm:pt>
    <dgm:pt modelId="{FA8E3AD4-7354-43A8-B93D-74F840B6AEF6}" type="pres">
      <dgm:prSet presAssocID="{E0CEC3AC-4F65-405E-9DD2-9D5A494B4AC7}" presName="text_2" presStyleLbl="node1" presStyleIdx="1" presStyleCnt="3">
        <dgm:presLayoutVars>
          <dgm:bulletEnabled val="1"/>
        </dgm:presLayoutVars>
      </dgm:prSet>
      <dgm:spPr/>
    </dgm:pt>
    <dgm:pt modelId="{FDAFDD12-87AE-496F-A9BD-D8FA3C5C588E}" type="pres">
      <dgm:prSet presAssocID="{E0CEC3AC-4F65-405E-9DD2-9D5A494B4AC7}" presName="accent_2" presStyleCnt="0"/>
      <dgm:spPr/>
    </dgm:pt>
    <dgm:pt modelId="{CE0FEE12-C9DD-48AF-B095-635EAD24EB23}" type="pres">
      <dgm:prSet presAssocID="{E0CEC3AC-4F65-405E-9DD2-9D5A494B4AC7}" presName="accentRepeatNode" presStyleLbl="solidFgAcc1" presStyleIdx="1" presStyleCnt="3"/>
      <dgm:spPr>
        <a:ln w="50800">
          <a:solidFill>
            <a:srgbClr val="00AEC7"/>
          </a:solidFill>
        </a:ln>
      </dgm:spPr>
    </dgm:pt>
    <dgm:pt modelId="{30EB52CC-4F02-4C80-AAF8-62BFF5A038EA}" type="pres">
      <dgm:prSet presAssocID="{187606C4-A5C3-49B4-8A18-BB38CA4215D5}" presName="text_3" presStyleLbl="node1" presStyleIdx="2" presStyleCnt="3">
        <dgm:presLayoutVars>
          <dgm:bulletEnabled val="1"/>
        </dgm:presLayoutVars>
      </dgm:prSet>
      <dgm:spPr/>
    </dgm:pt>
    <dgm:pt modelId="{C8B76DD7-65EF-4958-B29D-8E09C2D14548}" type="pres">
      <dgm:prSet presAssocID="{187606C4-A5C3-49B4-8A18-BB38CA4215D5}" presName="accent_3" presStyleCnt="0"/>
      <dgm:spPr/>
    </dgm:pt>
    <dgm:pt modelId="{E96C1AF3-5332-4D40-8E92-7C851D843D9E}" type="pres">
      <dgm:prSet presAssocID="{187606C4-A5C3-49B4-8A18-BB38CA4215D5}" presName="accentRepeatNode" presStyleLbl="solidFgAcc1" presStyleIdx="2" presStyleCnt="3"/>
      <dgm:spPr>
        <a:ln w="50800">
          <a:solidFill>
            <a:srgbClr val="093C61"/>
          </a:solidFill>
        </a:ln>
      </dgm:spPr>
    </dgm:pt>
  </dgm:ptLst>
  <dgm:cxnLst>
    <dgm:cxn modelId="{6C928428-284E-4E7D-9683-6F55F36228FB}" srcId="{32E11038-C648-4BF3-8167-6AE1FF3EFDF1}" destId="{E0CEC3AC-4F65-405E-9DD2-9D5A494B4AC7}" srcOrd="1" destOrd="0" parTransId="{EAB6D17A-4709-4A18-AFBB-0789B952020D}" sibTransId="{E80F0502-7CC7-44FF-B609-B9414F795B8A}"/>
    <dgm:cxn modelId="{57C00C33-A140-4336-BF90-35942F94805A}" type="presOf" srcId="{187606C4-A5C3-49B4-8A18-BB38CA4215D5}" destId="{30EB52CC-4F02-4C80-AAF8-62BFF5A038EA}" srcOrd="0" destOrd="0" presId="urn:microsoft.com/office/officeart/2008/layout/VerticalCurvedList"/>
    <dgm:cxn modelId="{A5351B5C-9190-4E1A-BDA3-BCFD1EA44514}" srcId="{32E11038-C648-4BF3-8167-6AE1FF3EFDF1}" destId="{BA20C27A-FD2A-445A-A719-6C03AF8940F3}" srcOrd="0" destOrd="0" parTransId="{70D27D20-9B5C-4ACA-A932-25F2CF915F48}" sibTransId="{6F8B888A-19D7-43C8-BC5E-9BDE549DF313}"/>
    <dgm:cxn modelId="{53883844-14BD-4351-A151-F1F21DB11AA2}" type="presOf" srcId="{E0CEC3AC-4F65-405E-9DD2-9D5A494B4AC7}" destId="{FA8E3AD4-7354-43A8-B93D-74F840B6AEF6}" srcOrd="0" destOrd="0" presId="urn:microsoft.com/office/officeart/2008/layout/VerticalCurvedList"/>
    <dgm:cxn modelId="{72D59750-5757-41CF-AF05-6C57B64FB7ED}" srcId="{32E11038-C648-4BF3-8167-6AE1FF3EFDF1}" destId="{187606C4-A5C3-49B4-8A18-BB38CA4215D5}" srcOrd="2" destOrd="0" parTransId="{58AE02CB-D91D-41B6-A813-B4F035391B83}" sibTransId="{3CFCF34C-096A-4329-BCDD-0A8D1A075934}"/>
    <dgm:cxn modelId="{EBE72F74-33D1-4060-A3B4-F3A60F68D2DE}" type="presOf" srcId="{BA20C27A-FD2A-445A-A719-6C03AF8940F3}" destId="{89592E09-CC88-4904-BF5E-1629C8C5E634}" srcOrd="0" destOrd="0" presId="urn:microsoft.com/office/officeart/2008/layout/VerticalCurvedList"/>
    <dgm:cxn modelId="{44A009B9-4C6E-4056-A237-21B77C751944}" type="presOf" srcId="{32E11038-C648-4BF3-8167-6AE1FF3EFDF1}" destId="{075A3D39-E191-4C23-AF82-FED389D4714A}" srcOrd="0" destOrd="0" presId="urn:microsoft.com/office/officeart/2008/layout/VerticalCurvedList"/>
    <dgm:cxn modelId="{C12810DE-047C-44F0-893C-5DBF7D150250}" type="presOf" srcId="{6F8B888A-19D7-43C8-BC5E-9BDE549DF313}" destId="{6304DB4F-C21D-43CE-BC19-7FC9FE4143EB}" srcOrd="0" destOrd="0" presId="urn:microsoft.com/office/officeart/2008/layout/VerticalCurvedList"/>
    <dgm:cxn modelId="{C8DF18D6-9728-4B9E-8416-9844D37BED16}" type="presParOf" srcId="{075A3D39-E191-4C23-AF82-FED389D4714A}" destId="{80725D32-2ED8-4B1F-81A2-9F7C840C4E0C}" srcOrd="0" destOrd="0" presId="urn:microsoft.com/office/officeart/2008/layout/VerticalCurvedList"/>
    <dgm:cxn modelId="{E35D8989-C4EB-4877-88F9-278C7A5D79BE}" type="presParOf" srcId="{80725D32-2ED8-4B1F-81A2-9F7C840C4E0C}" destId="{B6A82959-4BD9-4D99-A596-9C774D74AB1C}" srcOrd="0" destOrd="0" presId="urn:microsoft.com/office/officeart/2008/layout/VerticalCurvedList"/>
    <dgm:cxn modelId="{2E10BBB5-BB5F-4213-81D6-299D4ED932F9}" type="presParOf" srcId="{B6A82959-4BD9-4D99-A596-9C774D74AB1C}" destId="{A2FCC776-BF52-47C4-92E4-17467F9AE6E1}" srcOrd="0" destOrd="0" presId="urn:microsoft.com/office/officeart/2008/layout/VerticalCurvedList"/>
    <dgm:cxn modelId="{5B23B201-EE0E-41FD-994F-D36FF4AEDA82}" type="presParOf" srcId="{B6A82959-4BD9-4D99-A596-9C774D74AB1C}" destId="{6304DB4F-C21D-43CE-BC19-7FC9FE4143EB}" srcOrd="1" destOrd="0" presId="urn:microsoft.com/office/officeart/2008/layout/VerticalCurvedList"/>
    <dgm:cxn modelId="{44830F56-0B6E-4957-B591-535E7C4AE88E}" type="presParOf" srcId="{B6A82959-4BD9-4D99-A596-9C774D74AB1C}" destId="{0AC5C796-425F-48EC-9CE3-FF43A9E945D1}" srcOrd="2" destOrd="0" presId="urn:microsoft.com/office/officeart/2008/layout/VerticalCurvedList"/>
    <dgm:cxn modelId="{B512C53B-041E-4F05-874B-6C14137472B2}" type="presParOf" srcId="{B6A82959-4BD9-4D99-A596-9C774D74AB1C}" destId="{FEDB5C55-0F80-4976-AD26-0CEE89BEB7EA}" srcOrd="3" destOrd="0" presId="urn:microsoft.com/office/officeart/2008/layout/VerticalCurvedList"/>
    <dgm:cxn modelId="{B5267D50-E7E0-4BB1-BFA8-A827CCA77309}" type="presParOf" srcId="{80725D32-2ED8-4B1F-81A2-9F7C840C4E0C}" destId="{89592E09-CC88-4904-BF5E-1629C8C5E634}" srcOrd="1" destOrd="0" presId="urn:microsoft.com/office/officeart/2008/layout/VerticalCurvedList"/>
    <dgm:cxn modelId="{B277B9AB-1A22-46B8-AB75-EA271659F9A9}" type="presParOf" srcId="{80725D32-2ED8-4B1F-81A2-9F7C840C4E0C}" destId="{9A21976F-30D0-4847-9028-5756044BAAC3}" srcOrd="2" destOrd="0" presId="urn:microsoft.com/office/officeart/2008/layout/VerticalCurvedList"/>
    <dgm:cxn modelId="{F63A9C37-6ADA-42F7-9567-B5030E7619A5}" type="presParOf" srcId="{9A21976F-30D0-4847-9028-5756044BAAC3}" destId="{36E4D279-9DCF-4996-B9DB-80023277EC34}" srcOrd="0" destOrd="0" presId="urn:microsoft.com/office/officeart/2008/layout/VerticalCurvedList"/>
    <dgm:cxn modelId="{F0AF24C9-085E-4E7F-84AF-44BDBD83C8D6}" type="presParOf" srcId="{80725D32-2ED8-4B1F-81A2-9F7C840C4E0C}" destId="{FA8E3AD4-7354-43A8-B93D-74F840B6AEF6}" srcOrd="3" destOrd="0" presId="urn:microsoft.com/office/officeart/2008/layout/VerticalCurvedList"/>
    <dgm:cxn modelId="{53C3BAA1-3CEB-4E9B-B244-D18A0E21044B}" type="presParOf" srcId="{80725D32-2ED8-4B1F-81A2-9F7C840C4E0C}" destId="{FDAFDD12-87AE-496F-A9BD-D8FA3C5C588E}" srcOrd="4" destOrd="0" presId="urn:microsoft.com/office/officeart/2008/layout/VerticalCurvedList"/>
    <dgm:cxn modelId="{D9AAB689-C278-446B-B50B-F0121693A922}" type="presParOf" srcId="{FDAFDD12-87AE-496F-A9BD-D8FA3C5C588E}" destId="{CE0FEE12-C9DD-48AF-B095-635EAD24EB23}" srcOrd="0" destOrd="0" presId="urn:microsoft.com/office/officeart/2008/layout/VerticalCurvedList"/>
    <dgm:cxn modelId="{6BE5BE6F-02B9-4318-9BB9-B7CD1051F0D2}" type="presParOf" srcId="{80725D32-2ED8-4B1F-81A2-9F7C840C4E0C}" destId="{30EB52CC-4F02-4C80-AAF8-62BFF5A038EA}" srcOrd="5" destOrd="0" presId="urn:microsoft.com/office/officeart/2008/layout/VerticalCurvedList"/>
    <dgm:cxn modelId="{37A2E405-9B83-4313-96A7-0A679F777B18}" type="presParOf" srcId="{80725D32-2ED8-4B1F-81A2-9F7C840C4E0C}" destId="{C8B76DD7-65EF-4958-B29D-8E09C2D14548}" srcOrd="6" destOrd="0" presId="urn:microsoft.com/office/officeart/2008/layout/VerticalCurvedList"/>
    <dgm:cxn modelId="{BA1CF7BF-1B96-48C4-ADB0-9317E5BC7454}" type="presParOf" srcId="{C8B76DD7-65EF-4958-B29D-8E09C2D14548}" destId="{E96C1AF3-5332-4D40-8E92-7C851D843D9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04DB4F-C21D-43CE-BC19-7FC9FE4143EB}">
      <dsp:nvSpPr>
        <dsp:cNvPr id="0" name=""/>
        <dsp:cNvSpPr/>
      </dsp:nvSpPr>
      <dsp:spPr>
        <a:xfrm>
          <a:off x="-6201673" y="-949060"/>
          <a:ext cx="7384521" cy="7384521"/>
        </a:xfrm>
        <a:prstGeom prst="blockArc">
          <a:avLst>
            <a:gd name="adj1" fmla="val 18900000"/>
            <a:gd name="adj2" fmla="val 2700000"/>
            <a:gd name="adj3" fmla="val 293"/>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592E09-CC88-4904-BF5E-1629C8C5E634}">
      <dsp:nvSpPr>
        <dsp:cNvPr id="0" name=""/>
        <dsp:cNvSpPr/>
      </dsp:nvSpPr>
      <dsp:spPr>
        <a:xfrm>
          <a:off x="761512" y="548640"/>
          <a:ext cx="7697175" cy="1097280"/>
        </a:xfrm>
        <a:prstGeom prst="rect">
          <a:avLst/>
        </a:prstGeom>
        <a:solidFill>
          <a:srgbClr val="5B67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0966" tIns="88900" rIns="88900" bIns="88900" numCol="1" spcCol="1270" anchor="ctr" anchorCtr="0">
          <a:noAutofit/>
        </a:bodyPr>
        <a:lstStyle/>
        <a:p>
          <a:pPr marL="0" lvl="0" indent="0" algn="l" defTabSz="1555750">
            <a:lnSpc>
              <a:spcPct val="90000"/>
            </a:lnSpc>
            <a:spcBef>
              <a:spcPct val="0"/>
            </a:spcBef>
            <a:spcAft>
              <a:spcPct val="35000"/>
            </a:spcAft>
            <a:buNone/>
          </a:pPr>
          <a:r>
            <a:rPr lang="en-US" sz="3500" kern="1200"/>
            <a:t>Click to edit Master subtitle style</a:t>
          </a:r>
        </a:p>
      </dsp:txBody>
      <dsp:txXfrm>
        <a:off x="761512" y="548640"/>
        <a:ext cx="7697175" cy="1097280"/>
      </dsp:txXfrm>
    </dsp:sp>
    <dsp:sp modelId="{36E4D279-9DCF-4996-B9DB-80023277EC34}">
      <dsp:nvSpPr>
        <dsp:cNvPr id="0" name=""/>
        <dsp:cNvSpPr/>
      </dsp:nvSpPr>
      <dsp:spPr>
        <a:xfrm>
          <a:off x="75712" y="411480"/>
          <a:ext cx="1371600" cy="1371600"/>
        </a:xfrm>
        <a:prstGeom prst="ellipse">
          <a:avLst/>
        </a:prstGeom>
        <a:solidFill>
          <a:schemeClr val="lt1">
            <a:hueOff val="0"/>
            <a:satOff val="0"/>
            <a:lumOff val="0"/>
            <a:alphaOff val="0"/>
          </a:schemeClr>
        </a:solidFill>
        <a:ln w="50800" cap="flat" cmpd="sng" algn="ctr">
          <a:solidFill>
            <a:srgbClr val="5B6770"/>
          </a:solidFill>
          <a:prstDash val="solid"/>
        </a:ln>
        <a:effectLst/>
      </dsp:spPr>
      <dsp:style>
        <a:lnRef idx="2">
          <a:scrgbClr r="0" g="0" b="0"/>
        </a:lnRef>
        <a:fillRef idx="1">
          <a:scrgbClr r="0" g="0" b="0"/>
        </a:fillRef>
        <a:effectRef idx="0">
          <a:scrgbClr r="0" g="0" b="0"/>
        </a:effectRef>
        <a:fontRef idx="minor"/>
      </dsp:style>
    </dsp:sp>
    <dsp:sp modelId="{FA8E3AD4-7354-43A8-B93D-74F840B6AEF6}">
      <dsp:nvSpPr>
        <dsp:cNvPr id="0" name=""/>
        <dsp:cNvSpPr/>
      </dsp:nvSpPr>
      <dsp:spPr>
        <a:xfrm>
          <a:off x="1160373" y="2194560"/>
          <a:ext cx="7298314" cy="1097280"/>
        </a:xfrm>
        <a:prstGeom prst="rect">
          <a:avLst/>
        </a:prstGeom>
        <a:solidFill>
          <a:srgbClr val="00AEC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0966" tIns="88900" rIns="88900" bIns="88900" numCol="1" spcCol="1270" anchor="ctr" anchorCtr="0">
          <a:noAutofit/>
        </a:bodyPr>
        <a:lstStyle/>
        <a:p>
          <a:pPr marL="0" lvl="0" indent="0" algn="l" defTabSz="1555750">
            <a:lnSpc>
              <a:spcPct val="90000"/>
            </a:lnSpc>
            <a:spcBef>
              <a:spcPct val="0"/>
            </a:spcBef>
            <a:spcAft>
              <a:spcPct val="35000"/>
            </a:spcAft>
            <a:buNone/>
          </a:pPr>
          <a:r>
            <a:rPr lang="en-US" sz="3500" kern="1200"/>
            <a:t>Click to edit Master subtitle style</a:t>
          </a:r>
        </a:p>
      </dsp:txBody>
      <dsp:txXfrm>
        <a:off x="1160373" y="2194560"/>
        <a:ext cx="7298314" cy="1097280"/>
      </dsp:txXfrm>
    </dsp:sp>
    <dsp:sp modelId="{CE0FEE12-C9DD-48AF-B095-635EAD24EB23}">
      <dsp:nvSpPr>
        <dsp:cNvPr id="0" name=""/>
        <dsp:cNvSpPr/>
      </dsp:nvSpPr>
      <dsp:spPr>
        <a:xfrm>
          <a:off x="474573" y="2057400"/>
          <a:ext cx="1371600" cy="1371600"/>
        </a:xfrm>
        <a:prstGeom prst="ellipse">
          <a:avLst/>
        </a:prstGeom>
        <a:solidFill>
          <a:schemeClr val="lt1">
            <a:hueOff val="0"/>
            <a:satOff val="0"/>
            <a:lumOff val="0"/>
            <a:alphaOff val="0"/>
          </a:schemeClr>
        </a:solidFill>
        <a:ln w="50800" cap="flat" cmpd="sng" algn="ctr">
          <a:solidFill>
            <a:srgbClr val="00AEC7"/>
          </a:solidFill>
          <a:prstDash val="solid"/>
        </a:ln>
        <a:effectLst/>
      </dsp:spPr>
      <dsp:style>
        <a:lnRef idx="2">
          <a:scrgbClr r="0" g="0" b="0"/>
        </a:lnRef>
        <a:fillRef idx="1">
          <a:scrgbClr r="0" g="0" b="0"/>
        </a:fillRef>
        <a:effectRef idx="0">
          <a:scrgbClr r="0" g="0" b="0"/>
        </a:effectRef>
        <a:fontRef idx="minor"/>
      </dsp:style>
    </dsp:sp>
    <dsp:sp modelId="{30EB52CC-4F02-4C80-AAF8-62BFF5A038EA}">
      <dsp:nvSpPr>
        <dsp:cNvPr id="0" name=""/>
        <dsp:cNvSpPr/>
      </dsp:nvSpPr>
      <dsp:spPr>
        <a:xfrm>
          <a:off x="761512" y="3840480"/>
          <a:ext cx="7697175" cy="1097280"/>
        </a:xfrm>
        <a:prstGeom prst="rect">
          <a:avLst/>
        </a:prstGeom>
        <a:solidFill>
          <a:srgbClr val="093C6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0966" tIns="88900" rIns="88900" bIns="88900" numCol="1" spcCol="1270" anchor="ctr" anchorCtr="0">
          <a:noAutofit/>
        </a:bodyPr>
        <a:lstStyle/>
        <a:p>
          <a:pPr marL="0" lvl="0" indent="0" algn="l" defTabSz="1555750">
            <a:lnSpc>
              <a:spcPct val="90000"/>
            </a:lnSpc>
            <a:spcBef>
              <a:spcPct val="0"/>
            </a:spcBef>
            <a:spcAft>
              <a:spcPct val="35000"/>
            </a:spcAft>
            <a:buNone/>
          </a:pPr>
          <a:r>
            <a:rPr lang="en-US" sz="3500" kern="1200"/>
            <a:t>Click to edit Master subtitle style</a:t>
          </a:r>
        </a:p>
      </dsp:txBody>
      <dsp:txXfrm>
        <a:off x="761512" y="3840480"/>
        <a:ext cx="7697175" cy="1097280"/>
      </dsp:txXfrm>
    </dsp:sp>
    <dsp:sp modelId="{E96C1AF3-5332-4D40-8E92-7C851D843D9E}">
      <dsp:nvSpPr>
        <dsp:cNvPr id="0" name=""/>
        <dsp:cNvSpPr/>
      </dsp:nvSpPr>
      <dsp:spPr>
        <a:xfrm>
          <a:off x="75712" y="3703320"/>
          <a:ext cx="1371600" cy="1371600"/>
        </a:xfrm>
        <a:prstGeom prst="ellipse">
          <a:avLst/>
        </a:prstGeom>
        <a:solidFill>
          <a:schemeClr val="lt1">
            <a:hueOff val="0"/>
            <a:satOff val="0"/>
            <a:lumOff val="0"/>
            <a:alphaOff val="0"/>
          </a:schemeClr>
        </a:solidFill>
        <a:ln w="50800" cap="flat" cmpd="sng" algn="ctr">
          <a:solidFill>
            <a:srgbClr val="093C61"/>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12/3/2025</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12/3/2025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14537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A0837FE-C71E-9CF6-AC64-3D795C3B5F1F}"/>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A2A5C917-3A9B-FEDC-2C2D-7DCD85F5C1DF}"/>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949D2196-8960-8007-C0C0-62EFA03EA586}"/>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 name="Footer Placeholder 4">
            <a:extLst>
              <a:ext uri="{FF2B5EF4-FFF2-40B4-BE49-F238E27FC236}">
                <a16:creationId xmlns:a16="http://schemas.microsoft.com/office/drawing/2014/main" id="{5B05C1E4-0ADA-E143-5454-47ACE69FE9DA}"/>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sp>
        <p:nvSpPr>
          <p:cNvPr id="4" name="Slide Number Placeholder 5">
            <a:extLst>
              <a:ext uri="{FF2B5EF4-FFF2-40B4-BE49-F238E27FC236}">
                <a16:creationId xmlns:a16="http://schemas.microsoft.com/office/drawing/2014/main" id="{4CB3C4B1-5703-0FC3-7F3A-467B71334E79}"/>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7" name="Content Placeholder 2">
            <a:extLst>
              <a:ext uri="{FF2B5EF4-FFF2-40B4-BE49-F238E27FC236}">
                <a16:creationId xmlns:a16="http://schemas.microsoft.com/office/drawing/2014/main" id="{B51E1165-2D5E-A8BA-AD01-59C2367A0139}"/>
              </a:ext>
            </a:extLst>
          </p:cNvPr>
          <p:cNvSpPr>
            <a:spLocks noGrp="1"/>
          </p:cNvSpPr>
          <p:nvPr>
            <p:ph idx="1"/>
          </p:nvPr>
        </p:nvSpPr>
        <p:spPr>
          <a:xfrm>
            <a:off x="304800" y="762000"/>
            <a:ext cx="8534400" cy="2209800"/>
          </a:xfrm>
          <a:prstGeom prst="rect">
            <a:avLst/>
          </a:prstGeom>
        </p:spPr>
        <p:txBody>
          <a:bodyPr lIns="274320" tIns="274320" rIns="274320" bIns="274320"/>
          <a:lstStyle>
            <a:lvl1pPr marL="0" indent="0">
              <a:buNone/>
              <a:defRPr sz="2000" b="0">
                <a:solidFill>
                  <a:schemeClr val="tx1"/>
                </a:solidFill>
              </a:defRPr>
            </a:lvl1pPr>
            <a:lvl2pPr>
              <a:defRPr sz="2000">
                <a:solidFill>
                  <a:schemeClr val="tx1"/>
                </a:solidFill>
              </a:defRPr>
            </a:lvl2pPr>
            <a:lvl3pPr>
              <a:defRPr sz="18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8" name="Content Placeholder 2">
            <a:extLst>
              <a:ext uri="{FF2B5EF4-FFF2-40B4-BE49-F238E27FC236}">
                <a16:creationId xmlns:a16="http://schemas.microsoft.com/office/drawing/2014/main" id="{C1068C6B-C94E-547A-7102-71442E874B5D}"/>
              </a:ext>
            </a:extLst>
          </p:cNvPr>
          <p:cNvSpPr>
            <a:spLocks noGrp="1"/>
          </p:cNvSpPr>
          <p:nvPr>
            <p:ph idx="10"/>
          </p:nvPr>
        </p:nvSpPr>
        <p:spPr>
          <a:xfrm>
            <a:off x="304800" y="3124200"/>
            <a:ext cx="8534400" cy="2667000"/>
          </a:xfrm>
          <a:prstGeom prst="rect">
            <a:avLst/>
          </a:prstGeom>
          <a:solidFill>
            <a:srgbClr val="E6EBF0"/>
          </a:solidFill>
          <a:ln w="15875" cap="rnd">
            <a:solidFill>
              <a:schemeClr val="bg1">
                <a:lumMod val="85000"/>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0">
                <a:solidFill>
                  <a:schemeClr val="tx1"/>
                </a:solidFill>
              </a:defRPr>
            </a:lvl1pPr>
            <a:lvl2pPr>
              <a:defRPr sz="1400">
                <a:solidFill>
                  <a:schemeClr val="tx1"/>
                </a:solidFill>
              </a:defRPr>
            </a:lvl2pPr>
            <a:lvl3pPr>
              <a:defRPr sz="12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481068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ey Takeaway">
    <p:spTree>
      <p:nvGrpSpPr>
        <p:cNvPr id="1" name=""/>
        <p:cNvGrpSpPr/>
        <p:nvPr/>
      </p:nvGrpSpPr>
      <p:grpSpPr>
        <a:xfrm>
          <a:off x="0" y="0"/>
          <a:ext cx="0" cy="0"/>
          <a:chOff x="0" y="0"/>
          <a:chExt cx="0" cy="0"/>
        </a:xfrm>
      </p:grpSpPr>
      <p:sp>
        <p:nvSpPr>
          <p:cNvPr id="13" name="Content Placeholder 2" descr="xdgdfgdfg">
            <a:extLst>
              <a:ext uri="{FF2B5EF4-FFF2-40B4-BE49-F238E27FC236}">
                <a16:creationId xmlns:a16="http://schemas.microsoft.com/office/drawing/2014/main" id="{11BF4596-49BD-5DCB-711C-47030A443E0E}"/>
              </a:ext>
              <a:ext uri="{C183D7F6-B498-43B3-948B-1728B52AA6E4}">
                <adec:decorative xmlns:adec="http://schemas.microsoft.com/office/drawing/2017/decorative" val="0"/>
              </a:ext>
            </a:extLst>
          </p:cNvPr>
          <p:cNvSpPr>
            <a:spLocks noGrp="1"/>
          </p:cNvSpPr>
          <p:nvPr>
            <p:ph idx="11"/>
          </p:nvPr>
        </p:nvSpPr>
        <p:spPr>
          <a:xfrm>
            <a:off x="304800" y="1058219"/>
            <a:ext cx="8534400" cy="1948194"/>
          </a:xfrm>
          <a:prstGeom prst="rect">
            <a:avLst/>
          </a:prstGeom>
          <a:solidFill>
            <a:schemeClr val="accent1">
              <a:lumMod val="20000"/>
              <a:lumOff val="80000"/>
            </a:schemeClr>
          </a:solidFill>
          <a:ln w="15875" cap="rnd">
            <a:solidFill>
              <a:srgbClr val="00AEC7">
                <a:alpha val="59000"/>
              </a:srgb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0">
                <a:solidFill>
                  <a:schemeClr val="tx1"/>
                </a:solidFill>
              </a:defRPr>
            </a:lvl1pPr>
            <a:lvl2pPr>
              <a:defRPr sz="1400">
                <a:solidFill>
                  <a:schemeClr val="tx1"/>
                </a:solidFill>
              </a:defRPr>
            </a:lvl2pPr>
            <a:lvl3pPr>
              <a:defRPr sz="12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17" name="Content Placeholder 2">
            <a:extLst>
              <a:ext uri="{FF2B5EF4-FFF2-40B4-BE49-F238E27FC236}">
                <a16:creationId xmlns:a16="http://schemas.microsoft.com/office/drawing/2014/main" id="{C2FC120C-B1CB-16E5-B00E-55E88FB1592E}"/>
              </a:ext>
            </a:extLst>
          </p:cNvPr>
          <p:cNvSpPr>
            <a:spLocks noGrp="1"/>
          </p:cNvSpPr>
          <p:nvPr>
            <p:ph idx="12"/>
          </p:nvPr>
        </p:nvSpPr>
        <p:spPr>
          <a:xfrm>
            <a:off x="304800" y="3524730"/>
            <a:ext cx="8534400" cy="2212106"/>
          </a:xfrm>
          <a:prstGeom prst="rect">
            <a:avLst/>
          </a:prstGeom>
          <a:solidFill>
            <a:schemeClr val="bg2"/>
          </a:solidFill>
          <a:ln w="15875" cap="rnd">
            <a:solidFill>
              <a:schemeClr val="bg1">
                <a:lumMod val="85000"/>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0">
                <a:solidFill>
                  <a:schemeClr val="tx1"/>
                </a:solidFill>
              </a:defRPr>
            </a:lvl1pPr>
            <a:lvl2pPr>
              <a:defRPr sz="1400">
                <a:solidFill>
                  <a:schemeClr val="tx1"/>
                </a:solidFill>
              </a:defRPr>
            </a:lvl2pPr>
            <a:lvl3pPr>
              <a:defRPr sz="12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3" name="Title 1">
            <a:extLst>
              <a:ext uri="{FF2B5EF4-FFF2-40B4-BE49-F238E27FC236}">
                <a16:creationId xmlns:a16="http://schemas.microsoft.com/office/drawing/2014/main" id="{2A0837FE-C71E-9CF6-AC64-3D795C3B5F1F}"/>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A2A5C917-3A9B-FEDC-2C2D-7DCD85F5C1DF}"/>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949D2196-8960-8007-C0C0-62EFA03EA586}"/>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 name="Footer Placeholder 4">
            <a:extLst>
              <a:ext uri="{FF2B5EF4-FFF2-40B4-BE49-F238E27FC236}">
                <a16:creationId xmlns:a16="http://schemas.microsoft.com/office/drawing/2014/main" id="{5B05C1E4-0ADA-E143-5454-47ACE69FE9DA}"/>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sp>
        <p:nvSpPr>
          <p:cNvPr id="4" name="Slide Number Placeholder 5">
            <a:extLst>
              <a:ext uri="{FF2B5EF4-FFF2-40B4-BE49-F238E27FC236}">
                <a16:creationId xmlns:a16="http://schemas.microsoft.com/office/drawing/2014/main" id="{4CB3C4B1-5703-0FC3-7F3A-467B71334E79}"/>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82885737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2 (Gray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DA98D29-CFFC-C296-B023-91A03EEC3E9D}"/>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DE12A03F-8D2E-8532-3203-031013FA5A10}"/>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2FFCD6A5-9B36-D9E5-72F2-FBEA5B672AB9}"/>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4EFC8874-25EC-5A5F-D57F-0691879F1F48}"/>
              </a:ext>
            </a:extLst>
          </p:cNvPr>
          <p:cNvSpPr>
            <a:spLocks noGrp="1"/>
          </p:cNvSpPr>
          <p:nvPr>
            <p:ph idx="1"/>
          </p:nvPr>
        </p:nvSpPr>
        <p:spPr>
          <a:xfrm>
            <a:off x="304800" y="762000"/>
            <a:ext cx="5410200" cy="5334000"/>
          </a:xfrm>
          <a:prstGeom prst="rect">
            <a:avLst/>
          </a:prstGeom>
        </p:spPr>
        <p:txBody>
          <a:bodyPr lIns="274320" tIns="274320" rIns="274320" bIns="274320"/>
          <a:lstStyle>
            <a:lvl1pPr marL="0" indent="0">
              <a:buNone/>
              <a:defRPr sz="2000" b="0">
                <a:solidFill>
                  <a:schemeClr val="tx1"/>
                </a:solidFill>
              </a:defRPr>
            </a:lvl1pPr>
            <a:lvl2pPr>
              <a:defRPr sz="1800">
                <a:solidFill>
                  <a:schemeClr val="tx1"/>
                </a:solidFill>
              </a:defRPr>
            </a:lvl2pPr>
            <a:lvl3pPr>
              <a:defRPr sz="16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8" name="Content Placeholder 2">
            <a:extLst>
              <a:ext uri="{FF2B5EF4-FFF2-40B4-BE49-F238E27FC236}">
                <a16:creationId xmlns:a16="http://schemas.microsoft.com/office/drawing/2014/main" id="{9D7C7B98-DF84-E7E1-CF67-1DA50AD90673}"/>
              </a:ext>
            </a:extLst>
          </p:cNvPr>
          <p:cNvSpPr>
            <a:spLocks noGrp="1"/>
          </p:cNvSpPr>
          <p:nvPr>
            <p:ph idx="10"/>
          </p:nvPr>
        </p:nvSpPr>
        <p:spPr>
          <a:xfrm>
            <a:off x="5867400" y="914400"/>
            <a:ext cx="2971800" cy="5181600"/>
          </a:xfrm>
          <a:prstGeom prst="rect">
            <a:avLst/>
          </a:prstGeom>
          <a:solidFill>
            <a:srgbClr val="E6EBF0"/>
          </a:solidFill>
          <a:ln w="15875" cap="rnd">
            <a:solidFill>
              <a:schemeClr val="bg1">
                <a:lumMod val="85000"/>
                <a:alpha val="62000"/>
              </a:schemeClr>
            </a:solidFill>
            <a:round/>
          </a:ln>
          <a:effectLst>
            <a:outerShdw blurRad="50800" dist="38100" dir="2700000" algn="tl" rotWithShape="0">
              <a:prstClr val="black">
                <a:alpha val="40000"/>
              </a:prstClr>
            </a:outerShdw>
          </a:effectLst>
        </p:spPr>
        <p:txBody>
          <a:bodyPr lIns="274320" tIns="182880" rIns="274320" bIns="182880"/>
          <a:lstStyle>
            <a:lvl1pPr marL="0" indent="0">
              <a:buNone/>
              <a:defRPr sz="1600" b="0">
                <a:solidFill>
                  <a:schemeClr val="tx1"/>
                </a:solidFill>
              </a:defRPr>
            </a:lvl1pPr>
            <a:lvl2pPr>
              <a:defRPr sz="1400">
                <a:solidFill>
                  <a:schemeClr val="tx1"/>
                </a:solidFill>
              </a:defRPr>
            </a:lvl2pPr>
            <a:lvl3pPr>
              <a:defRPr sz="12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2" name="Footer Placeholder 4">
            <a:extLst>
              <a:ext uri="{FF2B5EF4-FFF2-40B4-BE49-F238E27FC236}">
                <a16:creationId xmlns:a16="http://schemas.microsoft.com/office/drawing/2014/main" id="{EC87C22B-ECB6-24C9-CA51-802C0CC5A9A7}"/>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sp>
        <p:nvSpPr>
          <p:cNvPr id="4" name="Slide Number Placeholder 5">
            <a:extLst>
              <a:ext uri="{FF2B5EF4-FFF2-40B4-BE49-F238E27FC236}">
                <a16:creationId xmlns:a16="http://schemas.microsoft.com/office/drawing/2014/main" id="{4C902CBC-1565-53AF-76EE-5EA87EAAEDC2}"/>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891240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hape Background with Colu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BF0DE-C10A-1045-5990-B1FA49AF9EB7}"/>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371C69C7-7D39-DEDD-BE1B-B8C046B0CA95}"/>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ADE78E12-A908-1977-15C5-27DAB2FF2F2B}"/>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ext Placeholder 6">
            <a:extLst>
              <a:ext uri="{FF2B5EF4-FFF2-40B4-BE49-F238E27FC236}">
                <a16:creationId xmlns:a16="http://schemas.microsoft.com/office/drawing/2014/main" id="{18275120-314C-AFBD-B170-4B990F0EFBAF}"/>
              </a:ext>
            </a:extLst>
          </p:cNvPr>
          <p:cNvSpPr>
            <a:spLocks noGrp="1"/>
          </p:cNvSpPr>
          <p:nvPr>
            <p:ph type="body" sz="half" idx="17"/>
          </p:nvPr>
        </p:nvSpPr>
        <p:spPr>
          <a:xfrm>
            <a:off x="304801" y="1066800"/>
            <a:ext cx="8534400" cy="2191369"/>
          </a:xfrm>
          <a:prstGeom prst="rect">
            <a:avLst/>
          </a:prstGeom>
          <a:solidFill>
            <a:schemeClr val="accent1">
              <a:lumMod val="20000"/>
              <a:lumOff val="80000"/>
            </a:schemeClr>
          </a:solidFill>
          <a:ln w="15875" cap="rnd" cmpd="sng">
            <a:solidFill>
              <a:schemeClr val="accent1"/>
            </a:solidFill>
            <a:miter lim="800000"/>
          </a:ln>
          <a:effectLst>
            <a:outerShdw blurRad="50800" dist="38100" dir="2700000" algn="tl" rotWithShape="0">
              <a:prstClr val="black">
                <a:alpha val="40000"/>
              </a:prstClr>
            </a:outerShdw>
          </a:effectLst>
        </p:spPr>
        <p:txBody>
          <a:bodyPr wrap="square" lIns="182880" tIns="182880" rIns="182880" bIns="182880" numCol="2" spcCol="548640">
            <a:spAutoFit/>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stStyle>
          <a:p>
            <a:pPr lvl="0"/>
            <a:r>
              <a:rPr lang="en-US"/>
              <a:t>Click to edit Master text styles</a:t>
            </a:r>
          </a:p>
          <a:p>
            <a:pPr lvl="1"/>
            <a:r>
              <a:rPr lang="en-US"/>
              <a:t>Second level</a:t>
            </a:r>
          </a:p>
          <a:p>
            <a:pPr lvl="2"/>
            <a:r>
              <a:rPr lang="en-US"/>
              <a:t>Third level</a:t>
            </a:r>
          </a:p>
          <a:p>
            <a:pPr lvl="2"/>
            <a:endParaRPr lang="en-US"/>
          </a:p>
          <a:p>
            <a:pPr lvl="2"/>
            <a:endParaRPr lang="en-US"/>
          </a:p>
          <a:p>
            <a:pPr lvl="2"/>
            <a:endParaRPr lang="en-US"/>
          </a:p>
          <a:p>
            <a:pPr lvl="0"/>
            <a:r>
              <a:rPr lang="en-US"/>
              <a:t>Click to edit Master text styles</a:t>
            </a:r>
          </a:p>
          <a:p>
            <a:pPr lvl="1"/>
            <a:r>
              <a:rPr lang="en-US"/>
              <a:t>Second level</a:t>
            </a:r>
          </a:p>
          <a:p>
            <a:pPr lvl="2"/>
            <a:r>
              <a:rPr lang="en-US"/>
              <a:t>Third level</a:t>
            </a:r>
          </a:p>
          <a:p>
            <a:pPr lvl="2"/>
            <a:endParaRPr lang="en-US"/>
          </a:p>
          <a:p>
            <a:pPr lvl="2"/>
            <a:endParaRPr lang="en-US"/>
          </a:p>
        </p:txBody>
      </p:sp>
      <p:sp>
        <p:nvSpPr>
          <p:cNvPr id="4" name="Text Placeholder 6">
            <a:extLst>
              <a:ext uri="{FF2B5EF4-FFF2-40B4-BE49-F238E27FC236}">
                <a16:creationId xmlns:a16="http://schemas.microsoft.com/office/drawing/2014/main" id="{9C95B286-9A86-1DCC-052D-7E695490B198}"/>
              </a:ext>
            </a:extLst>
          </p:cNvPr>
          <p:cNvSpPr>
            <a:spLocks noGrp="1"/>
          </p:cNvSpPr>
          <p:nvPr>
            <p:ph type="body" sz="half" idx="18"/>
          </p:nvPr>
        </p:nvSpPr>
        <p:spPr>
          <a:xfrm>
            <a:off x="304801" y="3574374"/>
            <a:ext cx="8534400" cy="2277547"/>
          </a:xfrm>
          <a:prstGeom prst="rect">
            <a:avLst/>
          </a:prstGeom>
          <a:solidFill>
            <a:srgbClr val="093C61"/>
          </a:solidFill>
          <a:ln w="15875" cap="rnd" cmpd="sng">
            <a:solidFill>
              <a:srgbClr val="093C61"/>
            </a:solidFill>
            <a:miter lim="800000"/>
          </a:ln>
          <a:effectLst>
            <a:outerShdw blurRad="50800" dist="38100" dir="2700000" algn="tl" rotWithShape="0">
              <a:prstClr val="black">
                <a:alpha val="40000"/>
              </a:prstClr>
            </a:outerShdw>
          </a:effectLst>
        </p:spPr>
        <p:txBody>
          <a:bodyPr wrap="square" lIns="182880" tIns="182880" rIns="182880" bIns="182880" numCol="3" spcCol="548640">
            <a:spAutoFit/>
          </a:bodyPr>
          <a:lstStyle>
            <a:lvl1pPr marL="0" indent="0">
              <a:buNone/>
              <a:defRPr sz="2000">
                <a:solidFill>
                  <a:schemeClr val="bg1"/>
                </a:solidFill>
              </a:defRPr>
            </a:lvl1pPr>
            <a:lvl2pPr>
              <a:defRPr sz="1800">
                <a:solidFill>
                  <a:schemeClr val="bg1"/>
                </a:solidFill>
              </a:defRPr>
            </a:lvl2pPr>
            <a:lvl3pPr marL="914400" indent="0">
              <a:buNone/>
              <a:defRPr sz="1600">
                <a:solidFill>
                  <a:schemeClr val="bg1"/>
                </a:solidFill>
              </a:defRPr>
            </a:lvl3pPr>
          </a:lstStyle>
          <a:p>
            <a:pPr lvl="0"/>
            <a:r>
              <a:rPr lang="en-US"/>
              <a:t>Click to edit Master text styles</a:t>
            </a:r>
          </a:p>
          <a:p>
            <a:pPr lvl="1"/>
            <a:r>
              <a:rPr lang="en-US"/>
              <a:t>Second level</a:t>
            </a:r>
          </a:p>
          <a:p>
            <a:pPr lvl="2"/>
            <a:r>
              <a:rPr lang="en-US"/>
              <a:t>Third level</a:t>
            </a:r>
          </a:p>
          <a:p>
            <a:pPr lvl="2"/>
            <a:endParaRPr lang="en-US"/>
          </a:p>
          <a:p>
            <a:pPr lvl="0"/>
            <a:endParaRPr lang="en-US"/>
          </a:p>
          <a:p>
            <a:pPr lvl="0"/>
            <a:r>
              <a:rPr lang="en-US"/>
              <a:t>Click to edit Master text styles</a:t>
            </a:r>
          </a:p>
          <a:p>
            <a:pPr lvl="1"/>
            <a:r>
              <a:rPr lang="en-US"/>
              <a:t>Second level</a:t>
            </a:r>
          </a:p>
          <a:p>
            <a:pPr lvl="2"/>
            <a:r>
              <a:rPr lang="en-US"/>
              <a:t>Third level</a:t>
            </a:r>
          </a:p>
          <a:p>
            <a:pPr lvl="2"/>
            <a:endParaRPr lang="en-US"/>
          </a:p>
          <a:p>
            <a:pPr lvl="0"/>
            <a:endParaRPr lang="en-US"/>
          </a:p>
          <a:p>
            <a:pPr lvl="0"/>
            <a:r>
              <a:rPr lang="en-US"/>
              <a:t>Click to edit Master text styles</a:t>
            </a:r>
          </a:p>
          <a:p>
            <a:pPr lvl="1"/>
            <a:r>
              <a:rPr lang="en-US"/>
              <a:t>Second level</a:t>
            </a:r>
          </a:p>
          <a:p>
            <a:pPr lvl="2"/>
            <a:r>
              <a:rPr lang="en-US"/>
              <a:t>Third level</a:t>
            </a:r>
          </a:p>
          <a:p>
            <a:pPr lvl="2"/>
            <a:endParaRPr lang="en-US"/>
          </a:p>
          <a:p>
            <a:pPr lvl="2"/>
            <a:endParaRPr lang="en-US"/>
          </a:p>
        </p:txBody>
      </p:sp>
      <p:sp>
        <p:nvSpPr>
          <p:cNvPr id="7" name="Footer Placeholder 4">
            <a:extLst>
              <a:ext uri="{FF2B5EF4-FFF2-40B4-BE49-F238E27FC236}">
                <a16:creationId xmlns:a16="http://schemas.microsoft.com/office/drawing/2014/main" id="{4AF8B1A1-8352-B98E-3C78-48C46BD8F210}"/>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sp>
        <p:nvSpPr>
          <p:cNvPr id="8" name="Slide Number Placeholder 5">
            <a:extLst>
              <a:ext uri="{FF2B5EF4-FFF2-40B4-BE49-F238E27FC236}">
                <a16:creationId xmlns:a16="http://schemas.microsoft.com/office/drawing/2014/main" id="{040D7F8C-7E87-E617-9858-400C5F8AC252}"/>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6930293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s">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304800" y="762000"/>
            <a:ext cx="4210050" cy="5029201"/>
          </a:xfrm>
          <a:prstGeom prst="rect">
            <a:avLst/>
          </a:prstGeom>
        </p:spPr>
        <p:txBody>
          <a:bodyPr lIns="274320" tIns="274320" rIns="274320" bIns="274320"/>
          <a:lstStyle>
            <a:lvl1pPr>
              <a:defRPr lang="en-US" sz="2000" dirty="0">
                <a:solidFill>
                  <a:schemeClr val="tx1"/>
                </a:solidFill>
              </a:defRPr>
            </a:lvl1pPr>
          </a:lstStyle>
          <a:p>
            <a:endParaRPr lang="en-US"/>
          </a:p>
        </p:txBody>
      </p:sp>
      <p:sp>
        <p:nvSpPr>
          <p:cNvPr id="6" name="Content Placeholder 5"/>
          <p:cNvSpPr>
            <a:spLocks noGrp="1"/>
          </p:cNvSpPr>
          <p:nvPr>
            <p:ph sz="half" idx="2"/>
          </p:nvPr>
        </p:nvSpPr>
        <p:spPr>
          <a:xfrm>
            <a:off x="4629150" y="762000"/>
            <a:ext cx="3886200" cy="5029201"/>
          </a:xfrm>
          <a:prstGeom prst="rect">
            <a:avLst/>
          </a:prstGeom>
        </p:spPr>
        <p:txBody>
          <a:bodyPr lIns="274320" tIns="274320" rIns="274320" bIns="274320"/>
          <a:lstStyle>
            <a:lvl1pPr>
              <a:defRPr sz="2000">
                <a:solidFill>
                  <a:schemeClr val="tx1"/>
                </a:solidFill>
              </a:defRPr>
            </a:lvl1pPr>
          </a:lstStyle>
          <a:p>
            <a:endParaRPr lang="en-US"/>
          </a:p>
        </p:txBody>
      </p:sp>
      <p:sp>
        <p:nvSpPr>
          <p:cNvPr id="7" name="Title 1"/>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8" name="Rectangle 7"/>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9" name="Straight Connector 8"/>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 name="Footer Placeholder 4">
            <a:extLst>
              <a:ext uri="{FF2B5EF4-FFF2-40B4-BE49-F238E27FC236}">
                <a16:creationId xmlns:a16="http://schemas.microsoft.com/office/drawing/2014/main" id="{F6FD2C47-F578-2F9E-22DF-DA95B857A3B3}"/>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sp>
        <p:nvSpPr>
          <p:cNvPr id="4" name="Slide Number Placeholder 5">
            <a:extLst>
              <a:ext uri="{FF2B5EF4-FFF2-40B4-BE49-F238E27FC236}">
                <a16:creationId xmlns:a16="http://schemas.microsoft.com/office/drawing/2014/main" id="{42ED327A-7496-0E17-F5C8-2E5C3BB96119}"/>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589405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7" name="Title 1"/>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8" name="Rectangle 7"/>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9" name="Straight Connector 8"/>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ext Placeholder 2">
            <a:extLst>
              <a:ext uri="{FF2B5EF4-FFF2-40B4-BE49-F238E27FC236}">
                <a16:creationId xmlns:a16="http://schemas.microsoft.com/office/drawing/2014/main" id="{A2E64688-55C6-E357-9586-99D476DEA0E8}"/>
              </a:ext>
            </a:extLst>
          </p:cNvPr>
          <p:cNvSpPr>
            <a:spLocks noGrp="1"/>
          </p:cNvSpPr>
          <p:nvPr>
            <p:ph type="body" idx="1"/>
          </p:nvPr>
        </p:nvSpPr>
        <p:spPr>
          <a:xfrm>
            <a:off x="381000" y="1240594"/>
            <a:ext cx="2743200" cy="576262"/>
          </a:xfrm>
          <a:prstGeom prst="rect">
            <a:avLst/>
          </a:prstGeom>
        </p:spPr>
        <p:txBody>
          <a:bodyPr/>
          <a:lstStyle>
            <a:lvl1pPr marL="0" indent="0">
              <a:buFontTx/>
              <a:buNone/>
              <a:defRPr sz="2000">
                <a:solidFill>
                  <a:srgbClr val="00AEC7"/>
                </a:solidFill>
                <a:latin typeface="+mj-lt"/>
              </a:defRPr>
            </a:lvl1pPr>
          </a:lstStyle>
          <a:p>
            <a:endParaRPr lang="en-US"/>
          </a:p>
        </p:txBody>
      </p:sp>
      <p:sp>
        <p:nvSpPr>
          <p:cNvPr id="22" name="Text Placeholder 6">
            <a:extLst>
              <a:ext uri="{FF2B5EF4-FFF2-40B4-BE49-F238E27FC236}">
                <a16:creationId xmlns:a16="http://schemas.microsoft.com/office/drawing/2014/main" id="{5647BB42-DB2F-5A0E-E38E-6058202FE98E}"/>
              </a:ext>
            </a:extLst>
          </p:cNvPr>
          <p:cNvSpPr>
            <a:spLocks noGrp="1"/>
          </p:cNvSpPr>
          <p:nvPr>
            <p:ph type="body" sz="half" idx="15"/>
          </p:nvPr>
        </p:nvSpPr>
        <p:spPr>
          <a:xfrm>
            <a:off x="400516" y="1926394"/>
            <a:ext cx="2743200" cy="3941006"/>
          </a:xfrm>
          <a:prstGeom prst="rect">
            <a:avLst/>
          </a:prstGeom>
        </p:spPr>
        <p:txBody>
          <a:bodyPr/>
          <a:lstStyle>
            <a:lvl1pPr>
              <a:defRPr sz="1400">
                <a:solidFill>
                  <a:schemeClr val="tx1"/>
                </a:solidFill>
              </a:defRPr>
            </a:lvl1pPr>
          </a:lstStyle>
          <a:p>
            <a:endParaRPr lang="en-US"/>
          </a:p>
        </p:txBody>
      </p:sp>
      <p:sp>
        <p:nvSpPr>
          <p:cNvPr id="23" name="Text Placeholder 2">
            <a:extLst>
              <a:ext uri="{FF2B5EF4-FFF2-40B4-BE49-F238E27FC236}">
                <a16:creationId xmlns:a16="http://schemas.microsoft.com/office/drawing/2014/main" id="{ACFE8832-28AD-B47C-8C26-31B963CA9E5A}"/>
              </a:ext>
            </a:extLst>
          </p:cNvPr>
          <p:cNvSpPr>
            <a:spLocks noGrp="1"/>
          </p:cNvSpPr>
          <p:nvPr>
            <p:ph type="body" idx="16"/>
          </p:nvPr>
        </p:nvSpPr>
        <p:spPr>
          <a:xfrm>
            <a:off x="3200400" y="1240594"/>
            <a:ext cx="2743200" cy="576262"/>
          </a:xfrm>
          <a:prstGeom prst="rect">
            <a:avLst/>
          </a:prstGeom>
        </p:spPr>
        <p:txBody>
          <a:bodyPr/>
          <a:lstStyle>
            <a:lvl1pPr marL="0" indent="0">
              <a:buNone/>
              <a:defRPr sz="2000">
                <a:solidFill>
                  <a:srgbClr val="00AEC7"/>
                </a:solidFill>
                <a:latin typeface="+mj-lt"/>
              </a:defRPr>
            </a:lvl1pPr>
          </a:lstStyle>
          <a:p>
            <a:endParaRPr lang="en-US"/>
          </a:p>
        </p:txBody>
      </p:sp>
      <p:sp>
        <p:nvSpPr>
          <p:cNvPr id="24" name="Text Placeholder 6">
            <a:extLst>
              <a:ext uri="{FF2B5EF4-FFF2-40B4-BE49-F238E27FC236}">
                <a16:creationId xmlns:a16="http://schemas.microsoft.com/office/drawing/2014/main" id="{2945EFAC-694A-3BD3-547B-6671ECA14576}"/>
              </a:ext>
            </a:extLst>
          </p:cNvPr>
          <p:cNvSpPr>
            <a:spLocks noGrp="1"/>
          </p:cNvSpPr>
          <p:nvPr>
            <p:ph type="body" sz="half" idx="17"/>
          </p:nvPr>
        </p:nvSpPr>
        <p:spPr>
          <a:xfrm>
            <a:off x="3219916" y="1926394"/>
            <a:ext cx="2743200" cy="3941006"/>
          </a:xfrm>
          <a:prstGeom prst="rect">
            <a:avLst/>
          </a:prstGeom>
        </p:spPr>
        <p:txBody>
          <a:bodyPr/>
          <a:lstStyle>
            <a:lvl1pPr>
              <a:defRPr sz="1400">
                <a:solidFill>
                  <a:schemeClr val="tx1"/>
                </a:solidFill>
              </a:defRPr>
            </a:lvl1pPr>
          </a:lstStyle>
          <a:p>
            <a:endParaRPr lang="en-US"/>
          </a:p>
        </p:txBody>
      </p:sp>
      <p:sp>
        <p:nvSpPr>
          <p:cNvPr id="25" name="Text Placeholder 2">
            <a:extLst>
              <a:ext uri="{FF2B5EF4-FFF2-40B4-BE49-F238E27FC236}">
                <a16:creationId xmlns:a16="http://schemas.microsoft.com/office/drawing/2014/main" id="{559C7A71-BBBF-254C-4D14-5F4DC1F4ED33}"/>
              </a:ext>
            </a:extLst>
          </p:cNvPr>
          <p:cNvSpPr>
            <a:spLocks noGrp="1"/>
          </p:cNvSpPr>
          <p:nvPr>
            <p:ph type="body" idx="18"/>
          </p:nvPr>
        </p:nvSpPr>
        <p:spPr>
          <a:xfrm>
            <a:off x="6000284" y="1237099"/>
            <a:ext cx="2743200" cy="576262"/>
          </a:xfrm>
          <a:prstGeom prst="rect">
            <a:avLst/>
          </a:prstGeom>
        </p:spPr>
        <p:txBody>
          <a:bodyPr/>
          <a:lstStyle>
            <a:lvl1pPr marL="0" indent="0">
              <a:buFontTx/>
              <a:buNone/>
              <a:defRPr sz="2000">
                <a:solidFill>
                  <a:srgbClr val="00AEC7"/>
                </a:solidFill>
                <a:latin typeface="+mj-lt"/>
              </a:defRPr>
            </a:lvl1pPr>
          </a:lstStyle>
          <a:p>
            <a:endParaRPr lang="en-US"/>
          </a:p>
        </p:txBody>
      </p:sp>
      <p:sp>
        <p:nvSpPr>
          <p:cNvPr id="26" name="Text Placeholder 6">
            <a:extLst>
              <a:ext uri="{FF2B5EF4-FFF2-40B4-BE49-F238E27FC236}">
                <a16:creationId xmlns:a16="http://schemas.microsoft.com/office/drawing/2014/main" id="{B003D11D-EC33-ECB2-82CF-2D9A887EAC5E}"/>
              </a:ext>
            </a:extLst>
          </p:cNvPr>
          <p:cNvSpPr>
            <a:spLocks noGrp="1"/>
          </p:cNvSpPr>
          <p:nvPr>
            <p:ph type="body" sz="half" idx="19"/>
          </p:nvPr>
        </p:nvSpPr>
        <p:spPr>
          <a:xfrm>
            <a:off x="6019800" y="1922899"/>
            <a:ext cx="2743200" cy="3941006"/>
          </a:xfrm>
          <a:prstGeom prst="rect">
            <a:avLst/>
          </a:prstGeom>
        </p:spPr>
        <p:txBody>
          <a:bodyPr/>
          <a:lstStyle>
            <a:lvl1pPr>
              <a:defRPr sz="1400">
                <a:solidFill>
                  <a:schemeClr val="tx1"/>
                </a:solidFill>
              </a:defRPr>
            </a:lvl1pPr>
          </a:lstStyle>
          <a:p>
            <a:endParaRPr lang="en-US"/>
          </a:p>
        </p:txBody>
      </p:sp>
      <p:sp>
        <p:nvSpPr>
          <p:cNvPr id="2" name="Footer Placeholder 4">
            <a:extLst>
              <a:ext uri="{FF2B5EF4-FFF2-40B4-BE49-F238E27FC236}">
                <a16:creationId xmlns:a16="http://schemas.microsoft.com/office/drawing/2014/main" id="{00B85CC8-6F83-6404-ACAA-F1FA4529AE6C}"/>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sp>
        <p:nvSpPr>
          <p:cNvPr id="4" name="Slide Number Placeholder 5">
            <a:extLst>
              <a:ext uri="{FF2B5EF4-FFF2-40B4-BE49-F238E27FC236}">
                <a16:creationId xmlns:a16="http://schemas.microsoft.com/office/drawing/2014/main" id="{9AE8A331-9F84-084C-7267-CFE65AA7774A}"/>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096379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lide with Shape">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F9EE3F64-5084-626C-72A7-533838A69759}"/>
              </a:ext>
            </a:extLst>
          </p:cNvPr>
          <p:cNvGraphicFramePr/>
          <p:nvPr userDrawn="1">
            <p:extLst>
              <p:ext uri="{D42A27DB-BD31-4B8C-83A1-F6EECF244321}">
                <p14:modId xmlns:p14="http://schemas.microsoft.com/office/powerpoint/2010/main" val="2536825941"/>
              </p:ext>
            </p:extLst>
          </p:nvPr>
        </p:nvGraphicFramePr>
        <p:xfrm>
          <a:off x="304800" y="762000"/>
          <a:ext cx="85344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itle 1">
            <a:extLst>
              <a:ext uri="{FF2B5EF4-FFF2-40B4-BE49-F238E27FC236}">
                <a16:creationId xmlns:a16="http://schemas.microsoft.com/office/drawing/2014/main" id="{440F2B08-EC92-A561-8BE4-EDCE8DB34555}"/>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10" name="Rectangle 9">
            <a:extLst>
              <a:ext uri="{FF2B5EF4-FFF2-40B4-BE49-F238E27FC236}">
                <a16:creationId xmlns:a16="http://schemas.microsoft.com/office/drawing/2014/main" id="{41FF5FC3-0BB0-C369-E541-DAB7BF2A7B43}"/>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2" name="Footer Placeholder 4">
            <a:extLst>
              <a:ext uri="{FF2B5EF4-FFF2-40B4-BE49-F238E27FC236}">
                <a16:creationId xmlns:a16="http://schemas.microsoft.com/office/drawing/2014/main" id="{DA8C3691-EDE4-B07C-F114-E502244790CE}"/>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sp>
        <p:nvSpPr>
          <p:cNvPr id="3" name="Slide Number Placeholder 5">
            <a:extLst>
              <a:ext uri="{FF2B5EF4-FFF2-40B4-BE49-F238E27FC236}">
                <a16:creationId xmlns:a16="http://schemas.microsoft.com/office/drawing/2014/main" id="{C7B83F30-EC1D-F71C-95D7-1B5BC9FD203F}"/>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1143866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70951"/>
          </a:xfrm>
          <a:prstGeom prst="rect">
            <a:avLst/>
          </a:prstGeom>
        </p:spPr>
        <p:txBody>
          <a:bodyPr/>
          <a:lstStyle>
            <a:lvl1pPr algn="l">
              <a:defRPr sz="2400" b="1">
                <a:solidFill>
                  <a:schemeClr val="accent1"/>
                </a:solidFill>
              </a:defRPr>
            </a:lvl1pPr>
          </a:lstStyle>
          <a:p>
            <a:r>
              <a:rPr lang="en-US"/>
              <a:t>Click to edit Master title style</a:t>
            </a:r>
          </a:p>
        </p:txBody>
      </p:sp>
      <p:sp>
        <p:nvSpPr>
          <p:cNvPr id="3" name="Content Placeholder 2"/>
          <p:cNvSpPr>
            <a:spLocks noGrp="1"/>
          </p:cNvSpPr>
          <p:nvPr>
            <p:ph idx="1"/>
          </p:nvPr>
        </p:nvSpPr>
        <p:spPr>
          <a:xfrm>
            <a:off x="304800" y="1066800"/>
            <a:ext cx="8534400" cy="4853233"/>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8534400" y="6324600"/>
            <a:ext cx="609600" cy="2968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
        <p:nvSpPr>
          <p:cNvPr id="9" name="Footer Placeholder 4"/>
          <p:cNvSpPr>
            <a:spLocks noGrp="1"/>
          </p:cNvSpPr>
          <p:nvPr>
            <p:ph type="ftr" sz="quarter" idx="3"/>
          </p:nvPr>
        </p:nvSpPr>
        <p:spPr>
          <a:xfrm>
            <a:off x="2743200" y="6299284"/>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Footer text goes here.</a:t>
            </a:r>
          </a:p>
        </p:txBody>
      </p:sp>
      <p:sp>
        <p:nvSpPr>
          <p:cNvPr id="10" name="Slide Number Placeholder 5"/>
          <p:cNvSpPr txBox="1">
            <a:spLocks/>
          </p:cNvSpPr>
          <p:nvPr userDrawn="1"/>
        </p:nvSpPr>
        <p:spPr>
          <a:xfrm>
            <a:off x="8534400" y="6324600"/>
            <a:ext cx="609600" cy="29686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93BD3E-1E9A-4970-A6F7-E7AC52762E0C}" type="slidenum">
              <a:rPr lang="en-US" smtClean="0"/>
              <a:pPr/>
              <a:t>‹#›</a:t>
            </a:fld>
            <a:endParaRPr lang="en-US"/>
          </a:p>
        </p:txBody>
      </p:sp>
    </p:spTree>
    <p:extLst>
      <p:ext uri="{BB962C8B-B14F-4D97-AF65-F5344CB8AC3E}">
        <p14:creationId xmlns:p14="http://schemas.microsoft.com/office/powerpoint/2010/main" val="2117636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130429"/>
            <a:ext cx="8005618" cy="1470025"/>
          </a:xfrm>
          <a:prstGeom prst="rect">
            <a:avLst/>
          </a:prstGeom>
        </p:spPr>
        <p:txBody>
          <a:bodyPr/>
          <a:lstStyle>
            <a:lvl1pPr>
              <a:defRPr b="1">
                <a:solidFill>
                  <a:schemeClr val="tx1"/>
                </a:solidFill>
              </a:defRPr>
            </a:lvl1pPr>
          </a:lstStyle>
          <a:p>
            <a:r>
              <a:rPr lang="en-US"/>
              <a:t>Click to edit Master title style</a:t>
            </a:r>
          </a:p>
        </p:txBody>
      </p:sp>
      <p:sp>
        <p:nvSpPr>
          <p:cNvPr id="3" name="Subtitle 2"/>
          <p:cNvSpPr>
            <a:spLocks noGrp="1"/>
          </p:cNvSpPr>
          <p:nvPr>
            <p:ph type="subTitle" idx="1"/>
          </p:nvPr>
        </p:nvSpPr>
        <p:spPr>
          <a:xfrm>
            <a:off x="1452418" y="3886200"/>
            <a:ext cx="6400800" cy="1752600"/>
          </a:xfrm>
          <a:prstGeom prst="rect">
            <a:avLst/>
          </a:prstGeo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Footer Placeholder 4">
            <a:extLst>
              <a:ext uri="{FF2B5EF4-FFF2-40B4-BE49-F238E27FC236}">
                <a16:creationId xmlns:a16="http://schemas.microsoft.com/office/drawing/2014/main" id="{561D9533-CB1D-41E2-A7CA-83FDF6B751C1}"/>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sp>
        <p:nvSpPr>
          <p:cNvPr id="7" name="Slide Number Placeholder 5">
            <a:extLst>
              <a:ext uri="{FF2B5EF4-FFF2-40B4-BE49-F238E27FC236}">
                <a16:creationId xmlns:a16="http://schemas.microsoft.com/office/drawing/2014/main" id="{441D418E-9C88-65C3-7644-3BFD9E325CB6}"/>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828316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438404"/>
            <a:ext cx="8005618" cy="1470025"/>
          </a:xfrm>
          <a:prstGeom prst="rect">
            <a:avLst/>
          </a:prstGeom>
        </p:spPr>
        <p:txBody>
          <a:bodyPr/>
          <a:lstStyle>
            <a:lvl1pPr>
              <a:defRPr b="1">
                <a:solidFill>
                  <a:schemeClr val="accent1"/>
                </a:solidFill>
              </a:defRPr>
            </a:lvl1pPr>
          </a:lstStyle>
          <a:p>
            <a:r>
              <a:rPr lang="en-US"/>
              <a:t>Click to edit Master title style</a:t>
            </a:r>
          </a:p>
        </p:txBody>
      </p:sp>
      <p:sp>
        <p:nvSpPr>
          <p:cNvPr id="3" name="Footer Placeholder 4">
            <a:extLst>
              <a:ext uri="{FF2B5EF4-FFF2-40B4-BE49-F238E27FC236}">
                <a16:creationId xmlns:a16="http://schemas.microsoft.com/office/drawing/2014/main" id="{1F378818-BDFE-F884-8C6C-4CCC2735F49B}"/>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sp>
        <p:nvSpPr>
          <p:cNvPr id="4" name="Slide Number Placeholder 5">
            <a:extLst>
              <a:ext uri="{FF2B5EF4-FFF2-40B4-BE49-F238E27FC236}">
                <a16:creationId xmlns:a16="http://schemas.microsoft.com/office/drawing/2014/main" id="{441FCBFE-0DE4-6F22-6E66-AE772DD05E9D}"/>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575855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Footer Placeholder 4">
            <a:extLst>
              <a:ext uri="{FF2B5EF4-FFF2-40B4-BE49-F238E27FC236}">
                <a16:creationId xmlns:a16="http://schemas.microsoft.com/office/drawing/2014/main" id="{545B7A48-1656-2C3F-0296-FBEF4281ABEA}"/>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sp>
        <p:nvSpPr>
          <p:cNvPr id="4" name="Slide Number Placeholder 5">
            <a:extLst>
              <a:ext uri="{FF2B5EF4-FFF2-40B4-BE49-F238E27FC236}">
                <a16:creationId xmlns:a16="http://schemas.microsoft.com/office/drawing/2014/main" id="{F866302B-9158-11F4-3B77-9F86EAAEC23C}"/>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718720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3" name="Content Placeholder 2"/>
          <p:cNvSpPr>
            <a:spLocks noGrp="1"/>
          </p:cNvSpPr>
          <p:nvPr>
            <p:ph idx="1"/>
          </p:nvPr>
        </p:nvSpPr>
        <p:spPr>
          <a:xfrm>
            <a:off x="304800" y="762001"/>
            <a:ext cx="8534400" cy="5280822"/>
          </a:xfrm>
          <a:prstGeom prst="rect">
            <a:avLst/>
          </a:prstGeom>
        </p:spPr>
        <p:txBody>
          <a:bodyPr lIns="274320" tIns="274320" rIns="274320" bIns="274320"/>
          <a:lstStyle>
            <a:lvl1pPr>
              <a:defRPr sz="2000" b="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 name="Footer Placeholder 4">
            <a:extLst>
              <a:ext uri="{FF2B5EF4-FFF2-40B4-BE49-F238E27FC236}">
                <a16:creationId xmlns:a16="http://schemas.microsoft.com/office/drawing/2014/main" id="{166858FE-C979-8B8E-03D2-C3C16DE57A60}"/>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sp>
        <p:nvSpPr>
          <p:cNvPr id="9" name="Slide Number Placeholder 5">
            <a:extLst>
              <a:ext uri="{FF2B5EF4-FFF2-40B4-BE49-F238E27FC236}">
                <a16:creationId xmlns:a16="http://schemas.microsoft.com/office/drawing/2014/main" id="{AC82599C-5AEF-12A9-5E15-1FCCC1DE3FA7}"/>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931117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hape Background with Colu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BF0DE-C10A-1045-5990-B1FA49AF9EB7}"/>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371C69C7-7D39-DEDD-BE1B-B8C046B0CA95}"/>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ADE78E12-A908-1977-15C5-27DAB2FF2F2B}"/>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ext Placeholder 6">
            <a:extLst>
              <a:ext uri="{FF2B5EF4-FFF2-40B4-BE49-F238E27FC236}">
                <a16:creationId xmlns:a16="http://schemas.microsoft.com/office/drawing/2014/main" id="{18275120-314C-AFBD-B170-4B990F0EFBAF}"/>
              </a:ext>
            </a:extLst>
          </p:cNvPr>
          <p:cNvSpPr>
            <a:spLocks noGrp="1"/>
          </p:cNvSpPr>
          <p:nvPr>
            <p:ph type="body" sz="half" idx="17"/>
          </p:nvPr>
        </p:nvSpPr>
        <p:spPr>
          <a:xfrm>
            <a:off x="304800" y="762000"/>
            <a:ext cx="8534400" cy="2080570"/>
          </a:xfrm>
          <a:prstGeom prst="rect">
            <a:avLst/>
          </a:prstGeom>
          <a:noFill/>
          <a:ln w="15875" cap="rnd" cmpd="sng">
            <a:noFill/>
            <a:miter lim="800000"/>
          </a:ln>
          <a:effectLst/>
        </p:spPr>
        <p:txBody>
          <a:bodyPr wrap="square" lIns="274320" tIns="274320" rIns="274320" bIns="274320" numCol="1" spcCol="0">
            <a:spAutoFit/>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stStyle>
          <a:p>
            <a:pPr lvl="0"/>
            <a:r>
              <a:rPr lang="en-US"/>
              <a:t>Click to edit Master text styles</a:t>
            </a:r>
          </a:p>
          <a:p>
            <a:pPr lvl="1"/>
            <a:r>
              <a:rPr lang="en-US"/>
              <a:t>Second level</a:t>
            </a:r>
          </a:p>
          <a:p>
            <a:pPr lvl="2"/>
            <a:r>
              <a:rPr lang="en-US"/>
              <a:t>Third level</a:t>
            </a:r>
          </a:p>
          <a:p>
            <a:pPr lvl="2"/>
            <a:endParaRPr lang="en-US"/>
          </a:p>
          <a:p>
            <a:pPr lvl="2"/>
            <a:endParaRPr lang="en-US"/>
          </a:p>
        </p:txBody>
      </p:sp>
      <p:sp>
        <p:nvSpPr>
          <p:cNvPr id="7" name="Text Placeholder 6">
            <a:extLst>
              <a:ext uri="{FF2B5EF4-FFF2-40B4-BE49-F238E27FC236}">
                <a16:creationId xmlns:a16="http://schemas.microsoft.com/office/drawing/2014/main" id="{256E5B54-4089-96A7-2D9D-9DE3B556DE6C}"/>
              </a:ext>
            </a:extLst>
          </p:cNvPr>
          <p:cNvSpPr>
            <a:spLocks noGrp="1"/>
          </p:cNvSpPr>
          <p:nvPr>
            <p:ph type="body" sz="half" idx="18"/>
          </p:nvPr>
        </p:nvSpPr>
        <p:spPr>
          <a:xfrm>
            <a:off x="304800" y="4283179"/>
            <a:ext cx="8534400" cy="1723549"/>
          </a:xfrm>
          <a:prstGeom prst="rect">
            <a:avLst/>
          </a:prstGeom>
          <a:solidFill>
            <a:schemeClr val="accent1">
              <a:lumMod val="20000"/>
              <a:lumOff val="80000"/>
            </a:schemeClr>
          </a:solidFill>
          <a:ln w="15875" cap="rnd" cmpd="sng">
            <a:solidFill>
              <a:schemeClr val="accent1"/>
            </a:solidFill>
            <a:miter lim="800000"/>
          </a:ln>
          <a:effectLst>
            <a:outerShdw blurRad="50800" dist="38100" dir="2700000" algn="tl" rotWithShape="0">
              <a:prstClr val="black">
                <a:alpha val="40000"/>
              </a:prstClr>
            </a:outerShdw>
          </a:effectLst>
        </p:spPr>
        <p:txBody>
          <a:bodyPr wrap="square" lIns="274320" tIns="274320" rIns="274320" bIns="274320" numCol="1" spcCol="0">
            <a:spAutoFit/>
          </a:bodyPr>
          <a:lstStyle>
            <a:lvl1pPr marL="0" indent="0">
              <a:buNone/>
              <a:defRPr sz="1600" b="0">
                <a:solidFill>
                  <a:schemeClr val="tx1"/>
                </a:solidFill>
              </a:defRPr>
            </a:lvl1pPr>
            <a:lvl2pPr>
              <a:defRPr sz="1400">
                <a:solidFill>
                  <a:schemeClr val="tx1"/>
                </a:solidFill>
              </a:defRPr>
            </a:lvl2pPr>
            <a:lvl3pPr>
              <a:defRPr sz="1200">
                <a:solidFill>
                  <a:schemeClr val="tx1"/>
                </a:solidFill>
              </a:defRPr>
            </a:lvl3pPr>
          </a:lstStyle>
          <a:p>
            <a:pPr lvl="0"/>
            <a:r>
              <a:rPr lang="en-US"/>
              <a:t>Click to edit Master text styles</a:t>
            </a:r>
          </a:p>
          <a:p>
            <a:pPr lvl="1"/>
            <a:r>
              <a:rPr lang="en-US"/>
              <a:t>Second level</a:t>
            </a:r>
          </a:p>
          <a:p>
            <a:pPr lvl="2"/>
            <a:r>
              <a:rPr lang="en-US"/>
              <a:t>Third level</a:t>
            </a:r>
          </a:p>
          <a:p>
            <a:pPr lvl="2"/>
            <a:endParaRPr lang="en-US"/>
          </a:p>
          <a:p>
            <a:pPr lvl="2"/>
            <a:endParaRPr lang="en-US"/>
          </a:p>
        </p:txBody>
      </p:sp>
      <p:sp>
        <p:nvSpPr>
          <p:cNvPr id="8" name="Footer Placeholder 4">
            <a:extLst>
              <a:ext uri="{FF2B5EF4-FFF2-40B4-BE49-F238E27FC236}">
                <a16:creationId xmlns:a16="http://schemas.microsoft.com/office/drawing/2014/main" id="{56C41BB5-1EEC-FCDB-01DA-7245FD308E5F}"/>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sp>
        <p:nvSpPr>
          <p:cNvPr id="9" name="Slide Number Placeholder 5">
            <a:extLst>
              <a:ext uri="{FF2B5EF4-FFF2-40B4-BE49-F238E27FC236}">
                <a16:creationId xmlns:a16="http://schemas.microsoft.com/office/drawing/2014/main" id="{EDE784D3-CB7A-BC89-24C2-BFB1A76006CC}"/>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956657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ate with Captions (Aqua)">
    <p:spTree>
      <p:nvGrpSpPr>
        <p:cNvPr id="1" name=""/>
        <p:cNvGrpSpPr/>
        <p:nvPr/>
      </p:nvGrpSpPr>
      <p:grpSpPr>
        <a:xfrm>
          <a:off x="0" y="0"/>
          <a:ext cx="0" cy="0"/>
          <a:chOff x="0" y="0"/>
          <a:chExt cx="0" cy="0"/>
        </a:xfrm>
      </p:grpSpPr>
      <p:sp>
        <p:nvSpPr>
          <p:cNvPr id="4" name="Content Placeholder 2"/>
          <p:cNvSpPr>
            <a:spLocks noGrp="1"/>
          </p:cNvSpPr>
          <p:nvPr>
            <p:ph idx="1"/>
          </p:nvPr>
        </p:nvSpPr>
        <p:spPr>
          <a:xfrm>
            <a:off x="304800" y="762000"/>
            <a:ext cx="5181600" cy="5486400"/>
          </a:xfrm>
          <a:prstGeom prst="rect">
            <a:avLst/>
          </a:prstGeom>
        </p:spPr>
        <p:txBody>
          <a:bodyPr lIns="274320" tIns="274320" rIns="274320" bIns="274320"/>
          <a:lstStyle>
            <a:lvl1pPr marL="0" indent="0">
              <a:buNone/>
              <a:defRPr sz="2000" b="0">
                <a:solidFill>
                  <a:schemeClr val="tx1"/>
                </a:solidFill>
              </a:defRPr>
            </a:lvl1pPr>
            <a:lvl2pPr>
              <a:defRPr sz="1800">
                <a:solidFill>
                  <a:schemeClr val="tx1"/>
                </a:solidFill>
              </a:defRPr>
            </a:lvl2pPr>
            <a:lvl3pPr>
              <a:defRPr sz="16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A87CE442-37B7-476C-9FE8-E96267B02A66}"/>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A0D15576-9FF6-A891-FEC4-42E2548A9FC7}"/>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8556E2A8-9379-D337-6383-63A755F631AD}"/>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Footer Placeholder 4">
            <a:extLst>
              <a:ext uri="{FF2B5EF4-FFF2-40B4-BE49-F238E27FC236}">
                <a16:creationId xmlns:a16="http://schemas.microsoft.com/office/drawing/2014/main" id="{55758650-6057-27BA-3042-74E6ED3D258E}"/>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sp>
        <p:nvSpPr>
          <p:cNvPr id="14" name="Slide Number Placeholder 5">
            <a:extLst>
              <a:ext uri="{FF2B5EF4-FFF2-40B4-BE49-F238E27FC236}">
                <a16:creationId xmlns:a16="http://schemas.microsoft.com/office/drawing/2014/main" id="{5F3A14D9-11BE-48EC-BFD4-7B66ECAF9992}"/>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7" name="TextBox 6">
            <a:extLst>
              <a:ext uri="{FF2B5EF4-FFF2-40B4-BE49-F238E27FC236}">
                <a16:creationId xmlns:a16="http://schemas.microsoft.com/office/drawing/2014/main" id="{4E2DD23C-49EE-C657-D737-13CB53F52F7D}"/>
              </a:ext>
            </a:extLst>
          </p:cNvPr>
          <p:cNvSpPr txBox="1"/>
          <p:nvPr userDrawn="1"/>
        </p:nvSpPr>
        <p:spPr>
          <a:xfrm>
            <a:off x="5638800" y="914400"/>
            <a:ext cx="3124200" cy="1292662"/>
          </a:xfrm>
          <a:prstGeom prst="rect">
            <a:avLst/>
          </a:prstGeom>
          <a:solidFill>
            <a:schemeClr val="accent1">
              <a:lumMod val="20000"/>
              <a:lumOff val="80000"/>
            </a:schemeClr>
          </a:solidFill>
          <a:ln w="15875">
            <a:solidFill>
              <a:srgbClr val="00AEC7"/>
            </a:solidFill>
          </a:ln>
          <a:effectLst>
            <a:outerShdw blurRad="50800" dist="38100" dir="2700000" algn="tl" rotWithShape="0">
              <a:prstClr val="black">
                <a:alpha val="40000"/>
              </a:prstClr>
            </a:outerShdw>
          </a:effectLst>
        </p:spPr>
        <p:txBody>
          <a:bodyPr wrap="square" lIns="182880" tIns="182880" rIns="182880" bIns="182880" rtlCol="0">
            <a:spAutoFit/>
          </a:bodyPr>
          <a:lstStyle/>
          <a:p>
            <a:pPr lvl="0"/>
            <a:r>
              <a:rPr lang="en-US" sz="1600">
                <a:solidFill>
                  <a:schemeClr val="tx1"/>
                </a:solidFill>
              </a:rPr>
              <a:t>Click to edit Master text styles</a:t>
            </a:r>
          </a:p>
          <a:p>
            <a:pPr marL="742950" lvl="1" indent="-285750">
              <a:buFont typeface="Arial" panose="020B0604020202020204" pitchFamily="34" charset="0"/>
              <a:buChar char="•"/>
            </a:pPr>
            <a:r>
              <a:rPr lang="en-US" sz="1400">
                <a:solidFill>
                  <a:schemeClr val="tx1"/>
                </a:solidFill>
              </a:rPr>
              <a:t>Second level</a:t>
            </a:r>
          </a:p>
          <a:p>
            <a:pPr marL="1085850" lvl="2" indent="-171450">
              <a:buFont typeface="Arial" panose="020B0604020202020204" pitchFamily="34" charset="0"/>
              <a:buChar char="•"/>
            </a:pPr>
            <a:r>
              <a:rPr lang="en-US" sz="1200">
                <a:solidFill>
                  <a:schemeClr val="tx1"/>
                </a:solidFill>
              </a:rPr>
              <a:t>Third level</a:t>
            </a:r>
          </a:p>
          <a:p>
            <a:endParaRPr lang="en-US">
              <a:solidFill>
                <a:schemeClr val="tx1"/>
              </a:solidFill>
            </a:endParaRPr>
          </a:p>
        </p:txBody>
      </p:sp>
    </p:spTree>
    <p:extLst>
      <p:ext uri="{BB962C8B-B14F-4D97-AF65-F5344CB8AC3E}">
        <p14:creationId xmlns:p14="http://schemas.microsoft.com/office/powerpoint/2010/main" val="2643291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Gray Title)">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A08BA54D-6CCD-C3E8-6751-1276B8364E6C}"/>
              </a:ext>
            </a:extLst>
          </p:cNvPr>
          <p:cNvSpPr>
            <a:spLocks noGrp="1"/>
          </p:cNvSpPr>
          <p:nvPr>
            <p:ph idx="10"/>
          </p:nvPr>
        </p:nvSpPr>
        <p:spPr>
          <a:xfrm>
            <a:off x="5486400" y="0"/>
            <a:ext cx="3657600" cy="6318504"/>
          </a:xfrm>
          <a:prstGeom prst="rect">
            <a:avLst/>
          </a:prstGeom>
          <a:solidFill>
            <a:srgbClr val="E6EBF0"/>
          </a:solidFill>
        </p:spPr>
        <p:txBody>
          <a:bodyPr lIns="274320" tIns="1051560" rIns="274320" bIns="731520"/>
          <a:lstStyle>
            <a:lvl1pPr marL="0" indent="0">
              <a:buNone/>
              <a:defRPr sz="2000" b="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p:cNvSpPr>
            <a:spLocks noGrp="1"/>
          </p:cNvSpPr>
          <p:nvPr>
            <p:ph idx="1"/>
          </p:nvPr>
        </p:nvSpPr>
        <p:spPr>
          <a:xfrm>
            <a:off x="304800" y="762000"/>
            <a:ext cx="5181600" cy="5257800"/>
          </a:xfrm>
          <a:prstGeom prst="rect">
            <a:avLst/>
          </a:prstGeom>
        </p:spPr>
        <p:txBody>
          <a:bodyPr lIns="274320" tIns="274320" rIns="274320" bIns="274320"/>
          <a:lstStyle>
            <a:lvl1pPr marL="0" indent="0">
              <a:buNone/>
              <a:defRPr sz="2000" b="0">
                <a:solidFill>
                  <a:schemeClr val="tx1"/>
                </a:solidFill>
                <a:latin typeface="+mj-lt"/>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1">
            <a:extLst>
              <a:ext uri="{FF2B5EF4-FFF2-40B4-BE49-F238E27FC236}">
                <a16:creationId xmlns:a16="http://schemas.microsoft.com/office/drawing/2014/main" id="{4CC83710-C64D-1BD2-447D-28FF58823C70}"/>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08FF9252-B1FC-9936-53BB-BEE6DD5CEFBE}"/>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060D07C2-2A38-B953-E52E-4EBD6A8D19A2}"/>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Footer Placeholder 4">
            <a:extLst>
              <a:ext uri="{FF2B5EF4-FFF2-40B4-BE49-F238E27FC236}">
                <a16:creationId xmlns:a16="http://schemas.microsoft.com/office/drawing/2014/main" id="{4FB953F4-81A3-8A2B-DF43-0A159C2AABCC}"/>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sp>
        <p:nvSpPr>
          <p:cNvPr id="10" name="Slide Number Placeholder 5">
            <a:extLst>
              <a:ext uri="{FF2B5EF4-FFF2-40B4-BE49-F238E27FC236}">
                <a16:creationId xmlns:a16="http://schemas.microsoft.com/office/drawing/2014/main" id="{FF00FF52-E6F1-3C2A-4808-5A12AA3953E9}"/>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183322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Blue Title)">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560A137-FB98-0536-3809-C26CC3FAD502}"/>
              </a:ext>
            </a:extLst>
          </p:cNvPr>
          <p:cNvSpPr>
            <a:spLocks noGrp="1"/>
          </p:cNvSpPr>
          <p:nvPr>
            <p:ph idx="1"/>
          </p:nvPr>
        </p:nvSpPr>
        <p:spPr>
          <a:xfrm>
            <a:off x="304800" y="762000"/>
            <a:ext cx="4572000" cy="5410200"/>
          </a:xfrm>
          <a:prstGeom prst="rect">
            <a:avLst/>
          </a:prstGeom>
        </p:spPr>
        <p:txBody>
          <a:bodyPr lIns="274320" tIns="274320" rIns="274320" bIns="274320"/>
          <a:lstStyle>
            <a:lvl1pPr marL="0" indent="0">
              <a:buNone/>
              <a:defRPr sz="2000" b="0">
                <a:solidFill>
                  <a:schemeClr val="tx1"/>
                </a:solidFill>
                <a:latin typeface="+mj-lt"/>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15AB1D34-51BB-4778-251A-21036E98CE5C}"/>
              </a:ext>
            </a:extLst>
          </p:cNvPr>
          <p:cNvSpPr>
            <a:spLocks noGrp="1"/>
          </p:cNvSpPr>
          <p:nvPr>
            <p:ph idx="10"/>
          </p:nvPr>
        </p:nvSpPr>
        <p:spPr>
          <a:xfrm>
            <a:off x="5486400" y="0"/>
            <a:ext cx="3657600" cy="6318504"/>
          </a:xfrm>
          <a:prstGeom prst="rect">
            <a:avLst/>
          </a:prstGeom>
          <a:solidFill>
            <a:srgbClr val="E6EBF0"/>
          </a:solidFill>
        </p:spPr>
        <p:txBody>
          <a:bodyPr lIns="274320" tIns="1005840" rIns="274320" bIns="731520"/>
          <a:lstStyle>
            <a:lvl1pPr marL="0" indent="0">
              <a:buNone/>
              <a:defRPr sz="2000" b="0">
                <a:solidFill>
                  <a:schemeClr val="accent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1">
            <a:extLst>
              <a:ext uri="{FF2B5EF4-FFF2-40B4-BE49-F238E27FC236}">
                <a16:creationId xmlns:a16="http://schemas.microsoft.com/office/drawing/2014/main" id="{796BAD60-5C45-1A72-0429-2EA7A0968D40}"/>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7A60EBBE-A2F2-20F7-8FB9-432D577E3F22}"/>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130BE998-F70B-DF4E-4F08-F7692DA494DE}"/>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 name="Footer Placeholder 4">
            <a:extLst>
              <a:ext uri="{FF2B5EF4-FFF2-40B4-BE49-F238E27FC236}">
                <a16:creationId xmlns:a16="http://schemas.microsoft.com/office/drawing/2014/main" id="{08A006D7-B111-59A0-C107-A76290263417}"/>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sp>
        <p:nvSpPr>
          <p:cNvPr id="4" name="Slide Number Placeholder 5">
            <a:extLst>
              <a:ext uri="{FF2B5EF4-FFF2-40B4-BE49-F238E27FC236}">
                <a16:creationId xmlns:a16="http://schemas.microsoft.com/office/drawing/2014/main" id="{025D1E40-D3DE-D4F4-AD78-7AD3CD8F1D68}"/>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5283138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image" Target="../media/image2.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theme" Target="../theme/theme2.xml"/><Relationship Id="rId2" Type="http://schemas.openxmlformats.org/officeDocument/2006/relationships/slideLayout" Target="../slideLayouts/slideLayout3.xml"/><Relationship Id="rId16" Type="http://schemas.openxmlformats.org/officeDocument/2006/relationships/slideLayout" Target="../slideLayouts/slideLayout17.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3657600" y="0"/>
            <a:ext cx="5486400" cy="6858000"/>
          </a:xfrm>
          <a:prstGeom prst="rect">
            <a:avLst/>
          </a:prstGeom>
          <a:solidFill>
            <a:srgbClr val="E6EBF0"/>
          </a:solidFill>
          <a:ln>
            <a:noFill/>
          </a:ln>
          <a:effectLst>
            <a:outerShdw blurRad="50800" dist="50800" dir="114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9014" y="2876281"/>
            <a:ext cx="2857586" cy="1105445"/>
          </a:xfrm>
          <a:prstGeom prst="rect">
            <a:avLst/>
          </a:prstGeom>
        </p:spPr>
      </p:pic>
    </p:spTree>
    <p:extLst>
      <p:ext uri="{BB962C8B-B14F-4D97-AF65-F5344CB8AC3E}">
        <p14:creationId xmlns:p14="http://schemas.microsoft.com/office/powerpoint/2010/main" val="1807696968"/>
      </p:ext>
    </p:extLst>
  </p:cSld>
  <p:clrMap bg1="lt1" tx1="dk1" bg2="lt2" tx2="dk2" accent1="accent1" accent2="accent2" accent3="accent3" accent4="accent4" accent5="accent5" accent6="accent6" hlink="hlink" folHlink="folHlink"/>
  <p:sldLayoutIdLst>
    <p:sldLayoutId id="214748375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64D7AF-E2F5-1599-41AA-3C3E7364C4D0}"/>
              </a:ext>
            </a:extLst>
          </p:cNvPr>
          <p:cNvSpPr/>
          <p:nvPr userDrawn="1"/>
        </p:nvSpPr>
        <p:spPr>
          <a:xfrm>
            <a:off x="8534402" y="6324604"/>
            <a:ext cx="533399" cy="5333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2"/>
              </a:solidFill>
            </a:endParaRPr>
          </a:p>
        </p:txBody>
      </p:sp>
      <p:sp>
        <p:nvSpPr>
          <p:cNvPr id="2" name="Rectangle 1">
            <a:extLst>
              <a:ext uri="{FF2B5EF4-FFF2-40B4-BE49-F238E27FC236}">
                <a16:creationId xmlns:a16="http://schemas.microsoft.com/office/drawing/2014/main" id="{BC265F66-6D17-D963-C0E8-D5570992A0F6}"/>
              </a:ext>
            </a:extLst>
          </p:cNvPr>
          <p:cNvSpPr/>
          <p:nvPr userDrawn="1"/>
        </p:nvSpPr>
        <p:spPr>
          <a:xfrm>
            <a:off x="9019630" y="6324600"/>
            <a:ext cx="124369" cy="533396"/>
          </a:xfrm>
          <a:prstGeom prst="rect">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5" name="Footer Placeholder 4"/>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cxnSp>
        <p:nvCxnSpPr>
          <p:cNvPr id="7" name="Straight Connector 6"/>
          <p:cNvCxnSpPr/>
          <p:nvPr userDrawn="1"/>
        </p:nvCxnSpPr>
        <p:spPr>
          <a:xfrm>
            <a:off x="76200" y="63246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324604"/>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838200" y="6096000"/>
            <a:ext cx="1181868" cy="457200"/>
          </a:xfrm>
          <a:prstGeom prst="rect">
            <a:avLst/>
          </a:prstGeom>
        </p:spPr>
      </p:pic>
      <p:sp>
        <p:nvSpPr>
          <p:cNvPr id="6" name="Slide Number Placeholder 5">
            <a:extLst>
              <a:ext uri="{FF2B5EF4-FFF2-40B4-BE49-F238E27FC236}">
                <a16:creationId xmlns:a16="http://schemas.microsoft.com/office/drawing/2014/main" id="{CF415D4E-E4EE-28DF-8C01-159908B931D3}"/>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3" name="TextBox 2">
            <a:extLst>
              <a:ext uri="{FF2B5EF4-FFF2-40B4-BE49-F238E27FC236}">
                <a16:creationId xmlns:a16="http://schemas.microsoft.com/office/drawing/2014/main" id="{1D58BBB7-4F61-67AB-A4FB-BF4DCCE49743}"/>
              </a:ext>
            </a:extLst>
          </p:cNvPr>
          <p:cNvSpPr txBox="1"/>
          <p:nvPr userDrawn="1"/>
        </p:nvSpPr>
        <p:spPr>
          <a:xfrm>
            <a:off x="54675" y="6324600"/>
            <a:ext cx="2840925" cy="400110"/>
          </a:xfrm>
          <a:prstGeom prst="rect">
            <a:avLst/>
          </a:prstGeom>
          <a:noFill/>
        </p:spPr>
        <p:txBody>
          <a:bodyPr wrap="square" rtlCol="0">
            <a:spAutoFit/>
          </a:bodyPr>
          <a:lstStyle/>
          <a:p>
            <a:pPr algn="l"/>
            <a:endParaRPr lang="en-US" sz="1000" b="0" baseline="0">
              <a:solidFill>
                <a:schemeClr val="tx1"/>
              </a:solidFill>
            </a:endParaRPr>
          </a:p>
          <a:p>
            <a:pPr algn="l"/>
            <a:r>
              <a:rPr lang="en-US" sz="1000" b="0" baseline="0">
                <a:solidFill>
                  <a:schemeClr val="tx1"/>
                </a:solidFill>
              </a:rPr>
              <a:t>Public</a:t>
            </a:r>
            <a:endParaRPr lang="en-US" sz="1000" b="0">
              <a:solidFill>
                <a:schemeClr val="tx1"/>
              </a:solidFill>
            </a:endParaRPr>
          </a:p>
        </p:txBody>
      </p:sp>
    </p:spTree>
    <p:extLst>
      <p:ext uri="{BB962C8B-B14F-4D97-AF65-F5344CB8AC3E}">
        <p14:creationId xmlns:p14="http://schemas.microsoft.com/office/powerpoint/2010/main" val="2409641601"/>
      </p:ext>
    </p:extLst>
  </p:cSld>
  <p:clrMap bg1="lt1" tx1="dk1" bg2="lt2" tx2="dk2" accent1="accent1" accent2="accent2" accent3="accent3" accent4="accent4" accent5="accent5" accent6="accent6" hlink="hlink" folHlink="folHlink"/>
  <p:sldLayoutIdLst>
    <p:sldLayoutId id="2147483664" r:id="rId1"/>
    <p:sldLayoutId id="2147483736" r:id="rId2"/>
    <p:sldLayoutId id="2147483665" r:id="rId3"/>
    <p:sldLayoutId id="2147483738" r:id="rId4"/>
    <p:sldLayoutId id="2147483739" r:id="rId5"/>
    <p:sldLayoutId id="2147483719" r:id="rId6"/>
    <p:sldLayoutId id="2147483713" r:id="rId7"/>
    <p:sldLayoutId id="2147483714" r:id="rId8"/>
    <p:sldLayoutId id="2147483716" r:id="rId9"/>
    <p:sldLayoutId id="2147483740" r:id="rId10"/>
    <p:sldLayoutId id="2147483717" r:id="rId11"/>
    <p:sldLayoutId id="2147483720" r:id="rId12"/>
    <p:sldLayoutId id="2147483666" r:id="rId13"/>
    <p:sldLayoutId id="2147483737" r:id="rId14"/>
    <p:sldLayoutId id="2147483721" r:id="rId15"/>
    <p:sldLayoutId id="2147483755" r:id="rId16"/>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ercot.com/files/docs/2025/11/24/ERCOT-RTCB-Go-Live-Cutover-Plan-v1.4.pptx" TargetMode="Externa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ercot.com/files/docs/2025/11/24/RTC-B-Go-Live-Cutover-Plan-External-v1.3.xlsx" TargetMode="Externa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hyperlink" Target="https://www.ercot.com/files/docs/2025/05/12/RTCB-FAQ-Questions-and-Answers-111925.xlsx" TargetMode="External"/><Relationship Id="rId2" Type="http://schemas.openxmlformats.org/officeDocument/2006/relationships/hyperlink" Target="https://www.ercot.com/services/comm/mkt_notices/opsmessages" TargetMode="Externa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hyperlink" Target="mailto:RTCB@ercot.com" TargetMode="External"/><Relationship Id="rId2" Type="http://schemas.openxmlformats.org/officeDocument/2006/relationships/hyperlink" Target="https://www.ercot.com/calendar/12052025-RTC_B-Support-Webex" TargetMode="External"/><Relationship Id="rId1" Type="http://schemas.openxmlformats.org/officeDocument/2006/relationships/slideLayout" Target="../slideLayouts/slideLayout17.xml"/><Relationship Id="rId5" Type="http://schemas.openxmlformats.org/officeDocument/2006/relationships/image" Target="../media/image16.png"/><Relationship Id="rId4" Type="http://schemas.openxmlformats.org/officeDocument/2006/relationships/hyperlink" Target="https://www.ercot.com/files/docs/2025/05/12/RTCB-FAQ-Questions-and-Answers-111925.xlsx"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hyperlink" Target="https://www.ercot.com/files/docs/2025/04/28/RTCB_Market_Trials_Handbook_6_DayAheadMarket_06132025_FINAL.docx" TargetMode="Externa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7.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17.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17.xml"/><Relationship Id="rId4" Type="http://schemas.openxmlformats.org/officeDocument/2006/relationships/hyperlink" Target="https://www.ercot.com/committees/tac/rtcbtf/training"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5.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41.xml.rels><?xml version="1.0" encoding="UTF-8" standalone="yes"?>
<Relationships xmlns="http://schemas.openxmlformats.org/package/2006/relationships"><Relationship Id="rId3" Type="http://schemas.openxmlformats.org/officeDocument/2006/relationships/hyperlink" Target="https://www.ercot.com/committees/tac/rtcbtf" TargetMode="External"/><Relationship Id="rId2" Type="http://schemas.openxmlformats.org/officeDocument/2006/relationships/hyperlink" Target="https://www.ercot.com/files/docs/2025/02/26/RTCB_Market_Trials_Plan_TAC_Approved_10302024.docx" TargetMode="External"/><Relationship Id="rId1" Type="http://schemas.openxmlformats.org/officeDocument/2006/relationships/slideLayout" Target="../slideLayouts/slideLayout17.xml"/><Relationship Id="rId4" Type="http://schemas.openxmlformats.org/officeDocument/2006/relationships/image" Target="../media/image35.png"/></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www.ercot.com/committees/tac/rtcbtf" TargetMode="Externa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hyperlink" Target="https://testmarkettrials.ercot.com/osrui/osrui/Summary.action" TargetMode="External"/><Relationship Id="rId7" Type="http://schemas.openxmlformats.org/officeDocument/2006/relationships/hyperlink" Target="https://markettrialsapi.wan.ercot.com/NodalAPI/EWS/" TargetMode="External"/><Relationship Id="rId2" Type="http://schemas.openxmlformats.org/officeDocument/2006/relationships/hyperlink" Target="https://itestmarkettrials.ercot.com/mmsui/mmsui/displayTradesLanding.action" TargetMode="External"/><Relationship Id="rId1" Type="http://schemas.openxmlformats.org/officeDocument/2006/relationships/slideLayout" Target="../slideLayouts/slideLayout5.xml"/><Relationship Id="rId6" Type="http://schemas.openxmlformats.org/officeDocument/2006/relationships/hyperlink" Target="https://markettrialsapi.ercot.com/NodalAPI/EWS/" TargetMode="External"/><Relationship Id="rId5" Type="http://schemas.openxmlformats.org/officeDocument/2006/relationships/hyperlink" Target="https://testmarkettrialsapi.wan.ercot.com/NodalAPI/EWS/" TargetMode="External"/><Relationship Id="rId4" Type="http://schemas.openxmlformats.org/officeDocument/2006/relationships/hyperlink" Target="https://testmarkettrialsapi.ercot.com/NodalAPI/EWS/"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www.ercot.com/services/mdt/webservices"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ercot.com/services/comm/mkt_notices/archive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ercot.com/files/docs/2025/10/30/RTCB_Market_Trials_Handbook_7_Transition_Cutover_10152025_FINAL.docx" TargetMode="Externa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B380C9-83F4-13B7-773B-9880F0F13E5F}"/>
              </a:ext>
            </a:extLst>
          </p:cNvPr>
          <p:cNvSpPr txBox="1"/>
          <p:nvPr/>
        </p:nvSpPr>
        <p:spPr>
          <a:xfrm>
            <a:off x="3810000" y="1674673"/>
            <a:ext cx="4953000" cy="3877985"/>
          </a:xfrm>
          <a:prstGeom prst="rect">
            <a:avLst/>
          </a:prstGeom>
          <a:noFill/>
        </p:spPr>
        <p:txBody>
          <a:bodyPr wrap="square" lIns="91440" tIns="45720" rIns="91440" bIns="45720" rtlCol="0" anchor="t">
            <a:spAutoFit/>
          </a:bodyPr>
          <a:lstStyle/>
          <a:p>
            <a:r>
              <a:rPr lang="en-US" sz="2400" b="1" dirty="0"/>
              <a:t>Daily Market Call</a:t>
            </a:r>
          </a:p>
          <a:p>
            <a:r>
              <a:rPr lang="en-US" sz="2400" b="1" dirty="0"/>
              <a:t>RTC+</a:t>
            </a:r>
            <a:r>
              <a:rPr lang="en-US" sz="2400" b="1"/>
              <a:t>B Cutover</a:t>
            </a:r>
            <a:endParaRPr lang="en-US" sz="2400" b="1" dirty="0">
              <a:cs typeface="Arial"/>
            </a:endParaRPr>
          </a:p>
          <a:p>
            <a:endParaRPr lang="en-US" dirty="0">
              <a:solidFill>
                <a:schemeClr val="tx2"/>
              </a:solidFill>
            </a:endParaRPr>
          </a:p>
          <a:p>
            <a:endParaRPr lang="en-US" i="1" dirty="0"/>
          </a:p>
          <a:p>
            <a:endParaRPr lang="en-US" i="1" dirty="0"/>
          </a:p>
          <a:p>
            <a:r>
              <a:rPr lang="en-US" i="1" dirty="0"/>
              <a:t>ERCOT Staff</a:t>
            </a:r>
            <a:endParaRPr lang="en-US" i="1" dirty="0">
              <a:cs typeface="Arial"/>
            </a:endParaRPr>
          </a:p>
          <a:p>
            <a:endParaRPr lang="en-US" i="1" dirty="0"/>
          </a:p>
          <a:p>
            <a:endParaRPr lang="en-US" i="1" dirty="0">
              <a:solidFill>
                <a:schemeClr val="tx2"/>
              </a:solidFill>
            </a:endParaRPr>
          </a:p>
          <a:p>
            <a:endParaRPr lang="en-US" i="1" dirty="0">
              <a:solidFill>
                <a:schemeClr val="tx2"/>
              </a:solidFill>
            </a:endParaRPr>
          </a:p>
          <a:p>
            <a:endParaRPr lang="en-US" dirty="0">
              <a:solidFill>
                <a:schemeClr val="tx2"/>
              </a:solidFill>
            </a:endParaRPr>
          </a:p>
          <a:p>
            <a:endParaRPr lang="en-US" dirty="0">
              <a:solidFill>
                <a:schemeClr val="tx2"/>
              </a:solidFill>
            </a:endParaRPr>
          </a:p>
          <a:p>
            <a:r>
              <a:rPr lang="en-US" dirty="0">
                <a:solidFill>
                  <a:schemeClr val="tx2"/>
                </a:solidFill>
              </a:rPr>
              <a:t>December 3, 2025</a:t>
            </a:r>
            <a:endParaRPr lang="en-US" dirty="0">
              <a:solidFill>
                <a:schemeClr val="tx2"/>
              </a:solidFill>
              <a:cs typeface="Arial"/>
            </a:endParaRPr>
          </a:p>
          <a:p>
            <a:endParaRPr lang="en-US" dirty="0">
              <a:solidFill>
                <a:schemeClr val="tx2"/>
              </a:solidFill>
            </a:endParaRPr>
          </a:p>
        </p:txBody>
      </p:sp>
    </p:spTree>
    <p:extLst>
      <p:ext uri="{BB962C8B-B14F-4D97-AF65-F5344CB8AC3E}">
        <p14:creationId xmlns:p14="http://schemas.microsoft.com/office/powerpoint/2010/main" val="1850676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E24599-7613-2CBE-8B70-D239CB68B2BC}"/>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8342B0B1-E6EE-BCDE-5590-1767C4604077}"/>
              </a:ext>
            </a:extLst>
          </p:cNvPr>
          <p:cNvSpPr/>
          <p:nvPr/>
        </p:nvSpPr>
        <p:spPr>
          <a:xfrm>
            <a:off x="2244216" y="1121793"/>
            <a:ext cx="6688393" cy="907026"/>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50" dirty="0"/>
              <a:t>Pre-RTC System</a:t>
            </a:r>
          </a:p>
          <a:p>
            <a:pPr algn="ctr"/>
            <a:endParaRPr lang="en-US" sz="1350" dirty="0"/>
          </a:p>
        </p:txBody>
      </p:sp>
      <p:sp>
        <p:nvSpPr>
          <p:cNvPr id="6" name="Rectangle 5">
            <a:extLst>
              <a:ext uri="{FF2B5EF4-FFF2-40B4-BE49-F238E27FC236}">
                <a16:creationId xmlns:a16="http://schemas.microsoft.com/office/drawing/2014/main" id="{0239A3D8-03B6-00CE-996E-8BC3CB66E65B}"/>
              </a:ext>
            </a:extLst>
          </p:cNvPr>
          <p:cNvSpPr/>
          <p:nvPr/>
        </p:nvSpPr>
        <p:spPr>
          <a:xfrm>
            <a:off x="2244216" y="3754688"/>
            <a:ext cx="6688393" cy="907026"/>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a:p>
            <a:pPr algn="ctr"/>
            <a:endParaRPr lang="en-US" sz="1350" dirty="0"/>
          </a:p>
          <a:p>
            <a:pPr algn="ctr"/>
            <a:r>
              <a:rPr lang="en-US" sz="1350" dirty="0"/>
              <a:t>RTC System</a:t>
            </a:r>
          </a:p>
          <a:p>
            <a:pPr algn="ctr"/>
            <a:endParaRPr lang="en-US" sz="1350" dirty="0"/>
          </a:p>
        </p:txBody>
      </p:sp>
      <p:sp>
        <p:nvSpPr>
          <p:cNvPr id="10" name="Rectangle 9">
            <a:extLst>
              <a:ext uri="{FF2B5EF4-FFF2-40B4-BE49-F238E27FC236}">
                <a16:creationId xmlns:a16="http://schemas.microsoft.com/office/drawing/2014/main" id="{6C04B90C-DF1E-ED92-9D5A-F41CE78D2810}"/>
              </a:ext>
            </a:extLst>
          </p:cNvPr>
          <p:cNvSpPr/>
          <p:nvPr/>
        </p:nvSpPr>
        <p:spPr>
          <a:xfrm>
            <a:off x="2362203" y="1612638"/>
            <a:ext cx="1047135" cy="398207"/>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50" dirty="0"/>
              <a:t>Dec 1</a:t>
            </a:r>
          </a:p>
        </p:txBody>
      </p:sp>
      <p:sp>
        <p:nvSpPr>
          <p:cNvPr id="11" name="Rectangle 10">
            <a:extLst>
              <a:ext uri="{FF2B5EF4-FFF2-40B4-BE49-F238E27FC236}">
                <a16:creationId xmlns:a16="http://schemas.microsoft.com/office/drawing/2014/main" id="{226EA4B7-7EEF-F022-E7E0-5D8728038970}"/>
              </a:ext>
            </a:extLst>
          </p:cNvPr>
          <p:cNvSpPr/>
          <p:nvPr/>
        </p:nvSpPr>
        <p:spPr>
          <a:xfrm>
            <a:off x="3442525" y="1612638"/>
            <a:ext cx="1047135" cy="398207"/>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50" dirty="0"/>
              <a:t>Dec 2</a:t>
            </a:r>
          </a:p>
        </p:txBody>
      </p:sp>
      <p:sp>
        <p:nvSpPr>
          <p:cNvPr id="12" name="Rectangle 11">
            <a:extLst>
              <a:ext uri="{FF2B5EF4-FFF2-40B4-BE49-F238E27FC236}">
                <a16:creationId xmlns:a16="http://schemas.microsoft.com/office/drawing/2014/main" id="{4A7B8BB8-AEDC-0B4E-2CF8-1BA6051AA91E}"/>
              </a:ext>
            </a:extLst>
          </p:cNvPr>
          <p:cNvSpPr/>
          <p:nvPr/>
        </p:nvSpPr>
        <p:spPr>
          <a:xfrm>
            <a:off x="4522848" y="1612638"/>
            <a:ext cx="1047135" cy="398207"/>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50" dirty="0"/>
              <a:t>Dec 3</a:t>
            </a:r>
          </a:p>
        </p:txBody>
      </p:sp>
      <p:sp>
        <p:nvSpPr>
          <p:cNvPr id="13" name="Rectangle 12">
            <a:extLst>
              <a:ext uri="{FF2B5EF4-FFF2-40B4-BE49-F238E27FC236}">
                <a16:creationId xmlns:a16="http://schemas.microsoft.com/office/drawing/2014/main" id="{FA13E16F-4A62-E4E4-5C11-87C543ADB97C}"/>
              </a:ext>
            </a:extLst>
          </p:cNvPr>
          <p:cNvSpPr/>
          <p:nvPr/>
        </p:nvSpPr>
        <p:spPr>
          <a:xfrm>
            <a:off x="5603170" y="1612638"/>
            <a:ext cx="1047135" cy="398207"/>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50" dirty="0"/>
              <a:t>Dec 4</a:t>
            </a:r>
          </a:p>
        </p:txBody>
      </p:sp>
      <p:sp>
        <p:nvSpPr>
          <p:cNvPr id="14" name="Rectangle 13">
            <a:extLst>
              <a:ext uri="{FF2B5EF4-FFF2-40B4-BE49-F238E27FC236}">
                <a16:creationId xmlns:a16="http://schemas.microsoft.com/office/drawing/2014/main" id="{BF61A440-AD77-DDC1-3FB0-D3FA92283893}"/>
              </a:ext>
            </a:extLst>
          </p:cNvPr>
          <p:cNvSpPr/>
          <p:nvPr/>
        </p:nvSpPr>
        <p:spPr>
          <a:xfrm>
            <a:off x="7763815" y="1612638"/>
            <a:ext cx="1047135" cy="398207"/>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50" dirty="0"/>
              <a:t>Dec 6</a:t>
            </a:r>
          </a:p>
        </p:txBody>
      </p:sp>
      <p:sp>
        <p:nvSpPr>
          <p:cNvPr id="15" name="Rectangle 14">
            <a:extLst>
              <a:ext uri="{FF2B5EF4-FFF2-40B4-BE49-F238E27FC236}">
                <a16:creationId xmlns:a16="http://schemas.microsoft.com/office/drawing/2014/main" id="{6DF43C34-603D-BCCA-F8D1-A36A7FE801CF}"/>
              </a:ext>
            </a:extLst>
          </p:cNvPr>
          <p:cNvSpPr/>
          <p:nvPr/>
        </p:nvSpPr>
        <p:spPr>
          <a:xfrm>
            <a:off x="6683493" y="1615864"/>
            <a:ext cx="1047135" cy="398207"/>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50" dirty="0"/>
              <a:t>Dec 5</a:t>
            </a:r>
          </a:p>
        </p:txBody>
      </p:sp>
      <p:sp>
        <p:nvSpPr>
          <p:cNvPr id="16" name="Rectangle 15">
            <a:extLst>
              <a:ext uri="{FF2B5EF4-FFF2-40B4-BE49-F238E27FC236}">
                <a16:creationId xmlns:a16="http://schemas.microsoft.com/office/drawing/2014/main" id="{DA67119B-2B44-C020-41B9-DC501456F5BB}"/>
              </a:ext>
            </a:extLst>
          </p:cNvPr>
          <p:cNvSpPr/>
          <p:nvPr/>
        </p:nvSpPr>
        <p:spPr>
          <a:xfrm>
            <a:off x="2365893" y="3791097"/>
            <a:ext cx="1047135" cy="398207"/>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50" dirty="0"/>
              <a:t>Dec 1</a:t>
            </a:r>
          </a:p>
        </p:txBody>
      </p:sp>
      <p:sp>
        <p:nvSpPr>
          <p:cNvPr id="17" name="Rectangle 16">
            <a:extLst>
              <a:ext uri="{FF2B5EF4-FFF2-40B4-BE49-F238E27FC236}">
                <a16:creationId xmlns:a16="http://schemas.microsoft.com/office/drawing/2014/main" id="{A99E9BDD-6E03-D476-46E5-3B592B508018}"/>
              </a:ext>
            </a:extLst>
          </p:cNvPr>
          <p:cNvSpPr/>
          <p:nvPr/>
        </p:nvSpPr>
        <p:spPr>
          <a:xfrm>
            <a:off x="3446215" y="3791097"/>
            <a:ext cx="1047135" cy="398207"/>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50" dirty="0"/>
              <a:t>Dec 2</a:t>
            </a:r>
          </a:p>
        </p:txBody>
      </p:sp>
      <p:sp>
        <p:nvSpPr>
          <p:cNvPr id="18" name="Rectangle 17">
            <a:extLst>
              <a:ext uri="{FF2B5EF4-FFF2-40B4-BE49-F238E27FC236}">
                <a16:creationId xmlns:a16="http://schemas.microsoft.com/office/drawing/2014/main" id="{AABCA46D-0525-4441-A4FC-3BA038323BF7}"/>
              </a:ext>
            </a:extLst>
          </p:cNvPr>
          <p:cNvSpPr/>
          <p:nvPr/>
        </p:nvSpPr>
        <p:spPr>
          <a:xfrm>
            <a:off x="4526538" y="3791097"/>
            <a:ext cx="1047135" cy="398207"/>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50" dirty="0"/>
              <a:t>Dec 3</a:t>
            </a:r>
          </a:p>
        </p:txBody>
      </p:sp>
      <p:sp>
        <p:nvSpPr>
          <p:cNvPr id="19" name="Rectangle 18">
            <a:extLst>
              <a:ext uri="{FF2B5EF4-FFF2-40B4-BE49-F238E27FC236}">
                <a16:creationId xmlns:a16="http://schemas.microsoft.com/office/drawing/2014/main" id="{4F410FA9-ED0F-C928-34FA-ACE92BEE35DB}"/>
              </a:ext>
            </a:extLst>
          </p:cNvPr>
          <p:cNvSpPr/>
          <p:nvPr/>
        </p:nvSpPr>
        <p:spPr>
          <a:xfrm>
            <a:off x="5606860" y="3791097"/>
            <a:ext cx="1047135" cy="398207"/>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50" dirty="0"/>
              <a:t>Dec 4</a:t>
            </a:r>
          </a:p>
        </p:txBody>
      </p:sp>
      <p:sp>
        <p:nvSpPr>
          <p:cNvPr id="20" name="Rectangle 19">
            <a:extLst>
              <a:ext uri="{FF2B5EF4-FFF2-40B4-BE49-F238E27FC236}">
                <a16:creationId xmlns:a16="http://schemas.microsoft.com/office/drawing/2014/main" id="{DBDB3CC2-720F-C7C4-2125-EB980F2BD251}"/>
              </a:ext>
            </a:extLst>
          </p:cNvPr>
          <p:cNvSpPr/>
          <p:nvPr/>
        </p:nvSpPr>
        <p:spPr>
          <a:xfrm>
            <a:off x="7767505" y="3791097"/>
            <a:ext cx="1047135" cy="398207"/>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50" dirty="0"/>
              <a:t>Dec 6</a:t>
            </a:r>
          </a:p>
        </p:txBody>
      </p:sp>
      <p:sp>
        <p:nvSpPr>
          <p:cNvPr id="21" name="Rectangle 20">
            <a:extLst>
              <a:ext uri="{FF2B5EF4-FFF2-40B4-BE49-F238E27FC236}">
                <a16:creationId xmlns:a16="http://schemas.microsoft.com/office/drawing/2014/main" id="{95B58BC5-8B26-6CF6-B312-4065627A6DAD}"/>
              </a:ext>
            </a:extLst>
          </p:cNvPr>
          <p:cNvSpPr/>
          <p:nvPr/>
        </p:nvSpPr>
        <p:spPr>
          <a:xfrm>
            <a:off x="6687183" y="3794323"/>
            <a:ext cx="1047135" cy="398207"/>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50" dirty="0"/>
              <a:t>Dec 5</a:t>
            </a:r>
          </a:p>
        </p:txBody>
      </p:sp>
      <p:cxnSp>
        <p:nvCxnSpPr>
          <p:cNvPr id="24" name="Connector: Elbow 23">
            <a:extLst>
              <a:ext uri="{FF2B5EF4-FFF2-40B4-BE49-F238E27FC236}">
                <a16:creationId xmlns:a16="http://schemas.microsoft.com/office/drawing/2014/main" id="{EC8D9A8C-6119-E0DE-2CAF-D1BB0EE26D7E}"/>
              </a:ext>
            </a:extLst>
          </p:cNvPr>
          <p:cNvCxnSpPr>
            <a:cxnSpLocks/>
          </p:cNvCxnSpPr>
          <p:nvPr/>
        </p:nvCxnSpPr>
        <p:spPr>
          <a:xfrm flipV="1">
            <a:off x="2244216" y="2032506"/>
            <a:ext cx="3926760" cy="722670"/>
          </a:xfrm>
          <a:prstGeom prst="bentConnector3">
            <a:avLst>
              <a:gd name="adj1" fmla="val 99953"/>
            </a:avLst>
          </a:prstGeom>
          <a:ln w="38100">
            <a:solidFill>
              <a:schemeClr val="accent6"/>
            </a:solidFill>
            <a:tailEnd type="triangle"/>
          </a:ln>
        </p:spPr>
        <p:style>
          <a:lnRef idx="2">
            <a:schemeClr val="accent1"/>
          </a:lnRef>
          <a:fillRef idx="0">
            <a:schemeClr val="accent1"/>
          </a:fillRef>
          <a:effectRef idx="1">
            <a:schemeClr val="accent1"/>
          </a:effectRef>
          <a:fontRef idx="minor">
            <a:schemeClr val="tx1"/>
          </a:fontRef>
        </p:style>
      </p:cxnSp>
      <p:cxnSp>
        <p:nvCxnSpPr>
          <p:cNvPr id="25" name="Connector: Elbow 24">
            <a:extLst>
              <a:ext uri="{FF2B5EF4-FFF2-40B4-BE49-F238E27FC236}">
                <a16:creationId xmlns:a16="http://schemas.microsoft.com/office/drawing/2014/main" id="{123C2C03-5C9F-4DA9-F81E-74F368EAC42E}"/>
              </a:ext>
            </a:extLst>
          </p:cNvPr>
          <p:cNvCxnSpPr/>
          <p:nvPr/>
        </p:nvCxnSpPr>
        <p:spPr>
          <a:xfrm flipV="1">
            <a:off x="5621595" y="2031583"/>
            <a:ext cx="1681316" cy="723593"/>
          </a:xfrm>
          <a:prstGeom prst="bentConnector3">
            <a:avLst>
              <a:gd name="adj1" fmla="val 100000"/>
            </a:avLst>
          </a:prstGeom>
          <a:ln w="38100">
            <a:solidFill>
              <a:schemeClr val="accent6"/>
            </a:solidFill>
            <a:tailEnd type="triangle"/>
          </a:ln>
        </p:spPr>
        <p:style>
          <a:lnRef idx="2">
            <a:schemeClr val="accent1"/>
          </a:lnRef>
          <a:fillRef idx="0">
            <a:schemeClr val="accent1"/>
          </a:fillRef>
          <a:effectRef idx="1">
            <a:schemeClr val="accent1"/>
          </a:effectRef>
          <a:fontRef idx="minor">
            <a:schemeClr val="tx1"/>
          </a:fontRef>
        </p:style>
      </p:cxnSp>
      <p:cxnSp>
        <p:nvCxnSpPr>
          <p:cNvPr id="26" name="Connector: Elbow 25">
            <a:extLst>
              <a:ext uri="{FF2B5EF4-FFF2-40B4-BE49-F238E27FC236}">
                <a16:creationId xmlns:a16="http://schemas.microsoft.com/office/drawing/2014/main" id="{5A247350-8F7C-C27A-8BE9-906235AA9A97}"/>
              </a:ext>
            </a:extLst>
          </p:cNvPr>
          <p:cNvCxnSpPr>
            <a:cxnSpLocks/>
          </p:cNvCxnSpPr>
          <p:nvPr/>
        </p:nvCxnSpPr>
        <p:spPr>
          <a:xfrm>
            <a:off x="2325329" y="2976250"/>
            <a:ext cx="4962845" cy="760003"/>
          </a:xfrm>
          <a:prstGeom prst="bentConnector3">
            <a:avLst>
              <a:gd name="adj1" fmla="val 99926"/>
            </a:avLst>
          </a:prstGeom>
          <a:ln w="3810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42" name="Connector: Elbow 41">
            <a:extLst>
              <a:ext uri="{FF2B5EF4-FFF2-40B4-BE49-F238E27FC236}">
                <a16:creationId xmlns:a16="http://schemas.microsoft.com/office/drawing/2014/main" id="{8E1E96BA-AD79-3654-058D-72DBE8282020}"/>
              </a:ext>
            </a:extLst>
          </p:cNvPr>
          <p:cNvCxnSpPr>
            <a:cxnSpLocks/>
          </p:cNvCxnSpPr>
          <p:nvPr/>
        </p:nvCxnSpPr>
        <p:spPr>
          <a:xfrm>
            <a:off x="3317177" y="2972563"/>
            <a:ext cx="4962845" cy="760003"/>
          </a:xfrm>
          <a:prstGeom prst="bentConnector3">
            <a:avLst>
              <a:gd name="adj1" fmla="val 99926"/>
            </a:avLst>
          </a:prstGeom>
          <a:ln w="3810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43" name="Connector: Elbow 42">
            <a:extLst>
              <a:ext uri="{FF2B5EF4-FFF2-40B4-BE49-F238E27FC236}">
                <a16:creationId xmlns:a16="http://schemas.microsoft.com/office/drawing/2014/main" id="{8D54468B-A99E-0320-6108-58BD1CF66077}"/>
              </a:ext>
            </a:extLst>
          </p:cNvPr>
          <p:cNvCxnSpPr>
            <a:cxnSpLocks/>
          </p:cNvCxnSpPr>
          <p:nvPr/>
        </p:nvCxnSpPr>
        <p:spPr>
          <a:xfrm>
            <a:off x="1230257" y="2965188"/>
            <a:ext cx="4962845" cy="760003"/>
          </a:xfrm>
          <a:prstGeom prst="bentConnector3">
            <a:avLst>
              <a:gd name="adj1" fmla="val 99926"/>
            </a:avLst>
          </a:prstGeom>
          <a:ln w="3810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4" name="Rectangle 3">
            <a:extLst>
              <a:ext uri="{FF2B5EF4-FFF2-40B4-BE49-F238E27FC236}">
                <a16:creationId xmlns:a16="http://schemas.microsoft.com/office/drawing/2014/main" id="{2B311C23-D28E-7262-09AF-F531FBD056AA}"/>
              </a:ext>
            </a:extLst>
          </p:cNvPr>
          <p:cNvSpPr/>
          <p:nvPr/>
        </p:nvSpPr>
        <p:spPr>
          <a:xfrm>
            <a:off x="201565" y="2391076"/>
            <a:ext cx="2042651" cy="907026"/>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50" dirty="0"/>
              <a:t>QSE Submitting during timeframe of </a:t>
            </a:r>
          </a:p>
          <a:p>
            <a:pPr algn="ctr"/>
            <a:r>
              <a:rPr lang="en-US" sz="1350" dirty="0"/>
              <a:t>Dec 4</a:t>
            </a:r>
          </a:p>
        </p:txBody>
      </p:sp>
      <p:sp>
        <p:nvSpPr>
          <p:cNvPr id="2" name="TextBox 1">
            <a:extLst>
              <a:ext uri="{FF2B5EF4-FFF2-40B4-BE49-F238E27FC236}">
                <a16:creationId xmlns:a16="http://schemas.microsoft.com/office/drawing/2014/main" id="{C706E7F0-0118-BC3A-C6EE-3440145C858D}"/>
              </a:ext>
            </a:extLst>
          </p:cNvPr>
          <p:cNvSpPr txBox="1"/>
          <p:nvPr/>
        </p:nvSpPr>
        <p:spPr>
          <a:xfrm>
            <a:off x="4662884" y="4833738"/>
            <a:ext cx="4424516" cy="1892826"/>
          </a:xfrm>
          <a:prstGeom prst="rect">
            <a:avLst/>
          </a:prstGeom>
          <a:noFill/>
          <a:ln>
            <a:solidFill>
              <a:srgbClr val="0070C0"/>
            </a:solidFill>
          </a:ln>
        </p:spPr>
        <p:txBody>
          <a:bodyPr wrap="square" rtlCol="0">
            <a:spAutoFit/>
          </a:bodyPr>
          <a:lstStyle/>
          <a:p>
            <a:r>
              <a:rPr lang="en-US" sz="900" i="1" u="sng" dirty="0"/>
              <a:t>During Dec 4 submissions, QSE needs to enter for OD Dec 5</a:t>
            </a:r>
            <a:r>
              <a:rPr lang="en-US" sz="900" dirty="0"/>
              <a:t>:</a:t>
            </a:r>
          </a:p>
          <a:p>
            <a:pPr marL="214313" indent="-214313">
              <a:buFontTx/>
              <a:buChar char="-"/>
            </a:pPr>
            <a:r>
              <a:rPr lang="en-US" sz="900" dirty="0"/>
              <a:t>COP</a:t>
            </a:r>
          </a:p>
          <a:p>
            <a:pPr marL="214313" indent="-214313">
              <a:buFontTx/>
              <a:buChar char="-"/>
            </a:pPr>
            <a:r>
              <a:rPr lang="en-US" sz="900" dirty="0"/>
              <a:t>AS Offers</a:t>
            </a:r>
          </a:p>
          <a:p>
            <a:pPr marL="214313" indent="-214313">
              <a:buFontTx/>
              <a:buChar char="-"/>
            </a:pPr>
            <a:r>
              <a:rPr lang="en-US" sz="900" dirty="0"/>
              <a:t>QSE-Trades (Capacity Trades, AS Trades, and Energy Trade)</a:t>
            </a:r>
          </a:p>
          <a:p>
            <a:pPr marL="214313" indent="-214313">
              <a:buFontTx/>
              <a:buChar char="-"/>
            </a:pPr>
            <a:r>
              <a:rPr lang="en-US" sz="900" dirty="0">
                <a:highlight>
                  <a:srgbClr val="FFFF00"/>
                </a:highlight>
              </a:rPr>
              <a:t>TPO</a:t>
            </a:r>
          </a:p>
          <a:p>
            <a:pPr marL="214313" indent="-214313">
              <a:buFontTx/>
              <a:buChar char="-"/>
            </a:pPr>
            <a:r>
              <a:rPr lang="en-US" sz="900" dirty="0">
                <a:highlight>
                  <a:srgbClr val="FFFF00"/>
                </a:highlight>
              </a:rPr>
              <a:t>Output Schedules </a:t>
            </a:r>
          </a:p>
          <a:p>
            <a:pPr marL="214313" indent="-214313">
              <a:buFontTx/>
              <a:buChar char="-"/>
            </a:pPr>
            <a:endParaRPr lang="en-US" sz="900" dirty="0">
              <a:highlight>
                <a:srgbClr val="FFFF00"/>
              </a:highlight>
            </a:endParaRPr>
          </a:p>
          <a:p>
            <a:r>
              <a:rPr lang="en-US" sz="900" dirty="0">
                <a:highlight>
                  <a:srgbClr val="FFFF00"/>
                </a:highlight>
              </a:rPr>
              <a:t>During Dec 4</a:t>
            </a:r>
            <a:r>
              <a:rPr lang="en-US" sz="900" baseline="30000" dirty="0">
                <a:highlight>
                  <a:srgbClr val="FFFF00"/>
                </a:highlight>
              </a:rPr>
              <a:t>th</a:t>
            </a:r>
            <a:r>
              <a:rPr lang="en-US" sz="900" dirty="0">
                <a:highlight>
                  <a:srgbClr val="FFFF00"/>
                </a:highlight>
              </a:rPr>
              <a:t>, submission for into RTC+B for OD Dec 4 needed only for hours 1800-2400 (although not binding for RTC SCED runs leading up to cutover) :</a:t>
            </a:r>
          </a:p>
          <a:p>
            <a:pPr marL="171450" indent="-171450">
              <a:buFontTx/>
              <a:buChar char="-"/>
            </a:pPr>
            <a:r>
              <a:rPr lang="en-US" sz="900" dirty="0">
                <a:highlight>
                  <a:srgbClr val="FFFF00"/>
                </a:highlight>
              </a:rPr>
              <a:t>COP</a:t>
            </a:r>
          </a:p>
          <a:p>
            <a:pPr marL="171450" indent="-171450">
              <a:buFontTx/>
              <a:buChar char="-"/>
            </a:pPr>
            <a:r>
              <a:rPr lang="en-US" sz="900" dirty="0">
                <a:highlight>
                  <a:srgbClr val="FFFF00"/>
                </a:highlight>
              </a:rPr>
              <a:t>TPO</a:t>
            </a:r>
          </a:p>
          <a:p>
            <a:pPr marL="171450" indent="-171450">
              <a:buFontTx/>
              <a:buChar char="-"/>
            </a:pPr>
            <a:r>
              <a:rPr lang="en-US" sz="900" dirty="0">
                <a:highlight>
                  <a:srgbClr val="FFFF00"/>
                </a:highlight>
              </a:rPr>
              <a:t>AS Offers </a:t>
            </a:r>
          </a:p>
          <a:p>
            <a:pPr marL="171450" indent="-171450">
              <a:buFontTx/>
              <a:buChar char="-"/>
            </a:pPr>
            <a:r>
              <a:rPr lang="en-US" sz="900" dirty="0">
                <a:highlight>
                  <a:srgbClr val="FFFF00"/>
                </a:highlight>
              </a:rPr>
              <a:t>Output Schedules</a:t>
            </a:r>
          </a:p>
        </p:txBody>
      </p:sp>
      <p:sp>
        <p:nvSpPr>
          <p:cNvPr id="3" name="Arrow: Down 2">
            <a:extLst>
              <a:ext uri="{FF2B5EF4-FFF2-40B4-BE49-F238E27FC236}">
                <a16:creationId xmlns:a16="http://schemas.microsoft.com/office/drawing/2014/main" id="{A08084DA-C762-B573-DCE7-660F0EF00137}"/>
              </a:ext>
            </a:extLst>
          </p:cNvPr>
          <p:cNvSpPr/>
          <p:nvPr/>
        </p:nvSpPr>
        <p:spPr>
          <a:xfrm flipV="1">
            <a:off x="6119363" y="4189300"/>
            <a:ext cx="530942" cy="62646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TextBox 26">
            <a:extLst>
              <a:ext uri="{FF2B5EF4-FFF2-40B4-BE49-F238E27FC236}">
                <a16:creationId xmlns:a16="http://schemas.microsoft.com/office/drawing/2014/main" id="{7D238E1B-0F84-5F67-3695-6FA56FDB9F12}"/>
              </a:ext>
            </a:extLst>
          </p:cNvPr>
          <p:cNvSpPr txBox="1"/>
          <p:nvPr/>
        </p:nvSpPr>
        <p:spPr>
          <a:xfrm>
            <a:off x="2542080" y="5380047"/>
            <a:ext cx="2041923" cy="900246"/>
          </a:xfrm>
          <a:prstGeom prst="rect">
            <a:avLst/>
          </a:prstGeom>
          <a:noFill/>
          <a:ln>
            <a:solidFill>
              <a:schemeClr val="tx2">
                <a:lumMod val="75000"/>
                <a:lumOff val="25000"/>
              </a:schemeClr>
            </a:solidFill>
          </a:ln>
        </p:spPr>
        <p:txBody>
          <a:bodyPr wrap="square" rtlCol="0">
            <a:spAutoFit/>
          </a:bodyPr>
          <a:lstStyle/>
          <a:p>
            <a:r>
              <a:rPr lang="en-US" sz="1050" dirty="0"/>
              <a:t>After pre-RTC DAM on 12/4 for OD 12/5 is executed: </a:t>
            </a:r>
          </a:p>
          <a:p>
            <a:r>
              <a:rPr lang="en-US" sz="1050" dirty="0"/>
              <a:t>ERCOT will copy DAM Awards and Self-Arranged AS into RTC tables by 1800</a:t>
            </a:r>
          </a:p>
        </p:txBody>
      </p:sp>
      <p:cxnSp>
        <p:nvCxnSpPr>
          <p:cNvPr id="31" name="Straight Arrow Connector 30">
            <a:extLst>
              <a:ext uri="{FF2B5EF4-FFF2-40B4-BE49-F238E27FC236}">
                <a16:creationId xmlns:a16="http://schemas.microsoft.com/office/drawing/2014/main" id="{15AB8108-328E-D690-4FD6-8FD2574F1DF7}"/>
              </a:ext>
            </a:extLst>
          </p:cNvPr>
          <p:cNvCxnSpPr/>
          <p:nvPr/>
        </p:nvCxnSpPr>
        <p:spPr>
          <a:xfrm>
            <a:off x="8126452" y="2972563"/>
            <a:ext cx="684499" cy="0"/>
          </a:xfrm>
          <a:prstGeom prst="straightConnector1">
            <a:avLst/>
          </a:prstGeom>
          <a:ln w="3810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425D216A-6415-5D87-86E8-1E1C39352A44}"/>
              </a:ext>
            </a:extLst>
          </p:cNvPr>
          <p:cNvSpPr txBox="1"/>
          <p:nvPr/>
        </p:nvSpPr>
        <p:spPr>
          <a:xfrm>
            <a:off x="97397" y="1229284"/>
            <a:ext cx="2143147" cy="1061829"/>
          </a:xfrm>
          <a:prstGeom prst="rect">
            <a:avLst/>
          </a:prstGeom>
          <a:noFill/>
          <a:ln>
            <a:solidFill>
              <a:schemeClr val="bg2">
                <a:lumMod val="75000"/>
              </a:schemeClr>
            </a:solidFill>
          </a:ln>
        </p:spPr>
        <p:txBody>
          <a:bodyPr wrap="square" rtlCol="0">
            <a:spAutoFit/>
          </a:bodyPr>
          <a:lstStyle/>
          <a:p>
            <a:pPr algn="ctr"/>
            <a:r>
              <a:rPr lang="en-US" sz="2100" dirty="0">
                <a:solidFill>
                  <a:srgbClr val="FF0000"/>
                </a:solidFill>
              </a:rPr>
              <a:t>Market Submissions December 4</a:t>
            </a:r>
          </a:p>
        </p:txBody>
      </p:sp>
      <p:pic>
        <p:nvPicPr>
          <p:cNvPr id="7" name="Picture 6">
            <a:extLst>
              <a:ext uri="{FF2B5EF4-FFF2-40B4-BE49-F238E27FC236}">
                <a16:creationId xmlns:a16="http://schemas.microsoft.com/office/drawing/2014/main" id="{0AE5B5AA-1B93-3142-8F43-68FAB8F60BF6}"/>
              </a:ext>
            </a:extLst>
          </p:cNvPr>
          <p:cNvPicPr>
            <a:picLocks noChangeAspect="1"/>
          </p:cNvPicPr>
          <p:nvPr/>
        </p:nvPicPr>
        <p:blipFill>
          <a:blip r:embed="rId2"/>
          <a:stretch>
            <a:fillRect/>
          </a:stretch>
        </p:blipFill>
        <p:spPr>
          <a:xfrm>
            <a:off x="503163" y="4299303"/>
            <a:ext cx="3950929" cy="1020484"/>
          </a:xfrm>
          <a:prstGeom prst="rect">
            <a:avLst/>
          </a:prstGeom>
        </p:spPr>
      </p:pic>
      <p:pic>
        <p:nvPicPr>
          <p:cNvPr id="8" name="Picture 7">
            <a:extLst>
              <a:ext uri="{FF2B5EF4-FFF2-40B4-BE49-F238E27FC236}">
                <a16:creationId xmlns:a16="http://schemas.microsoft.com/office/drawing/2014/main" id="{1577F644-ADD2-4E69-7F0A-C00D2C118C4E}"/>
              </a:ext>
            </a:extLst>
          </p:cNvPr>
          <p:cNvPicPr>
            <a:picLocks noChangeAspect="1"/>
          </p:cNvPicPr>
          <p:nvPr/>
        </p:nvPicPr>
        <p:blipFill>
          <a:blip r:embed="rId3"/>
          <a:stretch>
            <a:fillRect/>
          </a:stretch>
        </p:blipFill>
        <p:spPr>
          <a:xfrm>
            <a:off x="923184" y="386874"/>
            <a:ext cx="3460780" cy="793187"/>
          </a:xfrm>
          <a:prstGeom prst="rect">
            <a:avLst/>
          </a:prstGeom>
        </p:spPr>
      </p:pic>
      <p:sp>
        <p:nvSpPr>
          <p:cNvPr id="22" name="TextBox 21">
            <a:extLst>
              <a:ext uri="{FF2B5EF4-FFF2-40B4-BE49-F238E27FC236}">
                <a16:creationId xmlns:a16="http://schemas.microsoft.com/office/drawing/2014/main" id="{AC14A3AF-9026-CBC3-3BF7-332666C2783A}"/>
              </a:ext>
            </a:extLst>
          </p:cNvPr>
          <p:cNvSpPr txBox="1"/>
          <p:nvPr/>
        </p:nvSpPr>
        <p:spPr>
          <a:xfrm>
            <a:off x="4858459" y="161936"/>
            <a:ext cx="4228941" cy="923330"/>
          </a:xfrm>
          <a:prstGeom prst="rect">
            <a:avLst/>
          </a:prstGeom>
          <a:noFill/>
          <a:ln>
            <a:solidFill>
              <a:srgbClr val="0070C0"/>
            </a:solidFill>
          </a:ln>
        </p:spPr>
        <p:txBody>
          <a:bodyPr wrap="square" rtlCol="0">
            <a:spAutoFit/>
          </a:bodyPr>
          <a:lstStyle/>
          <a:p>
            <a:r>
              <a:rPr lang="en-US" sz="900" i="1" u="sng" dirty="0"/>
              <a:t>During Dec 4 submissions, QSE needs to enter for OD Dec 5 (</a:t>
            </a:r>
            <a:r>
              <a:rPr lang="en-US" sz="900" i="1" u="sng" dirty="0" err="1"/>
              <a:t>fall-back</a:t>
            </a:r>
            <a:r>
              <a:rPr lang="en-US" sz="900" i="1" u="sng" dirty="0"/>
              <a:t> data)</a:t>
            </a:r>
            <a:r>
              <a:rPr lang="en-US" sz="900" dirty="0"/>
              <a:t>:</a:t>
            </a:r>
          </a:p>
          <a:p>
            <a:pPr marL="214313" indent="-214313">
              <a:buFontTx/>
              <a:buChar char="-"/>
            </a:pPr>
            <a:r>
              <a:rPr lang="en-US" sz="900" dirty="0"/>
              <a:t>COP</a:t>
            </a:r>
          </a:p>
          <a:p>
            <a:pPr marL="214313" indent="-214313">
              <a:buFontTx/>
              <a:buChar char="-"/>
            </a:pPr>
            <a:r>
              <a:rPr lang="en-US" sz="900" strike="sngStrike" dirty="0"/>
              <a:t>AS Offers</a:t>
            </a:r>
          </a:p>
          <a:p>
            <a:pPr marL="214313" indent="-214313">
              <a:buFontTx/>
              <a:buChar char="-"/>
            </a:pPr>
            <a:r>
              <a:rPr lang="en-US" sz="900" strike="sngStrike" dirty="0"/>
              <a:t>QSE-Trades (Capacity Trades, AS Trades, and Energy Trade)</a:t>
            </a:r>
          </a:p>
          <a:p>
            <a:pPr marL="214313" indent="-214313">
              <a:buFontTx/>
              <a:buChar char="-"/>
            </a:pPr>
            <a:r>
              <a:rPr lang="en-US" sz="900" dirty="0">
                <a:highlight>
                  <a:srgbClr val="FFFF00"/>
                </a:highlight>
              </a:rPr>
              <a:t>TPO</a:t>
            </a:r>
          </a:p>
          <a:p>
            <a:pPr marL="214313" indent="-214313">
              <a:buFontTx/>
              <a:buChar char="-"/>
            </a:pPr>
            <a:r>
              <a:rPr lang="en-US" sz="900" dirty="0">
                <a:highlight>
                  <a:srgbClr val="FFFF00"/>
                </a:highlight>
              </a:rPr>
              <a:t>Output Schedules </a:t>
            </a:r>
          </a:p>
        </p:txBody>
      </p:sp>
      <p:sp>
        <p:nvSpPr>
          <p:cNvPr id="23" name="Arrow: Down 22">
            <a:extLst>
              <a:ext uri="{FF2B5EF4-FFF2-40B4-BE49-F238E27FC236}">
                <a16:creationId xmlns:a16="http://schemas.microsoft.com/office/drawing/2014/main" id="{3B55F5B0-805E-2A57-81D2-7AF81DCBAB79}"/>
              </a:ext>
            </a:extLst>
          </p:cNvPr>
          <p:cNvSpPr/>
          <p:nvPr/>
        </p:nvSpPr>
        <p:spPr>
          <a:xfrm>
            <a:off x="6196782" y="1031202"/>
            <a:ext cx="530942" cy="55931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063660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EE5CD6-50F8-DC8B-E96F-234C1A30AFF3}"/>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1ABA392D-745F-84AB-72CF-96B5D954E605}"/>
              </a:ext>
            </a:extLst>
          </p:cNvPr>
          <p:cNvSpPr/>
          <p:nvPr/>
        </p:nvSpPr>
        <p:spPr>
          <a:xfrm>
            <a:off x="2322872" y="1075095"/>
            <a:ext cx="6688393" cy="907026"/>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50" dirty="0"/>
              <a:t>Pre-RTC System</a:t>
            </a:r>
          </a:p>
          <a:p>
            <a:pPr algn="ctr"/>
            <a:endParaRPr lang="en-US" sz="1350" dirty="0"/>
          </a:p>
        </p:txBody>
      </p:sp>
      <p:sp>
        <p:nvSpPr>
          <p:cNvPr id="6" name="Rectangle 5">
            <a:extLst>
              <a:ext uri="{FF2B5EF4-FFF2-40B4-BE49-F238E27FC236}">
                <a16:creationId xmlns:a16="http://schemas.microsoft.com/office/drawing/2014/main" id="{67A357BB-64FD-E789-4468-8957FEBA4595}"/>
              </a:ext>
            </a:extLst>
          </p:cNvPr>
          <p:cNvSpPr/>
          <p:nvPr/>
        </p:nvSpPr>
        <p:spPr>
          <a:xfrm>
            <a:off x="2322872" y="3612739"/>
            <a:ext cx="6688393" cy="907026"/>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a:p>
            <a:pPr algn="ctr"/>
            <a:endParaRPr lang="en-US" sz="1350" dirty="0"/>
          </a:p>
          <a:p>
            <a:pPr algn="ctr"/>
            <a:r>
              <a:rPr lang="en-US" sz="1350" dirty="0"/>
              <a:t>RTC System</a:t>
            </a:r>
          </a:p>
          <a:p>
            <a:pPr algn="ctr"/>
            <a:endParaRPr lang="en-US" sz="1350" dirty="0"/>
          </a:p>
        </p:txBody>
      </p:sp>
      <p:sp>
        <p:nvSpPr>
          <p:cNvPr id="10" name="Rectangle 9">
            <a:extLst>
              <a:ext uri="{FF2B5EF4-FFF2-40B4-BE49-F238E27FC236}">
                <a16:creationId xmlns:a16="http://schemas.microsoft.com/office/drawing/2014/main" id="{4F4B1180-162C-1183-463A-007D6FA6EC60}"/>
              </a:ext>
            </a:extLst>
          </p:cNvPr>
          <p:cNvSpPr/>
          <p:nvPr/>
        </p:nvSpPr>
        <p:spPr>
          <a:xfrm>
            <a:off x="2440859" y="1565939"/>
            <a:ext cx="1047135" cy="398207"/>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50" dirty="0"/>
              <a:t>Dec 1</a:t>
            </a:r>
          </a:p>
        </p:txBody>
      </p:sp>
      <p:sp>
        <p:nvSpPr>
          <p:cNvPr id="11" name="Rectangle 10">
            <a:extLst>
              <a:ext uri="{FF2B5EF4-FFF2-40B4-BE49-F238E27FC236}">
                <a16:creationId xmlns:a16="http://schemas.microsoft.com/office/drawing/2014/main" id="{0017938B-8792-A25D-31BC-3593E180682F}"/>
              </a:ext>
            </a:extLst>
          </p:cNvPr>
          <p:cNvSpPr/>
          <p:nvPr/>
        </p:nvSpPr>
        <p:spPr>
          <a:xfrm>
            <a:off x="3521181" y="1565939"/>
            <a:ext cx="1047135" cy="398207"/>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50" dirty="0"/>
              <a:t>Dec 2</a:t>
            </a:r>
          </a:p>
        </p:txBody>
      </p:sp>
      <p:sp>
        <p:nvSpPr>
          <p:cNvPr id="12" name="Rectangle 11">
            <a:extLst>
              <a:ext uri="{FF2B5EF4-FFF2-40B4-BE49-F238E27FC236}">
                <a16:creationId xmlns:a16="http://schemas.microsoft.com/office/drawing/2014/main" id="{38D4F603-98A7-2E87-FCD3-C210F2C586B4}"/>
              </a:ext>
            </a:extLst>
          </p:cNvPr>
          <p:cNvSpPr/>
          <p:nvPr/>
        </p:nvSpPr>
        <p:spPr>
          <a:xfrm>
            <a:off x="4601504" y="1565939"/>
            <a:ext cx="1047135" cy="398207"/>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50" dirty="0"/>
              <a:t>Dec 3</a:t>
            </a:r>
          </a:p>
        </p:txBody>
      </p:sp>
      <p:sp>
        <p:nvSpPr>
          <p:cNvPr id="13" name="Rectangle 12">
            <a:extLst>
              <a:ext uri="{FF2B5EF4-FFF2-40B4-BE49-F238E27FC236}">
                <a16:creationId xmlns:a16="http://schemas.microsoft.com/office/drawing/2014/main" id="{683E4EBB-A201-7C19-563E-6938D324BC44}"/>
              </a:ext>
            </a:extLst>
          </p:cNvPr>
          <p:cNvSpPr/>
          <p:nvPr/>
        </p:nvSpPr>
        <p:spPr>
          <a:xfrm>
            <a:off x="5681826" y="1565939"/>
            <a:ext cx="1047135" cy="398207"/>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50" dirty="0"/>
              <a:t>Dec 4</a:t>
            </a:r>
          </a:p>
        </p:txBody>
      </p:sp>
      <p:sp>
        <p:nvSpPr>
          <p:cNvPr id="14" name="Rectangle 13">
            <a:extLst>
              <a:ext uri="{FF2B5EF4-FFF2-40B4-BE49-F238E27FC236}">
                <a16:creationId xmlns:a16="http://schemas.microsoft.com/office/drawing/2014/main" id="{40A5D727-1F59-C271-6B95-A0148121A535}"/>
              </a:ext>
            </a:extLst>
          </p:cNvPr>
          <p:cNvSpPr/>
          <p:nvPr/>
        </p:nvSpPr>
        <p:spPr>
          <a:xfrm>
            <a:off x="7842471" y="1565939"/>
            <a:ext cx="1047135" cy="398207"/>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50" dirty="0"/>
              <a:t>Dec 6</a:t>
            </a:r>
          </a:p>
        </p:txBody>
      </p:sp>
      <p:sp>
        <p:nvSpPr>
          <p:cNvPr id="15" name="Rectangle 14">
            <a:extLst>
              <a:ext uri="{FF2B5EF4-FFF2-40B4-BE49-F238E27FC236}">
                <a16:creationId xmlns:a16="http://schemas.microsoft.com/office/drawing/2014/main" id="{7D63AB58-3D71-F442-D1D9-0E3161DE8CE9}"/>
              </a:ext>
            </a:extLst>
          </p:cNvPr>
          <p:cNvSpPr/>
          <p:nvPr/>
        </p:nvSpPr>
        <p:spPr>
          <a:xfrm>
            <a:off x="6762149" y="1561791"/>
            <a:ext cx="1047135" cy="398207"/>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50" dirty="0"/>
              <a:t>Dec 5</a:t>
            </a:r>
          </a:p>
        </p:txBody>
      </p:sp>
      <p:sp>
        <p:nvSpPr>
          <p:cNvPr id="16" name="Rectangle 15">
            <a:extLst>
              <a:ext uri="{FF2B5EF4-FFF2-40B4-BE49-F238E27FC236}">
                <a16:creationId xmlns:a16="http://schemas.microsoft.com/office/drawing/2014/main" id="{FC28EBCD-6142-D047-C752-6FF3D8746FE0}"/>
              </a:ext>
            </a:extLst>
          </p:cNvPr>
          <p:cNvSpPr/>
          <p:nvPr/>
        </p:nvSpPr>
        <p:spPr>
          <a:xfrm>
            <a:off x="2444549" y="3649148"/>
            <a:ext cx="1047135" cy="398207"/>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50" dirty="0"/>
              <a:t>Dec 1</a:t>
            </a:r>
          </a:p>
        </p:txBody>
      </p:sp>
      <p:sp>
        <p:nvSpPr>
          <p:cNvPr id="17" name="Rectangle 16">
            <a:extLst>
              <a:ext uri="{FF2B5EF4-FFF2-40B4-BE49-F238E27FC236}">
                <a16:creationId xmlns:a16="http://schemas.microsoft.com/office/drawing/2014/main" id="{0A3B12D1-BFC6-C3FE-4912-42F2FFF40D59}"/>
              </a:ext>
            </a:extLst>
          </p:cNvPr>
          <p:cNvSpPr/>
          <p:nvPr/>
        </p:nvSpPr>
        <p:spPr>
          <a:xfrm>
            <a:off x="3524871" y="3649148"/>
            <a:ext cx="1047135" cy="398207"/>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50" dirty="0"/>
              <a:t>Dec 2</a:t>
            </a:r>
          </a:p>
        </p:txBody>
      </p:sp>
      <p:sp>
        <p:nvSpPr>
          <p:cNvPr id="18" name="Rectangle 17">
            <a:extLst>
              <a:ext uri="{FF2B5EF4-FFF2-40B4-BE49-F238E27FC236}">
                <a16:creationId xmlns:a16="http://schemas.microsoft.com/office/drawing/2014/main" id="{2C9ED750-7633-A0E1-E391-09BEBB18F136}"/>
              </a:ext>
            </a:extLst>
          </p:cNvPr>
          <p:cNvSpPr/>
          <p:nvPr/>
        </p:nvSpPr>
        <p:spPr>
          <a:xfrm>
            <a:off x="4605194" y="3649148"/>
            <a:ext cx="1047135" cy="398207"/>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50" dirty="0"/>
              <a:t>Dec 3</a:t>
            </a:r>
          </a:p>
        </p:txBody>
      </p:sp>
      <p:sp>
        <p:nvSpPr>
          <p:cNvPr id="19" name="Rectangle 18">
            <a:extLst>
              <a:ext uri="{FF2B5EF4-FFF2-40B4-BE49-F238E27FC236}">
                <a16:creationId xmlns:a16="http://schemas.microsoft.com/office/drawing/2014/main" id="{5900D33C-F1E8-5BB6-9686-A9E87ED5F854}"/>
              </a:ext>
            </a:extLst>
          </p:cNvPr>
          <p:cNvSpPr/>
          <p:nvPr/>
        </p:nvSpPr>
        <p:spPr>
          <a:xfrm>
            <a:off x="5685516" y="3649148"/>
            <a:ext cx="1047135" cy="398207"/>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50" dirty="0"/>
              <a:t>Dec 4</a:t>
            </a:r>
          </a:p>
        </p:txBody>
      </p:sp>
      <p:sp>
        <p:nvSpPr>
          <p:cNvPr id="20" name="Rectangle 19">
            <a:extLst>
              <a:ext uri="{FF2B5EF4-FFF2-40B4-BE49-F238E27FC236}">
                <a16:creationId xmlns:a16="http://schemas.microsoft.com/office/drawing/2014/main" id="{2DE1C42E-280A-B6AF-2C4F-C08B857430B2}"/>
              </a:ext>
            </a:extLst>
          </p:cNvPr>
          <p:cNvSpPr/>
          <p:nvPr/>
        </p:nvSpPr>
        <p:spPr>
          <a:xfrm>
            <a:off x="7846161" y="3649148"/>
            <a:ext cx="1047135" cy="398207"/>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50" dirty="0"/>
              <a:t>Dec 6</a:t>
            </a:r>
          </a:p>
        </p:txBody>
      </p:sp>
      <p:sp>
        <p:nvSpPr>
          <p:cNvPr id="21" name="Rectangle 20">
            <a:extLst>
              <a:ext uri="{FF2B5EF4-FFF2-40B4-BE49-F238E27FC236}">
                <a16:creationId xmlns:a16="http://schemas.microsoft.com/office/drawing/2014/main" id="{76BD3F31-053B-7A54-9863-F1A25EB5FCD8}"/>
              </a:ext>
            </a:extLst>
          </p:cNvPr>
          <p:cNvSpPr/>
          <p:nvPr/>
        </p:nvSpPr>
        <p:spPr>
          <a:xfrm>
            <a:off x="6765839" y="3652374"/>
            <a:ext cx="1047135" cy="398207"/>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50" dirty="0"/>
              <a:t>Dec 5</a:t>
            </a:r>
          </a:p>
        </p:txBody>
      </p:sp>
      <p:cxnSp>
        <p:nvCxnSpPr>
          <p:cNvPr id="26" name="Connector: Elbow 25">
            <a:extLst>
              <a:ext uri="{FF2B5EF4-FFF2-40B4-BE49-F238E27FC236}">
                <a16:creationId xmlns:a16="http://schemas.microsoft.com/office/drawing/2014/main" id="{E8FE98E1-807D-6203-E762-F227BD3ED60B}"/>
              </a:ext>
            </a:extLst>
          </p:cNvPr>
          <p:cNvCxnSpPr>
            <a:cxnSpLocks/>
          </p:cNvCxnSpPr>
          <p:nvPr/>
        </p:nvCxnSpPr>
        <p:spPr>
          <a:xfrm>
            <a:off x="2403985" y="2834302"/>
            <a:ext cx="4962845" cy="760003"/>
          </a:xfrm>
          <a:prstGeom prst="bentConnector3">
            <a:avLst>
              <a:gd name="adj1" fmla="val 99926"/>
            </a:avLst>
          </a:prstGeom>
          <a:ln w="3810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42" name="Connector: Elbow 41">
            <a:extLst>
              <a:ext uri="{FF2B5EF4-FFF2-40B4-BE49-F238E27FC236}">
                <a16:creationId xmlns:a16="http://schemas.microsoft.com/office/drawing/2014/main" id="{C5ABF677-8C40-8AE0-99F5-E44D07BFF3C0}"/>
              </a:ext>
            </a:extLst>
          </p:cNvPr>
          <p:cNvCxnSpPr>
            <a:cxnSpLocks/>
          </p:cNvCxnSpPr>
          <p:nvPr/>
        </p:nvCxnSpPr>
        <p:spPr>
          <a:xfrm>
            <a:off x="3395833" y="2830615"/>
            <a:ext cx="4962845" cy="760003"/>
          </a:xfrm>
          <a:prstGeom prst="bentConnector3">
            <a:avLst>
              <a:gd name="adj1" fmla="val 99926"/>
            </a:avLst>
          </a:prstGeom>
          <a:ln w="3810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43" name="Connector: Elbow 42">
            <a:extLst>
              <a:ext uri="{FF2B5EF4-FFF2-40B4-BE49-F238E27FC236}">
                <a16:creationId xmlns:a16="http://schemas.microsoft.com/office/drawing/2014/main" id="{0C33660D-C6E6-C778-CF21-93DDB7E778D0}"/>
              </a:ext>
            </a:extLst>
          </p:cNvPr>
          <p:cNvCxnSpPr>
            <a:cxnSpLocks/>
          </p:cNvCxnSpPr>
          <p:nvPr/>
        </p:nvCxnSpPr>
        <p:spPr>
          <a:xfrm>
            <a:off x="1308913" y="2833072"/>
            <a:ext cx="4962845" cy="760003"/>
          </a:xfrm>
          <a:prstGeom prst="bentConnector3">
            <a:avLst>
              <a:gd name="adj1" fmla="val 99926"/>
            </a:avLst>
          </a:prstGeom>
          <a:ln w="38100">
            <a:solidFill>
              <a:srgbClr val="C00000"/>
            </a:solidFill>
            <a:prstDash val="sysDash"/>
            <a:tailEnd type="triangle"/>
          </a:ln>
        </p:spPr>
        <p:style>
          <a:lnRef idx="2">
            <a:schemeClr val="accent1"/>
          </a:lnRef>
          <a:fillRef idx="0">
            <a:schemeClr val="accent1"/>
          </a:fillRef>
          <a:effectRef idx="1">
            <a:schemeClr val="accent1"/>
          </a:effectRef>
          <a:fontRef idx="minor">
            <a:schemeClr val="tx1"/>
          </a:fontRef>
        </p:style>
      </p:cxnSp>
      <p:sp>
        <p:nvSpPr>
          <p:cNvPr id="4" name="Rectangle 3">
            <a:extLst>
              <a:ext uri="{FF2B5EF4-FFF2-40B4-BE49-F238E27FC236}">
                <a16:creationId xmlns:a16="http://schemas.microsoft.com/office/drawing/2014/main" id="{6FC47BF9-6AFA-3371-76C3-C9845C5E7BF8}"/>
              </a:ext>
            </a:extLst>
          </p:cNvPr>
          <p:cNvSpPr/>
          <p:nvPr/>
        </p:nvSpPr>
        <p:spPr>
          <a:xfrm>
            <a:off x="280221" y="2344377"/>
            <a:ext cx="2042651" cy="907026"/>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50" dirty="0"/>
              <a:t>QSE Submitting during timeframe of </a:t>
            </a:r>
          </a:p>
          <a:p>
            <a:pPr algn="ctr"/>
            <a:r>
              <a:rPr lang="en-US" sz="1350" dirty="0"/>
              <a:t>Dec 5</a:t>
            </a:r>
          </a:p>
        </p:txBody>
      </p:sp>
      <p:sp>
        <p:nvSpPr>
          <p:cNvPr id="7" name="Multiplication Sign 6">
            <a:extLst>
              <a:ext uri="{FF2B5EF4-FFF2-40B4-BE49-F238E27FC236}">
                <a16:creationId xmlns:a16="http://schemas.microsoft.com/office/drawing/2014/main" id="{482698BC-F086-E710-7EE3-6CAF5E761DBA}"/>
              </a:ext>
            </a:extLst>
          </p:cNvPr>
          <p:cNvSpPr/>
          <p:nvPr/>
        </p:nvSpPr>
        <p:spPr>
          <a:xfrm>
            <a:off x="6575948" y="1852150"/>
            <a:ext cx="339213" cy="294966"/>
          </a:xfrm>
          <a:prstGeom prst="mathMultiply">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extBox 7">
            <a:extLst>
              <a:ext uri="{FF2B5EF4-FFF2-40B4-BE49-F238E27FC236}">
                <a16:creationId xmlns:a16="http://schemas.microsoft.com/office/drawing/2014/main" id="{256D2B99-4EEF-D07B-530C-A541D1BD7590}"/>
              </a:ext>
            </a:extLst>
          </p:cNvPr>
          <p:cNvSpPr txBox="1"/>
          <p:nvPr/>
        </p:nvSpPr>
        <p:spPr>
          <a:xfrm>
            <a:off x="6551998" y="2094908"/>
            <a:ext cx="2518259" cy="507831"/>
          </a:xfrm>
          <a:prstGeom prst="rect">
            <a:avLst/>
          </a:prstGeom>
          <a:noFill/>
        </p:spPr>
        <p:txBody>
          <a:bodyPr wrap="square" rtlCol="0">
            <a:spAutoFit/>
          </a:bodyPr>
          <a:lstStyle/>
          <a:p>
            <a:r>
              <a:rPr lang="en-US" sz="1350" dirty="0"/>
              <a:t>Midnight cutoff pre-RTC system</a:t>
            </a:r>
          </a:p>
        </p:txBody>
      </p:sp>
      <p:sp>
        <p:nvSpPr>
          <p:cNvPr id="9" name="TextBox 8">
            <a:extLst>
              <a:ext uri="{FF2B5EF4-FFF2-40B4-BE49-F238E27FC236}">
                <a16:creationId xmlns:a16="http://schemas.microsoft.com/office/drawing/2014/main" id="{38B304E0-3675-0334-27B7-91CC99E6821D}"/>
              </a:ext>
            </a:extLst>
          </p:cNvPr>
          <p:cNvSpPr txBox="1"/>
          <p:nvPr/>
        </p:nvSpPr>
        <p:spPr>
          <a:xfrm>
            <a:off x="5640011" y="2951321"/>
            <a:ext cx="958691" cy="600164"/>
          </a:xfrm>
          <a:prstGeom prst="rect">
            <a:avLst/>
          </a:prstGeom>
          <a:noFill/>
        </p:spPr>
        <p:txBody>
          <a:bodyPr wrap="square" rtlCol="0">
            <a:spAutoFit/>
          </a:bodyPr>
          <a:lstStyle/>
          <a:p>
            <a:r>
              <a:rPr lang="en-US" sz="1100" dirty="0"/>
              <a:t>Energy Trades only*</a:t>
            </a:r>
          </a:p>
        </p:txBody>
      </p:sp>
      <p:sp>
        <p:nvSpPr>
          <p:cNvPr id="22" name="TextBox 21">
            <a:extLst>
              <a:ext uri="{FF2B5EF4-FFF2-40B4-BE49-F238E27FC236}">
                <a16:creationId xmlns:a16="http://schemas.microsoft.com/office/drawing/2014/main" id="{D218855D-EE47-CAAC-47D6-B5E35491DD24}"/>
              </a:ext>
            </a:extLst>
          </p:cNvPr>
          <p:cNvSpPr txBox="1"/>
          <p:nvPr/>
        </p:nvSpPr>
        <p:spPr>
          <a:xfrm>
            <a:off x="179582" y="326158"/>
            <a:ext cx="2143147" cy="1061829"/>
          </a:xfrm>
          <a:prstGeom prst="rect">
            <a:avLst/>
          </a:prstGeom>
          <a:noFill/>
          <a:ln>
            <a:solidFill>
              <a:schemeClr val="bg2">
                <a:lumMod val="75000"/>
              </a:schemeClr>
            </a:solidFill>
          </a:ln>
        </p:spPr>
        <p:txBody>
          <a:bodyPr wrap="square" rtlCol="0">
            <a:spAutoFit/>
          </a:bodyPr>
          <a:lstStyle/>
          <a:p>
            <a:pPr algn="ctr"/>
            <a:r>
              <a:rPr lang="en-US" sz="2100" dirty="0">
                <a:solidFill>
                  <a:srgbClr val="FF0000"/>
                </a:solidFill>
              </a:rPr>
              <a:t>Market Submissions December 5</a:t>
            </a:r>
          </a:p>
        </p:txBody>
      </p:sp>
      <p:sp>
        <p:nvSpPr>
          <p:cNvPr id="23" name="TextBox 22">
            <a:extLst>
              <a:ext uri="{FF2B5EF4-FFF2-40B4-BE49-F238E27FC236}">
                <a16:creationId xmlns:a16="http://schemas.microsoft.com/office/drawing/2014/main" id="{9F870E7D-B784-173C-613C-CEA2BDC71238}"/>
              </a:ext>
            </a:extLst>
          </p:cNvPr>
          <p:cNvSpPr txBox="1"/>
          <p:nvPr/>
        </p:nvSpPr>
        <p:spPr>
          <a:xfrm>
            <a:off x="4139382" y="4831448"/>
            <a:ext cx="4930876" cy="300082"/>
          </a:xfrm>
          <a:prstGeom prst="rect">
            <a:avLst/>
          </a:prstGeom>
          <a:noFill/>
        </p:spPr>
        <p:txBody>
          <a:bodyPr wrap="square" rtlCol="0">
            <a:spAutoFit/>
          </a:bodyPr>
          <a:lstStyle/>
          <a:p>
            <a:r>
              <a:rPr lang="en-US" sz="1350" dirty="0"/>
              <a:t>* Energy Trades can be put in for prior OD 12/4</a:t>
            </a:r>
          </a:p>
        </p:txBody>
      </p:sp>
      <p:pic>
        <p:nvPicPr>
          <p:cNvPr id="2" name="Picture 1">
            <a:extLst>
              <a:ext uri="{FF2B5EF4-FFF2-40B4-BE49-F238E27FC236}">
                <a16:creationId xmlns:a16="http://schemas.microsoft.com/office/drawing/2014/main" id="{2695C38A-46C1-4A0A-32E1-085480BAE03C}"/>
              </a:ext>
            </a:extLst>
          </p:cNvPr>
          <p:cNvPicPr>
            <a:picLocks noChangeAspect="1"/>
          </p:cNvPicPr>
          <p:nvPr/>
        </p:nvPicPr>
        <p:blipFill>
          <a:blip r:embed="rId2"/>
          <a:stretch>
            <a:fillRect/>
          </a:stretch>
        </p:blipFill>
        <p:spPr>
          <a:xfrm>
            <a:off x="2954308" y="5162186"/>
            <a:ext cx="5077534" cy="562053"/>
          </a:xfrm>
          <a:prstGeom prst="rect">
            <a:avLst/>
          </a:prstGeom>
          <a:ln>
            <a:solidFill>
              <a:schemeClr val="tx1"/>
            </a:solidFill>
          </a:ln>
        </p:spPr>
      </p:pic>
    </p:spTree>
    <p:extLst>
      <p:ext uri="{BB962C8B-B14F-4D97-AF65-F5344CB8AC3E}">
        <p14:creationId xmlns:p14="http://schemas.microsoft.com/office/powerpoint/2010/main" val="1196834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BF0297-5CA1-214B-C031-407345D219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CA2F11-5F0D-2458-26D2-EEBD47ED856B}"/>
              </a:ext>
            </a:extLst>
          </p:cNvPr>
          <p:cNvSpPr>
            <a:spLocks noGrp="1"/>
          </p:cNvSpPr>
          <p:nvPr>
            <p:ph type="title"/>
          </p:nvPr>
        </p:nvSpPr>
        <p:spPr/>
        <p:txBody>
          <a:bodyPr/>
          <a:lstStyle/>
          <a:p>
            <a:r>
              <a:rPr lang="en-US" dirty="0"/>
              <a:t>RTC RTM vs DAM Submissions </a:t>
            </a:r>
            <a:br>
              <a:rPr lang="en-US" dirty="0"/>
            </a:br>
            <a:r>
              <a:rPr lang="en-US" dirty="0"/>
              <a:t>windows at Cutover</a:t>
            </a:r>
          </a:p>
        </p:txBody>
      </p:sp>
      <p:sp>
        <p:nvSpPr>
          <p:cNvPr id="4" name="Slide Number Placeholder 3">
            <a:extLst>
              <a:ext uri="{FF2B5EF4-FFF2-40B4-BE49-F238E27FC236}">
                <a16:creationId xmlns:a16="http://schemas.microsoft.com/office/drawing/2014/main" id="{E24A4D82-9F32-3A16-C42B-7927D0125B89}"/>
              </a:ext>
            </a:extLst>
          </p:cNvPr>
          <p:cNvSpPr>
            <a:spLocks noGrp="1"/>
          </p:cNvSpPr>
          <p:nvPr>
            <p:ph type="sldNum" sz="quarter" idx="4"/>
          </p:nvPr>
        </p:nvSpPr>
        <p:spPr/>
        <p:txBody>
          <a:bodyPr/>
          <a:lstStyle/>
          <a:p>
            <a:fld id="{1D93BD3E-1E9A-4970-A6F7-E7AC52762E0C}" type="slidenum">
              <a:rPr lang="en-US" smtClean="0"/>
              <a:pPr/>
              <a:t>12</a:t>
            </a:fld>
            <a:endParaRPr lang="en-US"/>
          </a:p>
        </p:txBody>
      </p:sp>
      <p:pic>
        <p:nvPicPr>
          <p:cNvPr id="8" name="Picture 7" descr="Timeline, calendar">
            <a:extLst>
              <a:ext uri="{FF2B5EF4-FFF2-40B4-BE49-F238E27FC236}">
                <a16:creationId xmlns:a16="http://schemas.microsoft.com/office/drawing/2014/main" id="{A141B7F3-EB25-08B3-BC9A-97417CFB77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23997"/>
            <a:ext cx="9144000" cy="4514574"/>
          </a:xfrm>
          <a:prstGeom prst="rect">
            <a:avLst/>
          </a:prstGeom>
        </p:spPr>
      </p:pic>
      <p:pic>
        <p:nvPicPr>
          <p:cNvPr id="7" name="Picture 6" descr="Diagram">
            <a:extLst>
              <a:ext uri="{FF2B5EF4-FFF2-40B4-BE49-F238E27FC236}">
                <a16:creationId xmlns:a16="http://schemas.microsoft.com/office/drawing/2014/main" id="{95FD83A4-D761-9EA0-0581-A9562F0ED5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1620" y="52077"/>
            <a:ext cx="3652005" cy="1571920"/>
          </a:xfrm>
          <a:prstGeom prst="rect">
            <a:avLst/>
          </a:prstGeom>
        </p:spPr>
      </p:pic>
    </p:spTree>
    <p:extLst>
      <p:ext uri="{BB962C8B-B14F-4D97-AF65-F5344CB8AC3E}">
        <p14:creationId xmlns:p14="http://schemas.microsoft.com/office/powerpoint/2010/main" val="3282105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FC5DE6-079D-4E36-DC32-5643EDF565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03BF37-09E2-4239-9297-2A951CF7C1DB}"/>
              </a:ext>
            </a:extLst>
          </p:cNvPr>
          <p:cNvSpPr>
            <a:spLocks noGrp="1"/>
          </p:cNvSpPr>
          <p:nvPr>
            <p:ph type="title"/>
          </p:nvPr>
        </p:nvSpPr>
        <p:spPr/>
        <p:txBody>
          <a:bodyPr/>
          <a:lstStyle/>
          <a:p>
            <a:r>
              <a:rPr lang="en-US" dirty="0"/>
              <a:t>RTC Trades</a:t>
            </a:r>
          </a:p>
        </p:txBody>
      </p:sp>
      <p:sp>
        <p:nvSpPr>
          <p:cNvPr id="4" name="Slide Number Placeholder 3">
            <a:extLst>
              <a:ext uri="{FF2B5EF4-FFF2-40B4-BE49-F238E27FC236}">
                <a16:creationId xmlns:a16="http://schemas.microsoft.com/office/drawing/2014/main" id="{1D2006B7-C41B-1B9C-B2C2-F168548BF447}"/>
              </a:ext>
            </a:extLst>
          </p:cNvPr>
          <p:cNvSpPr>
            <a:spLocks noGrp="1"/>
          </p:cNvSpPr>
          <p:nvPr>
            <p:ph type="sldNum" sz="quarter" idx="4"/>
          </p:nvPr>
        </p:nvSpPr>
        <p:spPr/>
        <p:txBody>
          <a:bodyPr/>
          <a:lstStyle/>
          <a:p>
            <a:fld id="{1D93BD3E-1E9A-4970-A6F7-E7AC52762E0C}" type="slidenum">
              <a:rPr lang="en-US" smtClean="0"/>
              <a:pPr/>
              <a:t>13</a:t>
            </a:fld>
            <a:endParaRPr lang="en-US"/>
          </a:p>
        </p:txBody>
      </p:sp>
      <p:pic>
        <p:nvPicPr>
          <p:cNvPr id="6" name="Picture 5" descr="Calendar&#10;&#10;AI-generated content may be incorrect.">
            <a:extLst>
              <a:ext uri="{FF2B5EF4-FFF2-40B4-BE49-F238E27FC236}">
                <a16:creationId xmlns:a16="http://schemas.microsoft.com/office/drawing/2014/main" id="{16E8200B-9249-8D0E-41D2-945CFE065C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915" y="774878"/>
            <a:ext cx="8864169" cy="5308244"/>
          </a:xfrm>
          <a:prstGeom prst="rect">
            <a:avLst/>
          </a:prstGeom>
        </p:spPr>
      </p:pic>
    </p:spTree>
    <p:extLst>
      <p:ext uri="{BB962C8B-B14F-4D97-AF65-F5344CB8AC3E}">
        <p14:creationId xmlns:p14="http://schemas.microsoft.com/office/powerpoint/2010/main" val="30693145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63182-15E5-2A49-3104-EEA9936F6E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D1FC83-176F-7B93-281E-8004D3DFABAC}"/>
              </a:ext>
            </a:extLst>
          </p:cNvPr>
          <p:cNvSpPr>
            <a:spLocks noGrp="1"/>
          </p:cNvSpPr>
          <p:nvPr>
            <p:ph type="title"/>
          </p:nvPr>
        </p:nvSpPr>
        <p:spPr>
          <a:xfrm>
            <a:off x="381000" y="243682"/>
            <a:ext cx="8686800" cy="694285"/>
          </a:xfrm>
        </p:spPr>
        <p:txBody>
          <a:bodyPr/>
          <a:lstStyle/>
          <a:p>
            <a:r>
              <a:rPr lang="en-US" sz="2400" dirty="0"/>
              <a:t>RTC Cutover Information: CDR/Dashboard Reports</a:t>
            </a:r>
          </a:p>
        </p:txBody>
      </p:sp>
      <p:sp>
        <p:nvSpPr>
          <p:cNvPr id="3" name="Content Placeholder 2">
            <a:extLst>
              <a:ext uri="{FF2B5EF4-FFF2-40B4-BE49-F238E27FC236}">
                <a16:creationId xmlns:a16="http://schemas.microsoft.com/office/drawing/2014/main" id="{411E4504-C754-E084-019B-7164959FC783}"/>
              </a:ext>
            </a:extLst>
          </p:cNvPr>
          <p:cNvSpPr>
            <a:spLocks noGrp="1"/>
          </p:cNvSpPr>
          <p:nvPr>
            <p:ph idx="1"/>
          </p:nvPr>
        </p:nvSpPr>
        <p:spPr>
          <a:xfrm>
            <a:off x="228600" y="798214"/>
            <a:ext cx="8763000" cy="5450185"/>
          </a:xfrm>
        </p:spPr>
        <p:txBody>
          <a:bodyPr/>
          <a:lstStyle/>
          <a:p>
            <a:pPr marL="285750" indent="-285750"/>
            <a:r>
              <a:rPr lang="en-US" sz="1400" dirty="0"/>
              <a:t>DAM/DRUC Postings - data posted on 12/4 for 12/5 day ahead will be from non RTC system</a:t>
            </a:r>
          </a:p>
          <a:p>
            <a:pPr marL="285750" indent="-285750"/>
            <a:endParaRPr lang="en-US" sz="1400" dirty="0"/>
          </a:p>
          <a:p>
            <a:pPr marL="285750" indent="-285750"/>
            <a:r>
              <a:rPr lang="en-US" sz="1400" dirty="0"/>
              <a:t>Forecasted data sets (reports like STAR and 7d Load) look multiple days ahead and will cross the RTC go-live threshold before RTC changes are implemented. Be aware of this condition as you may want to re-download files created on or after 12/5 to have the RTC data loaded.</a:t>
            </a:r>
          </a:p>
          <a:p>
            <a:pPr marL="285750" indent="-285750"/>
            <a:endParaRPr lang="en-US" sz="1400" dirty="0"/>
          </a:p>
          <a:p>
            <a:pPr marL="285750" indent="-285750"/>
            <a:r>
              <a:rPr lang="en-US" sz="1400" dirty="0"/>
              <a:t>Reports using a combination of forecasted and </a:t>
            </a:r>
            <a:r>
              <a:rPr lang="en-US" sz="1400" dirty="0" err="1"/>
              <a:t>backcasted</a:t>
            </a:r>
            <a:r>
              <a:rPr lang="en-US" sz="1400" dirty="0"/>
              <a:t> data (Hourly Real-Time Load vs Actual) will be impacted on both sides of cutover for data looking at pre/non-RTC vs RTC. You may want to re-download the files after go-live to receive the most accurate forecasted data from the RTC system.  </a:t>
            </a:r>
          </a:p>
          <a:p>
            <a:pPr marL="285750" indent="-285750"/>
            <a:endParaRPr lang="en-US" sz="1400" dirty="0"/>
          </a:p>
          <a:p>
            <a:pPr marL="285750" indent="-285750"/>
            <a:r>
              <a:rPr lang="en-US" sz="1400" dirty="0"/>
              <a:t>Dashboards with links to data for a PREVIOUS Day or for FUTURE Days data may not be available directly after cutover and take an additional 24+ hours to full build out.</a:t>
            </a:r>
          </a:p>
          <a:p>
            <a:pPr marL="285750" indent="-285750"/>
            <a:endParaRPr lang="en-US" sz="1400" dirty="0"/>
          </a:p>
          <a:p>
            <a:pPr marL="285750" indent="-285750"/>
            <a:r>
              <a:rPr lang="en-US" sz="1400" dirty="0"/>
              <a:t>Postings near the midnight interval between 12/4 23:55:00 and 12/5 00:00 to 00:05 are in the cutover activity period for the CDR application and have potential to be missed due to timing of activities**</a:t>
            </a:r>
          </a:p>
          <a:p>
            <a:pPr marL="285750" indent="-285750"/>
            <a:endParaRPr lang="en-US" sz="1400" dirty="0"/>
          </a:p>
          <a:p>
            <a:pPr marL="285750" indent="-285750"/>
            <a:r>
              <a:rPr lang="en-US" sz="1400" dirty="0"/>
              <a:t>Many reports post data for the interval PRIOR to their posted time (5-Min prior, 15-Min prior, Hour prior, </a:t>
            </a:r>
            <a:r>
              <a:rPr lang="en-US" sz="1400" dirty="0" err="1"/>
              <a:t>etc</a:t>
            </a:r>
            <a:r>
              <a:rPr lang="en-US" sz="1400" dirty="0"/>
              <a:t>). These 12/5 generated reports will be running in the RTC system but the report is expecting 12/4 data for the prior interval from the NON RTC system which it can no longer access. This scenario would result in INACCURATE data posted or null reports when they run. To prevent confusion around these data sets, ERCOT will EXPIRE any reports that fall into this scenario**</a:t>
            </a:r>
          </a:p>
          <a:p>
            <a:endParaRPr lang="en-US" sz="1400" dirty="0">
              <a:latin typeface="Segoe UI" panose="020B0502040204020203"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ABE0214B-F46B-D54F-B630-4BF81777C80E}"/>
              </a:ext>
            </a:extLst>
          </p:cNvPr>
          <p:cNvSpPr>
            <a:spLocks noGrp="1"/>
          </p:cNvSpPr>
          <p:nvPr>
            <p:ph type="sldNum" sz="quarter" idx="4"/>
          </p:nvPr>
        </p:nvSpPr>
        <p:spPr/>
        <p:txBody>
          <a:bodyPr/>
          <a:lstStyle/>
          <a:p>
            <a:fld id="{1D93BD3E-1E9A-4970-A6F7-E7AC52762E0C}" type="slidenum">
              <a:rPr lang="en-US" smtClean="0"/>
              <a:pPr/>
              <a:t>14</a:t>
            </a:fld>
            <a:endParaRPr lang="en-US"/>
          </a:p>
        </p:txBody>
      </p:sp>
    </p:spTree>
    <p:extLst>
      <p:ext uri="{BB962C8B-B14F-4D97-AF65-F5344CB8AC3E}">
        <p14:creationId xmlns:p14="http://schemas.microsoft.com/office/powerpoint/2010/main" val="19699576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ED968-42B9-36F7-2FB2-A45A346F734B}"/>
              </a:ext>
            </a:extLst>
          </p:cNvPr>
          <p:cNvSpPr>
            <a:spLocks noGrp="1"/>
          </p:cNvSpPr>
          <p:nvPr>
            <p:ph type="title"/>
          </p:nvPr>
        </p:nvSpPr>
        <p:spPr>
          <a:xfrm>
            <a:off x="381000" y="243682"/>
            <a:ext cx="8458200" cy="715414"/>
          </a:xfrm>
        </p:spPr>
        <p:txBody>
          <a:bodyPr/>
          <a:lstStyle/>
          <a:p>
            <a:r>
              <a:rPr lang="en-US" sz="2400" dirty="0"/>
              <a:t>RTC Cutover Information: Missed Reports</a:t>
            </a:r>
          </a:p>
        </p:txBody>
      </p:sp>
      <p:sp>
        <p:nvSpPr>
          <p:cNvPr id="4" name="Slide Number Placeholder 3">
            <a:extLst>
              <a:ext uri="{FF2B5EF4-FFF2-40B4-BE49-F238E27FC236}">
                <a16:creationId xmlns:a16="http://schemas.microsoft.com/office/drawing/2014/main" id="{A3B792A0-962D-6664-0641-19F0CD943172}"/>
              </a:ext>
            </a:extLst>
          </p:cNvPr>
          <p:cNvSpPr>
            <a:spLocks noGrp="1"/>
          </p:cNvSpPr>
          <p:nvPr>
            <p:ph type="sldNum" sz="quarter" idx="4"/>
          </p:nvPr>
        </p:nvSpPr>
        <p:spPr/>
        <p:txBody>
          <a:bodyPr/>
          <a:lstStyle/>
          <a:p>
            <a:fld id="{1D93BD3E-1E9A-4970-A6F7-E7AC52762E0C}" type="slidenum">
              <a:rPr lang="en-US" smtClean="0"/>
              <a:pPr/>
              <a:t>15</a:t>
            </a:fld>
            <a:endParaRPr lang="en-US"/>
          </a:p>
        </p:txBody>
      </p:sp>
      <p:graphicFrame>
        <p:nvGraphicFramePr>
          <p:cNvPr id="5" name="Table 4">
            <a:extLst>
              <a:ext uri="{FF2B5EF4-FFF2-40B4-BE49-F238E27FC236}">
                <a16:creationId xmlns:a16="http://schemas.microsoft.com/office/drawing/2014/main" id="{C52309A6-1FE6-4A97-6E17-F4C00C52C184}"/>
              </a:ext>
            </a:extLst>
          </p:cNvPr>
          <p:cNvGraphicFramePr>
            <a:graphicFrameLocks noGrp="1"/>
          </p:cNvGraphicFramePr>
          <p:nvPr/>
        </p:nvGraphicFramePr>
        <p:xfrm>
          <a:off x="1102895" y="2237002"/>
          <a:ext cx="6781800" cy="2792198"/>
        </p:xfrm>
        <a:graphic>
          <a:graphicData uri="http://schemas.openxmlformats.org/drawingml/2006/table">
            <a:tbl>
              <a:tblPr>
                <a:tableStyleId>{5C22544A-7EE6-4342-B048-85BDC9FD1C3A}</a:tableStyleId>
              </a:tblPr>
              <a:tblGrid>
                <a:gridCol w="1048241">
                  <a:extLst>
                    <a:ext uri="{9D8B030D-6E8A-4147-A177-3AD203B41FA5}">
                      <a16:colId xmlns:a16="http://schemas.microsoft.com/office/drawing/2014/main" val="899663417"/>
                    </a:ext>
                  </a:extLst>
                </a:gridCol>
                <a:gridCol w="762357">
                  <a:extLst>
                    <a:ext uri="{9D8B030D-6E8A-4147-A177-3AD203B41FA5}">
                      <a16:colId xmlns:a16="http://schemas.microsoft.com/office/drawing/2014/main" val="2630506431"/>
                    </a:ext>
                  </a:extLst>
                </a:gridCol>
                <a:gridCol w="4971202">
                  <a:extLst>
                    <a:ext uri="{9D8B030D-6E8A-4147-A177-3AD203B41FA5}">
                      <a16:colId xmlns:a16="http://schemas.microsoft.com/office/drawing/2014/main" val="1256585619"/>
                    </a:ext>
                  </a:extLst>
                </a:gridCol>
              </a:tblGrid>
              <a:tr h="269876">
                <a:tc>
                  <a:txBody>
                    <a:bodyPr/>
                    <a:lstStyle/>
                    <a:p>
                      <a:pPr algn="l" fontAlgn="ctr">
                        <a:buNone/>
                      </a:pPr>
                      <a:r>
                        <a:rPr lang="en-US" sz="1000" b="1" u="sng" strike="noStrike">
                          <a:effectLst/>
                        </a:rPr>
                        <a:t>EMIL_ID</a:t>
                      </a:r>
                      <a:endParaRPr lang="en-US" sz="1000" b="1" i="0" u="sng" strike="noStrike">
                        <a:solidFill>
                          <a:srgbClr val="172B4D"/>
                        </a:solidFill>
                        <a:effectLst/>
                        <a:latin typeface="Segoe UI" panose="020B0502040204020203" pitchFamily="34" charset="0"/>
                      </a:endParaRPr>
                    </a:p>
                  </a:txBody>
                  <a:tcPr marL="6270" marR="6270" marT="6270" marB="0" anchor="ctr"/>
                </a:tc>
                <a:tc>
                  <a:txBody>
                    <a:bodyPr/>
                    <a:lstStyle/>
                    <a:p>
                      <a:pPr algn="l" fontAlgn="ctr">
                        <a:buNone/>
                      </a:pPr>
                      <a:r>
                        <a:rPr lang="en-US" sz="1000" b="1" u="sng" strike="noStrike">
                          <a:effectLst/>
                        </a:rPr>
                        <a:t>RPT_ID</a:t>
                      </a:r>
                      <a:endParaRPr lang="en-US" sz="1000" b="1" i="0" u="sng" strike="noStrike">
                        <a:solidFill>
                          <a:srgbClr val="172B4D"/>
                        </a:solidFill>
                        <a:effectLst/>
                        <a:latin typeface="Segoe UI" panose="020B0502040204020203" pitchFamily="34" charset="0"/>
                      </a:endParaRPr>
                    </a:p>
                  </a:txBody>
                  <a:tcPr marL="6270" marR="6270" marT="6270" marB="0" anchor="ctr"/>
                </a:tc>
                <a:tc>
                  <a:txBody>
                    <a:bodyPr/>
                    <a:lstStyle/>
                    <a:p>
                      <a:pPr algn="l" fontAlgn="ctr">
                        <a:buNone/>
                      </a:pPr>
                      <a:r>
                        <a:rPr lang="en-US" sz="1000" b="1" u="sng" strike="noStrike" dirty="0">
                          <a:effectLst/>
                        </a:rPr>
                        <a:t>Product Name</a:t>
                      </a:r>
                      <a:endParaRPr lang="en-US" sz="1000" b="1" i="0" u="sng" strike="noStrike" dirty="0">
                        <a:solidFill>
                          <a:srgbClr val="172B4D"/>
                        </a:solidFill>
                        <a:effectLst/>
                        <a:latin typeface="Segoe UI" panose="020B0502040204020203" pitchFamily="34" charset="0"/>
                      </a:endParaRPr>
                    </a:p>
                  </a:txBody>
                  <a:tcPr marL="6270" marR="6270" marT="6270" marB="0" anchor="ctr"/>
                </a:tc>
                <a:extLst>
                  <a:ext uri="{0D108BD9-81ED-4DB2-BD59-A6C34878D82A}">
                    <a16:rowId xmlns:a16="http://schemas.microsoft.com/office/drawing/2014/main" val="2540581377"/>
                  </a:ext>
                </a:extLst>
              </a:tr>
              <a:tr h="186862">
                <a:tc>
                  <a:txBody>
                    <a:bodyPr/>
                    <a:lstStyle/>
                    <a:p>
                      <a:pPr algn="l" fontAlgn="ctr">
                        <a:buNone/>
                      </a:pPr>
                      <a:r>
                        <a:rPr lang="en-US" sz="1000" u="none" strike="noStrike">
                          <a:effectLst/>
                        </a:rPr>
                        <a:t>np3-157-cd</a:t>
                      </a:r>
                      <a:endParaRPr lang="en-US" sz="1000" b="0" i="0" u="none" strike="noStrike">
                        <a:solidFill>
                          <a:srgbClr val="000000"/>
                        </a:solidFill>
                        <a:effectLst/>
                        <a:latin typeface="Segoe UI" panose="020B0502040204020203" pitchFamily="34" charset="0"/>
                      </a:endParaRPr>
                    </a:p>
                  </a:txBody>
                  <a:tcPr marL="6270" marR="6270" marT="6270" marB="0" anchor="ctr"/>
                </a:tc>
                <a:tc>
                  <a:txBody>
                    <a:bodyPr/>
                    <a:lstStyle/>
                    <a:p>
                      <a:pPr algn="l" fontAlgn="ctr">
                        <a:buNone/>
                      </a:pPr>
                      <a:r>
                        <a:rPr lang="en-US" sz="1000" u="none" strike="noStrike" dirty="0">
                          <a:effectLst/>
                        </a:rPr>
                        <a:t>13446</a:t>
                      </a:r>
                      <a:endParaRPr lang="en-US" sz="1000" b="0" i="0" u="none" strike="noStrike" dirty="0">
                        <a:solidFill>
                          <a:srgbClr val="172B4D"/>
                        </a:solidFill>
                        <a:effectLst/>
                        <a:latin typeface="Segoe UI" panose="020B0502040204020203" pitchFamily="34" charset="0"/>
                      </a:endParaRPr>
                    </a:p>
                  </a:txBody>
                  <a:tcPr marL="6270" marR="6270" marT="6270" marB="0" anchor="ctr"/>
                </a:tc>
                <a:tc>
                  <a:txBody>
                    <a:bodyPr/>
                    <a:lstStyle/>
                    <a:p>
                      <a:pPr algn="l" fontAlgn="ctr">
                        <a:buNone/>
                      </a:pPr>
                      <a:r>
                        <a:rPr lang="en-US" sz="1000" u="none" strike="noStrike" dirty="0">
                          <a:effectLst/>
                        </a:rPr>
                        <a:t>Consolidated Transmission Outage Report</a:t>
                      </a:r>
                      <a:endParaRPr lang="en-US" sz="1000" b="0" i="0" u="none" strike="noStrike" dirty="0">
                        <a:solidFill>
                          <a:srgbClr val="172B4D"/>
                        </a:solidFill>
                        <a:effectLst/>
                        <a:latin typeface="Segoe UI" panose="020B0502040204020203" pitchFamily="34" charset="0"/>
                      </a:endParaRPr>
                    </a:p>
                  </a:txBody>
                  <a:tcPr marL="6270" marR="6270" marT="6270" marB="0" anchor="ctr"/>
                </a:tc>
                <a:extLst>
                  <a:ext uri="{0D108BD9-81ED-4DB2-BD59-A6C34878D82A}">
                    <a16:rowId xmlns:a16="http://schemas.microsoft.com/office/drawing/2014/main" val="291718375"/>
                  </a:ext>
                </a:extLst>
              </a:tr>
              <a:tr h="235384">
                <a:tc>
                  <a:txBody>
                    <a:bodyPr/>
                    <a:lstStyle/>
                    <a:p>
                      <a:pPr algn="l" fontAlgn="ctr">
                        <a:buNone/>
                      </a:pPr>
                      <a:r>
                        <a:rPr lang="en-US" sz="1000" u="none" strike="noStrike">
                          <a:effectLst/>
                        </a:rPr>
                        <a:t>NP3-233-CD</a:t>
                      </a:r>
                      <a:endParaRPr lang="en-US" sz="1000" b="0" i="0" u="none" strike="noStrike">
                        <a:solidFill>
                          <a:srgbClr val="172B4D"/>
                        </a:solidFill>
                        <a:effectLst/>
                        <a:latin typeface="Segoe UI" panose="020B0502040204020203" pitchFamily="34" charset="0"/>
                      </a:endParaRPr>
                    </a:p>
                  </a:txBody>
                  <a:tcPr marL="6270" marR="6270" marT="6270" marB="0" anchor="ctr"/>
                </a:tc>
                <a:tc>
                  <a:txBody>
                    <a:bodyPr/>
                    <a:lstStyle/>
                    <a:p>
                      <a:pPr algn="l" fontAlgn="ctr">
                        <a:buNone/>
                      </a:pPr>
                      <a:r>
                        <a:rPr lang="en-US" sz="1000" u="none" strike="noStrike" dirty="0">
                          <a:effectLst/>
                        </a:rPr>
                        <a:t>13103</a:t>
                      </a:r>
                      <a:endParaRPr lang="en-US" sz="1000" b="0" i="0" u="none" strike="noStrike" dirty="0">
                        <a:solidFill>
                          <a:srgbClr val="172B4D"/>
                        </a:solidFill>
                        <a:effectLst/>
                        <a:latin typeface="Segoe UI" panose="020B0502040204020203" pitchFamily="34" charset="0"/>
                      </a:endParaRPr>
                    </a:p>
                  </a:txBody>
                  <a:tcPr marL="6270" marR="6270" marT="6270" marB="0" anchor="ctr"/>
                </a:tc>
                <a:tc>
                  <a:txBody>
                    <a:bodyPr/>
                    <a:lstStyle/>
                    <a:p>
                      <a:pPr algn="l" fontAlgn="ctr">
                        <a:buNone/>
                      </a:pPr>
                      <a:r>
                        <a:rPr lang="en-US" sz="1000" u="none" strike="noStrike">
                          <a:effectLst/>
                        </a:rPr>
                        <a:t>Hourly Resource Outage Capacity</a:t>
                      </a:r>
                      <a:endParaRPr lang="en-US" sz="1000" b="0" i="0" u="none" strike="noStrike">
                        <a:solidFill>
                          <a:srgbClr val="172B4D"/>
                        </a:solidFill>
                        <a:effectLst/>
                        <a:latin typeface="Segoe UI" panose="020B0502040204020203" pitchFamily="34" charset="0"/>
                      </a:endParaRPr>
                    </a:p>
                  </a:txBody>
                  <a:tcPr marL="6270" marR="6270" marT="6270" marB="0" anchor="ctr"/>
                </a:tc>
                <a:extLst>
                  <a:ext uri="{0D108BD9-81ED-4DB2-BD59-A6C34878D82A}">
                    <a16:rowId xmlns:a16="http://schemas.microsoft.com/office/drawing/2014/main" val="1268959198"/>
                  </a:ext>
                </a:extLst>
              </a:tr>
              <a:tr h="235384">
                <a:tc>
                  <a:txBody>
                    <a:bodyPr/>
                    <a:lstStyle/>
                    <a:p>
                      <a:pPr algn="l" fontAlgn="ctr">
                        <a:buNone/>
                      </a:pPr>
                      <a:r>
                        <a:rPr lang="en-US" sz="1000" u="none" strike="noStrike">
                          <a:effectLst/>
                        </a:rPr>
                        <a:t>np4-738-cd</a:t>
                      </a:r>
                      <a:endParaRPr lang="en-US" sz="1000" b="0" i="0" u="none" strike="noStrike">
                        <a:solidFill>
                          <a:srgbClr val="172B4D"/>
                        </a:solidFill>
                        <a:effectLst/>
                        <a:latin typeface="Segoe UI" panose="020B0502040204020203" pitchFamily="34" charset="0"/>
                      </a:endParaRPr>
                    </a:p>
                  </a:txBody>
                  <a:tcPr marL="6270" marR="6270" marT="6270" marB="0" anchor="ctr"/>
                </a:tc>
                <a:tc>
                  <a:txBody>
                    <a:bodyPr/>
                    <a:lstStyle/>
                    <a:p>
                      <a:pPr algn="l" fontAlgn="ctr">
                        <a:buNone/>
                      </a:pPr>
                      <a:r>
                        <a:rPr lang="en-US" sz="1000" u="none" strike="noStrike" dirty="0">
                          <a:effectLst/>
                        </a:rPr>
                        <a:t>13484</a:t>
                      </a:r>
                      <a:endParaRPr lang="en-US" sz="1000" b="0" i="0" u="none" strike="noStrike" dirty="0">
                        <a:solidFill>
                          <a:srgbClr val="172B4D"/>
                        </a:solidFill>
                        <a:effectLst/>
                        <a:latin typeface="Segoe UI" panose="020B0502040204020203" pitchFamily="34" charset="0"/>
                      </a:endParaRPr>
                    </a:p>
                  </a:txBody>
                  <a:tcPr marL="6270" marR="6270" marT="6270" marB="0" anchor="ctr"/>
                </a:tc>
                <a:tc>
                  <a:txBody>
                    <a:bodyPr/>
                    <a:lstStyle/>
                    <a:p>
                      <a:pPr algn="l" fontAlgn="ctr">
                        <a:buNone/>
                      </a:pPr>
                      <a:r>
                        <a:rPr lang="en-US" sz="1000" u="none" strike="noStrike">
                          <a:effectLst/>
                        </a:rPr>
                        <a:t>Solar Power Production - Actual 5-Minute Averaged Values</a:t>
                      </a:r>
                      <a:endParaRPr lang="en-US" sz="1000" b="0" i="0" u="none" strike="noStrike">
                        <a:solidFill>
                          <a:srgbClr val="172B4D"/>
                        </a:solidFill>
                        <a:effectLst/>
                        <a:latin typeface="Segoe UI" panose="020B0502040204020203" pitchFamily="34" charset="0"/>
                      </a:endParaRPr>
                    </a:p>
                  </a:txBody>
                  <a:tcPr marL="6270" marR="6270" marT="6270" marB="0" anchor="ctr"/>
                </a:tc>
                <a:extLst>
                  <a:ext uri="{0D108BD9-81ED-4DB2-BD59-A6C34878D82A}">
                    <a16:rowId xmlns:a16="http://schemas.microsoft.com/office/drawing/2014/main" val="985783013"/>
                  </a:ext>
                </a:extLst>
              </a:tr>
              <a:tr h="235384">
                <a:tc>
                  <a:txBody>
                    <a:bodyPr/>
                    <a:lstStyle/>
                    <a:p>
                      <a:pPr algn="l" fontAlgn="ctr">
                        <a:buNone/>
                      </a:pPr>
                      <a:r>
                        <a:rPr lang="en-US" sz="1000" u="none" strike="noStrike">
                          <a:effectLst/>
                        </a:rPr>
                        <a:t>np4-746-cd</a:t>
                      </a:r>
                      <a:endParaRPr lang="en-US" sz="1000" b="0" i="0" u="none" strike="noStrike">
                        <a:solidFill>
                          <a:srgbClr val="172B4D"/>
                        </a:solidFill>
                        <a:effectLst/>
                        <a:latin typeface="Segoe UI" panose="020B0502040204020203" pitchFamily="34" charset="0"/>
                      </a:endParaRPr>
                    </a:p>
                  </a:txBody>
                  <a:tcPr marL="6270" marR="6270" marT="6270" marB="0" anchor="ctr"/>
                </a:tc>
                <a:tc>
                  <a:txBody>
                    <a:bodyPr/>
                    <a:lstStyle/>
                    <a:p>
                      <a:pPr algn="l" fontAlgn="ctr">
                        <a:buNone/>
                      </a:pPr>
                      <a:r>
                        <a:rPr lang="en-US" sz="1000" u="none" strike="noStrike" dirty="0">
                          <a:effectLst/>
                        </a:rPr>
                        <a:t>21810</a:t>
                      </a:r>
                      <a:endParaRPr lang="en-US" sz="1000" b="0" i="0" u="none" strike="noStrike" dirty="0">
                        <a:solidFill>
                          <a:srgbClr val="172B4D"/>
                        </a:solidFill>
                        <a:effectLst/>
                        <a:latin typeface="Segoe UI" panose="020B0502040204020203" pitchFamily="34" charset="0"/>
                      </a:endParaRPr>
                    </a:p>
                  </a:txBody>
                  <a:tcPr marL="6270" marR="6270" marT="6270" marB="0" anchor="ctr"/>
                </a:tc>
                <a:tc>
                  <a:txBody>
                    <a:bodyPr/>
                    <a:lstStyle/>
                    <a:p>
                      <a:pPr algn="l" fontAlgn="ctr">
                        <a:buNone/>
                      </a:pPr>
                      <a:r>
                        <a:rPr lang="en-US" sz="1000" u="none" strike="noStrike">
                          <a:effectLst/>
                        </a:rPr>
                        <a:t>Solar Power Production - Actual 5-Minute Averaged Values by Geographical Region</a:t>
                      </a:r>
                      <a:endParaRPr lang="en-US" sz="1000" b="0" i="0" u="none" strike="noStrike">
                        <a:solidFill>
                          <a:srgbClr val="172B4D"/>
                        </a:solidFill>
                        <a:effectLst/>
                        <a:latin typeface="Segoe UI" panose="020B0502040204020203" pitchFamily="34" charset="0"/>
                      </a:endParaRPr>
                    </a:p>
                  </a:txBody>
                  <a:tcPr marL="6270" marR="6270" marT="6270" marB="0" anchor="ctr"/>
                </a:tc>
                <a:extLst>
                  <a:ext uri="{0D108BD9-81ED-4DB2-BD59-A6C34878D82A}">
                    <a16:rowId xmlns:a16="http://schemas.microsoft.com/office/drawing/2014/main" val="2360647838"/>
                  </a:ext>
                </a:extLst>
              </a:tr>
              <a:tr h="235384">
                <a:tc>
                  <a:txBody>
                    <a:bodyPr/>
                    <a:lstStyle/>
                    <a:p>
                      <a:pPr algn="l" fontAlgn="ctr">
                        <a:buNone/>
                      </a:pPr>
                      <a:r>
                        <a:rPr lang="en-US" sz="1000" u="none" strike="noStrike">
                          <a:effectLst/>
                        </a:rPr>
                        <a:t>np5-649-cd</a:t>
                      </a:r>
                      <a:endParaRPr lang="en-US" sz="1000" b="0" i="0" u="none" strike="noStrike">
                        <a:solidFill>
                          <a:srgbClr val="172B4D"/>
                        </a:solidFill>
                        <a:effectLst/>
                        <a:latin typeface="Segoe UI" panose="020B0502040204020203" pitchFamily="34" charset="0"/>
                      </a:endParaRPr>
                    </a:p>
                  </a:txBody>
                  <a:tcPr marL="6270" marR="6270" marT="6270" marB="0" anchor="ctr"/>
                </a:tc>
                <a:tc>
                  <a:txBody>
                    <a:bodyPr/>
                    <a:lstStyle/>
                    <a:p>
                      <a:pPr algn="l" fontAlgn="ctr">
                        <a:buNone/>
                      </a:pPr>
                      <a:r>
                        <a:rPr lang="en-US" sz="1000" u="none" strike="noStrike" dirty="0">
                          <a:effectLst/>
                        </a:rPr>
                        <a:t>12352</a:t>
                      </a:r>
                      <a:endParaRPr lang="en-US" sz="1000" b="0" i="0" u="none" strike="noStrike" dirty="0">
                        <a:solidFill>
                          <a:srgbClr val="172B4D"/>
                        </a:solidFill>
                        <a:effectLst/>
                        <a:latin typeface="Segoe UI" panose="020B0502040204020203" pitchFamily="34" charset="0"/>
                      </a:endParaRPr>
                    </a:p>
                  </a:txBody>
                  <a:tcPr marL="6270" marR="6270" marT="6270" marB="0" anchor="ctr"/>
                </a:tc>
                <a:tc>
                  <a:txBody>
                    <a:bodyPr/>
                    <a:lstStyle/>
                    <a:p>
                      <a:pPr algn="l" fontAlgn="ctr">
                        <a:buNone/>
                      </a:pPr>
                      <a:r>
                        <a:rPr lang="en-US" sz="1000" u="none" strike="noStrike">
                          <a:effectLst/>
                        </a:rPr>
                        <a:t>Temporarily Removed Contingencies</a:t>
                      </a:r>
                      <a:endParaRPr lang="en-US" sz="1000" b="0" i="0" u="none" strike="noStrike">
                        <a:solidFill>
                          <a:srgbClr val="172B4D"/>
                        </a:solidFill>
                        <a:effectLst/>
                        <a:latin typeface="Segoe UI" panose="020B0502040204020203" pitchFamily="34" charset="0"/>
                      </a:endParaRPr>
                    </a:p>
                  </a:txBody>
                  <a:tcPr marL="6270" marR="6270" marT="6270" marB="0" anchor="ctr"/>
                </a:tc>
                <a:extLst>
                  <a:ext uri="{0D108BD9-81ED-4DB2-BD59-A6C34878D82A}">
                    <a16:rowId xmlns:a16="http://schemas.microsoft.com/office/drawing/2014/main" val="4174599615"/>
                  </a:ext>
                </a:extLst>
              </a:tr>
              <a:tr h="241489">
                <a:tc>
                  <a:txBody>
                    <a:bodyPr/>
                    <a:lstStyle/>
                    <a:p>
                      <a:pPr algn="l" fontAlgn="ctr">
                        <a:buNone/>
                      </a:pPr>
                      <a:r>
                        <a:rPr lang="en-US" sz="1000" u="none" strike="noStrike">
                          <a:effectLst/>
                        </a:rPr>
                        <a:t>np4-733-cd</a:t>
                      </a:r>
                      <a:endParaRPr lang="en-US" sz="1000" b="0" i="0" u="none" strike="noStrike">
                        <a:solidFill>
                          <a:srgbClr val="172B4D"/>
                        </a:solidFill>
                        <a:effectLst/>
                        <a:latin typeface="Segoe UI" panose="020B0502040204020203" pitchFamily="34" charset="0"/>
                      </a:endParaRPr>
                    </a:p>
                  </a:txBody>
                  <a:tcPr marL="6270" marR="6270" marT="6270" marB="0" anchor="ctr"/>
                </a:tc>
                <a:tc>
                  <a:txBody>
                    <a:bodyPr/>
                    <a:lstStyle/>
                    <a:p>
                      <a:pPr algn="l" fontAlgn="ctr">
                        <a:buNone/>
                      </a:pPr>
                      <a:r>
                        <a:rPr lang="en-US" sz="1000" u="none" strike="noStrike">
                          <a:effectLst/>
                        </a:rPr>
                        <a:t>13071</a:t>
                      </a:r>
                      <a:endParaRPr lang="en-US" sz="1000" b="0" i="0" u="none" strike="noStrike">
                        <a:solidFill>
                          <a:srgbClr val="172B4D"/>
                        </a:solidFill>
                        <a:effectLst/>
                        <a:latin typeface="Segoe UI" panose="020B0502040204020203" pitchFamily="34" charset="0"/>
                      </a:endParaRPr>
                    </a:p>
                  </a:txBody>
                  <a:tcPr marL="6270" marR="6270" marT="6270" marB="0" anchor="ctr"/>
                </a:tc>
                <a:tc>
                  <a:txBody>
                    <a:bodyPr/>
                    <a:lstStyle/>
                    <a:p>
                      <a:pPr algn="l" fontAlgn="ctr">
                        <a:buNone/>
                      </a:pPr>
                      <a:r>
                        <a:rPr lang="en-US" sz="1000" u="none" strike="noStrike">
                          <a:effectLst/>
                        </a:rPr>
                        <a:t>Wind Power Production - Actual 5-Minute Averaged Values</a:t>
                      </a:r>
                      <a:endParaRPr lang="en-US" sz="1000" b="0" i="0" u="none" strike="noStrike">
                        <a:solidFill>
                          <a:srgbClr val="172B4D"/>
                        </a:solidFill>
                        <a:effectLst/>
                        <a:latin typeface="Segoe UI" panose="020B0502040204020203" pitchFamily="34" charset="0"/>
                      </a:endParaRPr>
                    </a:p>
                  </a:txBody>
                  <a:tcPr marL="6270" marR="6270" marT="6270" marB="0" anchor="ctr"/>
                </a:tc>
                <a:extLst>
                  <a:ext uri="{0D108BD9-81ED-4DB2-BD59-A6C34878D82A}">
                    <a16:rowId xmlns:a16="http://schemas.microsoft.com/office/drawing/2014/main" val="50413910"/>
                  </a:ext>
                </a:extLst>
              </a:tr>
              <a:tr h="229279">
                <a:tc>
                  <a:txBody>
                    <a:bodyPr/>
                    <a:lstStyle/>
                    <a:p>
                      <a:pPr algn="l" fontAlgn="ctr">
                        <a:buNone/>
                      </a:pPr>
                      <a:r>
                        <a:rPr lang="en-US" sz="1000" u="none" strike="noStrike">
                          <a:effectLst/>
                        </a:rPr>
                        <a:t>np4-743-cd</a:t>
                      </a:r>
                      <a:endParaRPr lang="en-US" sz="1000" b="0" i="0" u="none" strike="noStrike">
                        <a:solidFill>
                          <a:srgbClr val="172B4D"/>
                        </a:solidFill>
                        <a:effectLst/>
                        <a:latin typeface="Segoe UI" panose="020B0502040204020203" pitchFamily="34" charset="0"/>
                      </a:endParaRPr>
                    </a:p>
                  </a:txBody>
                  <a:tcPr marL="6270" marR="6270" marT="6270" marB="0" anchor="ctr"/>
                </a:tc>
                <a:tc>
                  <a:txBody>
                    <a:bodyPr/>
                    <a:lstStyle/>
                    <a:p>
                      <a:pPr algn="l" fontAlgn="ctr">
                        <a:buNone/>
                      </a:pPr>
                      <a:r>
                        <a:rPr lang="en-US" sz="1000" u="none" strike="noStrike" dirty="0">
                          <a:effectLst/>
                        </a:rPr>
                        <a:t>14788</a:t>
                      </a:r>
                      <a:endParaRPr lang="en-US" sz="1000" b="0" i="0" u="none" strike="noStrike" dirty="0">
                        <a:solidFill>
                          <a:srgbClr val="172B4D"/>
                        </a:solidFill>
                        <a:effectLst/>
                        <a:latin typeface="Segoe UI" panose="020B0502040204020203" pitchFamily="34" charset="0"/>
                      </a:endParaRPr>
                    </a:p>
                  </a:txBody>
                  <a:tcPr marL="6270" marR="6270" marT="6270" marB="0" anchor="ctr"/>
                </a:tc>
                <a:tc>
                  <a:txBody>
                    <a:bodyPr/>
                    <a:lstStyle/>
                    <a:p>
                      <a:pPr algn="l" fontAlgn="ctr">
                        <a:buNone/>
                      </a:pPr>
                      <a:r>
                        <a:rPr lang="en-US" sz="1000" u="none" strike="noStrike">
                          <a:effectLst/>
                        </a:rPr>
                        <a:t>Wind Power Production - Actual 5-Minute Averaged Values by Geographical Region</a:t>
                      </a:r>
                      <a:endParaRPr lang="en-US" sz="1000" b="0" i="0" u="none" strike="noStrike">
                        <a:solidFill>
                          <a:srgbClr val="172B4D"/>
                        </a:solidFill>
                        <a:effectLst/>
                        <a:latin typeface="Segoe UI" panose="020B0502040204020203" pitchFamily="34" charset="0"/>
                      </a:endParaRPr>
                    </a:p>
                  </a:txBody>
                  <a:tcPr marL="6270" marR="6270" marT="6270" marB="0" anchor="ctr"/>
                </a:tc>
                <a:extLst>
                  <a:ext uri="{0D108BD9-81ED-4DB2-BD59-A6C34878D82A}">
                    <a16:rowId xmlns:a16="http://schemas.microsoft.com/office/drawing/2014/main" val="123068599"/>
                  </a:ext>
                </a:extLst>
              </a:tr>
              <a:tr h="235384">
                <a:tc>
                  <a:txBody>
                    <a:bodyPr/>
                    <a:lstStyle/>
                    <a:p>
                      <a:pPr algn="l" fontAlgn="ctr">
                        <a:buNone/>
                      </a:pPr>
                      <a:r>
                        <a:rPr lang="en-US" sz="1000" u="none" strike="noStrike">
                          <a:effectLst/>
                        </a:rPr>
                        <a:t>NP6-329-CD</a:t>
                      </a:r>
                      <a:endParaRPr lang="en-US" sz="1000" b="0" i="0" u="none" strike="noStrike">
                        <a:solidFill>
                          <a:srgbClr val="172B4D"/>
                        </a:solidFill>
                        <a:effectLst/>
                        <a:latin typeface="Segoe UI" panose="020B0502040204020203" pitchFamily="34" charset="0"/>
                      </a:endParaRPr>
                    </a:p>
                  </a:txBody>
                  <a:tcPr marL="6270" marR="6270" marT="6270" marB="0" anchor="ctr"/>
                </a:tc>
                <a:tc>
                  <a:txBody>
                    <a:bodyPr/>
                    <a:lstStyle/>
                    <a:p>
                      <a:pPr algn="l" fontAlgn="ctr">
                        <a:buNone/>
                      </a:pPr>
                      <a:r>
                        <a:rPr lang="en-US" sz="1000" u="none" strike="noStrike" dirty="0">
                          <a:effectLst/>
                        </a:rPr>
                        <a:t>24889</a:t>
                      </a:r>
                      <a:endParaRPr lang="en-US" sz="1000" b="0" i="0" u="none" strike="noStrike" dirty="0">
                        <a:solidFill>
                          <a:srgbClr val="172B4D"/>
                        </a:solidFill>
                        <a:effectLst/>
                        <a:latin typeface="Segoe UI" panose="020B0502040204020203" pitchFamily="34" charset="0"/>
                      </a:endParaRPr>
                    </a:p>
                  </a:txBody>
                  <a:tcPr marL="6270" marR="6270" marT="6270" marB="0" anchor="ctr"/>
                </a:tc>
                <a:tc>
                  <a:txBody>
                    <a:bodyPr/>
                    <a:lstStyle/>
                    <a:p>
                      <a:pPr algn="l" fontAlgn="ctr">
                        <a:buNone/>
                      </a:pPr>
                      <a:r>
                        <a:rPr lang="en-US" sz="1000" u="none" strike="noStrike" dirty="0">
                          <a:effectLst/>
                        </a:rPr>
                        <a:t>RTD Indicative Real-Time MCPC</a:t>
                      </a:r>
                      <a:endParaRPr lang="en-US" sz="1000" b="0" i="0" u="none" strike="noStrike" dirty="0">
                        <a:solidFill>
                          <a:srgbClr val="172B4D"/>
                        </a:solidFill>
                        <a:effectLst/>
                        <a:latin typeface="Segoe UI" panose="020B0502040204020203" pitchFamily="34" charset="0"/>
                      </a:endParaRPr>
                    </a:p>
                  </a:txBody>
                  <a:tcPr marL="6270" marR="6270" marT="6270" marB="0" anchor="ctr"/>
                </a:tc>
                <a:extLst>
                  <a:ext uri="{0D108BD9-81ED-4DB2-BD59-A6C34878D82A}">
                    <a16:rowId xmlns:a16="http://schemas.microsoft.com/office/drawing/2014/main" val="1744738315"/>
                  </a:ext>
                </a:extLst>
              </a:tr>
              <a:tr h="235384">
                <a:tc>
                  <a:txBody>
                    <a:bodyPr/>
                    <a:lstStyle/>
                    <a:p>
                      <a:pPr algn="l" fontAlgn="ctr">
                        <a:buNone/>
                      </a:pPr>
                      <a:r>
                        <a:rPr lang="en-US" sz="1000" u="none" strike="noStrike">
                          <a:effectLst/>
                        </a:rPr>
                        <a:t>NP6-330-CD</a:t>
                      </a:r>
                      <a:endParaRPr lang="en-US" sz="1000" b="0" i="0" u="none" strike="noStrike">
                        <a:solidFill>
                          <a:srgbClr val="172B4D"/>
                        </a:solidFill>
                        <a:effectLst/>
                        <a:latin typeface="Segoe UI" panose="020B0502040204020203" pitchFamily="34" charset="0"/>
                      </a:endParaRPr>
                    </a:p>
                  </a:txBody>
                  <a:tcPr marL="6270" marR="6270" marT="6270" marB="0" anchor="ctr"/>
                </a:tc>
                <a:tc>
                  <a:txBody>
                    <a:bodyPr/>
                    <a:lstStyle/>
                    <a:p>
                      <a:pPr algn="l" fontAlgn="ctr">
                        <a:buNone/>
                      </a:pPr>
                      <a:r>
                        <a:rPr lang="en-US" sz="1000" u="none" strike="noStrike" dirty="0">
                          <a:effectLst/>
                        </a:rPr>
                        <a:t>24890</a:t>
                      </a:r>
                      <a:endParaRPr lang="en-US" sz="1000" b="0" i="0" u="none" strike="noStrike" dirty="0">
                        <a:solidFill>
                          <a:srgbClr val="172B4D"/>
                        </a:solidFill>
                        <a:effectLst/>
                        <a:latin typeface="Segoe UI" panose="020B0502040204020203" pitchFamily="34" charset="0"/>
                      </a:endParaRPr>
                    </a:p>
                  </a:txBody>
                  <a:tcPr marL="6270" marR="6270" marT="6270" marB="0" anchor="ctr"/>
                </a:tc>
                <a:tc>
                  <a:txBody>
                    <a:bodyPr/>
                    <a:lstStyle/>
                    <a:p>
                      <a:pPr algn="l" fontAlgn="ctr">
                        <a:buNone/>
                      </a:pPr>
                      <a:r>
                        <a:rPr lang="en-US" sz="1000" u="none" strike="noStrike">
                          <a:effectLst/>
                        </a:rPr>
                        <a:t>RTD Indicative Ancillary Service Awards by Resource</a:t>
                      </a:r>
                      <a:endParaRPr lang="en-US" sz="1000" b="0" i="0" u="none" strike="noStrike">
                        <a:solidFill>
                          <a:srgbClr val="172B4D"/>
                        </a:solidFill>
                        <a:effectLst/>
                        <a:latin typeface="Segoe UI" panose="020B0502040204020203" pitchFamily="34" charset="0"/>
                      </a:endParaRPr>
                    </a:p>
                  </a:txBody>
                  <a:tcPr marL="6270" marR="6270" marT="6270" marB="0" anchor="ctr"/>
                </a:tc>
                <a:extLst>
                  <a:ext uri="{0D108BD9-81ED-4DB2-BD59-A6C34878D82A}">
                    <a16:rowId xmlns:a16="http://schemas.microsoft.com/office/drawing/2014/main" val="3137912023"/>
                  </a:ext>
                </a:extLst>
              </a:tr>
              <a:tr h="235384">
                <a:tc>
                  <a:txBody>
                    <a:bodyPr/>
                    <a:lstStyle/>
                    <a:p>
                      <a:pPr algn="l" fontAlgn="ctr">
                        <a:buNone/>
                      </a:pPr>
                      <a:r>
                        <a:rPr lang="en-US" sz="1000" u="none" strike="noStrike">
                          <a:effectLst/>
                        </a:rPr>
                        <a:t>NP6-328-CD</a:t>
                      </a:r>
                      <a:endParaRPr lang="en-US" sz="1000" b="0" i="0" u="none" strike="noStrike">
                        <a:solidFill>
                          <a:srgbClr val="172B4D"/>
                        </a:solidFill>
                        <a:effectLst/>
                        <a:latin typeface="Segoe UI" panose="020B0502040204020203" pitchFamily="34" charset="0"/>
                      </a:endParaRPr>
                    </a:p>
                  </a:txBody>
                  <a:tcPr marL="6270" marR="6270" marT="6270" marB="0" anchor="ctr"/>
                </a:tc>
                <a:tc>
                  <a:txBody>
                    <a:bodyPr/>
                    <a:lstStyle/>
                    <a:p>
                      <a:pPr algn="l" fontAlgn="ctr">
                        <a:buNone/>
                      </a:pPr>
                      <a:r>
                        <a:rPr lang="en-US" sz="1000" u="none" strike="noStrike">
                          <a:effectLst/>
                        </a:rPr>
                        <a:t>24887</a:t>
                      </a:r>
                      <a:endParaRPr lang="en-US" sz="1000" b="0" i="0" u="none" strike="noStrike">
                        <a:solidFill>
                          <a:srgbClr val="172B4D"/>
                        </a:solidFill>
                        <a:effectLst/>
                        <a:latin typeface="Segoe UI" panose="020B0502040204020203" pitchFamily="34" charset="0"/>
                      </a:endParaRPr>
                    </a:p>
                  </a:txBody>
                  <a:tcPr marL="6270" marR="6270" marT="6270" marB="0" anchor="ctr"/>
                </a:tc>
                <a:tc>
                  <a:txBody>
                    <a:bodyPr/>
                    <a:lstStyle/>
                    <a:p>
                      <a:pPr algn="l" fontAlgn="ctr">
                        <a:buNone/>
                      </a:pPr>
                      <a:r>
                        <a:rPr lang="en-US" sz="1000" u="none" strike="noStrike">
                          <a:effectLst/>
                        </a:rPr>
                        <a:t>Total Capability of Resources Available to Provide Ancillary Service</a:t>
                      </a:r>
                      <a:endParaRPr lang="en-US" sz="1000" b="0" i="0" u="none" strike="noStrike">
                        <a:solidFill>
                          <a:srgbClr val="172B4D"/>
                        </a:solidFill>
                        <a:effectLst/>
                        <a:latin typeface="Segoe UI" panose="020B0502040204020203" pitchFamily="34" charset="0"/>
                      </a:endParaRPr>
                    </a:p>
                  </a:txBody>
                  <a:tcPr marL="6270" marR="6270" marT="6270" marB="0" anchor="ctr"/>
                </a:tc>
                <a:extLst>
                  <a:ext uri="{0D108BD9-81ED-4DB2-BD59-A6C34878D82A}">
                    <a16:rowId xmlns:a16="http://schemas.microsoft.com/office/drawing/2014/main" val="2973163595"/>
                  </a:ext>
                </a:extLst>
              </a:tr>
              <a:tr h="217004">
                <a:tc>
                  <a:txBody>
                    <a:bodyPr/>
                    <a:lstStyle/>
                    <a:p>
                      <a:pPr algn="l" fontAlgn="ctr">
                        <a:buNone/>
                      </a:pPr>
                      <a:r>
                        <a:rPr lang="en-US" sz="1000" u="none" strike="noStrike">
                          <a:effectLst/>
                        </a:rPr>
                        <a:t>NP6-332-CD</a:t>
                      </a:r>
                      <a:endParaRPr lang="en-US" sz="1000" b="0" i="0" u="none" strike="noStrike">
                        <a:solidFill>
                          <a:srgbClr val="172B4D"/>
                        </a:solidFill>
                        <a:effectLst/>
                        <a:latin typeface="Segoe UI" panose="020B0502040204020203" pitchFamily="34" charset="0"/>
                      </a:endParaRPr>
                    </a:p>
                  </a:txBody>
                  <a:tcPr marL="6270" marR="6270" marT="6270" marB="0" anchor="ctr"/>
                </a:tc>
                <a:tc>
                  <a:txBody>
                    <a:bodyPr/>
                    <a:lstStyle/>
                    <a:p>
                      <a:pPr algn="l" fontAlgn="ctr">
                        <a:buNone/>
                      </a:pPr>
                      <a:r>
                        <a:rPr lang="en-US" sz="1000" u="none" strike="noStrike" dirty="0">
                          <a:effectLst/>
                        </a:rPr>
                        <a:t>24891</a:t>
                      </a:r>
                      <a:endParaRPr lang="en-US" sz="1000" b="0" i="0" u="none" strike="noStrike" dirty="0">
                        <a:solidFill>
                          <a:srgbClr val="172B4D"/>
                        </a:solidFill>
                        <a:effectLst/>
                        <a:latin typeface="Segoe UI" panose="020B0502040204020203" pitchFamily="34" charset="0"/>
                      </a:endParaRPr>
                    </a:p>
                  </a:txBody>
                  <a:tcPr marL="6270" marR="6270" marT="6270" marB="0" anchor="ctr"/>
                </a:tc>
                <a:tc>
                  <a:txBody>
                    <a:bodyPr/>
                    <a:lstStyle/>
                    <a:p>
                      <a:pPr algn="l" fontAlgn="ctr">
                        <a:buNone/>
                      </a:pPr>
                      <a:r>
                        <a:rPr lang="en-US" sz="1000" u="none" strike="noStrike" dirty="0">
                          <a:effectLst/>
                        </a:rPr>
                        <a:t>Real-Time Clearing Prices for Capacity by SCED Interval</a:t>
                      </a:r>
                      <a:endParaRPr lang="en-US" sz="1000" b="0" i="0" u="none" strike="noStrike" dirty="0">
                        <a:solidFill>
                          <a:srgbClr val="172B4D"/>
                        </a:solidFill>
                        <a:effectLst/>
                        <a:latin typeface="Segoe UI" panose="020B0502040204020203" pitchFamily="34" charset="0"/>
                      </a:endParaRPr>
                    </a:p>
                  </a:txBody>
                  <a:tcPr marL="6270" marR="6270" marT="6270" marB="0" anchor="ctr"/>
                </a:tc>
                <a:extLst>
                  <a:ext uri="{0D108BD9-81ED-4DB2-BD59-A6C34878D82A}">
                    <a16:rowId xmlns:a16="http://schemas.microsoft.com/office/drawing/2014/main" val="1106623245"/>
                  </a:ext>
                </a:extLst>
              </a:tr>
            </a:tbl>
          </a:graphicData>
        </a:graphic>
      </p:graphicFrame>
      <p:sp>
        <p:nvSpPr>
          <p:cNvPr id="6" name="TextBox 5">
            <a:extLst>
              <a:ext uri="{FF2B5EF4-FFF2-40B4-BE49-F238E27FC236}">
                <a16:creationId xmlns:a16="http://schemas.microsoft.com/office/drawing/2014/main" id="{167FC150-FAEC-C13E-321B-535E28059817}"/>
              </a:ext>
            </a:extLst>
          </p:cNvPr>
          <p:cNvSpPr txBox="1"/>
          <p:nvPr/>
        </p:nvSpPr>
        <p:spPr>
          <a:xfrm>
            <a:off x="838200" y="959096"/>
            <a:ext cx="7239000" cy="923330"/>
          </a:xfrm>
          <a:prstGeom prst="rect">
            <a:avLst/>
          </a:prstGeom>
          <a:noFill/>
        </p:spPr>
        <p:txBody>
          <a:bodyPr wrap="square" rtlCol="0">
            <a:spAutoFit/>
          </a:bodyPr>
          <a:lstStyle/>
          <a:p>
            <a:r>
              <a:rPr lang="en-US" dirty="0"/>
              <a:t>The following reports have the highest probability of being missed during cutover activities. ERCOT will not be able to repost these reports. </a:t>
            </a:r>
          </a:p>
        </p:txBody>
      </p:sp>
    </p:spTree>
    <p:extLst>
      <p:ext uri="{BB962C8B-B14F-4D97-AF65-F5344CB8AC3E}">
        <p14:creationId xmlns:p14="http://schemas.microsoft.com/office/powerpoint/2010/main" val="9430745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AF773B-1A9B-AB62-DF0D-296B9BA3A8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128859-B117-09BF-7386-32E396978DD7}"/>
              </a:ext>
            </a:extLst>
          </p:cNvPr>
          <p:cNvSpPr>
            <a:spLocks noGrp="1"/>
          </p:cNvSpPr>
          <p:nvPr>
            <p:ph type="title"/>
          </p:nvPr>
        </p:nvSpPr>
        <p:spPr>
          <a:xfrm>
            <a:off x="381000" y="243682"/>
            <a:ext cx="8458200" cy="715414"/>
          </a:xfrm>
        </p:spPr>
        <p:txBody>
          <a:bodyPr/>
          <a:lstStyle/>
          <a:p>
            <a:r>
              <a:rPr lang="en-US" sz="2400" dirty="0"/>
              <a:t>RTC Cutover Information: Expired Reports</a:t>
            </a:r>
          </a:p>
        </p:txBody>
      </p:sp>
      <p:sp>
        <p:nvSpPr>
          <p:cNvPr id="4" name="Slide Number Placeholder 3">
            <a:extLst>
              <a:ext uri="{FF2B5EF4-FFF2-40B4-BE49-F238E27FC236}">
                <a16:creationId xmlns:a16="http://schemas.microsoft.com/office/drawing/2014/main" id="{6A901DE2-4E57-1436-7617-E25A2BBE567A}"/>
              </a:ext>
            </a:extLst>
          </p:cNvPr>
          <p:cNvSpPr>
            <a:spLocks noGrp="1"/>
          </p:cNvSpPr>
          <p:nvPr>
            <p:ph type="sldNum" sz="quarter" idx="4"/>
          </p:nvPr>
        </p:nvSpPr>
        <p:spPr/>
        <p:txBody>
          <a:bodyPr/>
          <a:lstStyle/>
          <a:p>
            <a:fld id="{1D93BD3E-1E9A-4970-A6F7-E7AC52762E0C}" type="slidenum">
              <a:rPr lang="en-US" smtClean="0"/>
              <a:pPr/>
              <a:t>16</a:t>
            </a:fld>
            <a:endParaRPr lang="en-US"/>
          </a:p>
        </p:txBody>
      </p:sp>
      <p:graphicFrame>
        <p:nvGraphicFramePr>
          <p:cNvPr id="5" name="Table 4">
            <a:extLst>
              <a:ext uri="{FF2B5EF4-FFF2-40B4-BE49-F238E27FC236}">
                <a16:creationId xmlns:a16="http://schemas.microsoft.com/office/drawing/2014/main" id="{707A9727-7067-4347-6E53-D3C8C8B0DF20}"/>
              </a:ext>
            </a:extLst>
          </p:cNvPr>
          <p:cNvGraphicFramePr>
            <a:graphicFrameLocks noGrp="1"/>
          </p:cNvGraphicFramePr>
          <p:nvPr/>
        </p:nvGraphicFramePr>
        <p:xfrm>
          <a:off x="2133600" y="694521"/>
          <a:ext cx="6781800" cy="6047258"/>
        </p:xfrm>
        <a:graphic>
          <a:graphicData uri="http://schemas.openxmlformats.org/drawingml/2006/table">
            <a:tbl>
              <a:tblPr>
                <a:tableStyleId>{5C22544A-7EE6-4342-B048-85BDC9FD1C3A}</a:tableStyleId>
              </a:tblPr>
              <a:tblGrid>
                <a:gridCol w="1048241">
                  <a:extLst>
                    <a:ext uri="{9D8B030D-6E8A-4147-A177-3AD203B41FA5}">
                      <a16:colId xmlns:a16="http://schemas.microsoft.com/office/drawing/2014/main" val="899663417"/>
                    </a:ext>
                  </a:extLst>
                </a:gridCol>
                <a:gridCol w="762357">
                  <a:extLst>
                    <a:ext uri="{9D8B030D-6E8A-4147-A177-3AD203B41FA5}">
                      <a16:colId xmlns:a16="http://schemas.microsoft.com/office/drawing/2014/main" val="2630506431"/>
                    </a:ext>
                  </a:extLst>
                </a:gridCol>
                <a:gridCol w="4971202">
                  <a:extLst>
                    <a:ext uri="{9D8B030D-6E8A-4147-A177-3AD203B41FA5}">
                      <a16:colId xmlns:a16="http://schemas.microsoft.com/office/drawing/2014/main" val="1256585619"/>
                    </a:ext>
                  </a:extLst>
                </a:gridCol>
              </a:tblGrid>
              <a:tr h="269876">
                <a:tc>
                  <a:txBody>
                    <a:bodyPr/>
                    <a:lstStyle/>
                    <a:p>
                      <a:pPr algn="l" fontAlgn="ctr">
                        <a:buNone/>
                      </a:pPr>
                      <a:r>
                        <a:rPr lang="en-US" sz="1000" b="1" u="sng" strike="noStrike">
                          <a:effectLst/>
                        </a:rPr>
                        <a:t>EMIL_ID</a:t>
                      </a:r>
                      <a:endParaRPr lang="en-US" sz="1000" b="1" i="0" u="sng" strike="noStrike">
                        <a:solidFill>
                          <a:srgbClr val="172B4D"/>
                        </a:solidFill>
                        <a:effectLst/>
                        <a:latin typeface="Segoe UI" panose="020B0502040204020203" pitchFamily="34" charset="0"/>
                      </a:endParaRPr>
                    </a:p>
                  </a:txBody>
                  <a:tcPr marL="6270" marR="6270" marT="6270" marB="0" anchor="ctr"/>
                </a:tc>
                <a:tc>
                  <a:txBody>
                    <a:bodyPr/>
                    <a:lstStyle/>
                    <a:p>
                      <a:pPr algn="l" fontAlgn="ctr">
                        <a:buNone/>
                      </a:pPr>
                      <a:r>
                        <a:rPr lang="en-US" sz="1000" b="1" u="sng" strike="noStrike">
                          <a:effectLst/>
                        </a:rPr>
                        <a:t>RPT_ID</a:t>
                      </a:r>
                      <a:endParaRPr lang="en-US" sz="1000" b="1" i="0" u="sng" strike="noStrike">
                        <a:solidFill>
                          <a:srgbClr val="172B4D"/>
                        </a:solidFill>
                        <a:effectLst/>
                        <a:latin typeface="Segoe UI" panose="020B0502040204020203" pitchFamily="34" charset="0"/>
                      </a:endParaRPr>
                    </a:p>
                  </a:txBody>
                  <a:tcPr marL="6270" marR="6270" marT="6270" marB="0" anchor="ctr"/>
                </a:tc>
                <a:tc>
                  <a:txBody>
                    <a:bodyPr/>
                    <a:lstStyle/>
                    <a:p>
                      <a:pPr algn="l" fontAlgn="ctr">
                        <a:buNone/>
                      </a:pPr>
                      <a:r>
                        <a:rPr lang="en-US" sz="1000" b="1" u="sng" strike="noStrike" dirty="0">
                          <a:effectLst/>
                        </a:rPr>
                        <a:t>Product Name</a:t>
                      </a:r>
                      <a:endParaRPr lang="en-US" sz="1000" b="1" i="0" u="sng" strike="noStrike" dirty="0">
                        <a:solidFill>
                          <a:srgbClr val="172B4D"/>
                        </a:solidFill>
                        <a:effectLst/>
                        <a:latin typeface="Segoe UI" panose="020B0502040204020203" pitchFamily="34" charset="0"/>
                      </a:endParaRPr>
                    </a:p>
                  </a:txBody>
                  <a:tcPr marL="6270" marR="6270" marT="6270" marB="0" anchor="ctr"/>
                </a:tc>
                <a:extLst>
                  <a:ext uri="{0D108BD9-81ED-4DB2-BD59-A6C34878D82A}">
                    <a16:rowId xmlns:a16="http://schemas.microsoft.com/office/drawing/2014/main" val="2540581377"/>
                  </a:ext>
                </a:extLst>
              </a:tr>
              <a:tr h="186862">
                <a:tc>
                  <a:txBody>
                    <a:bodyPr/>
                    <a:lstStyle/>
                    <a:p>
                      <a:pPr algn="l" fontAlgn="ctr">
                        <a:buNone/>
                      </a:pPr>
                      <a:r>
                        <a:rPr lang="en-US" sz="1100" b="0" i="0" u="none" strike="noStrike" dirty="0">
                          <a:solidFill>
                            <a:srgbClr val="000000"/>
                          </a:solidFill>
                          <a:effectLst/>
                          <a:latin typeface="Segoe UI" panose="020B0502040204020203" pitchFamily="34" charset="0"/>
                        </a:rPr>
                        <a:t>np5-758-cd</a:t>
                      </a:r>
                    </a:p>
                  </a:txBody>
                  <a:tcPr marL="9525" marR="9525" marT="9525" marB="0" anchor="ctr"/>
                </a:tc>
                <a:tc>
                  <a:txBody>
                    <a:bodyPr/>
                    <a:lstStyle/>
                    <a:p>
                      <a:pPr algn="r" fontAlgn="ctr">
                        <a:buNone/>
                      </a:pPr>
                      <a:r>
                        <a:rPr lang="en-US" sz="1100" b="0" i="0" u="none" strike="noStrike">
                          <a:solidFill>
                            <a:srgbClr val="172B4D"/>
                          </a:solidFill>
                          <a:effectLst/>
                          <a:latin typeface="Segoe UI" panose="020B0502040204020203" pitchFamily="34" charset="0"/>
                        </a:rPr>
                        <a:t>13079</a:t>
                      </a:r>
                    </a:p>
                  </a:txBody>
                  <a:tcPr marL="9525" marR="9525" marT="9525" marB="0" anchor="ctr"/>
                </a:tc>
                <a:tc>
                  <a:txBody>
                    <a:bodyPr/>
                    <a:lstStyle/>
                    <a:p>
                      <a:pPr algn="l" fontAlgn="ctr">
                        <a:buNone/>
                      </a:pPr>
                      <a:r>
                        <a:rPr lang="en-US" sz="1100" b="0" i="0" u="none" strike="noStrike">
                          <a:solidFill>
                            <a:srgbClr val="172B4D"/>
                          </a:solidFill>
                          <a:effectLst/>
                          <a:latin typeface="Segoe UI" panose="020B0502040204020203" pitchFamily="34" charset="0"/>
                        </a:rPr>
                        <a:t>Deselected Hourly RUC Recommendations</a:t>
                      </a:r>
                    </a:p>
                  </a:txBody>
                  <a:tcPr marL="9525" marR="9525" marT="9525" marB="0" anchor="ctr"/>
                </a:tc>
                <a:extLst>
                  <a:ext uri="{0D108BD9-81ED-4DB2-BD59-A6C34878D82A}">
                    <a16:rowId xmlns:a16="http://schemas.microsoft.com/office/drawing/2014/main" val="291718375"/>
                  </a:ext>
                </a:extLst>
              </a:tr>
              <a:tr h="235384">
                <a:tc>
                  <a:txBody>
                    <a:bodyPr/>
                    <a:lstStyle/>
                    <a:p>
                      <a:pPr algn="l" fontAlgn="ctr">
                        <a:buNone/>
                      </a:pPr>
                      <a:r>
                        <a:rPr lang="en-US" sz="1100" b="0" i="0" u="none" strike="noStrike">
                          <a:solidFill>
                            <a:srgbClr val="172B4D"/>
                          </a:solidFill>
                          <a:effectLst/>
                          <a:latin typeface="Segoe UI" panose="020B0502040204020203" pitchFamily="34" charset="0"/>
                        </a:rPr>
                        <a:t>NP8-143-CD</a:t>
                      </a:r>
                    </a:p>
                  </a:txBody>
                  <a:tcPr marL="9525" marR="9525" marT="9525" marB="0" anchor="ctr"/>
                </a:tc>
                <a:tc>
                  <a:txBody>
                    <a:bodyPr/>
                    <a:lstStyle/>
                    <a:p>
                      <a:pPr algn="r" fontAlgn="ctr">
                        <a:buNone/>
                      </a:pPr>
                      <a:r>
                        <a:rPr lang="en-US" sz="1100" b="0" i="0" u="none" strike="noStrike">
                          <a:solidFill>
                            <a:srgbClr val="172B4D"/>
                          </a:solidFill>
                          <a:effectLst/>
                          <a:latin typeface="Segoe UI" panose="020B0502040204020203" pitchFamily="34" charset="0"/>
                        </a:rPr>
                        <a:t>11025</a:t>
                      </a:r>
                    </a:p>
                  </a:txBody>
                  <a:tcPr marL="9525" marR="9525" marT="9525" marB="0" anchor="ctr"/>
                </a:tc>
                <a:tc>
                  <a:txBody>
                    <a:bodyPr/>
                    <a:lstStyle/>
                    <a:p>
                      <a:pPr algn="l" fontAlgn="ctr">
                        <a:buNone/>
                      </a:pPr>
                      <a:r>
                        <a:rPr lang="en-US" sz="1100" b="0" i="0" u="none" strike="noStrike">
                          <a:solidFill>
                            <a:srgbClr val="172B4D"/>
                          </a:solidFill>
                          <a:effectLst/>
                          <a:latin typeface="Segoe UI" panose="020B0502040204020203" pitchFamily="34" charset="0"/>
                        </a:rPr>
                        <a:t>QSE Ancillary Services Capacity Monitor</a:t>
                      </a:r>
                    </a:p>
                  </a:txBody>
                  <a:tcPr marL="9525" marR="9525" marT="9525" marB="0" anchor="ctr"/>
                </a:tc>
                <a:extLst>
                  <a:ext uri="{0D108BD9-81ED-4DB2-BD59-A6C34878D82A}">
                    <a16:rowId xmlns:a16="http://schemas.microsoft.com/office/drawing/2014/main" val="1268959198"/>
                  </a:ext>
                </a:extLst>
              </a:tr>
              <a:tr h="235384">
                <a:tc>
                  <a:txBody>
                    <a:bodyPr/>
                    <a:lstStyle/>
                    <a:p>
                      <a:pPr algn="l" fontAlgn="ctr">
                        <a:buNone/>
                      </a:pPr>
                      <a:r>
                        <a:rPr lang="en-US" sz="1100" b="0" i="0" u="none" strike="noStrike">
                          <a:solidFill>
                            <a:srgbClr val="172B4D"/>
                          </a:solidFill>
                          <a:effectLst/>
                          <a:latin typeface="Segoe UI" panose="020B0502040204020203" pitchFamily="34" charset="0"/>
                        </a:rPr>
                        <a:t>np6-291-cd</a:t>
                      </a:r>
                    </a:p>
                  </a:txBody>
                  <a:tcPr marL="9525" marR="9525" marT="9525" marB="0" anchor="ctr"/>
                </a:tc>
                <a:tc>
                  <a:txBody>
                    <a:bodyPr/>
                    <a:lstStyle/>
                    <a:p>
                      <a:pPr algn="r" fontAlgn="ctr">
                        <a:buNone/>
                      </a:pPr>
                      <a:r>
                        <a:rPr lang="en-US" sz="1100" b="0" i="0" u="none" strike="noStrike">
                          <a:solidFill>
                            <a:srgbClr val="172B4D"/>
                          </a:solidFill>
                          <a:effectLst/>
                          <a:latin typeface="Segoe UI" panose="020B0502040204020203" pitchFamily="34" charset="0"/>
                        </a:rPr>
                        <a:t>12309</a:t>
                      </a:r>
                    </a:p>
                  </a:txBody>
                  <a:tcPr marL="9525" marR="9525" marT="9525" marB="0" anchor="ctr"/>
                </a:tc>
                <a:tc>
                  <a:txBody>
                    <a:bodyPr/>
                    <a:lstStyle/>
                    <a:p>
                      <a:pPr algn="l" fontAlgn="ctr">
                        <a:buNone/>
                      </a:pPr>
                      <a:r>
                        <a:rPr lang="en-US" sz="1100" b="0" i="0" u="none" strike="noStrike">
                          <a:solidFill>
                            <a:srgbClr val="172B4D"/>
                          </a:solidFill>
                          <a:effectLst/>
                          <a:latin typeface="Segoe UI" panose="020B0502040204020203" pitchFamily="34" charset="0"/>
                        </a:rPr>
                        <a:t>Topology Consistency</a:t>
                      </a:r>
                    </a:p>
                  </a:txBody>
                  <a:tcPr marL="9525" marR="9525" marT="9525" marB="0" anchor="ctr"/>
                </a:tc>
                <a:extLst>
                  <a:ext uri="{0D108BD9-81ED-4DB2-BD59-A6C34878D82A}">
                    <a16:rowId xmlns:a16="http://schemas.microsoft.com/office/drawing/2014/main" val="985783013"/>
                  </a:ext>
                </a:extLst>
              </a:tr>
              <a:tr h="235384">
                <a:tc>
                  <a:txBody>
                    <a:bodyPr/>
                    <a:lstStyle/>
                    <a:p>
                      <a:pPr algn="l" fontAlgn="ctr">
                        <a:buNone/>
                      </a:pPr>
                      <a:r>
                        <a:rPr lang="en-US" sz="1100" b="0" i="0" u="none" strike="noStrike">
                          <a:solidFill>
                            <a:srgbClr val="172B4D"/>
                          </a:solidFill>
                          <a:effectLst/>
                          <a:latin typeface="Segoe UI" panose="020B0502040204020203" pitchFamily="34" charset="0"/>
                        </a:rPr>
                        <a:t>np6-619-cd</a:t>
                      </a:r>
                    </a:p>
                  </a:txBody>
                  <a:tcPr marL="9525" marR="9525" marT="9525" marB="0" anchor="ctr"/>
                </a:tc>
                <a:tc>
                  <a:txBody>
                    <a:bodyPr/>
                    <a:lstStyle/>
                    <a:p>
                      <a:pPr algn="r" fontAlgn="ctr">
                        <a:buNone/>
                      </a:pPr>
                      <a:r>
                        <a:rPr lang="en-US" sz="1100" b="0" i="0" u="none" strike="noStrike">
                          <a:solidFill>
                            <a:srgbClr val="172B4D"/>
                          </a:solidFill>
                          <a:effectLst/>
                          <a:latin typeface="Segoe UI" panose="020B0502040204020203" pitchFamily="34" charset="0"/>
                        </a:rPr>
                        <a:t>12308</a:t>
                      </a:r>
                    </a:p>
                  </a:txBody>
                  <a:tcPr marL="9525" marR="9525" marT="9525" marB="0" anchor="ctr"/>
                </a:tc>
                <a:tc>
                  <a:txBody>
                    <a:bodyPr/>
                    <a:lstStyle/>
                    <a:p>
                      <a:pPr algn="l" fontAlgn="ctr">
                        <a:buNone/>
                      </a:pPr>
                      <a:r>
                        <a:rPr lang="en-US" sz="1100" b="0" i="0" u="none" strike="noStrike">
                          <a:solidFill>
                            <a:srgbClr val="172B4D"/>
                          </a:solidFill>
                          <a:effectLst/>
                          <a:latin typeface="Segoe UI" panose="020B0502040204020203" pitchFamily="34" charset="0"/>
                        </a:rPr>
                        <a:t>State Estimator Real-Time Transmission Line Flows</a:t>
                      </a:r>
                    </a:p>
                  </a:txBody>
                  <a:tcPr marL="9525" marR="9525" marT="9525" marB="0" anchor="ctr"/>
                </a:tc>
                <a:extLst>
                  <a:ext uri="{0D108BD9-81ED-4DB2-BD59-A6C34878D82A}">
                    <a16:rowId xmlns:a16="http://schemas.microsoft.com/office/drawing/2014/main" val="2360647838"/>
                  </a:ext>
                </a:extLst>
              </a:tr>
              <a:tr h="235384">
                <a:tc>
                  <a:txBody>
                    <a:bodyPr/>
                    <a:lstStyle/>
                    <a:p>
                      <a:pPr algn="l" fontAlgn="ctr">
                        <a:buNone/>
                      </a:pPr>
                      <a:r>
                        <a:rPr lang="en-US" sz="1100" b="0" i="0" u="none" strike="noStrike">
                          <a:solidFill>
                            <a:srgbClr val="172B4D"/>
                          </a:solidFill>
                          <a:effectLst/>
                          <a:latin typeface="Segoe UI" panose="020B0502040204020203" pitchFamily="34" charset="0"/>
                        </a:rPr>
                        <a:t>NP6-327-CD</a:t>
                      </a:r>
                    </a:p>
                  </a:txBody>
                  <a:tcPr marL="9525" marR="9525" marT="9525" marB="0" anchor="ctr"/>
                </a:tc>
                <a:tc>
                  <a:txBody>
                    <a:bodyPr/>
                    <a:lstStyle/>
                    <a:p>
                      <a:pPr algn="r" fontAlgn="ctr">
                        <a:buNone/>
                      </a:pPr>
                      <a:r>
                        <a:rPr lang="en-US" sz="1100" b="0" i="0" u="none" strike="noStrike">
                          <a:solidFill>
                            <a:srgbClr val="172B4D"/>
                          </a:solidFill>
                          <a:effectLst/>
                          <a:latin typeface="Segoe UI" panose="020B0502040204020203" pitchFamily="34" charset="0"/>
                        </a:rPr>
                        <a:t>21114</a:t>
                      </a:r>
                    </a:p>
                  </a:txBody>
                  <a:tcPr marL="9525" marR="9525" marT="9525" marB="0" anchor="ctr"/>
                </a:tc>
                <a:tc>
                  <a:txBody>
                    <a:bodyPr/>
                    <a:lstStyle/>
                    <a:p>
                      <a:pPr algn="l" fontAlgn="ctr">
                        <a:buNone/>
                      </a:pPr>
                      <a:r>
                        <a:rPr lang="en-US" sz="1100" b="0" i="0" u="none" strike="noStrike">
                          <a:solidFill>
                            <a:srgbClr val="172B4D"/>
                          </a:solidFill>
                          <a:effectLst/>
                          <a:latin typeface="Segoe UI" panose="020B0502040204020203" pitchFamily="34" charset="0"/>
                        </a:rPr>
                        <a:t>LMP By SOG Including Price Adders</a:t>
                      </a:r>
                    </a:p>
                  </a:txBody>
                  <a:tcPr marL="9525" marR="9525" marT="9525" marB="0" anchor="ctr"/>
                </a:tc>
                <a:extLst>
                  <a:ext uri="{0D108BD9-81ED-4DB2-BD59-A6C34878D82A}">
                    <a16:rowId xmlns:a16="http://schemas.microsoft.com/office/drawing/2014/main" val="4174599615"/>
                  </a:ext>
                </a:extLst>
              </a:tr>
              <a:tr h="241489">
                <a:tc>
                  <a:txBody>
                    <a:bodyPr/>
                    <a:lstStyle/>
                    <a:p>
                      <a:pPr algn="l" fontAlgn="ctr">
                        <a:buNone/>
                      </a:pPr>
                      <a:r>
                        <a:rPr lang="en-US" sz="1100" b="0" i="0" u="none" strike="noStrike">
                          <a:solidFill>
                            <a:srgbClr val="000000"/>
                          </a:solidFill>
                          <a:effectLst/>
                          <a:latin typeface="Segoe UI" panose="020B0502040204020203" pitchFamily="34" charset="0"/>
                        </a:rPr>
                        <a:t>np6-787-cd</a:t>
                      </a:r>
                    </a:p>
                  </a:txBody>
                  <a:tcPr marL="9525" marR="9525" marT="9525" marB="0" anchor="ctr"/>
                </a:tc>
                <a:tc>
                  <a:txBody>
                    <a:bodyPr/>
                    <a:lstStyle/>
                    <a:p>
                      <a:pPr algn="r" fontAlgn="ctr">
                        <a:buNone/>
                      </a:pPr>
                      <a:r>
                        <a:rPr lang="en-US" sz="1100" b="0" i="0" u="none" strike="noStrike">
                          <a:solidFill>
                            <a:srgbClr val="172B4D"/>
                          </a:solidFill>
                          <a:effectLst/>
                          <a:latin typeface="Segoe UI" panose="020B0502040204020203" pitchFamily="34" charset="0"/>
                        </a:rPr>
                        <a:t>11485</a:t>
                      </a:r>
                    </a:p>
                  </a:txBody>
                  <a:tcPr marL="9525" marR="9525" marT="9525" marB="0" anchor="ctr"/>
                </a:tc>
                <a:tc>
                  <a:txBody>
                    <a:bodyPr/>
                    <a:lstStyle/>
                    <a:p>
                      <a:pPr algn="l" fontAlgn="ctr">
                        <a:buNone/>
                      </a:pPr>
                      <a:r>
                        <a:rPr lang="en-US" sz="1100" b="0" i="0" u="none" strike="noStrike">
                          <a:solidFill>
                            <a:srgbClr val="172B4D"/>
                          </a:solidFill>
                          <a:effectLst/>
                          <a:latin typeface="Segoe UI" panose="020B0502040204020203" pitchFamily="34" charset="0"/>
                        </a:rPr>
                        <a:t>LMPs by Electrical Bus</a:t>
                      </a:r>
                    </a:p>
                  </a:txBody>
                  <a:tcPr marL="9525" marR="9525" marT="9525" marB="0" anchor="ctr"/>
                </a:tc>
                <a:extLst>
                  <a:ext uri="{0D108BD9-81ED-4DB2-BD59-A6C34878D82A}">
                    <a16:rowId xmlns:a16="http://schemas.microsoft.com/office/drawing/2014/main" val="50413910"/>
                  </a:ext>
                </a:extLst>
              </a:tr>
              <a:tr h="229279">
                <a:tc>
                  <a:txBody>
                    <a:bodyPr/>
                    <a:lstStyle/>
                    <a:p>
                      <a:pPr algn="l" fontAlgn="ctr">
                        <a:buNone/>
                      </a:pPr>
                      <a:r>
                        <a:rPr lang="en-US" sz="1100" b="0" i="0" u="none" strike="noStrike">
                          <a:solidFill>
                            <a:srgbClr val="172B4D"/>
                          </a:solidFill>
                          <a:effectLst/>
                          <a:latin typeface="Segoe UI" panose="020B0502040204020203" pitchFamily="34" charset="0"/>
                        </a:rPr>
                        <a:t>np6-788-cd</a:t>
                      </a:r>
                    </a:p>
                  </a:txBody>
                  <a:tcPr marL="9525" marR="9525" marT="9525" marB="0" anchor="ctr"/>
                </a:tc>
                <a:tc>
                  <a:txBody>
                    <a:bodyPr/>
                    <a:lstStyle/>
                    <a:p>
                      <a:pPr algn="r" fontAlgn="ctr">
                        <a:buNone/>
                      </a:pPr>
                      <a:r>
                        <a:rPr lang="en-US" sz="1100" b="0" i="0" u="none" strike="noStrike">
                          <a:solidFill>
                            <a:srgbClr val="172B4D"/>
                          </a:solidFill>
                          <a:effectLst/>
                          <a:latin typeface="Segoe UI" panose="020B0502040204020203" pitchFamily="34" charset="0"/>
                        </a:rPr>
                        <a:t>12300</a:t>
                      </a:r>
                    </a:p>
                  </a:txBody>
                  <a:tcPr marL="9525" marR="9525" marT="9525" marB="0" anchor="ctr"/>
                </a:tc>
                <a:tc>
                  <a:txBody>
                    <a:bodyPr/>
                    <a:lstStyle/>
                    <a:p>
                      <a:pPr algn="l" fontAlgn="ctr">
                        <a:buNone/>
                      </a:pPr>
                      <a:r>
                        <a:rPr lang="en-US" sz="1100" b="0" i="0" u="none" strike="noStrike" dirty="0">
                          <a:solidFill>
                            <a:srgbClr val="172B4D"/>
                          </a:solidFill>
                          <a:effectLst/>
                          <a:latin typeface="Segoe UI" panose="020B0502040204020203" pitchFamily="34" charset="0"/>
                        </a:rPr>
                        <a:t>LMPs by Resource Nodes, Load Zones and Trading Hubs</a:t>
                      </a:r>
                    </a:p>
                  </a:txBody>
                  <a:tcPr marL="9525" marR="9525" marT="9525" marB="0" anchor="ctr"/>
                </a:tc>
                <a:extLst>
                  <a:ext uri="{0D108BD9-81ED-4DB2-BD59-A6C34878D82A}">
                    <a16:rowId xmlns:a16="http://schemas.microsoft.com/office/drawing/2014/main" val="123068599"/>
                  </a:ext>
                </a:extLst>
              </a:tr>
              <a:tr h="235384">
                <a:tc>
                  <a:txBody>
                    <a:bodyPr/>
                    <a:lstStyle/>
                    <a:p>
                      <a:pPr algn="l" fontAlgn="ctr">
                        <a:buNone/>
                      </a:pPr>
                      <a:r>
                        <a:rPr lang="en-US" sz="1100" b="0" i="0" u="none" strike="noStrike">
                          <a:solidFill>
                            <a:srgbClr val="172B4D"/>
                          </a:solidFill>
                          <a:effectLst/>
                          <a:latin typeface="Segoe UI" panose="020B0502040204020203" pitchFamily="34" charset="0"/>
                        </a:rPr>
                        <a:t>np6-914-cd</a:t>
                      </a:r>
                    </a:p>
                  </a:txBody>
                  <a:tcPr marL="9525" marR="9525" marT="9525" marB="0" anchor="ctr"/>
                </a:tc>
                <a:tc>
                  <a:txBody>
                    <a:bodyPr/>
                    <a:lstStyle/>
                    <a:p>
                      <a:pPr algn="r" fontAlgn="ctr">
                        <a:buNone/>
                      </a:pPr>
                      <a:r>
                        <a:rPr lang="en-US" sz="1100" b="0" i="0" u="none" strike="noStrike">
                          <a:solidFill>
                            <a:srgbClr val="172B4D"/>
                          </a:solidFill>
                          <a:effectLst/>
                          <a:latin typeface="Segoe UI" panose="020B0502040204020203" pitchFamily="34" charset="0"/>
                        </a:rPr>
                        <a:t>12351</a:t>
                      </a:r>
                    </a:p>
                  </a:txBody>
                  <a:tcPr marL="9525" marR="9525" marT="9525" marB="0" anchor="ctr"/>
                </a:tc>
                <a:tc>
                  <a:txBody>
                    <a:bodyPr/>
                    <a:lstStyle/>
                    <a:p>
                      <a:pPr algn="l" fontAlgn="ctr">
                        <a:buNone/>
                      </a:pPr>
                      <a:r>
                        <a:rPr lang="en-US" sz="1100" b="0" i="0" u="none" strike="noStrike">
                          <a:solidFill>
                            <a:srgbClr val="172B4D"/>
                          </a:solidFill>
                          <a:effectLst/>
                          <a:latin typeface="Segoe UI" panose="020B0502040204020203" pitchFamily="34" charset="0"/>
                        </a:rPr>
                        <a:t>Manual Overriding of HDLs and LDLs</a:t>
                      </a:r>
                    </a:p>
                  </a:txBody>
                  <a:tcPr marL="9525" marR="9525" marT="9525" marB="0" anchor="ctr"/>
                </a:tc>
                <a:extLst>
                  <a:ext uri="{0D108BD9-81ED-4DB2-BD59-A6C34878D82A}">
                    <a16:rowId xmlns:a16="http://schemas.microsoft.com/office/drawing/2014/main" val="1744738315"/>
                  </a:ext>
                </a:extLst>
              </a:tr>
              <a:tr h="235384">
                <a:tc>
                  <a:txBody>
                    <a:bodyPr/>
                    <a:lstStyle/>
                    <a:p>
                      <a:pPr algn="l" fontAlgn="ctr">
                        <a:buNone/>
                      </a:pPr>
                      <a:r>
                        <a:rPr lang="en-US" sz="1100" b="0" i="0" u="none" strike="noStrike">
                          <a:solidFill>
                            <a:srgbClr val="172B4D"/>
                          </a:solidFill>
                          <a:effectLst/>
                          <a:latin typeface="Segoe UI" panose="020B0502040204020203" pitchFamily="34" charset="0"/>
                        </a:rPr>
                        <a:t>NP6-323-CD</a:t>
                      </a:r>
                    </a:p>
                  </a:txBody>
                  <a:tcPr marL="9525" marR="9525" marT="9525" marB="0" anchor="ctr"/>
                </a:tc>
                <a:tc>
                  <a:txBody>
                    <a:bodyPr/>
                    <a:lstStyle/>
                    <a:p>
                      <a:pPr algn="r" fontAlgn="ctr">
                        <a:buNone/>
                      </a:pPr>
                      <a:r>
                        <a:rPr lang="en-US" sz="1100" b="0" i="0" u="none" strike="noStrike">
                          <a:solidFill>
                            <a:srgbClr val="172B4D"/>
                          </a:solidFill>
                          <a:effectLst/>
                          <a:latin typeface="Segoe UI" panose="020B0502040204020203" pitchFamily="34" charset="0"/>
                        </a:rPr>
                        <a:t>13221</a:t>
                      </a:r>
                    </a:p>
                  </a:txBody>
                  <a:tcPr marL="9525" marR="9525" marT="9525" marB="0" anchor="ctr"/>
                </a:tc>
                <a:tc>
                  <a:txBody>
                    <a:bodyPr/>
                    <a:lstStyle/>
                    <a:p>
                      <a:pPr algn="l" fontAlgn="ctr">
                        <a:buNone/>
                      </a:pPr>
                      <a:r>
                        <a:rPr lang="en-US" sz="1100" b="0" i="0" u="none" strike="noStrike">
                          <a:solidFill>
                            <a:srgbClr val="172B4D"/>
                          </a:solidFill>
                          <a:effectLst/>
                          <a:latin typeface="Segoe UI" panose="020B0502040204020203" pitchFamily="34" charset="0"/>
                        </a:rPr>
                        <a:t>Real-Time Price Adders by SCED Interval</a:t>
                      </a:r>
                    </a:p>
                  </a:txBody>
                  <a:tcPr marL="9525" marR="9525" marT="9525" marB="0" anchor="ctr"/>
                </a:tc>
                <a:extLst>
                  <a:ext uri="{0D108BD9-81ED-4DB2-BD59-A6C34878D82A}">
                    <a16:rowId xmlns:a16="http://schemas.microsoft.com/office/drawing/2014/main" val="3137912023"/>
                  </a:ext>
                </a:extLst>
              </a:tr>
              <a:tr h="235384">
                <a:tc>
                  <a:txBody>
                    <a:bodyPr/>
                    <a:lstStyle/>
                    <a:p>
                      <a:pPr algn="l" fontAlgn="ctr">
                        <a:buNone/>
                      </a:pPr>
                      <a:r>
                        <a:rPr lang="en-US" sz="1100" b="0" i="0" u="none" strike="noStrike">
                          <a:solidFill>
                            <a:srgbClr val="172B4D"/>
                          </a:solidFill>
                          <a:effectLst/>
                          <a:latin typeface="Segoe UI" panose="020B0502040204020203" pitchFamily="34" charset="0"/>
                        </a:rPr>
                        <a:t>np6-322-cd</a:t>
                      </a:r>
                    </a:p>
                  </a:txBody>
                  <a:tcPr marL="9525" marR="9525" marT="9525" marB="0" anchor="ctr"/>
                </a:tc>
                <a:tc>
                  <a:txBody>
                    <a:bodyPr/>
                    <a:lstStyle/>
                    <a:p>
                      <a:pPr algn="r" fontAlgn="ctr">
                        <a:buNone/>
                      </a:pPr>
                      <a:r>
                        <a:rPr lang="en-US" sz="1100" b="0" i="0" u="none" strike="noStrike">
                          <a:solidFill>
                            <a:srgbClr val="172B4D"/>
                          </a:solidFill>
                          <a:effectLst/>
                          <a:latin typeface="Segoe UI" panose="020B0502040204020203" pitchFamily="34" charset="0"/>
                        </a:rPr>
                        <a:t>13114</a:t>
                      </a:r>
                    </a:p>
                  </a:txBody>
                  <a:tcPr marL="9525" marR="9525" marT="9525" marB="0" anchor="ctr"/>
                </a:tc>
                <a:tc>
                  <a:txBody>
                    <a:bodyPr/>
                    <a:lstStyle/>
                    <a:p>
                      <a:pPr algn="l" fontAlgn="ctr">
                        <a:buNone/>
                      </a:pPr>
                      <a:r>
                        <a:rPr lang="en-US" sz="1100" b="0" i="0" u="none" strike="noStrike">
                          <a:solidFill>
                            <a:srgbClr val="172B4D"/>
                          </a:solidFill>
                          <a:effectLst/>
                          <a:latin typeface="Segoe UI" panose="020B0502040204020203" pitchFamily="34" charset="0"/>
                        </a:rPr>
                        <a:t>SCED System Lambda</a:t>
                      </a:r>
                    </a:p>
                  </a:txBody>
                  <a:tcPr marL="9525" marR="9525" marT="9525" marB="0" anchor="ctr"/>
                </a:tc>
                <a:extLst>
                  <a:ext uri="{0D108BD9-81ED-4DB2-BD59-A6C34878D82A}">
                    <a16:rowId xmlns:a16="http://schemas.microsoft.com/office/drawing/2014/main" val="2973163595"/>
                  </a:ext>
                </a:extLst>
              </a:tr>
              <a:tr h="217004">
                <a:tc>
                  <a:txBody>
                    <a:bodyPr/>
                    <a:lstStyle/>
                    <a:p>
                      <a:pPr algn="l" fontAlgn="ctr">
                        <a:buNone/>
                      </a:pPr>
                      <a:r>
                        <a:rPr lang="en-US" sz="1100" b="0" i="0" u="none" strike="noStrike">
                          <a:solidFill>
                            <a:srgbClr val="172B4D"/>
                          </a:solidFill>
                          <a:effectLst/>
                          <a:latin typeface="Segoe UI" panose="020B0502040204020203" pitchFamily="34" charset="0"/>
                        </a:rPr>
                        <a:t>np6-915-cd</a:t>
                      </a:r>
                    </a:p>
                  </a:txBody>
                  <a:tcPr marL="9525" marR="9525" marT="9525" marB="0" anchor="ctr"/>
                </a:tc>
                <a:tc>
                  <a:txBody>
                    <a:bodyPr/>
                    <a:lstStyle/>
                    <a:p>
                      <a:pPr algn="r" fontAlgn="ctr">
                        <a:buNone/>
                      </a:pPr>
                      <a:r>
                        <a:rPr lang="en-US" sz="1100" b="0" i="0" u="none" strike="noStrike">
                          <a:solidFill>
                            <a:srgbClr val="172B4D"/>
                          </a:solidFill>
                          <a:effectLst/>
                          <a:latin typeface="Segoe UI" panose="020B0502040204020203" pitchFamily="34" charset="0"/>
                        </a:rPr>
                        <a:t>13081</a:t>
                      </a:r>
                    </a:p>
                  </a:txBody>
                  <a:tcPr marL="9525" marR="9525" marT="9525" marB="0" anchor="ctr"/>
                </a:tc>
                <a:tc>
                  <a:txBody>
                    <a:bodyPr/>
                    <a:lstStyle/>
                    <a:p>
                      <a:pPr algn="l" fontAlgn="ctr">
                        <a:buNone/>
                      </a:pPr>
                      <a:r>
                        <a:rPr lang="en-US" sz="1100" b="0" i="0" u="none" strike="noStrike">
                          <a:solidFill>
                            <a:srgbClr val="172B4D"/>
                          </a:solidFill>
                          <a:effectLst/>
                          <a:latin typeface="Segoe UI" panose="020B0502040204020203" pitchFamily="34" charset="0"/>
                        </a:rPr>
                        <a:t>Summary Report of HDL and LDL</a:t>
                      </a:r>
                    </a:p>
                  </a:txBody>
                  <a:tcPr marL="9525" marR="9525" marT="9525" marB="0" anchor="ctr"/>
                </a:tc>
                <a:extLst>
                  <a:ext uri="{0D108BD9-81ED-4DB2-BD59-A6C34878D82A}">
                    <a16:rowId xmlns:a16="http://schemas.microsoft.com/office/drawing/2014/main" val="1106623245"/>
                  </a:ext>
                </a:extLst>
              </a:tr>
              <a:tr h="217004">
                <a:tc>
                  <a:txBody>
                    <a:bodyPr/>
                    <a:lstStyle/>
                    <a:p>
                      <a:pPr algn="l" fontAlgn="ctr">
                        <a:buNone/>
                      </a:pPr>
                      <a:r>
                        <a:rPr lang="en-US" sz="1100" b="0" i="0" u="none" strike="noStrike">
                          <a:solidFill>
                            <a:srgbClr val="172B4D"/>
                          </a:solidFill>
                          <a:effectLst/>
                          <a:latin typeface="Segoe UI" panose="020B0502040204020203" pitchFamily="34" charset="0"/>
                        </a:rPr>
                        <a:t>np12-218-cd</a:t>
                      </a:r>
                    </a:p>
                  </a:txBody>
                  <a:tcPr marL="9525" marR="9525" marT="9525" marB="0" anchor="ctr"/>
                </a:tc>
                <a:tc>
                  <a:txBody>
                    <a:bodyPr/>
                    <a:lstStyle/>
                    <a:p>
                      <a:pPr algn="r" fontAlgn="ctr">
                        <a:buNone/>
                      </a:pPr>
                      <a:r>
                        <a:rPr lang="en-US" sz="1100" b="0" i="0" u="none" strike="noStrike">
                          <a:solidFill>
                            <a:srgbClr val="172B4D"/>
                          </a:solidFill>
                          <a:effectLst/>
                          <a:latin typeface="Segoe UI" panose="020B0502040204020203" pitchFamily="34" charset="0"/>
                        </a:rPr>
                        <a:t>23995</a:t>
                      </a:r>
                    </a:p>
                  </a:txBody>
                  <a:tcPr marL="9525" marR="9525" marT="9525" marB="0" anchor="ctr"/>
                </a:tc>
                <a:tc>
                  <a:txBody>
                    <a:bodyPr/>
                    <a:lstStyle/>
                    <a:p>
                      <a:pPr algn="l" fontAlgn="ctr">
                        <a:buNone/>
                      </a:pPr>
                      <a:r>
                        <a:rPr lang="en-US" sz="1100" b="0" i="0" u="none" strike="noStrike">
                          <a:solidFill>
                            <a:srgbClr val="172B4D"/>
                          </a:solidFill>
                          <a:effectLst/>
                          <a:latin typeface="Segoe UI" panose="020B0502040204020203" pitchFamily="34" charset="0"/>
                        </a:rPr>
                        <a:t>ERCOT System Limit Exceedances</a:t>
                      </a:r>
                    </a:p>
                  </a:txBody>
                  <a:tcPr marL="9525" marR="9525" marT="9525" marB="0" anchor="ctr"/>
                </a:tc>
                <a:extLst>
                  <a:ext uri="{0D108BD9-81ED-4DB2-BD59-A6C34878D82A}">
                    <a16:rowId xmlns:a16="http://schemas.microsoft.com/office/drawing/2014/main" val="3022802364"/>
                  </a:ext>
                </a:extLst>
              </a:tr>
              <a:tr h="217004">
                <a:tc>
                  <a:txBody>
                    <a:bodyPr/>
                    <a:lstStyle/>
                    <a:p>
                      <a:pPr algn="l" fontAlgn="ctr">
                        <a:buNone/>
                      </a:pPr>
                      <a:r>
                        <a:rPr lang="en-US" sz="1100" b="0" i="0" u="none" strike="noStrike">
                          <a:solidFill>
                            <a:srgbClr val="172B4D"/>
                          </a:solidFill>
                          <a:effectLst/>
                          <a:latin typeface="Segoe UI" panose="020B0502040204020203" pitchFamily="34" charset="0"/>
                        </a:rPr>
                        <a:t>np6-6-cd</a:t>
                      </a:r>
                    </a:p>
                  </a:txBody>
                  <a:tcPr marL="9525" marR="9525" marT="9525" marB="0" anchor="ctr"/>
                </a:tc>
                <a:tc>
                  <a:txBody>
                    <a:bodyPr/>
                    <a:lstStyle/>
                    <a:p>
                      <a:pPr algn="r" fontAlgn="ctr">
                        <a:buNone/>
                      </a:pPr>
                      <a:r>
                        <a:rPr lang="en-US" sz="1100" b="0" i="0" u="none" strike="noStrike">
                          <a:solidFill>
                            <a:srgbClr val="172B4D"/>
                          </a:solidFill>
                          <a:effectLst/>
                          <a:latin typeface="Segoe UI" panose="020B0502040204020203" pitchFamily="34" charset="0"/>
                        </a:rPr>
                        <a:t>12305</a:t>
                      </a:r>
                    </a:p>
                  </a:txBody>
                  <a:tcPr marL="9525" marR="9525" marT="9525" marB="0" anchor="ctr"/>
                </a:tc>
                <a:tc>
                  <a:txBody>
                    <a:bodyPr/>
                    <a:lstStyle/>
                    <a:p>
                      <a:pPr algn="l" fontAlgn="ctr">
                        <a:buNone/>
                      </a:pPr>
                      <a:r>
                        <a:rPr lang="en-US" sz="1100" b="0" i="0" u="none" strike="noStrike">
                          <a:solidFill>
                            <a:srgbClr val="172B4D"/>
                          </a:solidFill>
                          <a:effectLst/>
                          <a:latin typeface="Segoe UI" panose="020B0502040204020203" pitchFamily="34" charset="0"/>
                        </a:rPr>
                        <a:t>NSA Active Constraints</a:t>
                      </a:r>
                    </a:p>
                  </a:txBody>
                  <a:tcPr marL="9525" marR="9525" marT="9525" marB="0" anchor="ctr"/>
                </a:tc>
                <a:extLst>
                  <a:ext uri="{0D108BD9-81ED-4DB2-BD59-A6C34878D82A}">
                    <a16:rowId xmlns:a16="http://schemas.microsoft.com/office/drawing/2014/main" val="2674588059"/>
                  </a:ext>
                </a:extLst>
              </a:tr>
              <a:tr h="217004">
                <a:tc>
                  <a:txBody>
                    <a:bodyPr/>
                    <a:lstStyle/>
                    <a:p>
                      <a:pPr algn="l" fontAlgn="ctr">
                        <a:buNone/>
                      </a:pPr>
                      <a:r>
                        <a:rPr lang="en-US" sz="1100" b="0" i="0" u="none" strike="noStrike">
                          <a:solidFill>
                            <a:srgbClr val="172B4D"/>
                          </a:solidFill>
                          <a:effectLst/>
                          <a:latin typeface="Segoe UI" panose="020B0502040204020203" pitchFamily="34" charset="0"/>
                        </a:rPr>
                        <a:t>np5-911-cd</a:t>
                      </a:r>
                    </a:p>
                  </a:txBody>
                  <a:tcPr marL="9525" marR="9525" marT="9525" marB="0" anchor="ctr"/>
                </a:tc>
                <a:tc>
                  <a:txBody>
                    <a:bodyPr/>
                    <a:lstStyle/>
                    <a:p>
                      <a:pPr algn="r" fontAlgn="ctr">
                        <a:buNone/>
                      </a:pPr>
                      <a:r>
                        <a:rPr lang="en-US" sz="1100" b="0" i="0" u="none" strike="noStrike">
                          <a:solidFill>
                            <a:srgbClr val="172B4D"/>
                          </a:solidFill>
                          <a:effectLst/>
                          <a:latin typeface="Segoe UI" panose="020B0502040204020203" pitchFamily="34" charset="0"/>
                        </a:rPr>
                        <a:t>12345</a:t>
                      </a:r>
                    </a:p>
                  </a:txBody>
                  <a:tcPr marL="9525" marR="9525" marT="9525" marB="0" anchor="ctr"/>
                </a:tc>
                <a:tc>
                  <a:txBody>
                    <a:bodyPr/>
                    <a:lstStyle/>
                    <a:p>
                      <a:pPr algn="l" fontAlgn="ctr">
                        <a:buNone/>
                      </a:pPr>
                      <a:r>
                        <a:rPr lang="en-US" sz="1100" b="0" i="0" u="none" strike="noStrike">
                          <a:solidFill>
                            <a:srgbClr val="172B4D"/>
                          </a:solidFill>
                          <a:effectLst/>
                          <a:latin typeface="Segoe UI" panose="020B0502040204020203" pitchFamily="34" charset="0"/>
                        </a:rPr>
                        <a:t>NSA Inactive Constraints</a:t>
                      </a:r>
                    </a:p>
                  </a:txBody>
                  <a:tcPr marL="9525" marR="9525" marT="9525" marB="0" anchor="ctr"/>
                </a:tc>
                <a:extLst>
                  <a:ext uri="{0D108BD9-81ED-4DB2-BD59-A6C34878D82A}">
                    <a16:rowId xmlns:a16="http://schemas.microsoft.com/office/drawing/2014/main" val="4116959369"/>
                  </a:ext>
                </a:extLst>
              </a:tr>
              <a:tr h="217004">
                <a:tc>
                  <a:txBody>
                    <a:bodyPr/>
                    <a:lstStyle/>
                    <a:p>
                      <a:pPr algn="l" fontAlgn="ctr">
                        <a:buNone/>
                      </a:pPr>
                      <a:r>
                        <a:rPr lang="en-US" sz="1100" b="0" i="0" u="none" strike="noStrike">
                          <a:solidFill>
                            <a:srgbClr val="172B4D"/>
                          </a:solidFill>
                          <a:effectLst/>
                          <a:latin typeface="Segoe UI" panose="020B0502040204020203" pitchFamily="34" charset="0"/>
                        </a:rPr>
                        <a:t>NP6-324-CD</a:t>
                      </a:r>
                    </a:p>
                  </a:txBody>
                  <a:tcPr marL="9525" marR="9525" marT="9525" marB="0" anchor="ctr"/>
                </a:tc>
                <a:tc>
                  <a:txBody>
                    <a:bodyPr/>
                    <a:lstStyle/>
                    <a:p>
                      <a:pPr algn="r" fontAlgn="ctr">
                        <a:buNone/>
                      </a:pPr>
                      <a:r>
                        <a:rPr lang="en-US" sz="1100" b="0" i="0" u="none" strike="noStrike">
                          <a:solidFill>
                            <a:srgbClr val="172B4D"/>
                          </a:solidFill>
                          <a:effectLst/>
                          <a:latin typeface="Segoe UI" panose="020B0502040204020203" pitchFamily="34" charset="0"/>
                        </a:rPr>
                        <a:t>13220</a:t>
                      </a:r>
                    </a:p>
                  </a:txBody>
                  <a:tcPr marL="9525" marR="9525" marT="9525" marB="0" anchor="ctr"/>
                </a:tc>
                <a:tc>
                  <a:txBody>
                    <a:bodyPr/>
                    <a:lstStyle/>
                    <a:p>
                      <a:pPr algn="l" fontAlgn="ctr">
                        <a:buNone/>
                      </a:pPr>
                      <a:r>
                        <a:rPr lang="en-US" sz="1100" b="0" i="0" u="none" strike="noStrike">
                          <a:solidFill>
                            <a:srgbClr val="172B4D"/>
                          </a:solidFill>
                          <a:effectLst/>
                          <a:latin typeface="Segoe UI" panose="020B0502040204020203" pitchFamily="34" charset="0"/>
                        </a:rPr>
                        <a:t>Real-Time Price Adders for 15-Minute Settlement Interval</a:t>
                      </a:r>
                    </a:p>
                  </a:txBody>
                  <a:tcPr marL="9525" marR="9525" marT="9525" marB="0" anchor="ctr"/>
                </a:tc>
                <a:extLst>
                  <a:ext uri="{0D108BD9-81ED-4DB2-BD59-A6C34878D82A}">
                    <a16:rowId xmlns:a16="http://schemas.microsoft.com/office/drawing/2014/main" val="698068508"/>
                  </a:ext>
                </a:extLst>
              </a:tr>
              <a:tr h="217004">
                <a:tc>
                  <a:txBody>
                    <a:bodyPr/>
                    <a:lstStyle/>
                    <a:p>
                      <a:pPr algn="l" fontAlgn="ctr">
                        <a:buNone/>
                      </a:pPr>
                      <a:r>
                        <a:rPr lang="en-US" sz="1100" b="0" i="0" u="none" strike="noStrike">
                          <a:solidFill>
                            <a:srgbClr val="172B4D"/>
                          </a:solidFill>
                          <a:effectLst/>
                          <a:latin typeface="Segoe UI" panose="020B0502040204020203" pitchFamily="34" charset="0"/>
                        </a:rPr>
                        <a:t>np6-326-cd</a:t>
                      </a:r>
                    </a:p>
                  </a:txBody>
                  <a:tcPr marL="9525" marR="9525" marT="9525" marB="0" anchor="ctr"/>
                </a:tc>
                <a:tc>
                  <a:txBody>
                    <a:bodyPr/>
                    <a:lstStyle/>
                    <a:p>
                      <a:pPr algn="r" fontAlgn="ctr">
                        <a:buNone/>
                      </a:pPr>
                      <a:r>
                        <a:rPr lang="en-US" sz="1100" b="0" i="0" u="none" strike="noStrike">
                          <a:solidFill>
                            <a:srgbClr val="172B4D"/>
                          </a:solidFill>
                          <a:effectLst/>
                          <a:latin typeface="Segoe UI" panose="020B0502040204020203" pitchFamily="34" charset="0"/>
                        </a:rPr>
                        <a:t>21115</a:t>
                      </a:r>
                    </a:p>
                  </a:txBody>
                  <a:tcPr marL="9525" marR="9525" marT="9525" marB="0" anchor="ctr"/>
                </a:tc>
                <a:tc>
                  <a:txBody>
                    <a:bodyPr/>
                    <a:lstStyle/>
                    <a:p>
                      <a:pPr algn="l" fontAlgn="ctr">
                        <a:buNone/>
                      </a:pPr>
                      <a:r>
                        <a:rPr lang="en-US" sz="1100" b="0" i="0" u="none" strike="noStrike">
                          <a:solidFill>
                            <a:srgbClr val="000000"/>
                          </a:solidFill>
                          <a:effectLst/>
                          <a:latin typeface="Segoe UI" panose="020B0502040204020203" pitchFamily="34" charset="0"/>
                        </a:rPr>
                        <a:t>Real-Time Price for SOG</a:t>
                      </a:r>
                    </a:p>
                  </a:txBody>
                  <a:tcPr marL="9525" marR="9525" marT="9525" marB="0" anchor="ctr"/>
                </a:tc>
                <a:extLst>
                  <a:ext uri="{0D108BD9-81ED-4DB2-BD59-A6C34878D82A}">
                    <a16:rowId xmlns:a16="http://schemas.microsoft.com/office/drawing/2014/main" val="617542631"/>
                  </a:ext>
                </a:extLst>
              </a:tr>
              <a:tr h="217004">
                <a:tc>
                  <a:txBody>
                    <a:bodyPr/>
                    <a:lstStyle/>
                    <a:p>
                      <a:pPr algn="l" fontAlgn="ctr">
                        <a:buNone/>
                      </a:pPr>
                      <a:r>
                        <a:rPr lang="en-US" sz="1100" b="0" i="0" u="none" strike="noStrike">
                          <a:solidFill>
                            <a:srgbClr val="172B4D"/>
                          </a:solidFill>
                          <a:effectLst/>
                          <a:latin typeface="Segoe UI" panose="020B0502040204020203" pitchFamily="34" charset="0"/>
                        </a:rPr>
                        <a:t>np6-905-cd</a:t>
                      </a:r>
                    </a:p>
                  </a:txBody>
                  <a:tcPr marL="9525" marR="9525" marT="9525" marB="0" anchor="ctr"/>
                </a:tc>
                <a:tc>
                  <a:txBody>
                    <a:bodyPr/>
                    <a:lstStyle/>
                    <a:p>
                      <a:pPr algn="r" fontAlgn="ctr">
                        <a:buNone/>
                      </a:pPr>
                      <a:r>
                        <a:rPr lang="en-US" sz="1100" b="0" i="0" u="none" strike="noStrike">
                          <a:solidFill>
                            <a:srgbClr val="172B4D"/>
                          </a:solidFill>
                          <a:effectLst/>
                          <a:latin typeface="Segoe UI" panose="020B0502040204020203" pitchFamily="34" charset="0"/>
                        </a:rPr>
                        <a:t>12301</a:t>
                      </a:r>
                    </a:p>
                  </a:txBody>
                  <a:tcPr marL="9525" marR="9525" marT="9525" marB="0" anchor="ctr"/>
                </a:tc>
                <a:tc>
                  <a:txBody>
                    <a:bodyPr/>
                    <a:lstStyle/>
                    <a:p>
                      <a:pPr algn="l" fontAlgn="ctr">
                        <a:buNone/>
                      </a:pPr>
                      <a:r>
                        <a:rPr lang="en-US" sz="1100" b="0" i="0" u="none" strike="noStrike">
                          <a:solidFill>
                            <a:srgbClr val="172B4D"/>
                          </a:solidFill>
                          <a:effectLst/>
                          <a:latin typeface="Segoe UI" panose="020B0502040204020203" pitchFamily="34" charset="0"/>
                        </a:rPr>
                        <a:t>Settlement Point Prices at Resource Nodes, Hubs and Load Zones</a:t>
                      </a:r>
                    </a:p>
                  </a:txBody>
                  <a:tcPr marL="9525" marR="9525" marT="9525" marB="0" anchor="ctr"/>
                </a:tc>
                <a:extLst>
                  <a:ext uri="{0D108BD9-81ED-4DB2-BD59-A6C34878D82A}">
                    <a16:rowId xmlns:a16="http://schemas.microsoft.com/office/drawing/2014/main" val="2889837546"/>
                  </a:ext>
                </a:extLst>
              </a:tr>
              <a:tr h="217004">
                <a:tc>
                  <a:txBody>
                    <a:bodyPr/>
                    <a:lstStyle/>
                    <a:p>
                      <a:pPr algn="l" fontAlgn="ctr">
                        <a:buNone/>
                      </a:pPr>
                      <a:r>
                        <a:rPr lang="en-US" sz="1100" b="0" i="0" u="none" strike="noStrike">
                          <a:solidFill>
                            <a:srgbClr val="172B4D"/>
                          </a:solidFill>
                          <a:effectLst/>
                          <a:latin typeface="Segoe UI" panose="020B0502040204020203" pitchFamily="34" charset="0"/>
                        </a:rPr>
                        <a:t>eia-930-cd</a:t>
                      </a:r>
                    </a:p>
                  </a:txBody>
                  <a:tcPr marL="9525" marR="9525" marT="9525" marB="0" anchor="ctr"/>
                </a:tc>
                <a:tc>
                  <a:txBody>
                    <a:bodyPr/>
                    <a:lstStyle/>
                    <a:p>
                      <a:pPr algn="r" fontAlgn="ctr">
                        <a:buNone/>
                      </a:pPr>
                      <a:r>
                        <a:rPr lang="en-US" sz="1100" b="0" i="0" u="none" strike="noStrike">
                          <a:solidFill>
                            <a:srgbClr val="172B4D"/>
                          </a:solidFill>
                          <a:effectLst/>
                          <a:latin typeface="Segoe UI" panose="020B0502040204020203" pitchFamily="34" charset="0"/>
                        </a:rPr>
                        <a:t>13457</a:t>
                      </a:r>
                    </a:p>
                  </a:txBody>
                  <a:tcPr marL="9525" marR="9525" marT="9525" marB="0" anchor="ctr"/>
                </a:tc>
                <a:tc>
                  <a:txBody>
                    <a:bodyPr/>
                    <a:lstStyle/>
                    <a:p>
                      <a:pPr algn="l" fontAlgn="ctr">
                        <a:buNone/>
                      </a:pPr>
                      <a:r>
                        <a:rPr lang="en-US" sz="1100" b="0" i="0" u="none" strike="noStrike">
                          <a:solidFill>
                            <a:srgbClr val="172B4D"/>
                          </a:solidFill>
                          <a:effectLst/>
                          <a:latin typeface="Segoe UI" panose="020B0502040204020203" pitchFamily="34" charset="0"/>
                        </a:rPr>
                        <a:t>Hourly Balancing Authority Operations Report</a:t>
                      </a:r>
                    </a:p>
                  </a:txBody>
                  <a:tcPr marL="9525" marR="9525" marT="9525" marB="0" anchor="ctr"/>
                </a:tc>
                <a:extLst>
                  <a:ext uri="{0D108BD9-81ED-4DB2-BD59-A6C34878D82A}">
                    <a16:rowId xmlns:a16="http://schemas.microsoft.com/office/drawing/2014/main" val="3957494916"/>
                  </a:ext>
                </a:extLst>
              </a:tr>
              <a:tr h="217004">
                <a:tc>
                  <a:txBody>
                    <a:bodyPr/>
                    <a:lstStyle/>
                    <a:p>
                      <a:pPr algn="l" fontAlgn="ctr">
                        <a:buNone/>
                      </a:pPr>
                      <a:r>
                        <a:rPr lang="en-US" sz="1100" b="0" i="0" u="none" strike="noStrike">
                          <a:solidFill>
                            <a:srgbClr val="172B4D"/>
                          </a:solidFill>
                          <a:effectLst/>
                          <a:latin typeface="Segoe UI" panose="020B0502040204020203" pitchFamily="34" charset="0"/>
                        </a:rPr>
                        <a:t>sys-608-cd</a:t>
                      </a:r>
                    </a:p>
                  </a:txBody>
                  <a:tcPr marL="9525" marR="9525" marT="9525" marB="0" anchor="ctr"/>
                </a:tc>
                <a:tc>
                  <a:txBody>
                    <a:bodyPr/>
                    <a:lstStyle/>
                    <a:p>
                      <a:pPr algn="r" fontAlgn="ctr">
                        <a:buNone/>
                      </a:pPr>
                      <a:r>
                        <a:rPr lang="en-US" sz="1100" b="0" i="0" u="none" strike="noStrike">
                          <a:solidFill>
                            <a:srgbClr val="172B4D"/>
                          </a:solidFill>
                          <a:effectLst/>
                          <a:latin typeface="Segoe UI" panose="020B0502040204020203" pitchFamily="34" charset="0"/>
                        </a:rPr>
                        <a:t>12354</a:t>
                      </a:r>
                    </a:p>
                  </a:txBody>
                  <a:tcPr marL="9525" marR="9525" marT="9525" marB="0" anchor="ctr"/>
                </a:tc>
                <a:tc>
                  <a:txBody>
                    <a:bodyPr/>
                    <a:lstStyle/>
                    <a:p>
                      <a:pPr algn="l" fontAlgn="ctr">
                        <a:buNone/>
                      </a:pPr>
                      <a:r>
                        <a:rPr lang="en-US" sz="1100" b="0" i="0" u="none" strike="noStrike">
                          <a:solidFill>
                            <a:srgbClr val="000000"/>
                          </a:solidFill>
                          <a:effectLst/>
                          <a:latin typeface="Segoe UI" panose="020B0502040204020203" pitchFamily="34" charset="0"/>
                        </a:rPr>
                        <a:t>SCED Resource Shift Factors</a:t>
                      </a:r>
                    </a:p>
                  </a:txBody>
                  <a:tcPr marL="9525" marR="9525" marT="9525" marB="0" anchor="ctr"/>
                </a:tc>
                <a:extLst>
                  <a:ext uri="{0D108BD9-81ED-4DB2-BD59-A6C34878D82A}">
                    <a16:rowId xmlns:a16="http://schemas.microsoft.com/office/drawing/2014/main" val="194768100"/>
                  </a:ext>
                </a:extLst>
              </a:tr>
              <a:tr h="217004">
                <a:tc>
                  <a:txBody>
                    <a:bodyPr/>
                    <a:lstStyle/>
                    <a:p>
                      <a:pPr algn="l" fontAlgn="ctr">
                        <a:buNone/>
                      </a:pPr>
                      <a:r>
                        <a:rPr lang="en-US" sz="1100" b="0" i="0" u="none" strike="noStrike">
                          <a:solidFill>
                            <a:srgbClr val="172B4D"/>
                          </a:solidFill>
                          <a:effectLst/>
                          <a:latin typeface="Segoe UI" panose="020B0502040204020203" pitchFamily="34" charset="0"/>
                        </a:rPr>
                        <a:t>np6-607-cd</a:t>
                      </a:r>
                    </a:p>
                  </a:txBody>
                  <a:tcPr marL="9525" marR="9525" marT="9525" marB="0" anchor="ctr"/>
                </a:tc>
                <a:tc>
                  <a:txBody>
                    <a:bodyPr/>
                    <a:lstStyle/>
                    <a:p>
                      <a:pPr algn="r" fontAlgn="ctr">
                        <a:buNone/>
                      </a:pPr>
                      <a:r>
                        <a:rPr lang="en-US" sz="1100" b="0" i="0" u="none" strike="noStrike">
                          <a:solidFill>
                            <a:srgbClr val="172B4D"/>
                          </a:solidFill>
                          <a:effectLst/>
                          <a:latin typeface="Segoe UI" panose="020B0502040204020203" pitchFamily="34" charset="0"/>
                        </a:rPr>
                        <a:t>16013</a:t>
                      </a:r>
                    </a:p>
                  </a:txBody>
                  <a:tcPr marL="9525" marR="9525" marT="9525" marB="0" anchor="ctr"/>
                </a:tc>
                <a:tc>
                  <a:txBody>
                    <a:bodyPr/>
                    <a:lstStyle/>
                    <a:p>
                      <a:pPr algn="l" fontAlgn="ctr">
                        <a:buNone/>
                      </a:pPr>
                      <a:r>
                        <a:rPr lang="en-US" sz="1100" b="0" i="0" u="none" strike="noStrike">
                          <a:solidFill>
                            <a:srgbClr val="172B4D"/>
                          </a:solidFill>
                          <a:effectLst/>
                          <a:latin typeface="Segoe UI" panose="020B0502040204020203" pitchFamily="34" charset="0"/>
                        </a:rPr>
                        <a:t>SCED Settlement Point Shift Factors</a:t>
                      </a:r>
                    </a:p>
                  </a:txBody>
                  <a:tcPr marL="9525" marR="9525" marT="9525" marB="0" anchor="ctr"/>
                </a:tc>
                <a:extLst>
                  <a:ext uri="{0D108BD9-81ED-4DB2-BD59-A6C34878D82A}">
                    <a16:rowId xmlns:a16="http://schemas.microsoft.com/office/drawing/2014/main" val="514625173"/>
                  </a:ext>
                </a:extLst>
              </a:tr>
              <a:tr h="217004">
                <a:tc>
                  <a:txBody>
                    <a:bodyPr/>
                    <a:lstStyle/>
                    <a:p>
                      <a:pPr algn="l" fontAlgn="ctr">
                        <a:buNone/>
                      </a:pPr>
                      <a:r>
                        <a:rPr lang="en-US" sz="1100" b="0" i="0" u="none" strike="noStrike">
                          <a:solidFill>
                            <a:srgbClr val="172B4D"/>
                          </a:solidFill>
                          <a:effectLst/>
                          <a:latin typeface="Segoe UI" panose="020B0502040204020203" pitchFamily="34" charset="0"/>
                        </a:rPr>
                        <a:t>np6-86-cd</a:t>
                      </a:r>
                    </a:p>
                  </a:txBody>
                  <a:tcPr marL="9525" marR="9525" marT="9525" marB="0" anchor="ctr"/>
                </a:tc>
                <a:tc>
                  <a:txBody>
                    <a:bodyPr/>
                    <a:lstStyle/>
                    <a:p>
                      <a:pPr algn="r" fontAlgn="ctr">
                        <a:buNone/>
                      </a:pPr>
                      <a:r>
                        <a:rPr lang="en-US" sz="1100" b="0" i="0" u="none" strike="noStrike">
                          <a:solidFill>
                            <a:srgbClr val="172B4D"/>
                          </a:solidFill>
                          <a:effectLst/>
                          <a:latin typeface="Segoe UI" panose="020B0502040204020203" pitchFamily="34" charset="0"/>
                        </a:rPr>
                        <a:t>12302</a:t>
                      </a:r>
                    </a:p>
                  </a:txBody>
                  <a:tcPr marL="9525" marR="9525" marT="9525" marB="0" anchor="ctr"/>
                </a:tc>
                <a:tc>
                  <a:txBody>
                    <a:bodyPr/>
                    <a:lstStyle/>
                    <a:p>
                      <a:pPr algn="l" fontAlgn="ctr">
                        <a:buNone/>
                      </a:pPr>
                      <a:r>
                        <a:rPr lang="en-US" sz="1100" b="0" i="0" u="none" strike="noStrike">
                          <a:solidFill>
                            <a:srgbClr val="172B4D"/>
                          </a:solidFill>
                          <a:effectLst/>
                          <a:latin typeface="Segoe UI" panose="020B0502040204020203" pitchFamily="34" charset="0"/>
                        </a:rPr>
                        <a:t>SCED Shadow Prices and Binding Transmission Constraints</a:t>
                      </a:r>
                    </a:p>
                  </a:txBody>
                  <a:tcPr marL="9525" marR="9525" marT="9525" marB="0" anchor="ctr"/>
                </a:tc>
                <a:extLst>
                  <a:ext uri="{0D108BD9-81ED-4DB2-BD59-A6C34878D82A}">
                    <a16:rowId xmlns:a16="http://schemas.microsoft.com/office/drawing/2014/main" val="736856738"/>
                  </a:ext>
                </a:extLst>
              </a:tr>
              <a:tr h="217004">
                <a:tc>
                  <a:txBody>
                    <a:bodyPr/>
                    <a:lstStyle/>
                    <a:p>
                      <a:pPr algn="l" fontAlgn="ctr">
                        <a:buNone/>
                      </a:pPr>
                      <a:r>
                        <a:rPr lang="en-US" sz="1100" b="0" i="0" u="none" strike="noStrike">
                          <a:solidFill>
                            <a:srgbClr val="172B4D"/>
                          </a:solidFill>
                          <a:effectLst/>
                          <a:latin typeface="Segoe UI" panose="020B0502040204020203" pitchFamily="34" charset="0"/>
                        </a:rPr>
                        <a:t>np6-235-cd</a:t>
                      </a:r>
                    </a:p>
                  </a:txBody>
                  <a:tcPr marL="9525" marR="9525" marT="9525" marB="0" anchor="ctr"/>
                </a:tc>
                <a:tc>
                  <a:txBody>
                    <a:bodyPr/>
                    <a:lstStyle/>
                    <a:p>
                      <a:pPr algn="r" fontAlgn="ctr">
                        <a:buNone/>
                      </a:pPr>
                      <a:r>
                        <a:rPr lang="en-US" sz="1100" b="0" i="0" u="none" strike="noStrike">
                          <a:solidFill>
                            <a:srgbClr val="172B4D"/>
                          </a:solidFill>
                          <a:effectLst/>
                          <a:latin typeface="Segoe UI" panose="020B0502040204020203" pitchFamily="34" charset="0"/>
                        </a:rPr>
                        <a:t>12340</a:t>
                      </a:r>
                    </a:p>
                  </a:txBody>
                  <a:tcPr marL="9525" marR="9525" marT="9525" marB="0" anchor="ctr"/>
                </a:tc>
                <a:tc>
                  <a:txBody>
                    <a:bodyPr/>
                    <a:lstStyle/>
                    <a:p>
                      <a:pPr algn="l" fontAlgn="ctr">
                        <a:buNone/>
                      </a:pPr>
                      <a:r>
                        <a:rPr lang="en-US" sz="1100" b="0" i="0" u="none" strike="noStrike">
                          <a:solidFill>
                            <a:srgbClr val="172B4D"/>
                          </a:solidFill>
                          <a:effectLst/>
                          <a:latin typeface="Segoe UI" panose="020B0502040204020203" pitchFamily="34" charset="0"/>
                        </a:rPr>
                        <a:t>System-Wide Demand</a:t>
                      </a:r>
                    </a:p>
                  </a:txBody>
                  <a:tcPr marL="9525" marR="9525" marT="9525" marB="0" anchor="ctr"/>
                </a:tc>
                <a:extLst>
                  <a:ext uri="{0D108BD9-81ED-4DB2-BD59-A6C34878D82A}">
                    <a16:rowId xmlns:a16="http://schemas.microsoft.com/office/drawing/2014/main" val="1354250304"/>
                  </a:ext>
                </a:extLst>
              </a:tr>
              <a:tr h="217004">
                <a:tc>
                  <a:txBody>
                    <a:bodyPr/>
                    <a:lstStyle/>
                    <a:p>
                      <a:pPr algn="l" fontAlgn="ctr">
                        <a:buNone/>
                      </a:pPr>
                      <a:r>
                        <a:rPr lang="en-US" sz="1100" b="0" i="0" u="none" strike="noStrike">
                          <a:solidFill>
                            <a:srgbClr val="172B4D"/>
                          </a:solidFill>
                          <a:effectLst/>
                          <a:latin typeface="Segoe UI" panose="020B0502040204020203" pitchFamily="34" charset="0"/>
                        </a:rPr>
                        <a:t>np6-346-cd</a:t>
                      </a:r>
                    </a:p>
                  </a:txBody>
                  <a:tcPr marL="9525" marR="9525" marT="9525" marB="0" anchor="ctr"/>
                </a:tc>
                <a:tc>
                  <a:txBody>
                    <a:bodyPr/>
                    <a:lstStyle/>
                    <a:p>
                      <a:pPr algn="r" fontAlgn="ctr">
                        <a:buNone/>
                      </a:pPr>
                      <a:r>
                        <a:rPr lang="en-US" sz="1100" b="0" i="0" u="none" strike="noStrike">
                          <a:solidFill>
                            <a:srgbClr val="172B4D"/>
                          </a:solidFill>
                          <a:effectLst/>
                          <a:latin typeface="Segoe UI" panose="020B0502040204020203" pitchFamily="34" charset="0"/>
                        </a:rPr>
                        <a:t>14836</a:t>
                      </a:r>
                    </a:p>
                  </a:txBody>
                  <a:tcPr marL="9525" marR="9525" marT="9525" marB="0" anchor="ctr"/>
                </a:tc>
                <a:tc>
                  <a:txBody>
                    <a:bodyPr/>
                    <a:lstStyle/>
                    <a:p>
                      <a:pPr algn="l" fontAlgn="ctr">
                        <a:buNone/>
                      </a:pPr>
                      <a:r>
                        <a:rPr lang="en-US" sz="1100" b="0" i="0" u="none" strike="noStrike">
                          <a:solidFill>
                            <a:srgbClr val="172B4D"/>
                          </a:solidFill>
                          <a:effectLst/>
                          <a:latin typeface="Segoe UI" panose="020B0502040204020203" pitchFamily="34" charset="0"/>
                        </a:rPr>
                        <a:t>Actual System Load by Forecast Zone</a:t>
                      </a:r>
                    </a:p>
                  </a:txBody>
                  <a:tcPr marL="9525" marR="9525" marT="9525" marB="0" anchor="ctr"/>
                </a:tc>
                <a:extLst>
                  <a:ext uri="{0D108BD9-81ED-4DB2-BD59-A6C34878D82A}">
                    <a16:rowId xmlns:a16="http://schemas.microsoft.com/office/drawing/2014/main" val="1699849712"/>
                  </a:ext>
                </a:extLst>
              </a:tr>
              <a:tr h="217004">
                <a:tc>
                  <a:txBody>
                    <a:bodyPr/>
                    <a:lstStyle/>
                    <a:p>
                      <a:pPr algn="l" fontAlgn="ctr">
                        <a:buNone/>
                      </a:pPr>
                      <a:r>
                        <a:rPr lang="en-US" sz="1100" b="0" i="0" u="none" strike="noStrike">
                          <a:solidFill>
                            <a:srgbClr val="172B4D"/>
                          </a:solidFill>
                          <a:effectLst/>
                          <a:latin typeface="Segoe UI" panose="020B0502040204020203" pitchFamily="34" charset="0"/>
                        </a:rPr>
                        <a:t>np6-344-cd</a:t>
                      </a:r>
                    </a:p>
                  </a:txBody>
                  <a:tcPr marL="9525" marR="9525" marT="9525" marB="0" anchor="ctr"/>
                </a:tc>
                <a:tc>
                  <a:txBody>
                    <a:bodyPr/>
                    <a:lstStyle/>
                    <a:p>
                      <a:pPr algn="r" fontAlgn="ctr">
                        <a:buNone/>
                      </a:pPr>
                      <a:r>
                        <a:rPr lang="en-US" sz="1100" b="0" i="0" u="none" strike="noStrike">
                          <a:solidFill>
                            <a:srgbClr val="172B4D"/>
                          </a:solidFill>
                          <a:effectLst/>
                          <a:latin typeface="Segoe UI" panose="020B0502040204020203" pitchFamily="34" charset="0"/>
                        </a:rPr>
                        <a:t>15954</a:t>
                      </a:r>
                    </a:p>
                  </a:txBody>
                  <a:tcPr marL="9525" marR="9525" marT="9525" marB="0" anchor="ctr"/>
                </a:tc>
                <a:tc>
                  <a:txBody>
                    <a:bodyPr/>
                    <a:lstStyle/>
                    <a:p>
                      <a:pPr algn="l" fontAlgn="ctr">
                        <a:buNone/>
                      </a:pPr>
                      <a:r>
                        <a:rPr lang="en-US" sz="1100" b="0" i="0" u="none" strike="noStrike">
                          <a:solidFill>
                            <a:srgbClr val="172B4D"/>
                          </a:solidFill>
                          <a:effectLst/>
                          <a:latin typeface="Segoe UI" panose="020B0502040204020203" pitchFamily="34" charset="0"/>
                        </a:rPr>
                        <a:t>Actual System Load by Study Area</a:t>
                      </a:r>
                    </a:p>
                  </a:txBody>
                  <a:tcPr marL="9525" marR="9525" marT="9525" marB="0" anchor="ctr"/>
                </a:tc>
                <a:extLst>
                  <a:ext uri="{0D108BD9-81ED-4DB2-BD59-A6C34878D82A}">
                    <a16:rowId xmlns:a16="http://schemas.microsoft.com/office/drawing/2014/main" val="1397200971"/>
                  </a:ext>
                </a:extLst>
              </a:tr>
              <a:tr h="217004">
                <a:tc>
                  <a:txBody>
                    <a:bodyPr/>
                    <a:lstStyle/>
                    <a:p>
                      <a:pPr algn="l" fontAlgn="ctr">
                        <a:buNone/>
                      </a:pPr>
                      <a:r>
                        <a:rPr lang="en-US" sz="1100" b="0" i="0" u="none" strike="noStrike">
                          <a:solidFill>
                            <a:srgbClr val="172B4D"/>
                          </a:solidFill>
                          <a:effectLst/>
                          <a:latin typeface="Segoe UI" panose="020B0502040204020203" pitchFamily="34" charset="0"/>
                        </a:rPr>
                        <a:t>np6-345-cd</a:t>
                      </a:r>
                    </a:p>
                  </a:txBody>
                  <a:tcPr marL="9525" marR="9525" marT="9525" marB="0" anchor="ctr"/>
                </a:tc>
                <a:tc>
                  <a:txBody>
                    <a:bodyPr/>
                    <a:lstStyle/>
                    <a:p>
                      <a:pPr algn="r" fontAlgn="ctr">
                        <a:buNone/>
                      </a:pPr>
                      <a:r>
                        <a:rPr lang="en-US" sz="1100" b="0" i="0" u="none" strike="noStrike">
                          <a:solidFill>
                            <a:srgbClr val="172B4D"/>
                          </a:solidFill>
                          <a:effectLst/>
                          <a:latin typeface="Segoe UI" panose="020B0502040204020203" pitchFamily="34" charset="0"/>
                        </a:rPr>
                        <a:t>13101</a:t>
                      </a:r>
                    </a:p>
                  </a:txBody>
                  <a:tcPr marL="9525" marR="9525" marT="9525" marB="0" anchor="ctr"/>
                </a:tc>
                <a:tc>
                  <a:txBody>
                    <a:bodyPr/>
                    <a:lstStyle/>
                    <a:p>
                      <a:pPr algn="l" fontAlgn="ctr">
                        <a:buNone/>
                      </a:pPr>
                      <a:r>
                        <a:rPr lang="en-US" sz="1100" b="0" i="0" u="none" strike="noStrike">
                          <a:solidFill>
                            <a:srgbClr val="172B4D"/>
                          </a:solidFill>
                          <a:effectLst/>
                          <a:latin typeface="Segoe UI" panose="020B0502040204020203" pitchFamily="34" charset="0"/>
                        </a:rPr>
                        <a:t>Actual System Load by Weather Zone</a:t>
                      </a:r>
                    </a:p>
                  </a:txBody>
                  <a:tcPr marL="9525" marR="9525" marT="9525" marB="0" anchor="ctr"/>
                </a:tc>
                <a:extLst>
                  <a:ext uri="{0D108BD9-81ED-4DB2-BD59-A6C34878D82A}">
                    <a16:rowId xmlns:a16="http://schemas.microsoft.com/office/drawing/2014/main" val="3161731517"/>
                  </a:ext>
                </a:extLst>
              </a:tr>
              <a:tr h="217004">
                <a:tc>
                  <a:txBody>
                    <a:bodyPr/>
                    <a:lstStyle/>
                    <a:p>
                      <a:pPr algn="l" fontAlgn="ctr">
                        <a:buNone/>
                      </a:pPr>
                      <a:r>
                        <a:rPr lang="en-US" sz="1100" b="0" i="0" u="none" strike="noStrike" dirty="0">
                          <a:solidFill>
                            <a:srgbClr val="000000"/>
                          </a:solidFill>
                          <a:effectLst/>
                          <a:latin typeface="Segoe UI" panose="020B0502040204020203" pitchFamily="34" charset="0"/>
                        </a:rPr>
                        <a:t>np5-757-cd</a:t>
                      </a:r>
                    </a:p>
                  </a:txBody>
                  <a:tcPr marL="9525" marR="9525" marT="9525" marB="0" anchor="ctr"/>
                </a:tc>
                <a:tc>
                  <a:txBody>
                    <a:bodyPr/>
                    <a:lstStyle/>
                    <a:p>
                      <a:pPr algn="r" fontAlgn="ctr">
                        <a:buNone/>
                      </a:pPr>
                      <a:r>
                        <a:rPr lang="en-US" sz="1100" b="0" i="0" u="none" strike="noStrike">
                          <a:solidFill>
                            <a:srgbClr val="172B4D"/>
                          </a:solidFill>
                          <a:effectLst/>
                          <a:latin typeface="Segoe UI" panose="020B0502040204020203" pitchFamily="34" charset="0"/>
                        </a:rPr>
                        <a:t>13080</a:t>
                      </a:r>
                    </a:p>
                  </a:txBody>
                  <a:tcPr marL="9525" marR="9525" marT="9525" marB="0" anchor="ctr"/>
                </a:tc>
                <a:tc>
                  <a:txBody>
                    <a:bodyPr/>
                    <a:lstStyle/>
                    <a:p>
                      <a:pPr algn="l" fontAlgn="ctr">
                        <a:buNone/>
                      </a:pPr>
                      <a:r>
                        <a:rPr lang="en-US" sz="1100" b="0" i="0" u="none" strike="noStrike" dirty="0">
                          <a:solidFill>
                            <a:srgbClr val="172B4D"/>
                          </a:solidFill>
                          <a:effectLst/>
                          <a:latin typeface="Segoe UI" panose="020B0502040204020203" pitchFamily="34" charset="0"/>
                        </a:rPr>
                        <a:t>Deselected Daily RUC Recommendations</a:t>
                      </a:r>
                    </a:p>
                  </a:txBody>
                  <a:tcPr marL="9525" marR="9525" marT="9525" marB="0" anchor="ctr"/>
                </a:tc>
                <a:extLst>
                  <a:ext uri="{0D108BD9-81ED-4DB2-BD59-A6C34878D82A}">
                    <a16:rowId xmlns:a16="http://schemas.microsoft.com/office/drawing/2014/main" val="4122438678"/>
                  </a:ext>
                </a:extLst>
              </a:tr>
            </a:tbl>
          </a:graphicData>
        </a:graphic>
      </p:graphicFrame>
      <p:sp>
        <p:nvSpPr>
          <p:cNvPr id="3" name="TextBox 2">
            <a:extLst>
              <a:ext uri="{FF2B5EF4-FFF2-40B4-BE49-F238E27FC236}">
                <a16:creationId xmlns:a16="http://schemas.microsoft.com/office/drawing/2014/main" id="{E652919E-2782-ED42-21A5-1A0BF840509F}"/>
              </a:ext>
            </a:extLst>
          </p:cNvPr>
          <p:cNvSpPr txBox="1"/>
          <p:nvPr/>
        </p:nvSpPr>
        <p:spPr>
          <a:xfrm>
            <a:off x="152400" y="1295400"/>
            <a:ext cx="1828800" cy="1569660"/>
          </a:xfrm>
          <a:prstGeom prst="rect">
            <a:avLst/>
          </a:prstGeom>
          <a:noFill/>
        </p:spPr>
        <p:txBody>
          <a:bodyPr wrap="square" rtlCol="0">
            <a:spAutoFit/>
          </a:bodyPr>
          <a:lstStyle/>
          <a:p>
            <a:r>
              <a:rPr lang="en-US" sz="1600" dirty="0"/>
              <a:t>The reports listed here, for the first 12/5 posting interval, will be EXPIRED due to inaccurate </a:t>
            </a:r>
            <a:r>
              <a:rPr lang="en-US" sz="1600"/>
              <a:t>data.</a:t>
            </a:r>
            <a:endParaRPr lang="en-US" sz="1600" dirty="0"/>
          </a:p>
        </p:txBody>
      </p:sp>
    </p:spTree>
    <p:extLst>
      <p:ext uri="{BB962C8B-B14F-4D97-AF65-F5344CB8AC3E}">
        <p14:creationId xmlns:p14="http://schemas.microsoft.com/office/powerpoint/2010/main" val="1209055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9B21BE-8BC4-B17B-2260-4F550313AB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7DFD7B-73E5-3244-027F-2B379EE5269F}"/>
              </a:ext>
            </a:extLst>
          </p:cNvPr>
          <p:cNvSpPr>
            <a:spLocks noGrp="1"/>
          </p:cNvSpPr>
          <p:nvPr>
            <p:ph type="title"/>
          </p:nvPr>
        </p:nvSpPr>
        <p:spPr/>
        <p:txBody>
          <a:bodyPr lIns="91440" tIns="45720" rIns="91440" bIns="45720" anchor="t"/>
          <a:lstStyle/>
          <a:p>
            <a:r>
              <a:rPr lang="en-US" dirty="0">
                <a:cs typeface="Arial"/>
              </a:rPr>
              <a:t>Cutover Step-by-Step Timeline Graphic </a:t>
            </a:r>
            <a:endParaRPr lang="en-US" dirty="0"/>
          </a:p>
        </p:txBody>
      </p:sp>
      <p:sp>
        <p:nvSpPr>
          <p:cNvPr id="3" name="Content Placeholder 2">
            <a:extLst>
              <a:ext uri="{FF2B5EF4-FFF2-40B4-BE49-F238E27FC236}">
                <a16:creationId xmlns:a16="http://schemas.microsoft.com/office/drawing/2014/main" id="{487A2AF4-5193-9A5A-90DD-587B6B5337CC}"/>
              </a:ext>
            </a:extLst>
          </p:cNvPr>
          <p:cNvSpPr>
            <a:spLocks noGrp="1"/>
          </p:cNvSpPr>
          <p:nvPr>
            <p:ph idx="1"/>
          </p:nvPr>
        </p:nvSpPr>
        <p:spPr>
          <a:xfrm>
            <a:off x="311603" y="899432"/>
            <a:ext cx="8458199" cy="1237593"/>
          </a:xfrm>
        </p:spPr>
        <p:txBody>
          <a:bodyPr lIns="91440" tIns="45720" rIns="91440" bIns="45720" anchor="t"/>
          <a:lstStyle/>
          <a:p>
            <a:r>
              <a:rPr lang="en-US" sz="2000">
                <a:solidFill>
                  <a:schemeClr val="tx2"/>
                </a:solidFill>
                <a:cs typeface="Arial"/>
              </a:rPr>
              <a:t>Link to </a:t>
            </a:r>
            <a:r>
              <a:rPr lang="en-US" sz="2000">
                <a:solidFill>
                  <a:schemeClr val="tx2"/>
                </a:solidFill>
                <a:cs typeface="Arial"/>
                <a:hlinkClick r:id="rId2"/>
              </a:rPr>
              <a:t>Cutover Detail Plan Presentation</a:t>
            </a:r>
            <a:r>
              <a:rPr lang="en-US" sz="2000">
                <a:solidFill>
                  <a:schemeClr val="tx2"/>
                </a:solidFill>
                <a:cs typeface="Arial"/>
              </a:rPr>
              <a:t> on RTCBTF Homepage</a:t>
            </a:r>
            <a:endParaRPr lang="en-US" sz="2000" dirty="0">
              <a:solidFill>
                <a:schemeClr val="tx2"/>
              </a:solidFill>
              <a:cs typeface="Arial"/>
            </a:endParaRPr>
          </a:p>
        </p:txBody>
      </p:sp>
      <p:sp>
        <p:nvSpPr>
          <p:cNvPr id="4" name="Slide Number Placeholder 3">
            <a:extLst>
              <a:ext uri="{FF2B5EF4-FFF2-40B4-BE49-F238E27FC236}">
                <a16:creationId xmlns:a16="http://schemas.microsoft.com/office/drawing/2014/main" id="{82DDB911-D666-26DE-D716-8702096D71A2}"/>
              </a:ext>
            </a:extLst>
          </p:cNvPr>
          <p:cNvSpPr>
            <a:spLocks noGrp="1"/>
          </p:cNvSpPr>
          <p:nvPr>
            <p:ph type="sldNum" sz="quarter" idx="4"/>
          </p:nvPr>
        </p:nvSpPr>
        <p:spPr/>
        <p:txBody>
          <a:bodyPr/>
          <a:lstStyle/>
          <a:p>
            <a:fld id="{1D93BD3E-1E9A-4970-A6F7-E7AC52762E0C}" type="slidenum">
              <a:rPr lang="en-US" smtClean="0"/>
              <a:pPr/>
              <a:t>17</a:t>
            </a:fld>
            <a:endParaRPr lang="en-US"/>
          </a:p>
        </p:txBody>
      </p:sp>
      <p:pic>
        <p:nvPicPr>
          <p:cNvPr id="5" name="Picture 4">
            <a:extLst>
              <a:ext uri="{FF2B5EF4-FFF2-40B4-BE49-F238E27FC236}">
                <a16:creationId xmlns:a16="http://schemas.microsoft.com/office/drawing/2014/main" id="{EF1876C1-5F0B-F614-0C37-F01230C06223}"/>
              </a:ext>
            </a:extLst>
          </p:cNvPr>
          <p:cNvPicPr>
            <a:picLocks noChangeAspect="1"/>
          </p:cNvPicPr>
          <p:nvPr/>
        </p:nvPicPr>
        <p:blipFill>
          <a:blip r:embed="rId3"/>
          <a:stretch>
            <a:fillRect/>
          </a:stretch>
        </p:blipFill>
        <p:spPr>
          <a:xfrm>
            <a:off x="304800" y="1352549"/>
            <a:ext cx="8608464" cy="4697873"/>
          </a:xfrm>
          <a:prstGeom prst="rect">
            <a:avLst/>
          </a:prstGeom>
        </p:spPr>
      </p:pic>
    </p:spTree>
    <p:extLst>
      <p:ext uri="{BB962C8B-B14F-4D97-AF65-F5344CB8AC3E}">
        <p14:creationId xmlns:p14="http://schemas.microsoft.com/office/powerpoint/2010/main" val="5095496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243D56-7444-70F5-F681-BB0AEFCE4E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D6F5FC-D664-5093-715D-DB07FE51F6BB}"/>
              </a:ext>
            </a:extLst>
          </p:cNvPr>
          <p:cNvSpPr>
            <a:spLocks noGrp="1"/>
          </p:cNvSpPr>
          <p:nvPr>
            <p:ph type="title"/>
          </p:nvPr>
        </p:nvSpPr>
        <p:spPr/>
        <p:txBody>
          <a:bodyPr lIns="91440" tIns="45720" rIns="91440" bIns="45720" anchor="t"/>
          <a:lstStyle/>
          <a:p>
            <a:r>
              <a:rPr lang="en-US" dirty="0">
                <a:cs typeface="Arial"/>
              </a:rPr>
              <a:t>Cutover Step-by-Step Timeline Spreadsheet</a:t>
            </a:r>
            <a:endParaRPr lang="en-US" dirty="0"/>
          </a:p>
        </p:txBody>
      </p:sp>
      <p:sp>
        <p:nvSpPr>
          <p:cNvPr id="3" name="Content Placeholder 2">
            <a:extLst>
              <a:ext uri="{FF2B5EF4-FFF2-40B4-BE49-F238E27FC236}">
                <a16:creationId xmlns:a16="http://schemas.microsoft.com/office/drawing/2014/main" id="{65FD6C6F-8696-169E-577B-D94E4E1E629A}"/>
              </a:ext>
            </a:extLst>
          </p:cNvPr>
          <p:cNvSpPr>
            <a:spLocks noGrp="1"/>
          </p:cNvSpPr>
          <p:nvPr>
            <p:ph idx="1"/>
          </p:nvPr>
        </p:nvSpPr>
        <p:spPr>
          <a:xfrm>
            <a:off x="311603" y="899432"/>
            <a:ext cx="8458199" cy="1237593"/>
          </a:xfrm>
        </p:spPr>
        <p:txBody>
          <a:bodyPr lIns="91440" tIns="45720" rIns="91440" bIns="45720" anchor="t"/>
          <a:lstStyle/>
          <a:p>
            <a:r>
              <a:rPr lang="en-US" sz="2000" dirty="0">
                <a:solidFill>
                  <a:schemeClr val="tx2"/>
                </a:solidFill>
                <a:cs typeface="Arial"/>
              </a:rPr>
              <a:t>Link to </a:t>
            </a:r>
            <a:r>
              <a:rPr lang="en-US" sz="2000" dirty="0">
                <a:solidFill>
                  <a:schemeClr val="tx2"/>
                </a:solidFill>
                <a:cs typeface="Arial"/>
                <a:hlinkClick r:id="rId2"/>
              </a:rPr>
              <a:t>Go-Live Cutover Plan External Spreadsheet</a:t>
            </a:r>
            <a:r>
              <a:rPr lang="en-US" sz="2000" dirty="0">
                <a:solidFill>
                  <a:schemeClr val="tx2"/>
                </a:solidFill>
                <a:cs typeface="Arial"/>
              </a:rPr>
              <a:t> on RTCBTF</a:t>
            </a:r>
          </a:p>
        </p:txBody>
      </p:sp>
      <p:sp>
        <p:nvSpPr>
          <p:cNvPr id="4" name="Slide Number Placeholder 3">
            <a:extLst>
              <a:ext uri="{FF2B5EF4-FFF2-40B4-BE49-F238E27FC236}">
                <a16:creationId xmlns:a16="http://schemas.microsoft.com/office/drawing/2014/main" id="{8D8E61DD-6DA2-3E14-C7EC-84AD9D4ADA75}"/>
              </a:ext>
            </a:extLst>
          </p:cNvPr>
          <p:cNvSpPr>
            <a:spLocks noGrp="1"/>
          </p:cNvSpPr>
          <p:nvPr>
            <p:ph type="sldNum" sz="quarter" idx="4"/>
          </p:nvPr>
        </p:nvSpPr>
        <p:spPr/>
        <p:txBody>
          <a:bodyPr/>
          <a:lstStyle/>
          <a:p>
            <a:fld id="{1D93BD3E-1E9A-4970-A6F7-E7AC52762E0C}" type="slidenum">
              <a:rPr lang="en-US" smtClean="0"/>
              <a:pPr/>
              <a:t>18</a:t>
            </a:fld>
            <a:endParaRPr lang="en-US"/>
          </a:p>
        </p:txBody>
      </p:sp>
      <p:pic>
        <p:nvPicPr>
          <p:cNvPr id="6" name="Picture 5">
            <a:extLst>
              <a:ext uri="{FF2B5EF4-FFF2-40B4-BE49-F238E27FC236}">
                <a16:creationId xmlns:a16="http://schemas.microsoft.com/office/drawing/2014/main" id="{6A8C97E0-8345-87A8-C8D4-5204EEDFD5F7}"/>
              </a:ext>
            </a:extLst>
          </p:cNvPr>
          <p:cNvPicPr>
            <a:picLocks noChangeAspect="1"/>
          </p:cNvPicPr>
          <p:nvPr/>
        </p:nvPicPr>
        <p:blipFill>
          <a:blip r:embed="rId3"/>
          <a:stretch>
            <a:fillRect/>
          </a:stretch>
        </p:blipFill>
        <p:spPr>
          <a:xfrm>
            <a:off x="0" y="1347019"/>
            <a:ext cx="9144000" cy="4611549"/>
          </a:xfrm>
          <a:prstGeom prst="rect">
            <a:avLst/>
          </a:prstGeom>
        </p:spPr>
      </p:pic>
    </p:spTree>
    <p:extLst>
      <p:ext uri="{BB962C8B-B14F-4D97-AF65-F5344CB8AC3E}">
        <p14:creationId xmlns:p14="http://schemas.microsoft.com/office/powerpoint/2010/main" val="3152164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DC6751-938C-0C9F-C3F9-ABE005422E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7D240A-544D-E917-4DF1-6DF2FDB788A1}"/>
              </a:ext>
            </a:extLst>
          </p:cNvPr>
          <p:cNvSpPr>
            <a:spLocks noGrp="1"/>
          </p:cNvSpPr>
          <p:nvPr>
            <p:ph type="title"/>
          </p:nvPr>
        </p:nvSpPr>
        <p:spPr/>
        <p:txBody>
          <a:bodyPr/>
          <a:lstStyle/>
          <a:p>
            <a:r>
              <a:rPr lang="en-US" dirty="0"/>
              <a:t>Other Updates of Interest</a:t>
            </a:r>
            <a:endParaRPr lang="en-US" dirty="0">
              <a:solidFill>
                <a:srgbClr val="FF0000"/>
              </a:solidFill>
            </a:endParaRPr>
          </a:p>
        </p:txBody>
      </p:sp>
      <p:sp>
        <p:nvSpPr>
          <p:cNvPr id="8" name="Content Placeholder 7">
            <a:extLst>
              <a:ext uri="{FF2B5EF4-FFF2-40B4-BE49-F238E27FC236}">
                <a16:creationId xmlns:a16="http://schemas.microsoft.com/office/drawing/2014/main" id="{60AA4A61-120E-1F59-E543-81C5A463868D}"/>
              </a:ext>
            </a:extLst>
          </p:cNvPr>
          <p:cNvSpPr>
            <a:spLocks noGrp="1"/>
          </p:cNvSpPr>
          <p:nvPr>
            <p:ph idx="1"/>
          </p:nvPr>
        </p:nvSpPr>
        <p:spPr>
          <a:xfrm>
            <a:off x="342900" y="1069043"/>
            <a:ext cx="8458200" cy="5282596"/>
          </a:xfrm>
        </p:spPr>
        <p:txBody>
          <a:bodyPr lIns="91440" tIns="45720" rIns="91440" bIns="45720" anchor="t"/>
          <a:lstStyle/>
          <a:p>
            <a:r>
              <a:rPr lang="en-US" sz="1800" dirty="0">
                <a:solidFill>
                  <a:schemeClr val="tx2"/>
                </a:solidFill>
              </a:rPr>
              <a:t>RTC+B Market Trials data being entered for OD 12/5 and beyond is production data</a:t>
            </a:r>
          </a:p>
          <a:p>
            <a:pPr lvl="1"/>
            <a:r>
              <a:rPr lang="en-US" sz="1400" dirty="0">
                <a:solidFill>
                  <a:schemeClr val="tx2"/>
                </a:solidFill>
              </a:rPr>
              <a:t>Data purge occurred November 30</a:t>
            </a:r>
            <a:r>
              <a:rPr lang="en-US" sz="1400" baseline="30000" dirty="0">
                <a:solidFill>
                  <a:schemeClr val="tx2"/>
                </a:solidFill>
              </a:rPr>
              <a:t>th</a:t>
            </a:r>
          </a:p>
          <a:p>
            <a:pPr lvl="1"/>
            <a:r>
              <a:rPr lang="en-US" sz="1400" dirty="0">
                <a:solidFill>
                  <a:schemeClr val="tx2"/>
                </a:solidFill>
              </a:rPr>
              <a:t>Reminder that Dec 1 and onward is supported production data</a:t>
            </a:r>
          </a:p>
          <a:p>
            <a:pPr lvl="1"/>
            <a:endParaRPr lang="en-US" sz="1400" dirty="0">
              <a:solidFill>
                <a:schemeClr val="tx2"/>
              </a:solidFill>
            </a:endParaRPr>
          </a:p>
          <a:p>
            <a:r>
              <a:rPr lang="en-US" sz="1800" dirty="0">
                <a:solidFill>
                  <a:schemeClr val="tx2"/>
                </a:solidFill>
              </a:rPr>
              <a:t>ERCOT will be posting AS Deployment Factor values included in today’s meeting materials and will be posted on RTCBTF Homepage later today</a:t>
            </a:r>
          </a:p>
          <a:p>
            <a:endParaRPr lang="en-US" sz="1800" dirty="0">
              <a:solidFill>
                <a:schemeClr val="tx2"/>
              </a:solidFill>
            </a:endParaRPr>
          </a:p>
          <a:p>
            <a:r>
              <a:rPr lang="en-US" sz="1800" dirty="0">
                <a:solidFill>
                  <a:schemeClr val="tx2"/>
                </a:solidFill>
              </a:rPr>
              <a:t>Reminder that cutover status can be publicly observed by monitoring </a:t>
            </a:r>
            <a:r>
              <a:rPr lang="en-US" sz="1800" dirty="0">
                <a:solidFill>
                  <a:schemeClr val="tx2"/>
                </a:solidFill>
                <a:hlinkClick r:id="rId2"/>
              </a:rPr>
              <a:t>Operations Messages </a:t>
            </a:r>
            <a:r>
              <a:rPr lang="en-US" sz="1800" dirty="0">
                <a:solidFill>
                  <a:schemeClr val="tx2"/>
                </a:solidFill>
              </a:rPr>
              <a:t>which will be updated approximate 30 minutes before and after the cutover</a:t>
            </a:r>
          </a:p>
          <a:p>
            <a:endParaRPr lang="en-US" sz="1200" dirty="0">
              <a:solidFill>
                <a:schemeClr val="tx2"/>
              </a:solidFill>
            </a:endParaRPr>
          </a:p>
          <a:p>
            <a:r>
              <a:rPr lang="en-US" sz="1800" dirty="0">
                <a:solidFill>
                  <a:schemeClr val="tx2"/>
                </a:solidFill>
              </a:rPr>
              <a:t>RTC+B FAQ is a great resource for support (on RTCBTF home page): </a:t>
            </a:r>
          </a:p>
          <a:p>
            <a:pPr marL="971550" lvl="2" indent="-171450"/>
            <a:r>
              <a:rPr lang="en-US" sz="1100" dirty="0">
                <a:solidFill>
                  <a:schemeClr val="tx2"/>
                </a:solidFill>
                <a:hlinkClick r:id="rId3"/>
              </a:rPr>
              <a:t>https://www.ercot.com/files/docs/2025/05/12/RTCB-FAQ-Questions-and-Answers-111925.xlsx</a:t>
            </a:r>
            <a:r>
              <a:rPr lang="en-US" sz="1100" dirty="0">
                <a:solidFill>
                  <a:schemeClr val="tx2"/>
                </a:solidFill>
              </a:rPr>
              <a:t> </a:t>
            </a:r>
          </a:p>
          <a:p>
            <a:endParaRPr lang="en-US" sz="1800" dirty="0">
              <a:solidFill>
                <a:schemeClr val="tx2"/>
              </a:solidFill>
            </a:endParaRPr>
          </a:p>
          <a:p>
            <a:pPr marL="0" indent="0">
              <a:buNone/>
            </a:pPr>
            <a:endParaRPr lang="en-US" sz="2000" dirty="0">
              <a:solidFill>
                <a:schemeClr val="tx2"/>
              </a:solidFill>
            </a:endParaRPr>
          </a:p>
        </p:txBody>
      </p:sp>
    </p:spTree>
    <p:extLst>
      <p:ext uri="{BB962C8B-B14F-4D97-AF65-F5344CB8AC3E}">
        <p14:creationId xmlns:p14="http://schemas.microsoft.com/office/powerpoint/2010/main" val="3832477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D6869-86A1-B83B-8299-C2EB10231D1A}"/>
              </a:ext>
            </a:extLst>
          </p:cNvPr>
          <p:cNvSpPr>
            <a:spLocks noGrp="1"/>
          </p:cNvSpPr>
          <p:nvPr>
            <p:ph type="title"/>
          </p:nvPr>
        </p:nvSpPr>
        <p:spPr/>
        <p:txBody>
          <a:bodyPr/>
          <a:lstStyle/>
          <a:p>
            <a:r>
              <a:rPr lang="en-US"/>
              <a:t>Outline</a:t>
            </a:r>
          </a:p>
        </p:txBody>
      </p:sp>
      <p:sp>
        <p:nvSpPr>
          <p:cNvPr id="3" name="Content Placeholder 2">
            <a:extLst>
              <a:ext uri="{FF2B5EF4-FFF2-40B4-BE49-F238E27FC236}">
                <a16:creationId xmlns:a16="http://schemas.microsoft.com/office/drawing/2014/main" id="{9AF20F1E-D4E3-7A70-2873-597B398F2A67}"/>
              </a:ext>
            </a:extLst>
          </p:cNvPr>
          <p:cNvSpPr>
            <a:spLocks noGrp="1"/>
          </p:cNvSpPr>
          <p:nvPr>
            <p:ph idx="1"/>
          </p:nvPr>
        </p:nvSpPr>
        <p:spPr>
          <a:xfrm>
            <a:off x="304800" y="746440"/>
            <a:ext cx="8534400" cy="5606500"/>
          </a:xfrm>
        </p:spPr>
        <p:txBody>
          <a:bodyPr/>
          <a:lstStyle/>
          <a:p>
            <a:pPr>
              <a:buFontTx/>
              <a:buChar char="-"/>
            </a:pPr>
            <a:r>
              <a:rPr lang="en-US" sz="2000" dirty="0">
                <a:solidFill>
                  <a:schemeClr val="tx2"/>
                </a:solidFill>
              </a:rPr>
              <a:t>Antitrust Admonition</a:t>
            </a:r>
          </a:p>
          <a:p>
            <a:pPr>
              <a:buFontTx/>
              <a:buChar char="-"/>
            </a:pPr>
            <a:r>
              <a:rPr lang="en-US" sz="2000" dirty="0">
                <a:solidFill>
                  <a:schemeClr val="tx2"/>
                </a:solidFill>
              </a:rPr>
              <a:t>Where we are at</a:t>
            </a:r>
          </a:p>
          <a:p>
            <a:pPr>
              <a:buFontTx/>
              <a:buChar char="-"/>
            </a:pPr>
            <a:r>
              <a:rPr lang="en-US" sz="2000" dirty="0">
                <a:solidFill>
                  <a:srgbClr val="C00000"/>
                </a:solidFill>
              </a:rPr>
              <a:t>Cutover Recap</a:t>
            </a:r>
          </a:p>
          <a:p>
            <a:pPr>
              <a:buFontTx/>
              <a:buChar char="-"/>
            </a:pPr>
            <a:r>
              <a:rPr lang="en-US" sz="2000" dirty="0">
                <a:solidFill>
                  <a:srgbClr val="C00000"/>
                </a:solidFill>
              </a:rPr>
              <a:t>Reports Discussion </a:t>
            </a:r>
          </a:p>
          <a:p>
            <a:pPr>
              <a:buFontTx/>
              <a:buChar char="-"/>
            </a:pPr>
            <a:r>
              <a:rPr lang="en-US" sz="2000" dirty="0">
                <a:solidFill>
                  <a:srgbClr val="C00000"/>
                </a:solidFill>
              </a:rPr>
              <a:t>Walk-through other technical details</a:t>
            </a:r>
          </a:p>
          <a:p>
            <a:pPr>
              <a:buFontTx/>
              <a:buChar char="-"/>
            </a:pPr>
            <a:r>
              <a:rPr lang="en-US" sz="2000" dirty="0">
                <a:solidFill>
                  <a:schemeClr val="tx2"/>
                </a:solidFill>
              </a:rPr>
              <a:t>Q&amp;A </a:t>
            </a:r>
          </a:p>
          <a:p>
            <a:pPr>
              <a:buFontTx/>
              <a:buChar char="-"/>
            </a:pPr>
            <a:r>
              <a:rPr lang="en-US" sz="2000" dirty="0">
                <a:solidFill>
                  <a:schemeClr val="tx2"/>
                </a:solidFill>
              </a:rPr>
              <a:t>Appendix- Supporting Materials: </a:t>
            </a:r>
          </a:p>
          <a:p>
            <a:pPr lvl="1">
              <a:buFontTx/>
              <a:buChar char="-"/>
            </a:pPr>
            <a:r>
              <a:rPr lang="en-US" sz="1050" dirty="0">
                <a:solidFill>
                  <a:schemeClr val="tx2"/>
                </a:solidFill>
              </a:rPr>
              <a:t>Summary of SCED Functionality</a:t>
            </a:r>
          </a:p>
          <a:p>
            <a:pPr lvl="1">
              <a:buFontTx/>
              <a:buChar char="-"/>
            </a:pPr>
            <a:r>
              <a:rPr lang="en-US" sz="1050" dirty="0">
                <a:solidFill>
                  <a:schemeClr val="accent2">
                    <a:lumMod val="50000"/>
                  </a:schemeClr>
                </a:solidFill>
              </a:rPr>
              <a:t>SCED Analysis/Results for prior week</a:t>
            </a:r>
          </a:p>
          <a:p>
            <a:pPr lvl="1">
              <a:buFontTx/>
              <a:buChar char="-"/>
            </a:pPr>
            <a:r>
              <a:rPr lang="en-US" sz="1050" dirty="0">
                <a:solidFill>
                  <a:schemeClr val="tx2"/>
                </a:solidFill>
              </a:rPr>
              <a:t>DAM and AS Self-Provision Education</a:t>
            </a:r>
          </a:p>
          <a:p>
            <a:pPr lvl="1">
              <a:buFontTx/>
              <a:buChar char="-"/>
            </a:pPr>
            <a:r>
              <a:rPr lang="en-US" sz="1050" dirty="0">
                <a:solidFill>
                  <a:schemeClr val="tx2"/>
                </a:solidFill>
              </a:rPr>
              <a:t>Telemetry Screening</a:t>
            </a:r>
          </a:p>
          <a:p>
            <a:pPr lvl="1">
              <a:buFontTx/>
              <a:buChar char="-"/>
            </a:pPr>
            <a:r>
              <a:rPr lang="en-US" sz="1050" dirty="0">
                <a:solidFill>
                  <a:schemeClr val="tx2"/>
                </a:solidFill>
              </a:rPr>
              <a:t>New RTC Pricing Reports location</a:t>
            </a:r>
          </a:p>
          <a:p>
            <a:pPr lvl="1">
              <a:buFontTx/>
              <a:buChar char="-"/>
            </a:pPr>
            <a:r>
              <a:rPr lang="en-US" sz="1050" dirty="0">
                <a:solidFill>
                  <a:schemeClr val="tx2"/>
                </a:solidFill>
              </a:rPr>
              <a:t>NPRR1290 Validation Changes</a:t>
            </a:r>
          </a:p>
          <a:p>
            <a:pPr lvl="1">
              <a:buFontTx/>
              <a:buChar char="-"/>
            </a:pPr>
            <a:r>
              <a:rPr lang="en-US" sz="1050" dirty="0">
                <a:solidFill>
                  <a:schemeClr val="tx2"/>
                </a:solidFill>
              </a:rPr>
              <a:t>Links to Handbooks</a:t>
            </a:r>
          </a:p>
          <a:p>
            <a:pPr lvl="1">
              <a:buFontTx/>
              <a:buChar char="-"/>
            </a:pPr>
            <a:r>
              <a:rPr lang="en-US" sz="1050" dirty="0">
                <a:solidFill>
                  <a:schemeClr val="tx2"/>
                </a:solidFill>
              </a:rPr>
              <a:t>FAQ Updated </a:t>
            </a:r>
          </a:p>
          <a:p>
            <a:pPr lvl="1">
              <a:buFontTx/>
              <a:buChar char="-"/>
            </a:pPr>
            <a:r>
              <a:rPr lang="en-US" sz="1050" dirty="0">
                <a:solidFill>
                  <a:schemeClr val="tx2"/>
                </a:solidFill>
              </a:rPr>
              <a:t>Connectivity and Configuration (digital certs)</a:t>
            </a:r>
            <a:endParaRPr lang="en-US" sz="1200" dirty="0">
              <a:solidFill>
                <a:schemeClr val="tx2"/>
              </a:solidFill>
            </a:endParaRPr>
          </a:p>
        </p:txBody>
      </p:sp>
      <p:sp>
        <p:nvSpPr>
          <p:cNvPr id="4" name="Slide Number Placeholder 3">
            <a:extLst>
              <a:ext uri="{FF2B5EF4-FFF2-40B4-BE49-F238E27FC236}">
                <a16:creationId xmlns:a16="http://schemas.microsoft.com/office/drawing/2014/main" id="{508D7AED-487B-8A2B-4965-52C07187891A}"/>
              </a:ext>
            </a:extLst>
          </p:cNvPr>
          <p:cNvSpPr>
            <a:spLocks noGrp="1"/>
          </p:cNvSpPr>
          <p:nvPr>
            <p:ph type="sldNum" sz="quarter" idx="4"/>
          </p:nvPr>
        </p:nvSpPr>
        <p:spPr/>
        <p:txBody>
          <a:bodyPr/>
          <a:lstStyle/>
          <a:p>
            <a:fld id="{1D93BD3E-1E9A-4970-A6F7-E7AC52762E0C}" type="slidenum">
              <a:rPr lang="en-US" smtClean="0"/>
              <a:pPr/>
              <a:t>2</a:t>
            </a:fld>
            <a:endParaRPr lang="en-US"/>
          </a:p>
        </p:txBody>
      </p:sp>
    </p:spTree>
    <p:extLst>
      <p:ext uri="{BB962C8B-B14F-4D97-AF65-F5344CB8AC3E}">
        <p14:creationId xmlns:p14="http://schemas.microsoft.com/office/powerpoint/2010/main" val="39965938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0BBEA1-C3FC-8305-CD16-33C01C938C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FCACFA-3DFA-BB2C-9F20-929F206DEF53}"/>
              </a:ext>
            </a:extLst>
          </p:cNvPr>
          <p:cNvSpPr>
            <a:spLocks noGrp="1"/>
          </p:cNvSpPr>
          <p:nvPr>
            <p:ph type="title"/>
          </p:nvPr>
        </p:nvSpPr>
        <p:spPr/>
        <p:txBody>
          <a:bodyPr/>
          <a:lstStyle/>
          <a:p>
            <a:r>
              <a:rPr lang="en-US" dirty="0"/>
              <a:t>Communications Support</a:t>
            </a:r>
            <a:endParaRPr lang="en-US" dirty="0">
              <a:solidFill>
                <a:srgbClr val="FF0000"/>
              </a:solidFill>
            </a:endParaRPr>
          </a:p>
        </p:txBody>
      </p:sp>
      <p:sp>
        <p:nvSpPr>
          <p:cNvPr id="8" name="Content Placeholder 7">
            <a:extLst>
              <a:ext uri="{FF2B5EF4-FFF2-40B4-BE49-F238E27FC236}">
                <a16:creationId xmlns:a16="http://schemas.microsoft.com/office/drawing/2014/main" id="{62A8BF77-D95A-83D3-09CA-C403F1BC20FD}"/>
              </a:ext>
            </a:extLst>
          </p:cNvPr>
          <p:cNvSpPr>
            <a:spLocks noGrp="1"/>
          </p:cNvSpPr>
          <p:nvPr>
            <p:ph idx="1"/>
          </p:nvPr>
        </p:nvSpPr>
        <p:spPr>
          <a:xfrm>
            <a:off x="304800" y="814632"/>
            <a:ext cx="8534400" cy="443897"/>
          </a:xfrm>
        </p:spPr>
        <p:txBody>
          <a:bodyPr lIns="91440" tIns="45720" rIns="91440" bIns="45720" anchor="t"/>
          <a:lstStyle/>
          <a:p>
            <a:pPr marL="0" indent="0">
              <a:buNone/>
            </a:pPr>
            <a:r>
              <a:rPr lang="en-US" sz="1400" dirty="0">
                <a:solidFill>
                  <a:schemeClr val="tx2"/>
                </a:solidFill>
              </a:rPr>
              <a:t>Email sent Monday evening to QSE AR, BAR, RTC AE, subset of TSPs </a:t>
            </a:r>
          </a:p>
          <a:p>
            <a:pPr marL="0" indent="0">
              <a:buNone/>
            </a:pPr>
            <a:endParaRPr lang="en-US" sz="2000" dirty="0">
              <a:solidFill>
                <a:schemeClr val="tx2"/>
              </a:solidFill>
            </a:endParaRPr>
          </a:p>
          <a:p>
            <a:pPr marL="0" indent="0">
              <a:buNone/>
            </a:pPr>
            <a:endParaRPr lang="en-US" sz="2000" dirty="0">
              <a:solidFill>
                <a:schemeClr val="tx2"/>
              </a:solidFill>
            </a:endParaRPr>
          </a:p>
        </p:txBody>
      </p:sp>
      <p:pic>
        <p:nvPicPr>
          <p:cNvPr id="5" name="Picture 4">
            <a:extLst>
              <a:ext uri="{FF2B5EF4-FFF2-40B4-BE49-F238E27FC236}">
                <a16:creationId xmlns:a16="http://schemas.microsoft.com/office/drawing/2014/main" id="{311A78F2-791D-AC9F-F255-98D0FF5E6D93}"/>
              </a:ext>
            </a:extLst>
          </p:cNvPr>
          <p:cNvPicPr>
            <a:picLocks noChangeAspect="1"/>
          </p:cNvPicPr>
          <p:nvPr/>
        </p:nvPicPr>
        <p:blipFill>
          <a:blip r:embed="rId2"/>
          <a:stretch>
            <a:fillRect/>
          </a:stretch>
        </p:blipFill>
        <p:spPr>
          <a:xfrm>
            <a:off x="149837" y="1258529"/>
            <a:ext cx="8920525" cy="4571175"/>
          </a:xfrm>
          <a:prstGeom prst="rect">
            <a:avLst/>
          </a:prstGeom>
        </p:spPr>
      </p:pic>
    </p:spTree>
    <p:extLst>
      <p:ext uri="{BB962C8B-B14F-4D97-AF65-F5344CB8AC3E}">
        <p14:creationId xmlns:p14="http://schemas.microsoft.com/office/powerpoint/2010/main" val="30281172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47D35-388B-773E-4BED-BFB0B5168BE0}"/>
              </a:ext>
            </a:extLst>
          </p:cNvPr>
          <p:cNvSpPr>
            <a:spLocks noGrp="1"/>
          </p:cNvSpPr>
          <p:nvPr>
            <p:ph type="title"/>
          </p:nvPr>
        </p:nvSpPr>
        <p:spPr/>
        <p:txBody>
          <a:bodyPr/>
          <a:lstStyle/>
          <a:p>
            <a:r>
              <a:rPr lang="en-US" dirty="0"/>
              <a:t>Wrap-Up &amp; Questions</a:t>
            </a:r>
            <a:endParaRPr lang="en-US" dirty="0">
              <a:solidFill>
                <a:srgbClr val="FF0000"/>
              </a:solidFill>
            </a:endParaRPr>
          </a:p>
        </p:txBody>
      </p:sp>
      <p:sp>
        <p:nvSpPr>
          <p:cNvPr id="8" name="Content Placeholder 7">
            <a:extLst>
              <a:ext uri="{FF2B5EF4-FFF2-40B4-BE49-F238E27FC236}">
                <a16:creationId xmlns:a16="http://schemas.microsoft.com/office/drawing/2014/main" id="{F97F78F1-831D-5D2B-D86F-5DA2B2C9A12A}"/>
              </a:ext>
            </a:extLst>
          </p:cNvPr>
          <p:cNvSpPr>
            <a:spLocks noGrp="1"/>
          </p:cNvSpPr>
          <p:nvPr>
            <p:ph idx="1"/>
          </p:nvPr>
        </p:nvSpPr>
        <p:spPr>
          <a:xfrm>
            <a:off x="234745" y="1385584"/>
            <a:ext cx="8458200" cy="5282596"/>
          </a:xfrm>
        </p:spPr>
        <p:txBody>
          <a:bodyPr lIns="91440" tIns="45720" rIns="91440" bIns="45720" anchor="t"/>
          <a:lstStyle/>
          <a:p>
            <a:r>
              <a:rPr lang="en-US" sz="1600" dirty="0">
                <a:solidFill>
                  <a:schemeClr val="tx2"/>
                </a:solidFill>
              </a:rPr>
              <a:t>Extra support beyond Daily Calls:</a:t>
            </a:r>
          </a:p>
          <a:p>
            <a:pPr lvl="1">
              <a:buFontTx/>
              <a:buChar char="-"/>
            </a:pPr>
            <a:r>
              <a:rPr lang="en-US" sz="1600" dirty="0">
                <a:solidFill>
                  <a:schemeClr val="tx2"/>
                </a:solidFill>
              </a:rPr>
              <a:t>Dec 4- Secure </a:t>
            </a:r>
            <a:r>
              <a:rPr lang="en-US" sz="1600" dirty="0" err="1">
                <a:solidFill>
                  <a:schemeClr val="tx2"/>
                </a:solidFill>
              </a:rPr>
              <a:t>WebEx</a:t>
            </a:r>
            <a:r>
              <a:rPr lang="en-US" sz="1600" dirty="0">
                <a:solidFill>
                  <a:schemeClr val="tx2"/>
                </a:solidFill>
              </a:rPr>
              <a:t> Thursday night cutover for QSE with Resources (similar to LFC Test)</a:t>
            </a:r>
          </a:p>
          <a:p>
            <a:pPr lvl="2">
              <a:buFontTx/>
              <a:buChar char="-"/>
            </a:pPr>
            <a:r>
              <a:rPr lang="en-US" sz="1050" dirty="0">
                <a:solidFill>
                  <a:schemeClr val="tx2"/>
                </a:solidFill>
              </a:rPr>
              <a:t>emailed </a:t>
            </a:r>
            <a:r>
              <a:rPr lang="en-US" sz="1050" dirty="0" err="1">
                <a:solidFill>
                  <a:schemeClr val="tx2"/>
                </a:solidFill>
              </a:rPr>
              <a:t>WebEx</a:t>
            </a:r>
            <a:r>
              <a:rPr lang="en-US" sz="1050" dirty="0">
                <a:solidFill>
                  <a:schemeClr val="tx2"/>
                </a:solidFill>
              </a:rPr>
              <a:t> info Dec 1, and updating (if needed) </a:t>
            </a:r>
            <a:r>
              <a:rPr lang="en-US" sz="1200" dirty="0">
                <a:solidFill>
                  <a:schemeClr val="tx2"/>
                </a:solidFill>
              </a:rPr>
              <a:t>QSE contact list used for LFC Closed Loop Tests</a:t>
            </a:r>
          </a:p>
          <a:p>
            <a:pPr lvl="1">
              <a:buFontTx/>
              <a:buChar char="-"/>
            </a:pPr>
            <a:r>
              <a:rPr lang="en-US" sz="1600" dirty="0">
                <a:solidFill>
                  <a:schemeClr val="tx2"/>
                </a:solidFill>
              </a:rPr>
              <a:t>Dec 5- </a:t>
            </a:r>
            <a:r>
              <a:rPr lang="en-US" sz="1600" dirty="0">
                <a:solidFill>
                  <a:schemeClr val="tx2"/>
                </a:solidFill>
                <a:hlinkClick r:id="rId2"/>
              </a:rPr>
              <a:t>Support </a:t>
            </a:r>
            <a:r>
              <a:rPr lang="en-US" sz="1600" dirty="0" err="1">
                <a:solidFill>
                  <a:schemeClr val="tx2"/>
                </a:solidFill>
                <a:hlinkClick r:id="rId2"/>
              </a:rPr>
              <a:t>WebEx</a:t>
            </a:r>
            <a:r>
              <a:rPr lang="en-US" sz="1600" dirty="0">
                <a:solidFill>
                  <a:schemeClr val="tx2"/>
                </a:solidFill>
                <a:hlinkClick r:id="rId2"/>
              </a:rPr>
              <a:t> for Friday morning 6am-10am </a:t>
            </a:r>
            <a:r>
              <a:rPr lang="en-US" sz="1600" dirty="0">
                <a:solidFill>
                  <a:schemeClr val="tx2"/>
                </a:solidFill>
              </a:rPr>
              <a:t>(now posted)</a:t>
            </a:r>
          </a:p>
          <a:p>
            <a:pPr lvl="2">
              <a:buFontTx/>
              <a:buChar char="-"/>
            </a:pPr>
            <a:r>
              <a:rPr lang="en-US" sz="1050" dirty="0">
                <a:solidFill>
                  <a:schemeClr val="tx2"/>
                </a:solidFill>
              </a:rPr>
              <a:t>Connectivity/submission support for Day-Ahead Market</a:t>
            </a:r>
          </a:p>
          <a:p>
            <a:endParaRPr lang="en-US" sz="1600" dirty="0">
              <a:solidFill>
                <a:schemeClr val="tx2"/>
              </a:solidFill>
            </a:endParaRPr>
          </a:p>
          <a:p>
            <a:r>
              <a:rPr lang="en-US" sz="1600" dirty="0">
                <a:solidFill>
                  <a:schemeClr val="tx2"/>
                </a:solidFill>
              </a:rPr>
              <a:t>QSEs should be reviewing Cutover plans and considering staffing and system needs for Dec 1-5</a:t>
            </a:r>
          </a:p>
          <a:p>
            <a:endParaRPr lang="en-US" sz="1600" dirty="0">
              <a:solidFill>
                <a:schemeClr val="tx2"/>
              </a:solidFill>
            </a:endParaRPr>
          </a:p>
          <a:p>
            <a:r>
              <a:rPr lang="en-US" sz="1600" dirty="0">
                <a:solidFill>
                  <a:schemeClr val="tx2"/>
                </a:solidFill>
              </a:rPr>
              <a:t>Go to more technical details/highlights and then finish Wrap-Up with Q&amp;A</a:t>
            </a:r>
          </a:p>
          <a:p>
            <a:pPr lvl="1"/>
            <a:endParaRPr lang="en-US" sz="1100" dirty="0">
              <a:solidFill>
                <a:schemeClr val="tx2"/>
              </a:solidFill>
            </a:endParaRPr>
          </a:p>
          <a:p>
            <a:r>
              <a:rPr lang="en-US" sz="1600" dirty="0">
                <a:solidFill>
                  <a:schemeClr val="tx2"/>
                </a:solidFill>
              </a:rPr>
              <a:t>Remainder of meeting for Q&amp;A</a:t>
            </a:r>
          </a:p>
          <a:p>
            <a:pPr lvl="1"/>
            <a:r>
              <a:rPr lang="en-US" sz="1400" dirty="0">
                <a:solidFill>
                  <a:schemeClr val="tx2"/>
                </a:solidFill>
              </a:rPr>
              <a:t>Can always email the RTC+B Program mailbox: </a:t>
            </a:r>
            <a:r>
              <a:rPr lang="en-US" sz="1400" dirty="0">
                <a:solidFill>
                  <a:schemeClr val="tx2"/>
                </a:solidFill>
                <a:hlinkClick r:id="rId3">
                  <a:extLst>
                    <a:ext uri="{A12FA001-AC4F-418D-AE19-62706E023703}">
                      <ahyp:hlinkClr xmlns:ahyp="http://schemas.microsoft.com/office/drawing/2018/hyperlinkcolor" val="tx"/>
                    </a:ext>
                  </a:extLst>
                </a:hlinkClick>
              </a:rPr>
              <a:t>RTCB@ercot.com</a:t>
            </a:r>
            <a:r>
              <a:rPr lang="en-US" sz="1400" dirty="0">
                <a:solidFill>
                  <a:schemeClr val="tx2"/>
                </a:solidFill>
              </a:rPr>
              <a:t> </a:t>
            </a:r>
          </a:p>
          <a:p>
            <a:pPr lvl="1"/>
            <a:r>
              <a:rPr lang="en-US" sz="1400" dirty="0">
                <a:solidFill>
                  <a:schemeClr val="tx2"/>
                </a:solidFill>
              </a:rPr>
              <a:t>RTC+B FAQ is a great resource for support (on RTCBTF home page): </a:t>
            </a:r>
          </a:p>
          <a:p>
            <a:pPr marL="971550" lvl="2" indent="-171450"/>
            <a:r>
              <a:rPr lang="en-US" sz="1050" dirty="0">
                <a:solidFill>
                  <a:schemeClr val="tx2"/>
                </a:solidFill>
                <a:hlinkClick r:id="rId4"/>
              </a:rPr>
              <a:t>https://www.ercot.com/files/docs/2025/05/12/RTCB-FAQ-Questions-and-Answers-111925.xlsx</a:t>
            </a:r>
            <a:r>
              <a:rPr lang="en-US" sz="1050" dirty="0">
                <a:solidFill>
                  <a:schemeClr val="tx2"/>
                </a:solidFill>
              </a:rPr>
              <a:t> </a:t>
            </a:r>
          </a:p>
          <a:p>
            <a:pPr lvl="1"/>
            <a:endParaRPr lang="en-US" sz="1200" dirty="0">
              <a:solidFill>
                <a:schemeClr val="tx2"/>
              </a:solidFill>
            </a:endParaRPr>
          </a:p>
          <a:p>
            <a:endParaRPr lang="en-US" sz="1200" dirty="0">
              <a:solidFill>
                <a:schemeClr val="tx2"/>
              </a:solidFill>
              <a:cs typeface="Arial"/>
            </a:endParaRPr>
          </a:p>
          <a:p>
            <a:pPr>
              <a:buFontTx/>
              <a:buChar char="-"/>
            </a:pPr>
            <a:endParaRPr lang="en-US" sz="1200" dirty="0">
              <a:solidFill>
                <a:schemeClr val="tx2"/>
              </a:solidFill>
            </a:endParaRPr>
          </a:p>
          <a:p>
            <a:pPr marL="0" indent="0">
              <a:buNone/>
            </a:pPr>
            <a:endParaRPr lang="en-US" sz="1600" dirty="0">
              <a:solidFill>
                <a:schemeClr val="tx2"/>
              </a:solidFill>
            </a:endParaRPr>
          </a:p>
        </p:txBody>
      </p:sp>
      <p:pic>
        <p:nvPicPr>
          <p:cNvPr id="4" name="Picture 3" descr="Table&#10;&#10;AI-generated content may be incorrect.">
            <a:extLst>
              <a:ext uri="{FF2B5EF4-FFF2-40B4-BE49-F238E27FC236}">
                <a16:creationId xmlns:a16="http://schemas.microsoft.com/office/drawing/2014/main" id="{835B13D8-999F-9C2C-28B5-D21EB822BE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09528" y="355701"/>
            <a:ext cx="5129672" cy="917864"/>
          </a:xfrm>
          <a:prstGeom prst="rect">
            <a:avLst/>
          </a:prstGeom>
        </p:spPr>
      </p:pic>
    </p:spTree>
    <p:extLst>
      <p:ext uri="{BB962C8B-B14F-4D97-AF65-F5344CB8AC3E}">
        <p14:creationId xmlns:p14="http://schemas.microsoft.com/office/powerpoint/2010/main" val="6806247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C337F-DA7C-CC78-1DB1-B6E15826C601}"/>
              </a:ext>
            </a:extLst>
          </p:cNvPr>
          <p:cNvSpPr>
            <a:spLocks noGrp="1"/>
          </p:cNvSpPr>
          <p:nvPr>
            <p:ph type="title"/>
          </p:nvPr>
        </p:nvSpPr>
        <p:spPr/>
        <p:txBody>
          <a:bodyPr/>
          <a:lstStyle/>
          <a:p>
            <a:r>
              <a:rPr lang="en-US" dirty="0"/>
              <a:t>APPENDIX- Supporting Materials from Market Trials</a:t>
            </a:r>
          </a:p>
        </p:txBody>
      </p:sp>
      <p:sp>
        <p:nvSpPr>
          <p:cNvPr id="3" name="Content Placeholder 2">
            <a:extLst>
              <a:ext uri="{FF2B5EF4-FFF2-40B4-BE49-F238E27FC236}">
                <a16:creationId xmlns:a16="http://schemas.microsoft.com/office/drawing/2014/main" id="{834BC5C8-605E-9253-3014-5A6F1CDCDA56}"/>
              </a:ext>
            </a:extLst>
          </p:cNvPr>
          <p:cNvSpPr>
            <a:spLocks noGrp="1"/>
          </p:cNvSpPr>
          <p:nvPr>
            <p:ph idx="1"/>
          </p:nvPr>
        </p:nvSpPr>
        <p:spPr>
          <a:xfrm>
            <a:off x="226142" y="1462896"/>
            <a:ext cx="8534400" cy="3139440"/>
          </a:xfrm>
        </p:spPr>
        <p:txBody>
          <a:bodyPr/>
          <a:lstStyle/>
          <a:p>
            <a:r>
              <a:rPr lang="en-US" sz="2000" dirty="0">
                <a:solidFill>
                  <a:schemeClr val="accent2">
                    <a:lumMod val="75000"/>
                  </a:schemeClr>
                </a:solidFill>
              </a:rPr>
              <a:t>Summary of SCED Functionality</a:t>
            </a:r>
          </a:p>
          <a:p>
            <a:r>
              <a:rPr lang="en-US" sz="2000" dirty="0">
                <a:solidFill>
                  <a:schemeClr val="accent2">
                    <a:lumMod val="75000"/>
                  </a:schemeClr>
                </a:solidFill>
              </a:rPr>
              <a:t>SCED Analysis/Results for prior week</a:t>
            </a:r>
          </a:p>
          <a:p>
            <a:r>
              <a:rPr lang="en-US" sz="2000" dirty="0">
                <a:solidFill>
                  <a:schemeClr val="accent2">
                    <a:lumMod val="75000"/>
                  </a:schemeClr>
                </a:solidFill>
              </a:rPr>
              <a:t>DAM and AS Self-Provision Education</a:t>
            </a:r>
          </a:p>
          <a:p>
            <a:r>
              <a:rPr lang="en-US" sz="2000" dirty="0">
                <a:solidFill>
                  <a:schemeClr val="accent2">
                    <a:lumMod val="75000"/>
                  </a:schemeClr>
                </a:solidFill>
              </a:rPr>
              <a:t>Telemetry Screening</a:t>
            </a:r>
          </a:p>
          <a:p>
            <a:r>
              <a:rPr lang="en-US" sz="2000" dirty="0">
                <a:solidFill>
                  <a:schemeClr val="accent2">
                    <a:lumMod val="75000"/>
                  </a:schemeClr>
                </a:solidFill>
              </a:rPr>
              <a:t>New RTC Pricing Reports location</a:t>
            </a:r>
          </a:p>
          <a:p>
            <a:r>
              <a:rPr lang="en-US" sz="2000" dirty="0">
                <a:solidFill>
                  <a:schemeClr val="accent2">
                    <a:lumMod val="75000"/>
                  </a:schemeClr>
                </a:solidFill>
              </a:rPr>
              <a:t>NPRR1290 Validation Changes</a:t>
            </a:r>
          </a:p>
          <a:p>
            <a:r>
              <a:rPr lang="en-US" sz="2000" dirty="0">
                <a:solidFill>
                  <a:schemeClr val="accent2">
                    <a:lumMod val="75000"/>
                  </a:schemeClr>
                </a:solidFill>
              </a:rPr>
              <a:t>Links to Handbooks</a:t>
            </a:r>
          </a:p>
          <a:p>
            <a:r>
              <a:rPr lang="en-US" sz="2000" dirty="0">
                <a:solidFill>
                  <a:schemeClr val="accent2">
                    <a:lumMod val="75000"/>
                  </a:schemeClr>
                </a:solidFill>
              </a:rPr>
              <a:t>FAQ Updated </a:t>
            </a:r>
          </a:p>
          <a:p>
            <a:r>
              <a:rPr lang="en-US" sz="2000" dirty="0">
                <a:solidFill>
                  <a:schemeClr val="accent2">
                    <a:lumMod val="75000"/>
                  </a:schemeClr>
                </a:solidFill>
              </a:rPr>
              <a:t>Connectivity and Configuration (digital certs)</a:t>
            </a:r>
          </a:p>
        </p:txBody>
      </p:sp>
      <p:sp>
        <p:nvSpPr>
          <p:cNvPr id="4" name="Slide Number Placeholder 3">
            <a:extLst>
              <a:ext uri="{FF2B5EF4-FFF2-40B4-BE49-F238E27FC236}">
                <a16:creationId xmlns:a16="http://schemas.microsoft.com/office/drawing/2014/main" id="{C12B310E-13E7-C753-59EB-AFD51955E758}"/>
              </a:ext>
            </a:extLst>
          </p:cNvPr>
          <p:cNvSpPr>
            <a:spLocks noGrp="1"/>
          </p:cNvSpPr>
          <p:nvPr>
            <p:ph type="sldNum" sz="quarter" idx="4"/>
          </p:nvPr>
        </p:nvSpPr>
        <p:spPr/>
        <p:txBody>
          <a:bodyPr/>
          <a:lstStyle/>
          <a:p>
            <a:fld id="{1D93BD3E-1E9A-4970-A6F7-E7AC52762E0C}" type="slidenum">
              <a:rPr lang="en-US" smtClean="0"/>
              <a:pPr/>
              <a:t>22</a:t>
            </a:fld>
            <a:endParaRPr lang="en-US"/>
          </a:p>
        </p:txBody>
      </p:sp>
    </p:spTree>
    <p:extLst>
      <p:ext uri="{BB962C8B-B14F-4D97-AF65-F5344CB8AC3E}">
        <p14:creationId xmlns:p14="http://schemas.microsoft.com/office/powerpoint/2010/main" val="33316887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FC7A6E-0677-041F-3C20-1F87F311A9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511A99-DC31-1E27-A8E9-9AFBCDF7BB5A}"/>
              </a:ext>
            </a:extLst>
          </p:cNvPr>
          <p:cNvSpPr>
            <a:spLocks noGrp="1"/>
          </p:cNvSpPr>
          <p:nvPr>
            <p:ph type="title"/>
          </p:nvPr>
        </p:nvSpPr>
        <p:spPr/>
        <p:txBody>
          <a:bodyPr lIns="91440" tIns="45720" rIns="91440" bIns="45720" anchor="t"/>
          <a:lstStyle/>
          <a:p>
            <a:r>
              <a:rPr lang="en-US" dirty="0">
                <a:cs typeface="Arial"/>
              </a:rPr>
              <a:t>Summary of SCED functionality</a:t>
            </a:r>
            <a:endParaRPr lang="en-US" dirty="0"/>
          </a:p>
        </p:txBody>
      </p:sp>
      <p:sp>
        <p:nvSpPr>
          <p:cNvPr id="3" name="Content Placeholder 2">
            <a:extLst>
              <a:ext uri="{FF2B5EF4-FFF2-40B4-BE49-F238E27FC236}">
                <a16:creationId xmlns:a16="http://schemas.microsoft.com/office/drawing/2014/main" id="{7183D741-3F0D-8726-8527-E430C2C29C00}"/>
              </a:ext>
            </a:extLst>
          </p:cNvPr>
          <p:cNvSpPr>
            <a:spLocks noGrp="1"/>
          </p:cNvSpPr>
          <p:nvPr>
            <p:ph idx="1"/>
          </p:nvPr>
        </p:nvSpPr>
        <p:spPr>
          <a:xfrm>
            <a:off x="304800" y="1024127"/>
            <a:ext cx="8665464" cy="5017443"/>
          </a:xfrm>
        </p:spPr>
        <p:txBody>
          <a:bodyPr lIns="91440" tIns="45720" rIns="91440" bIns="45720" anchor="t"/>
          <a:lstStyle/>
          <a:p>
            <a:r>
              <a:rPr lang="en-US" sz="1800" dirty="0">
                <a:solidFill>
                  <a:schemeClr val="tx2"/>
                </a:solidFill>
                <a:cs typeface="Arial"/>
              </a:rPr>
              <a:t>What is RTC SCED using to solve in trials?</a:t>
            </a:r>
          </a:p>
          <a:p>
            <a:pPr lvl="1"/>
            <a:r>
              <a:rPr lang="en-US" sz="1600" dirty="0">
                <a:solidFill>
                  <a:schemeClr val="tx2"/>
                </a:solidFill>
                <a:cs typeface="Arial"/>
              </a:rPr>
              <a:t>Production Network model from NMMS</a:t>
            </a:r>
          </a:p>
          <a:p>
            <a:pPr lvl="1"/>
            <a:r>
              <a:rPr lang="en-US" sz="1600" dirty="0">
                <a:solidFill>
                  <a:schemeClr val="tx2"/>
                </a:solidFill>
                <a:cs typeface="Arial"/>
              </a:rPr>
              <a:t>QSE submitted offers (energy and A/S)</a:t>
            </a:r>
          </a:p>
          <a:p>
            <a:pPr lvl="1"/>
            <a:r>
              <a:rPr lang="en-US" sz="1600" dirty="0">
                <a:solidFill>
                  <a:schemeClr val="tx2"/>
                </a:solidFill>
                <a:cs typeface="Arial"/>
              </a:rPr>
              <a:t>QSE production telemetry </a:t>
            </a:r>
          </a:p>
          <a:p>
            <a:pPr lvl="2"/>
            <a:r>
              <a:rPr lang="en-US" sz="1400" dirty="0">
                <a:solidFill>
                  <a:schemeClr val="tx2"/>
                </a:solidFill>
                <a:cs typeface="Arial"/>
              </a:rPr>
              <a:t>ERCOT performs some overrides for stale data from QSE sites- improving each week</a:t>
            </a:r>
          </a:p>
          <a:p>
            <a:pPr lvl="1"/>
            <a:r>
              <a:rPr lang="en-US" sz="1600" dirty="0">
                <a:solidFill>
                  <a:schemeClr val="tx2"/>
                </a:solidFill>
                <a:cs typeface="Arial"/>
              </a:rPr>
              <a:t>Outages in prod telemetry would be outage in RTC SCED</a:t>
            </a:r>
          </a:p>
          <a:p>
            <a:pPr lvl="1"/>
            <a:r>
              <a:rPr lang="en-US" sz="1600" dirty="0">
                <a:solidFill>
                  <a:schemeClr val="tx2"/>
                </a:solidFill>
                <a:cs typeface="Arial"/>
              </a:rPr>
              <a:t>July 31 improvements implemented:</a:t>
            </a:r>
          </a:p>
          <a:p>
            <a:pPr lvl="2"/>
            <a:r>
              <a:rPr lang="en-US" sz="1200" dirty="0">
                <a:solidFill>
                  <a:schemeClr val="tx2"/>
                </a:solidFill>
                <a:cs typeface="Arial"/>
              </a:rPr>
              <a:t>NPRR1268/1269 ASDC and Proxies logic implemented</a:t>
            </a:r>
          </a:p>
          <a:p>
            <a:pPr lvl="2"/>
            <a:r>
              <a:rPr lang="en-US" sz="1200" dirty="0">
                <a:solidFill>
                  <a:schemeClr val="tx2"/>
                </a:solidFill>
                <a:cs typeface="Arial"/>
              </a:rPr>
              <a:t>AS Plan improved and now same as Prod</a:t>
            </a:r>
          </a:p>
          <a:p>
            <a:pPr lvl="1"/>
            <a:r>
              <a:rPr lang="en-US" sz="1600" dirty="0">
                <a:solidFill>
                  <a:schemeClr val="tx2"/>
                </a:solidFill>
                <a:cs typeface="Arial"/>
              </a:rPr>
              <a:t>Aug 4 improvements implemented:</a:t>
            </a:r>
          </a:p>
          <a:p>
            <a:pPr lvl="2"/>
            <a:r>
              <a:rPr lang="en-US" sz="1200" dirty="0">
                <a:solidFill>
                  <a:schemeClr val="tx2"/>
                </a:solidFill>
                <a:cs typeface="Arial"/>
              </a:rPr>
              <a:t>IRR Forecast synchronization has been manual, but now automated</a:t>
            </a:r>
          </a:p>
          <a:p>
            <a:pPr lvl="1"/>
            <a:r>
              <a:rPr lang="en-US" sz="1600" dirty="0">
                <a:solidFill>
                  <a:schemeClr val="tx2"/>
                </a:solidFill>
                <a:cs typeface="Arial"/>
              </a:rPr>
              <a:t>Aug 18 improvements implemented :</a:t>
            </a:r>
          </a:p>
          <a:p>
            <a:pPr lvl="2"/>
            <a:r>
              <a:rPr lang="en-US" sz="1200" dirty="0">
                <a:solidFill>
                  <a:schemeClr val="tx2"/>
                </a:solidFill>
                <a:cs typeface="Arial"/>
              </a:rPr>
              <a:t>Active constraints flag being manually copied (automation planned for Aug 18)</a:t>
            </a:r>
          </a:p>
          <a:p>
            <a:pPr lvl="2"/>
            <a:r>
              <a:rPr lang="en-US" sz="1200" dirty="0">
                <a:solidFill>
                  <a:schemeClr val="tx2"/>
                </a:solidFill>
                <a:cs typeface="Arial"/>
              </a:rPr>
              <a:t>Load Forecasts being fed into RTC, but ERCOT manually aligns which forecast is being used based on operator selection in Prod (automation planned for Aug 18)</a:t>
            </a:r>
          </a:p>
        </p:txBody>
      </p:sp>
      <p:sp>
        <p:nvSpPr>
          <p:cNvPr id="4" name="Slide Number Placeholder 3">
            <a:extLst>
              <a:ext uri="{FF2B5EF4-FFF2-40B4-BE49-F238E27FC236}">
                <a16:creationId xmlns:a16="http://schemas.microsoft.com/office/drawing/2014/main" id="{21479861-B939-F089-723A-FE9FB1019100}"/>
              </a:ext>
            </a:extLst>
          </p:cNvPr>
          <p:cNvSpPr>
            <a:spLocks noGrp="1"/>
          </p:cNvSpPr>
          <p:nvPr>
            <p:ph type="sldNum" sz="quarter" idx="4"/>
          </p:nvPr>
        </p:nvSpPr>
        <p:spPr/>
        <p:txBody>
          <a:bodyPr/>
          <a:lstStyle/>
          <a:p>
            <a:fld id="{1D93BD3E-1E9A-4970-A6F7-E7AC52762E0C}" type="slidenum">
              <a:rPr lang="en-US" smtClean="0"/>
              <a:pPr/>
              <a:t>23</a:t>
            </a:fld>
            <a:endParaRPr lang="en-US"/>
          </a:p>
        </p:txBody>
      </p:sp>
    </p:spTree>
    <p:extLst>
      <p:ext uri="{BB962C8B-B14F-4D97-AF65-F5344CB8AC3E}">
        <p14:creationId xmlns:p14="http://schemas.microsoft.com/office/powerpoint/2010/main" val="42746046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654367-167D-FE64-55B4-2C805A644FF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21A24DA-746F-E921-CC1C-AB7CE6503684}"/>
              </a:ext>
            </a:extLst>
          </p:cNvPr>
          <p:cNvSpPr>
            <a:spLocks noGrp="1"/>
          </p:cNvSpPr>
          <p:nvPr>
            <p:ph type="ctrTitle"/>
          </p:nvPr>
        </p:nvSpPr>
        <p:spPr/>
        <p:txBody>
          <a:bodyPr/>
          <a:lstStyle/>
          <a:p>
            <a:r>
              <a:rPr lang="en-US" sz="3600" b="0" dirty="0"/>
              <a:t>Day-Ahead Market </a:t>
            </a:r>
          </a:p>
        </p:txBody>
      </p:sp>
      <p:sp>
        <p:nvSpPr>
          <p:cNvPr id="4" name="Slide Number Placeholder 3">
            <a:extLst>
              <a:ext uri="{FF2B5EF4-FFF2-40B4-BE49-F238E27FC236}">
                <a16:creationId xmlns:a16="http://schemas.microsoft.com/office/drawing/2014/main" id="{5FA25D1F-C1A3-414B-1E65-943673A0615E}"/>
              </a:ext>
            </a:extLst>
          </p:cNvPr>
          <p:cNvSpPr>
            <a:spLocks noGrp="1"/>
          </p:cNvSpPr>
          <p:nvPr>
            <p:ph type="sldNum" sz="quarter" idx="4"/>
          </p:nvPr>
        </p:nvSpPr>
        <p:spPr/>
        <p:txBody>
          <a:bodyPr anchor="ctr">
            <a:normAutofit/>
          </a:bodyPr>
          <a:lstStyle/>
          <a:p>
            <a:pPr>
              <a:lnSpc>
                <a:spcPct val="90000"/>
              </a:lnSpc>
              <a:spcAft>
                <a:spcPts val="600"/>
              </a:spcAft>
            </a:pPr>
            <a:fld id="{1D93BD3E-1E9A-4970-A6F7-E7AC52762E0C}" type="slidenum">
              <a:rPr lang="en-US" sz="900" smtClean="0"/>
              <a:pPr>
                <a:lnSpc>
                  <a:spcPct val="90000"/>
                </a:lnSpc>
                <a:spcAft>
                  <a:spcPts val="600"/>
                </a:spcAft>
              </a:pPr>
              <a:t>24</a:t>
            </a:fld>
            <a:endParaRPr lang="en-US" sz="900"/>
          </a:p>
        </p:txBody>
      </p:sp>
    </p:spTree>
    <p:extLst>
      <p:ext uri="{BB962C8B-B14F-4D97-AF65-F5344CB8AC3E}">
        <p14:creationId xmlns:p14="http://schemas.microsoft.com/office/powerpoint/2010/main" val="37850886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DAM Operating Day (OD) Test</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a:xfrm>
            <a:off x="228600" y="502841"/>
            <a:ext cx="8534400" cy="5494959"/>
          </a:xfrm>
        </p:spPr>
        <p:txBody>
          <a:bodyPr/>
          <a:lstStyle/>
          <a:p>
            <a:r>
              <a:rPr lang="en-US" b="0" dirty="0">
                <a:solidFill>
                  <a:schemeClr val="tx2"/>
                </a:solidFill>
              </a:rPr>
              <a:t>Testing strongly encouraged, but not required for all QSEs </a:t>
            </a:r>
          </a:p>
          <a:p>
            <a:pPr lvl="1"/>
            <a:r>
              <a:rPr lang="en-US" dirty="0">
                <a:solidFill>
                  <a:schemeClr val="tx2"/>
                </a:solidFill>
                <a:hlinkClick r:id="rId2"/>
              </a:rPr>
              <a:t>Handbook #6 Day-Ahead Market</a:t>
            </a:r>
            <a:endParaRPr lang="en-US" dirty="0">
              <a:solidFill>
                <a:schemeClr val="tx2"/>
              </a:solidFill>
            </a:endParaRPr>
          </a:p>
          <a:p>
            <a:pPr lvl="1"/>
            <a:r>
              <a:rPr lang="en-US" b="0" dirty="0">
                <a:solidFill>
                  <a:schemeClr val="tx2"/>
                </a:solidFill>
              </a:rPr>
              <a:t>The DAM will run on Tuesdays</a:t>
            </a:r>
          </a:p>
          <a:p>
            <a:pPr lvl="1"/>
            <a:r>
              <a:rPr lang="en-US" dirty="0">
                <a:solidFill>
                  <a:srgbClr val="C00000"/>
                </a:solidFill>
              </a:rPr>
              <a:t>DAM submission window closes at noon.</a:t>
            </a:r>
          </a:p>
          <a:p>
            <a:pPr marL="0" indent="0">
              <a:buNone/>
            </a:pPr>
            <a:endParaRPr lang="en-US" sz="1050" dirty="0">
              <a:solidFill>
                <a:schemeClr val="tx2"/>
              </a:solidFill>
            </a:endParaRPr>
          </a:p>
          <a:p>
            <a:r>
              <a:rPr lang="en-US" b="0" dirty="0">
                <a:solidFill>
                  <a:schemeClr val="tx2"/>
                </a:solidFill>
              </a:rPr>
              <a:t>By 0600 QSEs can validate and confirm report posting:</a:t>
            </a:r>
            <a:endParaRPr lang="en-US" sz="1350" dirty="0">
              <a:solidFill>
                <a:schemeClr val="tx2"/>
              </a:solidFill>
            </a:endParaRPr>
          </a:p>
          <a:p>
            <a:pPr lvl="1"/>
            <a:r>
              <a:rPr lang="en-US" b="0" dirty="0">
                <a:solidFill>
                  <a:schemeClr val="tx2"/>
                </a:solidFill>
              </a:rPr>
              <a:t>Advisory AS Obligation: Available on Market Trials MMSUI</a:t>
            </a:r>
            <a:r>
              <a:rPr lang="en-US" dirty="0">
                <a:solidFill>
                  <a:schemeClr val="tx2"/>
                </a:solidFill>
              </a:rPr>
              <a:t> (5 significant digits after decimal point)</a:t>
            </a:r>
            <a:endParaRPr lang="en-US" b="0" dirty="0">
              <a:solidFill>
                <a:schemeClr val="tx2"/>
              </a:solidFill>
            </a:endParaRPr>
          </a:p>
          <a:p>
            <a:pPr lvl="1"/>
            <a:r>
              <a:rPr lang="en-US" dirty="0">
                <a:solidFill>
                  <a:schemeClr val="tx2"/>
                </a:solidFill>
              </a:rPr>
              <a:t>ASDCs: Available on Production MIS</a:t>
            </a:r>
          </a:p>
          <a:p>
            <a:pPr lvl="1"/>
            <a:r>
              <a:rPr lang="en-US" dirty="0">
                <a:solidFill>
                  <a:schemeClr val="tx2"/>
                </a:solidFill>
              </a:rPr>
              <a:t>Load Ratio Share and PSS/e files will change with RTC cutover, but will not be visible for OD 9/17</a:t>
            </a:r>
          </a:p>
          <a:p>
            <a:pPr lvl="1"/>
            <a:endParaRPr lang="en-US" sz="1050" dirty="0">
              <a:solidFill>
                <a:schemeClr val="tx2"/>
              </a:solidFill>
            </a:endParaRPr>
          </a:p>
          <a:p>
            <a:r>
              <a:rPr lang="en-US" dirty="0">
                <a:solidFill>
                  <a:schemeClr val="tx2"/>
                </a:solidFill>
              </a:rPr>
              <a:t>For successful DAM completion, and meaningful results, market participants are strongly encouraged to submit various submission types, and not only submission types listed above (E.g., PTPs, EOOs, EBs, AS Self-Arrangement, non-ESR AS and non-ESR TPO submissions).</a:t>
            </a:r>
          </a:p>
          <a:p>
            <a:pPr lvl="1"/>
            <a:endParaRPr lang="en-US"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25</a:t>
            </a:fld>
            <a:endParaRPr lang="en-US"/>
          </a:p>
        </p:txBody>
      </p:sp>
    </p:spTree>
    <p:extLst>
      <p:ext uri="{BB962C8B-B14F-4D97-AF65-F5344CB8AC3E}">
        <p14:creationId xmlns:p14="http://schemas.microsoft.com/office/powerpoint/2010/main" val="3043075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716545-8270-5703-081E-E0F5031FC95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49C5060-3011-502F-DA2A-E802441FBD86}"/>
              </a:ext>
            </a:extLst>
          </p:cNvPr>
          <p:cNvSpPr>
            <a:spLocks noGrp="1"/>
          </p:cNvSpPr>
          <p:nvPr>
            <p:ph type="title"/>
          </p:nvPr>
        </p:nvSpPr>
        <p:spPr/>
        <p:txBody>
          <a:bodyPr/>
          <a:lstStyle/>
          <a:p>
            <a:r>
              <a:rPr lang="en-US" dirty="0"/>
              <a:t>DAM Operating Day (OD) Test – Pre DAM</a:t>
            </a:r>
          </a:p>
        </p:txBody>
      </p:sp>
      <p:sp>
        <p:nvSpPr>
          <p:cNvPr id="6" name="Content Placeholder 5">
            <a:extLst>
              <a:ext uri="{FF2B5EF4-FFF2-40B4-BE49-F238E27FC236}">
                <a16:creationId xmlns:a16="http://schemas.microsoft.com/office/drawing/2014/main" id="{5776A883-B0EC-7A81-9118-65D2366D80E7}"/>
              </a:ext>
            </a:extLst>
          </p:cNvPr>
          <p:cNvSpPr>
            <a:spLocks noGrp="1"/>
          </p:cNvSpPr>
          <p:nvPr>
            <p:ph idx="1"/>
          </p:nvPr>
        </p:nvSpPr>
        <p:spPr>
          <a:xfrm>
            <a:off x="78768" y="637640"/>
            <a:ext cx="8534400" cy="5771097"/>
          </a:xfrm>
        </p:spPr>
        <p:txBody>
          <a:bodyPr lIns="205740" tIns="205740" rIns="205740" bIns="205740" anchor="t"/>
          <a:lstStyle/>
          <a:p>
            <a:endParaRPr lang="en-US" sz="1800" dirty="0">
              <a:solidFill>
                <a:schemeClr val="tx2"/>
              </a:solidFill>
              <a:cs typeface="Arial"/>
            </a:endParaRPr>
          </a:p>
          <a:p>
            <a:r>
              <a:rPr lang="en-US" sz="1800" b="0" dirty="0">
                <a:solidFill>
                  <a:schemeClr val="tx2"/>
                </a:solidFill>
              </a:rPr>
              <a:t>Key DAM Submission Changes</a:t>
            </a:r>
          </a:p>
          <a:p>
            <a:pPr lvl="1"/>
            <a:r>
              <a:rPr lang="en-US" sz="1600" dirty="0">
                <a:solidFill>
                  <a:schemeClr val="tx2"/>
                </a:solidFill>
              </a:rPr>
              <a:t>AS Obligation – no self-arrangement will be allowed over QSE’s Advisory AS Obligation.</a:t>
            </a:r>
          </a:p>
          <a:p>
            <a:pPr lvl="2"/>
            <a:r>
              <a:rPr lang="en-US" sz="1400" dirty="0">
                <a:solidFill>
                  <a:schemeClr val="tx2"/>
                </a:solidFill>
              </a:rPr>
              <a:t>Example: RRS Advisory AS Obligation = 2.18368 -&gt; maximum Self-AS submission = 2.1</a:t>
            </a:r>
          </a:p>
          <a:p>
            <a:pPr lvl="1"/>
            <a:r>
              <a:rPr lang="en-US" sz="1600" b="0" dirty="0">
                <a:solidFill>
                  <a:schemeClr val="tx2"/>
                </a:solidFill>
              </a:rPr>
              <a:t>COP</a:t>
            </a:r>
            <a:r>
              <a:rPr lang="en-US" sz="1600" dirty="0">
                <a:solidFill>
                  <a:schemeClr val="tx2"/>
                </a:solidFill>
              </a:rPr>
              <a:t> – can submit negative LSL/HSL for ESR. Can submit values for AS Capability within the existing AS fields.</a:t>
            </a:r>
            <a:endParaRPr lang="en-US" sz="1600" b="0" dirty="0">
              <a:solidFill>
                <a:schemeClr val="tx2"/>
              </a:solidFill>
            </a:endParaRPr>
          </a:p>
          <a:p>
            <a:pPr lvl="1"/>
            <a:r>
              <a:rPr lang="en-US" sz="1600" dirty="0">
                <a:solidFill>
                  <a:schemeClr val="tx2"/>
                </a:solidFill>
              </a:rPr>
              <a:t>TPO (EB/OC) – negative MW quantity reflects ESR EB/OC. ESR startup and minimum energy costs are not allowed and ESRs are considered self-committed. </a:t>
            </a:r>
          </a:p>
          <a:p>
            <a:pPr lvl="1"/>
            <a:r>
              <a:rPr lang="en-US" sz="1600" dirty="0">
                <a:solidFill>
                  <a:schemeClr val="tx2"/>
                </a:solidFill>
              </a:rPr>
              <a:t>Resource-Specific AS Offers – FRRSUP and FRRSDN offers not allowed. Offers must be between $0 and DAM SWCAP. For ESRs, RRSUFR and ECRSM offers not allowed. All AS offers from ESRs are inclusive of EB/OCs.</a:t>
            </a:r>
          </a:p>
          <a:p>
            <a:pPr lvl="1"/>
            <a:r>
              <a:rPr lang="en-US" sz="1600" dirty="0">
                <a:solidFill>
                  <a:schemeClr val="tx2"/>
                </a:solidFill>
              </a:rPr>
              <a:t>AS Only Offers – Offers must be between $0 and DAM SWCAP. REGUP, REGDN, RRSPFR, Online NSPIN, and Online ECRS are allowed. Other AS types are not allowed. Multi-hour and fixed blocks are not allowed.</a:t>
            </a:r>
            <a:endParaRPr lang="en-US" sz="1600" b="0" dirty="0">
              <a:solidFill>
                <a:schemeClr val="tx2"/>
              </a:solidFill>
            </a:endParaRPr>
          </a:p>
          <a:p>
            <a:endParaRPr lang="en-US" sz="1800" b="0" dirty="0"/>
          </a:p>
          <a:p>
            <a:endParaRPr lang="en-US" b="0" dirty="0"/>
          </a:p>
        </p:txBody>
      </p:sp>
      <p:sp>
        <p:nvSpPr>
          <p:cNvPr id="4" name="Slide Number Placeholder 3">
            <a:extLst>
              <a:ext uri="{FF2B5EF4-FFF2-40B4-BE49-F238E27FC236}">
                <a16:creationId xmlns:a16="http://schemas.microsoft.com/office/drawing/2014/main" id="{4238AEEE-2E84-22C7-7278-F62A9B83A5B4}"/>
              </a:ext>
            </a:extLst>
          </p:cNvPr>
          <p:cNvSpPr>
            <a:spLocks noGrp="1"/>
          </p:cNvSpPr>
          <p:nvPr>
            <p:ph type="sldNum" sz="quarter" idx="4"/>
          </p:nvPr>
        </p:nvSpPr>
        <p:spPr/>
        <p:txBody>
          <a:bodyPr/>
          <a:lstStyle/>
          <a:p>
            <a:fld id="{1D93BD3E-1E9A-4970-A6F7-E7AC52762E0C}" type="slidenum">
              <a:rPr lang="en-US" smtClean="0"/>
              <a:pPr/>
              <a:t>26</a:t>
            </a:fld>
            <a:endParaRPr lang="en-US"/>
          </a:p>
        </p:txBody>
      </p:sp>
    </p:spTree>
    <p:extLst>
      <p:ext uri="{BB962C8B-B14F-4D97-AF65-F5344CB8AC3E}">
        <p14:creationId xmlns:p14="http://schemas.microsoft.com/office/powerpoint/2010/main" val="29848972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E06B63-711E-D1FE-73E2-7B64DE4F1FD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58585EA-F5DC-2A0B-2461-D22CBF149271}"/>
              </a:ext>
            </a:extLst>
          </p:cNvPr>
          <p:cNvSpPr>
            <a:spLocks noGrp="1"/>
          </p:cNvSpPr>
          <p:nvPr>
            <p:ph type="title"/>
          </p:nvPr>
        </p:nvSpPr>
        <p:spPr/>
        <p:txBody>
          <a:bodyPr/>
          <a:lstStyle/>
          <a:p>
            <a:r>
              <a:rPr lang="en-US" dirty="0"/>
              <a:t>DAM Operating Day (OD) Test – Post DAM</a:t>
            </a:r>
          </a:p>
        </p:txBody>
      </p:sp>
      <p:sp>
        <p:nvSpPr>
          <p:cNvPr id="6" name="Content Placeholder 5">
            <a:extLst>
              <a:ext uri="{FF2B5EF4-FFF2-40B4-BE49-F238E27FC236}">
                <a16:creationId xmlns:a16="http://schemas.microsoft.com/office/drawing/2014/main" id="{CB95EBFB-DFA0-3EF8-3310-B5C211436BBB}"/>
              </a:ext>
            </a:extLst>
          </p:cNvPr>
          <p:cNvSpPr>
            <a:spLocks noGrp="1"/>
          </p:cNvSpPr>
          <p:nvPr>
            <p:ph idx="1"/>
          </p:nvPr>
        </p:nvSpPr>
        <p:spPr/>
        <p:txBody>
          <a:bodyPr/>
          <a:lstStyle/>
          <a:p>
            <a:r>
              <a:rPr lang="en-US" b="0" dirty="0">
                <a:solidFill>
                  <a:schemeClr val="tx2"/>
                </a:solidFill>
              </a:rPr>
              <a:t>Post Publish Report Verification</a:t>
            </a:r>
            <a:endParaRPr lang="en-US" sz="1350" dirty="0">
              <a:solidFill>
                <a:schemeClr val="tx2"/>
              </a:solidFill>
            </a:endParaRPr>
          </a:p>
          <a:p>
            <a:pPr lvl="1"/>
            <a:r>
              <a:rPr lang="en-US" sz="1600" dirty="0">
                <a:solidFill>
                  <a:schemeClr val="tx2"/>
                </a:solidFill>
              </a:rPr>
              <a:t>AS-Only Awards</a:t>
            </a:r>
          </a:p>
          <a:p>
            <a:pPr lvl="1"/>
            <a:r>
              <a:rPr lang="en-US" sz="1600" dirty="0">
                <a:solidFill>
                  <a:schemeClr val="tx2"/>
                </a:solidFill>
              </a:rPr>
              <a:t>ESR Resource-Specific AS awards</a:t>
            </a:r>
          </a:p>
          <a:p>
            <a:pPr lvl="1"/>
            <a:r>
              <a:rPr lang="en-US" sz="1600" dirty="0">
                <a:solidFill>
                  <a:schemeClr val="tx2"/>
                </a:solidFill>
              </a:rPr>
              <a:t>TPO(EB/OC) awards</a:t>
            </a:r>
          </a:p>
          <a:p>
            <a:pPr lvl="1"/>
            <a:r>
              <a:rPr lang="en-US" sz="1600" dirty="0">
                <a:solidFill>
                  <a:schemeClr val="tx2"/>
                </a:solidFill>
              </a:rPr>
              <a:t>QSEs with Advisory AS Obligations and AS awards can download/review their Final AS Obligations and ensure observe/handle values with up to 5 significant digits after the decimal</a:t>
            </a:r>
          </a:p>
          <a:p>
            <a:pPr lvl="1"/>
            <a:r>
              <a:rPr lang="en-US" sz="1600" dirty="0">
                <a:solidFill>
                  <a:schemeClr val="tx2"/>
                </a:solidFill>
              </a:rPr>
              <a:t>DAM LMPs</a:t>
            </a:r>
          </a:p>
          <a:p>
            <a:pPr lvl="1"/>
            <a:r>
              <a:rPr lang="en-US" sz="1600" dirty="0">
                <a:solidFill>
                  <a:schemeClr val="tx2"/>
                </a:solidFill>
              </a:rPr>
              <a:t>DAM MCPCs</a:t>
            </a:r>
          </a:p>
          <a:p>
            <a:pPr lvl="1"/>
            <a:r>
              <a:rPr lang="en-US" sz="1600" dirty="0">
                <a:solidFill>
                  <a:schemeClr val="tx2"/>
                </a:solidFill>
              </a:rPr>
              <a:t>DAM Constraint Shadow Prices</a:t>
            </a:r>
          </a:p>
          <a:p>
            <a:pPr lvl="1"/>
            <a:r>
              <a:rPr lang="en-US" sz="1600" dirty="0">
                <a:solidFill>
                  <a:schemeClr val="tx2"/>
                </a:solidFill>
              </a:rPr>
              <a:t>Other DAM Awards</a:t>
            </a:r>
          </a:p>
          <a:p>
            <a:pPr marL="0" indent="0">
              <a:buNone/>
            </a:pPr>
            <a:endParaRPr lang="en-US" sz="1350" dirty="0">
              <a:solidFill>
                <a:schemeClr val="tx2"/>
              </a:solidFill>
            </a:endParaRPr>
          </a:p>
          <a:p>
            <a:endParaRPr lang="en-US" b="0" dirty="0"/>
          </a:p>
        </p:txBody>
      </p:sp>
      <p:sp>
        <p:nvSpPr>
          <p:cNvPr id="4" name="Slide Number Placeholder 3">
            <a:extLst>
              <a:ext uri="{FF2B5EF4-FFF2-40B4-BE49-F238E27FC236}">
                <a16:creationId xmlns:a16="http://schemas.microsoft.com/office/drawing/2014/main" id="{520081CD-73F4-BD5C-2B9F-47E8321DB8D6}"/>
              </a:ext>
            </a:extLst>
          </p:cNvPr>
          <p:cNvSpPr>
            <a:spLocks noGrp="1"/>
          </p:cNvSpPr>
          <p:nvPr>
            <p:ph type="sldNum" sz="quarter" idx="4"/>
          </p:nvPr>
        </p:nvSpPr>
        <p:spPr/>
        <p:txBody>
          <a:bodyPr/>
          <a:lstStyle/>
          <a:p>
            <a:fld id="{1D93BD3E-1E9A-4970-A6F7-E7AC52762E0C}" type="slidenum">
              <a:rPr lang="en-US" smtClean="0"/>
              <a:pPr/>
              <a:t>27</a:t>
            </a:fld>
            <a:endParaRPr lang="en-US"/>
          </a:p>
        </p:txBody>
      </p:sp>
    </p:spTree>
    <p:extLst>
      <p:ext uri="{BB962C8B-B14F-4D97-AF65-F5344CB8AC3E}">
        <p14:creationId xmlns:p14="http://schemas.microsoft.com/office/powerpoint/2010/main" val="24098141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D3B9F-9116-8B16-B75D-3F08A0E940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12440F-9B6F-0BC1-9EAB-133B8018C11A}"/>
              </a:ext>
            </a:extLst>
          </p:cNvPr>
          <p:cNvSpPr>
            <a:spLocks noGrp="1"/>
          </p:cNvSpPr>
          <p:nvPr>
            <p:ph type="title"/>
          </p:nvPr>
        </p:nvSpPr>
        <p:spPr/>
        <p:txBody>
          <a:bodyPr/>
          <a:lstStyle/>
          <a:p>
            <a:r>
              <a:rPr lang="en-US" sz="2400" dirty="0"/>
              <a:t>DAM ASDC Price Setting Example</a:t>
            </a:r>
          </a:p>
        </p:txBody>
      </p:sp>
      <p:sp>
        <p:nvSpPr>
          <p:cNvPr id="4" name="Slide Number Placeholder 3">
            <a:extLst>
              <a:ext uri="{FF2B5EF4-FFF2-40B4-BE49-F238E27FC236}">
                <a16:creationId xmlns:a16="http://schemas.microsoft.com/office/drawing/2014/main" id="{7104F258-54D4-DD8A-28EA-512E4FA14316}"/>
              </a:ext>
            </a:extLst>
          </p:cNvPr>
          <p:cNvSpPr>
            <a:spLocks noGrp="1"/>
          </p:cNvSpPr>
          <p:nvPr>
            <p:ph type="sldNum" sz="quarter" idx="4"/>
          </p:nvPr>
        </p:nvSpPr>
        <p:spPr/>
        <p:txBody>
          <a:bodyPr/>
          <a:lstStyle/>
          <a:p>
            <a:fld id="{1D93BD3E-1E9A-4970-A6F7-E7AC52762E0C}" type="slidenum">
              <a:rPr lang="en-US" smtClean="0"/>
              <a:pPr/>
              <a:t>28</a:t>
            </a:fld>
            <a:endParaRPr lang="en-US"/>
          </a:p>
        </p:txBody>
      </p:sp>
      <p:pic>
        <p:nvPicPr>
          <p:cNvPr id="24" name="Picture 23">
            <a:extLst>
              <a:ext uri="{FF2B5EF4-FFF2-40B4-BE49-F238E27FC236}">
                <a16:creationId xmlns:a16="http://schemas.microsoft.com/office/drawing/2014/main" id="{A70DBEF2-565C-44BB-D9C0-9273512820C7}"/>
              </a:ext>
            </a:extLst>
          </p:cNvPr>
          <p:cNvPicPr>
            <a:picLocks noChangeAspect="1"/>
          </p:cNvPicPr>
          <p:nvPr/>
        </p:nvPicPr>
        <p:blipFill>
          <a:blip r:embed="rId2"/>
          <a:stretch>
            <a:fillRect/>
          </a:stretch>
        </p:blipFill>
        <p:spPr>
          <a:xfrm>
            <a:off x="1341853" y="3435818"/>
            <a:ext cx="2423373" cy="2634538"/>
          </a:xfrm>
          <a:prstGeom prst="rect">
            <a:avLst/>
          </a:prstGeom>
        </p:spPr>
      </p:pic>
      <p:pic>
        <p:nvPicPr>
          <p:cNvPr id="28" name="Picture 27">
            <a:extLst>
              <a:ext uri="{FF2B5EF4-FFF2-40B4-BE49-F238E27FC236}">
                <a16:creationId xmlns:a16="http://schemas.microsoft.com/office/drawing/2014/main" id="{A90C8736-5BB7-E302-FC72-774D86B04D38}"/>
              </a:ext>
            </a:extLst>
          </p:cNvPr>
          <p:cNvPicPr>
            <a:picLocks noChangeAspect="1"/>
          </p:cNvPicPr>
          <p:nvPr/>
        </p:nvPicPr>
        <p:blipFill>
          <a:blip r:embed="rId3"/>
          <a:stretch>
            <a:fillRect/>
          </a:stretch>
        </p:blipFill>
        <p:spPr>
          <a:xfrm>
            <a:off x="4746903" y="2006846"/>
            <a:ext cx="3994799" cy="4317754"/>
          </a:xfrm>
          <a:prstGeom prst="rect">
            <a:avLst/>
          </a:prstGeom>
        </p:spPr>
      </p:pic>
      <p:pic>
        <p:nvPicPr>
          <p:cNvPr id="32" name="Picture 31">
            <a:extLst>
              <a:ext uri="{FF2B5EF4-FFF2-40B4-BE49-F238E27FC236}">
                <a16:creationId xmlns:a16="http://schemas.microsoft.com/office/drawing/2014/main" id="{845C35DD-1D7F-9ECE-865F-F79CC445AB7C}"/>
              </a:ext>
            </a:extLst>
          </p:cNvPr>
          <p:cNvPicPr>
            <a:picLocks noChangeAspect="1"/>
          </p:cNvPicPr>
          <p:nvPr/>
        </p:nvPicPr>
        <p:blipFill>
          <a:blip r:embed="rId4"/>
          <a:stretch>
            <a:fillRect/>
          </a:stretch>
        </p:blipFill>
        <p:spPr>
          <a:xfrm>
            <a:off x="436002" y="931826"/>
            <a:ext cx="3797856" cy="2497174"/>
          </a:xfrm>
          <a:prstGeom prst="rect">
            <a:avLst/>
          </a:prstGeom>
        </p:spPr>
      </p:pic>
      <p:sp>
        <p:nvSpPr>
          <p:cNvPr id="33" name="Rectangle 32">
            <a:extLst>
              <a:ext uri="{FF2B5EF4-FFF2-40B4-BE49-F238E27FC236}">
                <a16:creationId xmlns:a16="http://schemas.microsoft.com/office/drawing/2014/main" id="{0E50203C-458D-D2AD-323E-3B7675C6B708}"/>
              </a:ext>
            </a:extLst>
          </p:cNvPr>
          <p:cNvSpPr/>
          <p:nvPr/>
        </p:nvSpPr>
        <p:spPr>
          <a:xfrm>
            <a:off x="733507" y="1236393"/>
            <a:ext cx="2739885" cy="1888040"/>
          </a:xfrm>
          <a:prstGeom prst="rect">
            <a:avLst/>
          </a:prstGeom>
          <a:solidFill>
            <a:schemeClr val="tx2">
              <a:lumMod val="20000"/>
              <a:lumOff val="80000"/>
              <a:alpha val="7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F500490A-1D53-8469-5378-2B5C9AC74FB2}"/>
              </a:ext>
            </a:extLst>
          </p:cNvPr>
          <p:cNvSpPr/>
          <p:nvPr/>
        </p:nvSpPr>
        <p:spPr>
          <a:xfrm>
            <a:off x="3601985" y="1215147"/>
            <a:ext cx="425773" cy="1895643"/>
          </a:xfrm>
          <a:prstGeom prst="rect">
            <a:avLst/>
          </a:prstGeom>
          <a:solidFill>
            <a:schemeClr val="tx2">
              <a:lumMod val="20000"/>
              <a:lumOff val="80000"/>
              <a:alpha val="7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07288B8-3C2D-94D2-FCDE-B9F726A9BB17}"/>
              </a:ext>
            </a:extLst>
          </p:cNvPr>
          <p:cNvSpPr>
            <a:spLocks noGrp="1"/>
          </p:cNvSpPr>
          <p:nvPr>
            <p:ph idx="1"/>
          </p:nvPr>
        </p:nvSpPr>
        <p:spPr>
          <a:xfrm>
            <a:off x="4636156" y="1113877"/>
            <a:ext cx="4507844" cy="1192213"/>
          </a:xfrm>
        </p:spPr>
        <p:txBody>
          <a:bodyPr lIns="91440" tIns="45720" rIns="91440" bIns="45720" anchor="t"/>
          <a:lstStyle/>
          <a:p>
            <a:pPr marL="0" indent="0">
              <a:buNone/>
            </a:pPr>
            <a:r>
              <a:rPr lang="en-US" sz="1200" b="1" dirty="0">
                <a:solidFill>
                  <a:schemeClr val="tx2"/>
                </a:solidFill>
                <a:cs typeface="Arial"/>
              </a:rPr>
              <a:t>OD 9/17/2025 HE 21</a:t>
            </a:r>
          </a:p>
          <a:p>
            <a:r>
              <a:rPr lang="en-US" sz="1200" dirty="0">
                <a:solidFill>
                  <a:schemeClr val="tx2"/>
                </a:solidFill>
                <a:cs typeface="Arial"/>
              </a:rPr>
              <a:t>NSPIN MCPC : $38.52 </a:t>
            </a:r>
          </a:p>
          <a:p>
            <a:pPr lvl="1"/>
            <a:r>
              <a:rPr lang="en-US" sz="1050" dirty="0">
                <a:solidFill>
                  <a:schemeClr val="tx2"/>
                </a:solidFill>
                <a:cs typeface="Arial"/>
              </a:rPr>
              <a:t>AS Award stack intersected the ASDC @ 2536.6 MW</a:t>
            </a:r>
          </a:p>
          <a:p>
            <a:pPr lvl="1"/>
            <a:r>
              <a:rPr lang="en-US" sz="1050" dirty="0">
                <a:solidFill>
                  <a:schemeClr val="tx2"/>
                </a:solidFill>
                <a:cs typeface="Arial"/>
              </a:rPr>
              <a:t>NSPIN AS P</a:t>
            </a:r>
            <a:r>
              <a:rPr lang="en-US" sz="1000" dirty="0">
                <a:solidFill>
                  <a:schemeClr val="tx2"/>
                </a:solidFill>
                <a:cs typeface="Arial"/>
              </a:rPr>
              <a:t>lan @ HE 21 : 2339 MW</a:t>
            </a:r>
          </a:p>
        </p:txBody>
      </p:sp>
    </p:spTree>
    <p:extLst>
      <p:ext uri="{BB962C8B-B14F-4D97-AF65-F5344CB8AC3E}">
        <p14:creationId xmlns:p14="http://schemas.microsoft.com/office/powerpoint/2010/main" val="31431484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75C5C5-6819-D9A3-3B10-9043997F2C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4867D2-D80D-5D18-0761-089FCFB12444}"/>
              </a:ext>
            </a:extLst>
          </p:cNvPr>
          <p:cNvSpPr>
            <a:spLocks noGrp="1"/>
          </p:cNvSpPr>
          <p:nvPr>
            <p:ph type="title"/>
          </p:nvPr>
        </p:nvSpPr>
        <p:spPr/>
        <p:txBody>
          <a:bodyPr/>
          <a:lstStyle/>
          <a:p>
            <a:r>
              <a:rPr lang="en-US" sz="2400" dirty="0"/>
              <a:t>DAM ASDC Price Setting Example</a:t>
            </a:r>
          </a:p>
        </p:txBody>
      </p:sp>
      <p:sp>
        <p:nvSpPr>
          <p:cNvPr id="4" name="Slide Number Placeholder 3">
            <a:extLst>
              <a:ext uri="{FF2B5EF4-FFF2-40B4-BE49-F238E27FC236}">
                <a16:creationId xmlns:a16="http://schemas.microsoft.com/office/drawing/2014/main" id="{D8514757-C3EC-B312-C361-78A883551AF2}"/>
              </a:ext>
            </a:extLst>
          </p:cNvPr>
          <p:cNvSpPr>
            <a:spLocks noGrp="1"/>
          </p:cNvSpPr>
          <p:nvPr>
            <p:ph type="sldNum" sz="quarter" idx="4"/>
          </p:nvPr>
        </p:nvSpPr>
        <p:spPr/>
        <p:txBody>
          <a:bodyPr/>
          <a:lstStyle/>
          <a:p>
            <a:fld id="{1D93BD3E-1E9A-4970-A6F7-E7AC52762E0C}" type="slidenum">
              <a:rPr lang="en-US" smtClean="0"/>
              <a:pPr/>
              <a:t>29</a:t>
            </a:fld>
            <a:endParaRPr lang="en-US"/>
          </a:p>
        </p:txBody>
      </p:sp>
      <p:pic>
        <p:nvPicPr>
          <p:cNvPr id="24" name="Picture 23">
            <a:extLst>
              <a:ext uri="{FF2B5EF4-FFF2-40B4-BE49-F238E27FC236}">
                <a16:creationId xmlns:a16="http://schemas.microsoft.com/office/drawing/2014/main" id="{3BA5289F-34D0-A2B7-8407-1900A0D8F63B}"/>
              </a:ext>
            </a:extLst>
          </p:cNvPr>
          <p:cNvPicPr>
            <a:picLocks noChangeAspect="1"/>
          </p:cNvPicPr>
          <p:nvPr/>
        </p:nvPicPr>
        <p:blipFill>
          <a:blip r:embed="rId2"/>
          <a:stretch>
            <a:fillRect/>
          </a:stretch>
        </p:blipFill>
        <p:spPr>
          <a:xfrm>
            <a:off x="1066800" y="3505200"/>
            <a:ext cx="2477314" cy="2693180"/>
          </a:xfrm>
          <a:prstGeom prst="rect">
            <a:avLst/>
          </a:prstGeom>
        </p:spPr>
      </p:pic>
      <p:pic>
        <p:nvPicPr>
          <p:cNvPr id="5" name="Picture 4">
            <a:extLst>
              <a:ext uri="{FF2B5EF4-FFF2-40B4-BE49-F238E27FC236}">
                <a16:creationId xmlns:a16="http://schemas.microsoft.com/office/drawing/2014/main" id="{A66A501B-E3C7-D393-A404-FCB40BCDE472}"/>
              </a:ext>
            </a:extLst>
          </p:cNvPr>
          <p:cNvPicPr>
            <a:picLocks noChangeAspect="1"/>
          </p:cNvPicPr>
          <p:nvPr/>
        </p:nvPicPr>
        <p:blipFill>
          <a:blip r:embed="rId3"/>
          <a:stretch>
            <a:fillRect/>
          </a:stretch>
        </p:blipFill>
        <p:spPr>
          <a:xfrm>
            <a:off x="4460466" y="1905000"/>
            <a:ext cx="4114800" cy="4544368"/>
          </a:xfrm>
          <a:prstGeom prst="rect">
            <a:avLst/>
          </a:prstGeom>
        </p:spPr>
      </p:pic>
      <p:pic>
        <p:nvPicPr>
          <p:cNvPr id="6" name="Picture 5">
            <a:extLst>
              <a:ext uri="{FF2B5EF4-FFF2-40B4-BE49-F238E27FC236}">
                <a16:creationId xmlns:a16="http://schemas.microsoft.com/office/drawing/2014/main" id="{B52369DE-28A6-08A3-FD5E-C2A480A1CE0C}"/>
              </a:ext>
            </a:extLst>
          </p:cNvPr>
          <p:cNvPicPr>
            <a:picLocks noChangeAspect="1"/>
          </p:cNvPicPr>
          <p:nvPr/>
        </p:nvPicPr>
        <p:blipFill>
          <a:blip r:embed="rId4"/>
          <a:stretch>
            <a:fillRect/>
          </a:stretch>
        </p:blipFill>
        <p:spPr>
          <a:xfrm>
            <a:off x="375886" y="914400"/>
            <a:ext cx="3525060" cy="2438400"/>
          </a:xfrm>
          <a:prstGeom prst="rect">
            <a:avLst/>
          </a:prstGeom>
        </p:spPr>
      </p:pic>
      <p:sp>
        <p:nvSpPr>
          <p:cNvPr id="7" name="Rectangle 6">
            <a:extLst>
              <a:ext uri="{FF2B5EF4-FFF2-40B4-BE49-F238E27FC236}">
                <a16:creationId xmlns:a16="http://schemas.microsoft.com/office/drawing/2014/main" id="{B83F5B25-92DA-2EEA-4F20-4604649B16A6}"/>
              </a:ext>
            </a:extLst>
          </p:cNvPr>
          <p:cNvSpPr/>
          <p:nvPr/>
        </p:nvSpPr>
        <p:spPr>
          <a:xfrm>
            <a:off x="679664" y="1219200"/>
            <a:ext cx="2057400" cy="1863492"/>
          </a:xfrm>
          <a:prstGeom prst="rect">
            <a:avLst/>
          </a:prstGeom>
          <a:solidFill>
            <a:schemeClr val="tx2">
              <a:lumMod val="20000"/>
              <a:lumOff val="80000"/>
              <a:alpha val="7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E27B228-FBEC-E4FE-766C-D6CCA85876A2}"/>
              </a:ext>
            </a:extLst>
          </p:cNvPr>
          <p:cNvSpPr/>
          <p:nvPr/>
        </p:nvSpPr>
        <p:spPr>
          <a:xfrm>
            <a:off x="2877051" y="1219200"/>
            <a:ext cx="710486" cy="1849898"/>
          </a:xfrm>
          <a:prstGeom prst="rect">
            <a:avLst/>
          </a:prstGeom>
          <a:solidFill>
            <a:schemeClr val="tx2">
              <a:lumMod val="20000"/>
              <a:lumOff val="80000"/>
              <a:alpha val="7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61269C7-9F6B-6469-733B-0002B40BE2F6}"/>
              </a:ext>
            </a:extLst>
          </p:cNvPr>
          <p:cNvSpPr>
            <a:spLocks noGrp="1"/>
          </p:cNvSpPr>
          <p:nvPr>
            <p:ph idx="1"/>
          </p:nvPr>
        </p:nvSpPr>
        <p:spPr>
          <a:xfrm>
            <a:off x="4460466" y="958733"/>
            <a:ext cx="4507844" cy="1192213"/>
          </a:xfrm>
        </p:spPr>
        <p:txBody>
          <a:bodyPr lIns="91440" tIns="45720" rIns="91440" bIns="45720" anchor="t"/>
          <a:lstStyle/>
          <a:p>
            <a:pPr marL="0" indent="0">
              <a:buNone/>
            </a:pPr>
            <a:r>
              <a:rPr lang="en-US" sz="1200" b="1" dirty="0">
                <a:solidFill>
                  <a:schemeClr val="tx2"/>
                </a:solidFill>
                <a:cs typeface="Arial"/>
              </a:rPr>
              <a:t>OD 9/17/2025 HE 18</a:t>
            </a:r>
          </a:p>
          <a:p>
            <a:r>
              <a:rPr lang="en-US" sz="1200" dirty="0">
                <a:solidFill>
                  <a:schemeClr val="tx2"/>
                </a:solidFill>
                <a:cs typeface="Arial"/>
              </a:rPr>
              <a:t>ECRS MCPC : $80.51 </a:t>
            </a:r>
          </a:p>
          <a:p>
            <a:pPr lvl="1"/>
            <a:r>
              <a:rPr lang="en-US" sz="1050" dirty="0">
                <a:solidFill>
                  <a:schemeClr val="tx2"/>
                </a:solidFill>
                <a:cs typeface="Arial"/>
              </a:rPr>
              <a:t>AS Award stack intersected the ASDC @ 1888.6 MW</a:t>
            </a:r>
          </a:p>
          <a:p>
            <a:pPr lvl="1"/>
            <a:r>
              <a:rPr lang="en-US" sz="1050" dirty="0">
                <a:solidFill>
                  <a:schemeClr val="tx2"/>
                </a:solidFill>
                <a:cs typeface="Arial"/>
              </a:rPr>
              <a:t>ECRS AS P</a:t>
            </a:r>
            <a:r>
              <a:rPr lang="en-US" sz="1000" dirty="0">
                <a:solidFill>
                  <a:schemeClr val="tx2"/>
                </a:solidFill>
                <a:cs typeface="Arial"/>
              </a:rPr>
              <a:t>lan @ HE 18 : 2877 MW</a:t>
            </a:r>
          </a:p>
        </p:txBody>
      </p:sp>
    </p:spTree>
    <p:extLst>
      <p:ext uri="{BB962C8B-B14F-4D97-AF65-F5344CB8AC3E}">
        <p14:creationId xmlns:p14="http://schemas.microsoft.com/office/powerpoint/2010/main" val="2127025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6AF33-F71D-197A-1BE9-91F04A0A3C14}"/>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1F11C1A-9583-2614-97BF-C09B91103176}"/>
              </a:ext>
            </a:extLst>
          </p:cNvPr>
          <p:cNvSpPr>
            <a:spLocks noGrp="1"/>
          </p:cNvSpPr>
          <p:nvPr>
            <p:ph type="sldNum" sz="quarter" idx="4"/>
          </p:nvPr>
        </p:nvSpPr>
        <p:spPr/>
        <p:txBody>
          <a:bodyPr/>
          <a:lstStyle/>
          <a:p>
            <a:fld id="{1D93BD3E-1E9A-4970-A6F7-E7AC52762E0C}" type="slidenum">
              <a:rPr lang="en-US" smtClean="0"/>
              <a:pPr/>
              <a:t>3</a:t>
            </a:fld>
            <a:endParaRPr lang="en-US"/>
          </a:p>
        </p:txBody>
      </p:sp>
      <p:pic>
        <p:nvPicPr>
          <p:cNvPr id="8" name="Content Placeholder 7" descr="Graphical user interface, text, application&#10;&#10;AI-generated content may be incorrect.">
            <a:extLst>
              <a:ext uri="{FF2B5EF4-FFF2-40B4-BE49-F238E27FC236}">
                <a16:creationId xmlns:a16="http://schemas.microsoft.com/office/drawing/2014/main" id="{D1747901-7D00-631B-D2A7-9798DF9B988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457200"/>
            <a:ext cx="7467600" cy="3517496"/>
          </a:xfrm>
          <a:ln>
            <a:solidFill>
              <a:schemeClr val="accent1"/>
            </a:solidFill>
          </a:ln>
        </p:spPr>
      </p:pic>
      <p:sp>
        <p:nvSpPr>
          <p:cNvPr id="2" name="TextBox 1">
            <a:extLst>
              <a:ext uri="{FF2B5EF4-FFF2-40B4-BE49-F238E27FC236}">
                <a16:creationId xmlns:a16="http://schemas.microsoft.com/office/drawing/2014/main" id="{108E3D3E-5670-4482-47A0-AE189C3339A0}"/>
              </a:ext>
            </a:extLst>
          </p:cNvPr>
          <p:cNvSpPr txBox="1"/>
          <p:nvPr/>
        </p:nvSpPr>
        <p:spPr>
          <a:xfrm>
            <a:off x="685800" y="4419600"/>
            <a:ext cx="7467600" cy="1477328"/>
          </a:xfrm>
          <a:prstGeom prst="rect">
            <a:avLst/>
          </a:prstGeom>
          <a:noFill/>
          <a:ln>
            <a:solidFill>
              <a:schemeClr val="accent1"/>
            </a:solidFill>
          </a:ln>
        </p:spPr>
        <p:txBody>
          <a:bodyPr wrap="square" rtlCol="0">
            <a:spAutoFit/>
          </a:bodyPr>
          <a:lstStyle/>
          <a:p>
            <a:r>
              <a:rPr lang="en-US" err="1">
                <a:solidFill>
                  <a:schemeClr val="tx2"/>
                </a:solidFill>
              </a:rPr>
              <a:t>WebEx</a:t>
            </a:r>
            <a:r>
              <a:rPr lang="en-US">
                <a:solidFill>
                  <a:schemeClr val="tx2"/>
                </a:solidFill>
              </a:rPr>
              <a:t> Meeting reminders (same as other ERCOT forums):</a:t>
            </a:r>
          </a:p>
          <a:p>
            <a:pPr marL="285750" indent="-285750">
              <a:buFontTx/>
              <a:buChar char="-"/>
            </a:pPr>
            <a:r>
              <a:rPr lang="en-US">
                <a:solidFill>
                  <a:schemeClr val="tx2"/>
                </a:solidFill>
              </a:rPr>
              <a:t>Please keep line muted</a:t>
            </a:r>
          </a:p>
          <a:p>
            <a:pPr marL="285750" indent="-285750">
              <a:buFontTx/>
              <a:buChar char="-"/>
            </a:pPr>
            <a:r>
              <a:rPr lang="en-US">
                <a:solidFill>
                  <a:schemeClr val="tx2"/>
                </a:solidFill>
              </a:rPr>
              <a:t>If you have a question, </a:t>
            </a:r>
            <a:r>
              <a:rPr lang="en-US" i="1" u="sng">
                <a:solidFill>
                  <a:srgbClr val="C00000"/>
                </a:solidFill>
              </a:rPr>
              <a:t>please use the chat feature</a:t>
            </a:r>
            <a:r>
              <a:rPr lang="en-US">
                <a:solidFill>
                  <a:srgbClr val="C00000"/>
                </a:solidFill>
              </a:rPr>
              <a:t> </a:t>
            </a:r>
            <a:r>
              <a:rPr lang="en-US">
                <a:solidFill>
                  <a:schemeClr val="tx2"/>
                </a:solidFill>
              </a:rPr>
              <a:t>to either:</a:t>
            </a:r>
          </a:p>
          <a:p>
            <a:pPr marL="742950" lvl="1" indent="-285750">
              <a:buFontTx/>
              <a:buChar char="-"/>
            </a:pPr>
            <a:r>
              <a:rPr lang="en-US">
                <a:solidFill>
                  <a:schemeClr val="tx2"/>
                </a:solidFill>
              </a:rPr>
              <a:t>Type in your question, or </a:t>
            </a:r>
          </a:p>
          <a:p>
            <a:pPr marL="742950" lvl="1" indent="-285750">
              <a:buFontTx/>
              <a:buChar char="-"/>
            </a:pPr>
            <a:r>
              <a:rPr lang="en-US">
                <a:solidFill>
                  <a:schemeClr val="tx2"/>
                </a:solidFill>
              </a:rPr>
              <a:t>Type in “Question” and wait to be recognized to state question</a:t>
            </a:r>
          </a:p>
        </p:txBody>
      </p:sp>
    </p:spTree>
    <p:extLst>
      <p:ext uri="{BB962C8B-B14F-4D97-AF65-F5344CB8AC3E}">
        <p14:creationId xmlns:p14="http://schemas.microsoft.com/office/powerpoint/2010/main" val="21682109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A98235-94C1-EEA8-C8E6-C6994464828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F54E412-B13A-92FF-959D-459C84BAB1B0}"/>
              </a:ext>
            </a:extLst>
          </p:cNvPr>
          <p:cNvSpPr>
            <a:spLocks noGrp="1"/>
          </p:cNvSpPr>
          <p:nvPr>
            <p:ph type="ctrTitle"/>
          </p:nvPr>
        </p:nvSpPr>
        <p:spPr/>
        <p:txBody>
          <a:bodyPr/>
          <a:lstStyle/>
          <a:p>
            <a:r>
              <a:rPr lang="en-US" sz="3600" b="0" dirty="0"/>
              <a:t>NCLR Self-Provision</a:t>
            </a:r>
            <a:br>
              <a:rPr lang="en-US" sz="3600" b="0" dirty="0"/>
            </a:br>
            <a:br>
              <a:rPr lang="en-US" sz="3600" b="0" dirty="0"/>
            </a:br>
            <a:br>
              <a:rPr lang="en-US" sz="3600" b="0" dirty="0">
                <a:solidFill>
                  <a:schemeClr val="tx2"/>
                </a:solidFill>
              </a:rPr>
            </a:br>
            <a:r>
              <a:rPr lang="en-US" sz="2800" b="0" dirty="0">
                <a:solidFill>
                  <a:schemeClr val="tx2"/>
                </a:solidFill>
              </a:rPr>
              <a:t>Reminder: </a:t>
            </a:r>
            <a:br>
              <a:rPr lang="en-US" sz="2800" b="0" dirty="0">
                <a:solidFill>
                  <a:schemeClr val="tx2"/>
                </a:solidFill>
              </a:rPr>
            </a:br>
            <a:r>
              <a:rPr lang="en-US" sz="2000" b="0" dirty="0">
                <a:solidFill>
                  <a:schemeClr val="tx2"/>
                </a:solidFill>
              </a:rPr>
              <a:t>AS Self-Provision is a special design to allow Non-Controllable Load Resources to self-provide their AS Responsibilities into/through  SCED/Real-Time Market </a:t>
            </a:r>
          </a:p>
        </p:txBody>
      </p:sp>
      <p:sp>
        <p:nvSpPr>
          <p:cNvPr id="4" name="Slide Number Placeholder 3">
            <a:extLst>
              <a:ext uri="{FF2B5EF4-FFF2-40B4-BE49-F238E27FC236}">
                <a16:creationId xmlns:a16="http://schemas.microsoft.com/office/drawing/2014/main" id="{E9B396B5-F1DB-94F8-A07D-560EFD98A84E}"/>
              </a:ext>
            </a:extLst>
          </p:cNvPr>
          <p:cNvSpPr>
            <a:spLocks noGrp="1"/>
          </p:cNvSpPr>
          <p:nvPr>
            <p:ph type="sldNum" sz="quarter" idx="4"/>
          </p:nvPr>
        </p:nvSpPr>
        <p:spPr/>
        <p:txBody>
          <a:bodyPr anchor="ctr">
            <a:normAutofit/>
          </a:bodyPr>
          <a:lstStyle/>
          <a:p>
            <a:pPr>
              <a:lnSpc>
                <a:spcPct val="90000"/>
              </a:lnSpc>
              <a:spcAft>
                <a:spcPts val="600"/>
              </a:spcAft>
            </a:pPr>
            <a:fld id="{1D93BD3E-1E9A-4970-A6F7-E7AC52762E0C}" type="slidenum">
              <a:rPr lang="en-US" sz="900" smtClean="0"/>
              <a:pPr>
                <a:lnSpc>
                  <a:spcPct val="90000"/>
                </a:lnSpc>
                <a:spcAft>
                  <a:spcPts val="600"/>
                </a:spcAft>
              </a:pPr>
              <a:t>30</a:t>
            </a:fld>
            <a:endParaRPr lang="en-US" sz="900"/>
          </a:p>
        </p:txBody>
      </p:sp>
    </p:spTree>
    <p:extLst>
      <p:ext uri="{BB962C8B-B14F-4D97-AF65-F5344CB8AC3E}">
        <p14:creationId xmlns:p14="http://schemas.microsoft.com/office/powerpoint/2010/main" val="25221857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12485-2331-5E1B-13B4-70A2AEF029BA}"/>
              </a:ext>
            </a:extLst>
          </p:cNvPr>
          <p:cNvSpPr>
            <a:spLocks noGrp="1"/>
          </p:cNvSpPr>
          <p:nvPr>
            <p:ph type="title"/>
          </p:nvPr>
        </p:nvSpPr>
        <p:spPr/>
        <p:txBody>
          <a:bodyPr/>
          <a:lstStyle/>
          <a:p>
            <a:r>
              <a:rPr lang="en-US" dirty="0"/>
              <a:t>NCLR Resource Status Codes</a:t>
            </a:r>
          </a:p>
        </p:txBody>
      </p:sp>
      <p:sp>
        <p:nvSpPr>
          <p:cNvPr id="3" name="Content Placeholder 2">
            <a:extLst>
              <a:ext uri="{FF2B5EF4-FFF2-40B4-BE49-F238E27FC236}">
                <a16:creationId xmlns:a16="http://schemas.microsoft.com/office/drawing/2014/main" id="{02D3E9DA-DE06-E395-1230-137C431FBE3A}"/>
              </a:ext>
            </a:extLst>
          </p:cNvPr>
          <p:cNvSpPr>
            <a:spLocks noGrp="1"/>
          </p:cNvSpPr>
          <p:nvPr>
            <p:ph idx="1"/>
          </p:nvPr>
        </p:nvSpPr>
        <p:spPr>
          <a:xfrm>
            <a:off x="304800" y="990600"/>
            <a:ext cx="7315200" cy="5052221"/>
          </a:xfrm>
        </p:spPr>
        <p:txBody>
          <a:bodyPr numCol="2"/>
          <a:lstStyle/>
          <a:p>
            <a:r>
              <a:rPr lang="en-US" sz="2400" dirty="0"/>
              <a:t>Pre-RTC</a:t>
            </a:r>
          </a:p>
          <a:p>
            <a:pPr lvl="1"/>
            <a:r>
              <a:rPr lang="en-US" sz="2000" dirty="0"/>
              <a:t>Resource Status Codes (RST)</a:t>
            </a:r>
          </a:p>
          <a:p>
            <a:pPr lvl="1"/>
            <a:endParaRPr lang="en-US" sz="2000" dirty="0"/>
          </a:p>
          <a:p>
            <a:pPr lvl="1"/>
            <a:r>
              <a:rPr lang="en-US" sz="2000" dirty="0"/>
              <a:t>OUTL = 260</a:t>
            </a:r>
          </a:p>
          <a:p>
            <a:pPr lvl="1"/>
            <a:endParaRPr lang="en-US" sz="2000" dirty="0"/>
          </a:p>
          <a:p>
            <a:pPr lvl="1"/>
            <a:r>
              <a:rPr lang="en-US" sz="2000" dirty="0"/>
              <a:t>ONRL = 259</a:t>
            </a:r>
          </a:p>
          <a:p>
            <a:pPr lvl="1"/>
            <a:r>
              <a:rPr lang="en-US" sz="2000" dirty="0"/>
              <a:t>ONECL = 264</a:t>
            </a:r>
          </a:p>
          <a:p>
            <a:pPr lvl="1"/>
            <a:endParaRPr lang="en-US" sz="2000" dirty="0"/>
          </a:p>
        </p:txBody>
      </p:sp>
      <p:sp>
        <p:nvSpPr>
          <p:cNvPr id="4" name="Footer Placeholder 3">
            <a:extLst>
              <a:ext uri="{FF2B5EF4-FFF2-40B4-BE49-F238E27FC236}">
                <a16:creationId xmlns:a16="http://schemas.microsoft.com/office/drawing/2014/main" id="{36DDF9CE-C208-74BA-8C8D-2F3DF0164579}"/>
              </a:ext>
            </a:extLst>
          </p:cNvPr>
          <p:cNvSpPr>
            <a:spLocks noGrp="1"/>
          </p:cNvSpPr>
          <p:nvPr>
            <p:ph type="ftr" sz="quarter" idx="11"/>
          </p:nvPr>
        </p:nvSpPr>
        <p:spPr>
          <a:xfrm>
            <a:off x="2743200" y="6553200"/>
            <a:ext cx="4038600" cy="22860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September 2025 DSWG</a:t>
            </a:r>
            <a:endParaRPr lang="en-US" dirty="0"/>
          </a:p>
        </p:txBody>
      </p:sp>
      <p:sp>
        <p:nvSpPr>
          <p:cNvPr id="5" name="Slide Number Placeholder 4">
            <a:extLst>
              <a:ext uri="{FF2B5EF4-FFF2-40B4-BE49-F238E27FC236}">
                <a16:creationId xmlns:a16="http://schemas.microsoft.com/office/drawing/2014/main" id="{DDC14C66-66DC-EA2F-B917-432F296424A4}"/>
              </a:ext>
            </a:extLst>
          </p:cNvPr>
          <p:cNvSpPr>
            <a:spLocks noGrp="1"/>
          </p:cNvSpPr>
          <p:nvPr>
            <p:ph type="sldNum" sz="quarter" idx="4"/>
          </p:nvPr>
        </p:nvSpPr>
        <p:spPr/>
        <p:txBody>
          <a:bodyPr/>
          <a:lstStyle/>
          <a:p>
            <a:fld id="{1D93BD3E-1E9A-4970-A6F7-E7AC52762E0C}" type="slidenum">
              <a:rPr lang="en-US" smtClean="0"/>
              <a:pPr/>
              <a:t>31</a:t>
            </a:fld>
            <a:endParaRPr lang="en-US"/>
          </a:p>
        </p:txBody>
      </p:sp>
      <p:sp>
        <p:nvSpPr>
          <p:cNvPr id="6" name="Content Placeholder 2">
            <a:extLst>
              <a:ext uri="{FF2B5EF4-FFF2-40B4-BE49-F238E27FC236}">
                <a16:creationId xmlns:a16="http://schemas.microsoft.com/office/drawing/2014/main" id="{EF83163D-D559-3860-C802-4776CF12F9F1}"/>
              </a:ext>
            </a:extLst>
          </p:cNvPr>
          <p:cNvSpPr txBox="1">
            <a:spLocks/>
          </p:cNvSpPr>
          <p:nvPr/>
        </p:nvSpPr>
        <p:spPr>
          <a:xfrm>
            <a:off x="5029200" y="990600"/>
            <a:ext cx="7315200" cy="5052221"/>
          </a:xfrm>
          <a:prstGeom prst="rect">
            <a:avLst/>
          </a:prstGeom>
        </p:spPr>
        <p:txBody>
          <a:bodyPr numCol="2"/>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RTC+B</a:t>
            </a:r>
          </a:p>
          <a:p>
            <a:pPr lvl="1"/>
            <a:r>
              <a:rPr lang="en-US" sz="2000" dirty="0"/>
              <a:t>Updated Resource Status Codes (RSTR)</a:t>
            </a:r>
          </a:p>
          <a:p>
            <a:pPr lvl="1"/>
            <a:endParaRPr lang="en-US" sz="2000" dirty="0"/>
          </a:p>
          <a:p>
            <a:pPr lvl="1"/>
            <a:r>
              <a:rPr lang="en-US" sz="2000" dirty="0"/>
              <a:t>OUTL = 258</a:t>
            </a:r>
          </a:p>
          <a:p>
            <a:pPr lvl="1"/>
            <a:endParaRPr lang="en-US" sz="2000" dirty="0"/>
          </a:p>
          <a:p>
            <a:pPr lvl="1"/>
            <a:r>
              <a:rPr lang="en-US" sz="2000" dirty="0"/>
              <a:t>ONL = 257</a:t>
            </a:r>
          </a:p>
        </p:txBody>
      </p:sp>
      <p:sp>
        <p:nvSpPr>
          <p:cNvPr id="7" name="Arrow: Right 6">
            <a:extLst>
              <a:ext uri="{FF2B5EF4-FFF2-40B4-BE49-F238E27FC236}">
                <a16:creationId xmlns:a16="http://schemas.microsoft.com/office/drawing/2014/main" id="{413035AE-DBE3-0F54-E31F-1A955C81974D}"/>
              </a:ext>
            </a:extLst>
          </p:cNvPr>
          <p:cNvSpPr/>
          <p:nvPr/>
        </p:nvSpPr>
        <p:spPr>
          <a:xfrm>
            <a:off x="3924300" y="2514600"/>
            <a:ext cx="838200" cy="3810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F666E1A8-D676-DB0A-FFF3-480A93620F7D}"/>
              </a:ext>
            </a:extLst>
          </p:cNvPr>
          <p:cNvSpPr/>
          <p:nvPr/>
        </p:nvSpPr>
        <p:spPr>
          <a:xfrm>
            <a:off x="3924300" y="3405979"/>
            <a:ext cx="838200" cy="3810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36564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FDC75E-4E1D-F655-5B6A-486D89EE9F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35A533-6267-378D-7423-F7300FC69365}"/>
              </a:ext>
            </a:extLst>
          </p:cNvPr>
          <p:cNvSpPr>
            <a:spLocks noGrp="1"/>
          </p:cNvSpPr>
          <p:nvPr>
            <p:ph type="title"/>
          </p:nvPr>
        </p:nvSpPr>
        <p:spPr/>
        <p:txBody>
          <a:bodyPr/>
          <a:lstStyle/>
          <a:p>
            <a:r>
              <a:rPr lang="en-US" dirty="0"/>
              <a:t>Ramp Rates and Capabilities</a:t>
            </a:r>
          </a:p>
        </p:txBody>
      </p:sp>
      <p:sp>
        <p:nvSpPr>
          <p:cNvPr id="3" name="Content Placeholder 2">
            <a:extLst>
              <a:ext uri="{FF2B5EF4-FFF2-40B4-BE49-F238E27FC236}">
                <a16:creationId xmlns:a16="http://schemas.microsoft.com/office/drawing/2014/main" id="{E2F88C53-7EC7-E948-EDCB-9EA048B4DDB1}"/>
              </a:ext>
            </a:extLst>
          </p:cNvPr>
          <p:cNvSpPr>
            <a:spLocks noGrp="1"/>
          </p:cNvSpPr>
          <p:nvPr>
            <p:ph idx="1"/>
          </p:nvPr>
        </p:nvSpPr>
        <p:spPr>
          <a:xfrm>
            <a:off x="304800" y="990600"/>
            <a:ext cx="7315200" cy="5052221"/>
          </a:xfrm>
        </p:spPr>
        <p:txBody>
          <a:bodyPr numCol="2"/>
          <a:lstStyle/>
          <a:p>
            <a:r>
              <a:rPr lang="en-US" sz="2400" dirty="0"/>
              <a:t>Pre-RTC</a:t>
            </a:r>
          </a:p>
          <a:p>
            <a:pPr lvl="1"/>
            <a:r>
              <a:rPr lang="en-US" sz="2000" dirty="0"/>
              <a:t>AS Responsibility and Schedule</a:t>
            </a:r>
          </a:p>
          <a:p>
            <a:pPr lvl="1"/>
            <a:endParaRPr lang="en-US" sz="2000" dirty="0"/>
          </a:p>
          <a:p>
            <a:pPr lvl="1"/>
            <a:r>
              <a:rPr lang="en-US" sz="2000" dirty="0"/>
              <a:t>RRRS</a:t>
            </a:r>
          </a:p>
          <a:p>
            <a:pPr lvl="1"/>
            <a:r>
              <a:rPr lang="en-US" sz="2000" dirty="0"/>
              <a:t>RRSC</a:t>
            </a:r>
          </a:p>
          <a:p>
            <a:pPr lvl="1"/>
            <a:endParaRPr lang="en-US" sz="2000" dirty="0"/>
          </a:p>
          <a:p>
            <a:pPr lvl="1"/>
            <a:r>
              <a:rPr lang="en-US" sz="2000" dirty="0"/>
              <a:t>ECRS</a:t>
            </a:r>
          </a:p>
          <a:p>
            <a:pPr lvl="1"/>
            <a:r>
              <a:rPr lang="en-US" sz="2000" dirty="0"/>
              <a:t>ECSC</a:t>
            </a:r>
          </a:p>
          <a:p>
            <a:pPr lvl="1"/>
            <a:endParaRPr lang="en-US" sz="2000" dirty="0"/>
          </a:p>
          <a:p>
            <a:pPr lvl="1"/>
            <a:r>
              <a:rPr lang="en-US" sz="2000" dirty="0"/>
              <a:t>NSRS</a:t>
            </a:r>
          </a:p>
          <a:p>
            <a:pPr lvl="1"/>
            <a:r>
              <a:rPr lang="en-US" sz="2000" dirty="0"/>
              <a:t>NSSC</a:t>
            </a:r>
          </a:p>
        </p:txBody>
      </p:sp>
      <p:sp>
        <p:nvSpPr>
          <p:cNvPr id="4" name="Footer Placeholder 3">
            <a:extLst>
              <a:ext uri="{FF2B5EF4-FFF2-40B4-BE49-F238E27FC236}">
                <a16:creationId xmlns:a16="http://schemas.microsoft.com/office/drawing/2014/main" id="{418761DA-7C44-33F8-2DD8-793B6ABA7B71}"/>
              </a:ext>
            </a:extLst>
          </p:cNvPr>
          <p:cNvSpPr>
            <a:spLocks noGrp="1"/>
          </p:cNvSpPr>
          <p:nvPr>
            <p:ph type="ftr" sz="quarter" idx="11"/>
          </p:nvPr>
        </p:nvSpPr>
        <p:spPr>
          <a:xfrm>
            <a:off x="2743200" y="6553200"/>
            <a:ext cx="4038600" cy="22860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September 2025 DSWG</a:t>
            </a:r>
            <a:endParaRPr lang="en-US" dirty="0"/>
          </a:p>
        </p:txBody>
      </p:sp>
      <p:sp>
        <p:nvSpPr>
          <p:cNvPr id="5" name="Slide Number Placeholder 4">
            <a:extLst>
              <a:ext uri="{FF2B5EF4-FFF2-40B4-BE49-F238E27FC236}">
                <a16:creationId xmlns:a16="http://schemas.microsoft.com/office/drawing/2014/main" id="{A42A069E-0873-72DC-2D47-A52AA45642D1}"/>
              </a:ext>
            </a:extLst>
          </p:cNvPr>
          <p:cNvSpPr>
            <a:spLocks noGrp="1"/>
          </p:cNvSpPr>
          <p:nvPr>
            <p:ph type="sldNum" sz="quarter" idx="4"/>
          </p:nvPr>
        </p:nvSpPr>
        <p:spPr/>
        <p:txBody>
          <a:bodyPr/>
          <a:lstStyle/>
          <a:p>
            <a:fld id="{1D93BD3E-1E9A-4970-A6F7-E7AC52762E0C}" type="slidenum">
              <a:rPr lang="en-US" smtClean="0"/>
              <a:pPr/>
              <a:t>32</a:t>
            </a:fld>
            <a:endParaRPr lang="en-US"/>
          </a:p>
        </p:txBody>
      </p:sp>
      <p:sp>
        <p:nvSpPr>
          <p:cNvPr id="6" name="Content Placeholder 2">
            <a:extLst>
              <a:ext uri="{FF2B5EF4-FFF2-40B4-BE49-F238E27FC236}">
                <a16:creationId xmlns:a16="http://schemas.microsoft.com/office/drawing/2014/main" id="{0F912A00-3BBA-B14B-9006-DBCFC66E9A6B}"/>
              </a:ext>
            </a:extLst>
          </p:cNvPr>
          <p:cNvSpPr txBox="1">
            <a:spLocks/>
          </p:cNvSpPr>
          <p:nvPr/>
        </p:nvSpPr>
        <p:spPr>
          <a:xfrm>
            <a:off x="3810000" y="987287"/>
            <a:ext cx="9144000" cy="5052221"/>
          </a:xfrm>
          <a:prstGeom prst="rect">
            <a:avLst/>
          </a:prstGeom>
        </p:spPr>
        <p:txBody>
          <a:bodyPr numCol="1"/>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RTC+B</a:t>
            </a:r>
          </a:p>
          <a:p>
            <a:pPr lvl="1"/>
            <a:r>
              <a:rPr lang="en-US" sz="2000" dirty="0"/>
              <a:t>Ramp Rates &amp; Awards</a:t>
            </a:r>
          </a:p>
          <a:p>
            <a:pPr marL="457200" lvl="1" indent="0">
              <a:buNone/>
            </a:pPr>
            <a:endParaRPr lang="en-US" sz="2000" dirty="0"/>
          </a:p>
          <a:p>
            <a:pPr marL="457200" lvl="1" indent="0">
              <a:buNone/>
            </a:pPr>
            <a:endParaRPr lang="en-US" sz="2000" dirty="0"/>
          </a:p>
          <a:p>
            <a:pPr lvl="1"/>
            <a:r>
              <a:rPr lang="en-US" sz="2000" u="sng" dirty="0">
                <a:solidFill>
                  <a:schemeClr val="accent3"/>
                </a:solidFill>
              </a:rPr>
              <a:t>UFRC</a:t>
            </a:r>
            <a:r>
              <a:rPr lang="en-US" sz="2000" dirty="0">
                <a:solidFill>
                  <a:schemeClr val="accent3"/>
                </a:solidFill>
              </a:rPr>
              <a:t> (UFR Capability)</a:t>
            </a:r>
          </a:p>
          <a:p>
            <a:pPr lvl="1"/>
            <a:r>
              <a:rPr lang="en-US" sz="2000" u="sng" dirty="0">
                <a:solidFill>
                  <a:schemeClr val="accent1"/>
                </a:solidFill>
              </a:rPr>
              <a:t>UFRA</a:t>
            </a:r>
            <a:r>
              <a:rPr lang="en-US" sz="2000" dirty="0">
                <a:solidFill>
                  <a:schemeClr val="accent1"/>
                </a:solidFill>
              </a:rPr>
              <a:t> (UFR Award)</a:t>
            </a:r>
          </a:p>
          <a:p>
            <a:pPr lvl="1"/>
            <a:endParaRPr lang="en-US" sz="2000" dirty="0"/>
          </a:p>
          <a:p>
            <a:pPr lvl="1"/>
            <a:r>
              <a:rPr lang="en-US" sz="2000" u="sng" dirty="0">
                <a:solidFill>
                  <a:schemeClr val="accent3"/>
                </a:solidFill>
              </a:rPr>
              <a:t>ECRR</a:t>
            </a:r>
            <a:r>
              <a:rPr lang="en-US" sz="2000" dirty="0">
                <a:solidFill>
                  <a:schemeClr val="accent3"/>
                </a:solidFill>
              </a:rPr>
              <a:t> (ECRS RR Capability *10 Min) </a:t>
            </a:r>
          </a:p>
          <a:p>
            <a:pPr lvl="1"/>
            <a:r>
              <a:rPr lang="en-US" sz="2000" u="sng" dirty="0">
                <a:solidFill>
                  <a:schemeClr val="accent1"/>
                </a:solidFill>
              </a:rPr>
              <a:t>ECRA (</a:t>
            </a:r>
            <a:r>
              <a:rPr lang="en-US" sz="2000" dirty="0">
                <a:solidFill>
                  <a:schemeClr val="accent1"/>
                </a:solidFill>
              </a:rPr>
              <a:t>ECRS Award)</a:t>
            </a:r>
          </a:p>
          <a:p>
            <a:pPr lvl="1"/>
            <a:endParaRPr lang="en-US" sz="2000" dirty="0"/>
          </a:p>
          <a:p>
            <a:pPr lvl="1"/>
            <a:r>
              <a:rPr lang="en-US" sz="2000" u="sng" dirty="0">
                <a:solidFill>
                  <a:schemeClr val="accent3"/>
                </a:solidFill>
              </a:rPr>
              <a:t>NSRR</a:t>
            </a:r>
            <a:r>
              <a:rPr lang="en-US" sz="2000" dirty="0">
                <a:solidFill>
                  <a:schemeClr val="accent3"/>
                </a:solidFill>
              </a:rPr>
              <a:t> (NSPIN RR Capability *30 Min)</a:t>
            </a:r>
          </a:p>
          <a:p>
            <a:pPr lvl="1"/>
            <a:r>
              <a:rPr lang="en-US" sz="2000" u="sng" dirty="0">
                <a:solidFill>
                  <a:schemeClr val="accent1"/>
                </a:solidFill>
              </a:rPr>
              <a:t>NSRA</a:t>
            </a:r>
            <a:r>
              <a:rPr lang="en-US" sz="2000" dirty="0">
                <a:solidFill>
                  <a:schemeClr val="accent1"/>
                </a:solidFill>
              </a:rPr>
              <a:t> (NSPIN Award)</a:t>
            </a:r>
          </a:p>
          <a:p>
            <a:pPr lvl="1"/>
            <a:endParaRPr lang="en-US" sz="2000" dirty="0"/>
          </a:p>
        </p:txBody>
      </p:sp>
      <p:sp>
        <p:nvSpPr>
          <p:cNvPr id="7" name="Arrow: Right 6">
            <a:extLst>
              <a:ext uri="{FF2B5EF4-FFF2-40B4-BE49-F238E27FC236}">
                <a16:creationId xmlns:a16="http://schemas.microsoft.com/office/drawing/2014/main" id="{70FF9170-3414-BD8F-8AFF-0F341351DD51}"/>
              </a:ext>
            </a:extLst>
          </p:cNvPr>
          <p:cNvSpPr/>
          <p:nvPr/>
        </p:nvSpPr>
        <p:spPr>
          <a:xfrm>
            <a:off x="2743200" y="2628901"/>
            <a:ext cx="838200" cy="3810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C6694E19-5F47-FF5B-A5DA-1B35A3363C9A}"/>
              </a:ext>
            </a:extLst>
          </p:cNvPr>
          <p:cNvSpPr/>
          <p:nvPr/>
        </p:nvSpPr>
        <p:spPr>
          <a:xfrm>
            <a:off x="2743200" y="3733800"/>
            <a:ext cx="838200" cy="3810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0889AB0A-3C4C-8A37-A60C-09EA5D11938B}"/>
              </a:ext>
            </a:extLst>
          </p:cNvPr>
          <p:cNvSpPr/>
          <p:nvPr/>
        </p:nvSpPr>
        <p:spPr>
          <a:xfrm>
            <a:off x="2743200" y="4899821"/>
            <a:ext cx="838200" cy="3810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50D76CF-0E49-F613-BD57-DCE92ED9ABA9}"/>
              </a:ext>
            </a:extLst>
          </p:cNvPr>
          <p:cNvSpPr txBox="1"/>
          <p:nvPr/>
        </p:nvSpPr>
        <p:spPr>
          <a:xfrm>
            <a:off x="4755874" y="5605790"/>
            <a:ext cx="2298700" cy="523220"/>
          </a:xfrm>
          <a:prstGeom prst="rect">
            <a:avLst/>
          </a:prstGeom>
          <a:solidFill>
            <a:schemeClr val="tx2"/>
          </a:solidFill>
        </p:spPr>
        <p:txBody>
          <a:bodyPr wrap="square" rtlCol="0">
            <a:spAutoFit/>
          </a:bodyPr>
          <a:lstStyle/>
          <a:p>
            <a:pPr defTabSz="685800"/>
            <a:r>
              <a:rPr lang="en-US" sz="1400" i="1" dirty="0">
                <a:solidFill>
                  <a:srgbClr val="00CE7D"/>
                </a:solidFill>
                <a:latin typeface="Arial" panose="020B0604020202020204"/>
              </a:rPr>
              <a:t>QSE to ERCOT Telemetry</a:t>
            </a:r>
          </a:p>
          <a:p>
            <a:pPr defTabSz="685800"/>
            <a:r>
              <a:rPr lang="en-US" sz="1400" i="1" dirty="0">
                <a:solidFill>
                  <a:srgbClr val="00ACC8">
                    <a:lumMod val="60000"/>
                    <a:lumOff val="40000"/>
                  </a:srgbClr>
                </a:solidFill>
                <a:latin typeface="Arial" panose="020B0604020202020204"/>
              </a:rPr>
              <a:t>ERCOT to QSE ICCP</a:t>
            </a:r>
          </a:p>
        </p:txBody>
      </p:sp>
    </p:spTree>
    <p:extLst>
      <p:ext uri="{BB962C8B-B14F-4D97-AF65-F5344CB8AC3E}">
        <p14:creationId xmlns:p14="http://schemas.microsoft.com/office/powerpoint/2010/main" val="5117652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Self-Provision Achieved via Telemetry Points for NCLRs</a:t>
            </a:r>
          </a:p>
        </p:txBody>
      </p:sp>
      <p:sp>
        <p:nvSpPr>
          <p:cNvPr id="3" name="Content Placeholder 2"/>
          <p:cNvSpPr>
            <a:spLocks noGrp="1"/>
          </p:cNvSpPr>
          <p:nvPr>
            <p:ph idx="1"/>
          </p:nvPr>
        </p:nvSpPr>
        <p:spPr>
          <a:xfrm>
            <a:off x="304800" y="1218221"/>
            <a:ext cx="6629400" cy="4000500"/>
          </a:xfrm>
        </p:spPr>
        <p:txBody>
          <a:bodyPr/>
          <a:lstStyle/>
          <a:p>
            <a:pPr marL="214313" indent="-214313">
              <a:buFont typeface="Arial" panose="020B0604020202020204" pitchFamily="34" charset="0"/>
              <a:buChar char="•"/>
            </a:pPr>
            <a:r>
              <a:rPr lang="en-US" sz="1800" b="1" dirty="0"/>
              <a:t>QSEs will be able to self-provide in real-time via telemetered ICCP points</a:t>
            </a:r>
          </a:p>
        </p:txBody>
      </p:sp>
      <p:sp>
        <p:nvSpPr>
          <p:cNvPr id="4" name="Slide Number Placeholder 3"/>
          <p:cNvSpPr>
            <a:spLocks noGrp="1"/>
          </p:cNvSpPr>
          <p:nvPr>
            <p:ph type="sldNum" sz="quarter" idx="4"/>
          </p:nvPr>
        </p:nvSpPr>
        <p:spPr/>
        <p:txBody>
          <a:bodyPr/>
          <a:lstStyle/>
          <a:p>
            <a:pPr defTabSz="685800"/>
            <a:fld id="{1D93BD3E-1E9A-4970-A6F7-E7AC52762E0C}" type="slidenum">
              <a:rPr lang="en-US">
                <a:solidFill>
                  <a:prstClr val="black">
                    <a:tint val="75000"/>
                  </a:prstClr>
                </a:solidFill>
                <a:latin typeface="Arial" panose="020B0604020202020204"/>
              </a:rPr>
              <a:pPr defTabSz="685800"/>
              <a:t>33</a:t>
            </a:fld>
            <a:endParaRPr lang="en-US">
              <a:solidFill>
                <a:prstClr val="black">
                  <a:tint val="75000"/>
                </a:prstClr>
              </a:solidFill>
              <a:latin typeface="Arial" panose="020B0604020202020204"/>
            </a:endParaRPr>
          </a:p>
        </p:txBody>
      </p:sp>
      <p:pic>
        <p:nvPicPr>
          <p:cNvPr id="6" name="Picture 5">
            <a:extLst>
              <a:ext uri="{FF2B5EF4-FFF2-40B4-BE49-F238E27FC236}">
                <a16:creationId xmlns:a16="http://schemas.microsoft.com/office/drawing/2014/main" id="{FDF25C3F-5867-EE59-AA97-4DBC5EABEA8B}"/>
              </a:ext>
            </a:extLst>
          </p:cNvPr>
          <p:cNvPicPr>
            <a:picLocks noChangeAspect="1"/>
          </p:cNvPicPr>
          <p:nvPr/>
        </p:nvPicPr>
        <p:blipFill>
          <a:blip r:embed="rId2"/>
          <a:stretch>
            <a:fillRect/>
          </a:stretch>
        </p:blipFill>
        <p:spPr>
          <a:xfrm>
            <a:off x="3329" y="2169218"/>
            <a:ext cx="9140672" cy="3393382"/>
          </a:xfrm>
          <a:prstGeom prst="rect">
            <a:avLst/>
          </a:prstGeom>
        </p:spPr>
      </p:pic>
      <p:pic>
        <p:nvPicPr>
          <p:cNvPr id="8" name="Picture 7">
            <a:extLst>
              <a:ext uri="{FF2B5EF4-FFF2-40B4-BE49-F238E27FC236}">
                <a16:creationId xmlns:a16="http://schemas.microsoft.com/office/drawing/2014/main" id="{870A2B0E-129D-6FB0-2ADD-3797A1FC7AF8}"/>
              </a:ext>
            </a:extLst>
          </p:cNvPr>
          <p:cNvPicPr>
            <a:picLocks noChangeAspect="1"/>
          </p:cNvPicPr>
          <p:nvPr/>
        </p:nvPicPr>
        <p:blipFill>
          <a:blip r:embed="rId3"/>
          <a:stretch>
            <a:fillRect/>
          </a:stretch>
        </p:blipFill>
        <p:spPr>
          <a:xfrm>
            <a:off x="7151006" y="1152494"/>
            <a:ext cx="1843252" cy="924771"/>
          </a:xfrm>
          <a:prstGeom prst="rect">
            <a:avLst/>
          </a:prstGeom>
        </p:spPr>
      </p:pic>
      <p:sp>
        <p:nvSpPr>
          <p:cNvPr id="9" name="Content Placeholder 2">
            <a:extLst>
              <a:ext uri="{FF2B5EF4-FFF2-40B4-BE49-F238E27FC236}">
                <a16:creationId xmlns:a16="http://schemas.microsoft.com/office/drawing/2014/main" id="{148FFDDD-4725-0B69-EB43-346BF83C2712}"/>
              </a:ext>
            </a:extLst>
          </p:cNvPr>
          <p:cNvSpPr txBox="1">
            <a:spLocks/>
          </p:cNvSpPr>
          <p:nvPr/>
        </p:nvSpPr>
        <p:spPr>
          <a:xfrm>
            <a:off x="7742506" y="907413"/>
            <a:ext cx="1096694" cy="621617"/>
          </a:xfrm>
          <a:prstGeom prst="rect">
            <a:avLst/>
          </a:prstGeom>
        </p:spPr>
        <p:txBody>
          <a:bodyPr/>
          <a:lstStyle>
            <a:lvl1pPr marL="342900" indent="-342900" algn="l" defTabSz="914400" rtl="0" eaLnBrk="1" latinLnBrk="0" hangingPunct="1">
              <a:spcBef>
                <a:spcPct val="20000"/>
              </a:spcBef>
              <a:buFont typeface="+mj-lt"/>
              <a:buAutoNum type="arabicParenR"/>
              <a:defRPr sz="1800" kern="1200">
                <a:solidFill>
                  <a:schemeClr val="tx2"/>
                </a:solidFill>
                <a:latin typeface="+mn-lt"/>
                <a:ea typeface="+mn-ea"/>
                <a:cs typeface="+mn-cs"/>
              </a:defRPr>
            </a:lvl1pPr>
            <a:lvl2pPr marL="800100" indent="-342900" algn="l" defTabSz="914400" rtl="0" eaLnBrk="1" latinLnBrk="0" hangingPunct="1">
              <a:spcBef>
                <a:spcPct val="20000"/>
              </a:spcBef>
              <a:buFont typeface="+mj-lt"/>
              <a:buAutoNum type="alphaLcParenR"/>
              <a:defRPr sz="1600" kern="1200">
                <a:solidFill>
                  <a:schemeClr val="tx2"/>
                </a:solidFill>
                <a:latin typeface="+mn-lt"/>
                <a:ea typeface="+mn-ea"/>
                <a:cs typeface="+mn-cs"/>
              </a:defRPr>
            </a:lvl2pPr>
            <a:lvl3pPr marL="1314450" indent="-400050" algn="l" defTabSz="914400" rtl="0" eaLnBrk="1" latinLnBrk="0" hangingPunct="1">
              <a:spcBef>
                <a:spcPct val="20000"/>
              </a:spcBef>
              <a:buFont typeface="+mj-lt"/>
              <a:buAutoNum type="romanLcPeriod"/>
              <a:defRPr sz="1600" kern="1200">
                <a:solidFill>
                  <a:schemeClr val="tx2"/>
                </a:solidFill>
                <a:latin typeface="+mn-lt"/>
                <a:ea typeface="+mn-ea"/>
                <a:cs typeface="+mn-cs"/>
              </a:defRPr>
            </a:lvl3pPr>
            <a:lvl4pPr marL="1771650" indent="-400050" algn="l" defTabSz="914400" rtl="0" eaLnBrk="1" latinLnBrk="0" hangingPunct="1">
              <a:spcBef>
                <a:spcPct val="20000"/>
              </a:spcBef>
              <a:buFont typeface="+mj-lt"/>
              <a:buAutoNum type="romanLcPeriod"/>
              <a:defRPr sz="1600" kern="1200">
                <a:solidFill>
                  <a:schemeClr val="tx2"/>
                </a:solidFill>
                <a:latin typeface="+mn-lt"/>
                <a:ea typeface="+mn-ea"/>
                <a:cs typeface="+mn-cs"/>
              </a:defRPr>
            </a:lvl4pPr>
            <a:lvl5pPr marL="2228850" indent="-400050" algn="l" defTabSz="914400" rtl="0" eaLnBrk="1" latinLnBrk="0" hangingPunct="1">
              <a:spcBef>
                <a:spcPct val="20000"/>
              </a:spcBef>
              <a:buFont typeface="+mj-lt"/>
              <a:buAutoNum type="romanLcPeriod"/>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685800">
              <a:buNone/>
            </a:pPr>
            <a:r>
              <a:rPr lang="en-US" sz="1200" i="1" dirty="0">
                <a:solidFill>
                  <a:prstClr val="black"/>
                </a:solidFill>
                <a:latin typeface="Arial" panose="020B0604020202020204"/>
              </a:rPr>
              <a:t>LEGEND</a:t>
            </a:r>
          </a:p>
        </p:txBody>
      </p:sp>
      <p:sp>
        <p:nvSpPr>
          <p:cNvPr id="10" name="Rectangle 9">
            <a:extLst>
              <a:ext uri="{FF2B5EF4-FFF2-40B4-BE49-F238E27FC236}">
                <a16:creationId xmlns:a16="http://schemas.microsoft.com/office/drawing/2014/main" id="{BF54349F-9225-B7B2-50CB-0CEF453701F5}"/>
              </a:ext>
            </a:extLst>
          </p:cNvPr>
          <p:cNvSpPr/>
          <p:nvPr/>
        </p:nvSpPr>
        <p:spPr>
          <a:xfrm>
            <a:off x="-5315" y="4349939"/>
            <a:ext cx="9140672" cy="353615"/>
          </a:xfrm>
          <a:prstGeom prst="rect">
            <a:avLst/>
          </a:prstGeom>
          <a:noFill/>
          <a:ln>
            <a:solidFill>
              <a:schemeClr val="accent4">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latin typeface="Arial" panose="020B0604020202020204"/>
            </a:endParaRPr>
          </a:p>
        </p:txBody>
      </p:sp>
      <p:sp>
        <p:nvSpPr>
          <p:cNvPr id="11" name="Arrow: Right 10">
            <a:extLst>
              <a:ext uri="{FF2B5EF4-FFF2-40B4-BE49-F238E27FC236}">
                <a16:creationId xmlns:a16="http://schemas.microsoft.com/office/drawing/2014/main" id="{1E7C8C06-E081-2E63-2FD6-4D0A1F7E0C74}"/>
              </a:ext>
            </a:extLst>
          </p:cNvPr>
          <p:cNvSpPr/>
          <p:nvPr/>
        </p:nvSpPr>
        <p:spPr>
          <a:xfrm rot="10800000">
            <a:off x="4800600" y="4439403"/>
            <a:ext cx="433478" cy="17468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latin typeface="Arial" panose="020B0604020202020204"/>
            </a:endParaRPr>
          </a:p>
        </p:txBody>
      </p:sp>
      <p:sp>
        <p:nvSpPr>
          <p:cNvPr id="5" name="TextBox 4">
            <a:extLst>
              <a:ext uri="{FF2B5EF4-FFF2-40B4-BE49-F238E27FC236}">
                <a16:creationId xmlns:a16="http://schemas.microsoft.com/office/drawing/2014/main" id="{B8CEF2EF-DAA0-2E57-F171-3AF87E19FB7C}"/>
              </a:ext>
            </a:extLst>
          </p:cNvPr>
          <p:cNvSpPr txBox="1"/>
          <p:nvPr/>
        </p:nvSpPr>
        <p:spPr>
          <a:xfrm>
            <a:off x="2149414" y="5854908"/>
            <a:ext cx="6689786" cy="253916"/>
          </a:xfrm>
          <a:prstGeom prst="rect">
            <a:avLst/>
          </a:prstGeom>
          <a:noFill/>
        </p:spPr>
        <p:txBody>
          <a:bodyPr wrap="square" rtlCol="0">
            <a:spAutoFit/>
          </a:bodyPr>
          <a:lstStyle/>
          <a:p>
            <a:pPr defTabSz="685800"/>
            <a:r>
              <a:rPr lang="en-US" sz="1050" dirty="0">
                <a:solidFill>
                  <a:prstClr val="black"/>
                </a:solidFill>
                <a:latin typeface="Arial" panose="020B0604020202020204"/>
                <a:hlinkClick r:id="rId4"/>
              </a:rPr>
              <a:t>ICCP Change Request Example RTC+B V1.4 </a:t>
            </a:r>
            <a:r>
              <a:rPr lang="en-US" sz="1050" dirty="0">
                <a:solidFill>
                  <a:prstClr val="black"/>
                </a:solidFill>
                <a:latin typeface="Arial" panose="020B0604020202020204"/>
              </a:rPr>
              <a:t>on RTC ERCOT webpage</a:t>
            </a:r>
          </a:p>
        </p:txBody>
      </p:sp>
    </p:spTree>
    <p:extLst>
      <p:ext uri="{BB962C8B-B14F-4D97-AF65-F5344CB8AC3E}">
        <p14:creationId xmlns:p14="http://schemas.microsoft.com/office/powerpoint/2010/main" val="2322068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3B1A6-E361-A810-1674-BB80927BBE55}"/>
              </a:ext>
            </a:extLst>
          </p:cNvPr>
          <p:cNvSpPr>
            <a:spLocks noGrp="1"/>
          </p:cNvSpPr>
          <p:nvPr>
            <p:ph type="title"/>
          </p:nvPr>
        </p:nvSpPr>
        <p:spPr/>
        <p:txBody>
          <a:bodyPr/>
          <a:lstStyle/>
          <a:p>
            <a:r>
              <a:rPr lang="en-US" dirty="0"/>
              <a:t>The Self-Provision Checklist</a:t>
            </a:r>
          </a:p>
        </p:txBody>
      </p:sp>
      <p:sp>
        <p:nvSpPr>
          <p:cNvPr id="3" name="Content Placeholder 2">
            <a:extLst>
              <a:ext uri="{FF2B5EF4-FFF2-40B4-BE49-F238E27FC236}">
                <a16:creationId xmlns:a16="http://schemas.microsoft.com/office/drawing/2014/main" id="{4D6C4495-0AD5-301B-C8EF-1D4AEDFBCF53}"/>
              </a:ext>
            </a:extLst>
          </p:cNvPr>
          <p:cNvSpPr>
            <a:spLocks noGrp="1"/>
          </p:cNvSpPr>
          <p:nvPr>
            <p:ph idx="1"/>
          </p:nvPr>
        </p:nvSpPr>
        <p:spPr/>
        <p:txBody>
          <a:bodyPr/>
          <a:lstStyle/>
          <a:p>
            <a:r>
              <a:rPr lang="en-US" sz="2000" dirty="0"/>
              <a:t>Scenario: My Load Resource was awarded 15 MW in the DAM, and I purchased 5 MW via a trade.</a:t>
            </a:r>
          </a:p>
          <a:p>
            <a:pPr marL="0" indent="0" algn="ctr">
              <a:buNone/>
            </a:pPr>
            <a:r>
              <a:rPr lang="en-US" sz="2000" b="1" dirty="0"/>
              <a:t>    My total RRS AS Position is 20 MW.   </a:t>
            </a:r>
          </a:p>
          <a:p>
            <a:endParaRPr lang="en-US" sz="2000" dirty="0"/>
          </a:p>
          <a:p>
            <a:r>
              <a:rPr lang="en-US" sz="2000" dirty="0"/>
              <a:t>How to correctly self-provide 20 MW:</a:t>
            </a:r>
          </a:p>
          <a:p>
            <a:pPr lvl="2"/>
            <a:r>
              <a:rPr lang="en-US" sz="2000" dirty="0"/>
              <a:t>Is my resource qualified?</a:t>
            </a:r>
          </a:p>
          <a:p>
            <a:pPr lvl="2"/>
            <a:r>
              <a:rPr lang="en-US" sz="2000" dirty="0"/>
              <a:t>Telemetry Points</a:t>
            </a:r>
          </a:p>
          <a:p>
            <a:pPr lvl="3"/>
            <a:r>
              <a:rPr lang="en-US" dirty="0"/>
              <a:t>RSTR set to ONL (257)</a:t>
            </a:r>
          </a:p>
          <a:p>
            <a:pPr lvl="3"/>
            <a:r>
              <a:rPr lang="en-US" dirty="0"/>
              <a:t>UFR must be Armed</a:t>
            </a:r>
          </a:p>
          <a:p>
            <a:pPr lvl="3"/>
            <a:r>
              <a:rPr lang="en-US" dirty="0"/>
              <a:t>Can I cover my obligation?</a:t>
            </a:r>
          </a:p>
          <a:p>
            <a:pPr lvl="4"/>
            <a:r>
              <a:rPr lang="en-US" dirty="0"/>
              <a:t>Qualified MW Amount       </a:t>
            </a:r>
            <a:r>
              <a:rPr lang="en-US" sz="2200" b="1" dirty="0">
                <a:solidFill>
                  <a:schemeClr val="accent1"/>
                </a:solidFill>
                <a:latin typeface="+mj-lt"/>
                <a:ea typeface="+mj-ea"/>
                <a:cs typeface="+mj-cs"/>
              </a:rPr>
              <a:t>≥</a:t>
            </a:r>
            <a:r>
              <a:rPr lang="en-US" dirty="0"/>
              <a:t>   Self-provided amount</a:t>
            </a:r>
          </a:p>
          <a:p>
            <a:pPr lvl="4"/>
            <a:r>
              <a:rPr lang="en-US" dirty="0"/>
              <a:t>NPF - LPC 		      </a:t>
            </a:r>
            <a:r>
              <a:rPr lang="en-US" b="1" dirty="0">
                <a:solidFill>
                  <a:schemeClr val="accent1"/>
                </a:solidFill>
              </a:rPr>
              <a:t>≥</a:t>
            </a:r>
            <a:r>
              <a:rPr lang="en-US" dirty="0"/>
              <a:t>   Self-provided amount</a:t>
            </a:r>
          </a:p>
          <a:p>
            <a:pPr lvl="4"/>
            <a:r>
              <a:rPr lang="en-US" dirty="0"/>
              <a:t>Capability to Provide AS   </a:t>
            </a:r>
            <a:r>
              <a:rPr lang="en-US" b="1" dirty="0">
                <a:solidFill>
                  <a:schemeClr val="accent1"/>
                </a:solidFill>
              </a:rPr>
              <a:t>≥</a:t>
            </a:r>
            <a:r>
              <a:rPr lang="en-US" dirty="0"/>
              <a:t>   Self-provided amount</a:t>
            </a:r>
          </a:p>
          <a:p>
            <a:pPr lvl="3"/>
            <a:r>
              <a:rPr lang="en-US" dirty="0"/>
              <a:t>Final Step: Telemeter Self-provision</a:t>
            </a:r>
          </a:p>
          <a:p>
            <a:pPr lvl="5"/>
            <a:endParaRPr lang="en-US" dirty="0"/>
          </a:p>
          <a:p>
            <a:pPr lvl="4"/>
            <a:endParaRPr lang="en-US" dirty="0"/>
          </a:p>
          <a:p>
            <a:pPr lvl="4"/>
            <a:endParaRPr lang="en-US" dirty="0"/>
          </a:p>
          <a:p>
            <a:pPr lvl="3"/>
            <a:endParaRPr lang="en-US" dirty="0"/>
          </a:p>
          <a:p>
            <a:pPr lvl="3"/>
            <a:r>
              <a:rPr lang="en-US" dirty="0"/>
              <a:t>“your offers explain your extra”</a:t>
            </a:r>
          </a:p>
          <a:p>
            <a:pPr lvl="3"/>
            <a:endParaRPr lang="en-US" dirty="0"/>
          </a:p>
        </p:txBody>
      </p:sp>
      <p:sp>
        <p:nvSpPr>
          <p:cNvPr id="4" name="Footer Placeholder 3">
            <a:extLst>
              <a:ext uri="{FF2B5EF4-FFF2-40B4-BE49-F238E27FC236}">
                <a16:creationId xmlns:a16="http://schemas.microsoft.com/office/drawing/2014/main" id="{479EC0DA-ED7E-BADB-D9F9-24296B590FB8}"/>
              </a:ext>
            </a:extLst>
          </p:cNvPr>
          <p:cNvSpPr>
            <a:spLocks noGrp="1"/>
          </p:cNvSpPr>
          <p:nvPr>
            <p:ph type="ftr" sz="quarter" idx="11"/>
          </p:nvPr>
        </p:nvSpPr>
        <p:spPr>
          <a:xfrm>
            <a:off x="2743200" y="6553200"/>
            <a:ext cx="4038600" cy="22860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September 2025 DSWG</a:t>
            </a:r>
            <a:endParaRPr lang="en-US" dirty="0"/>
          </a:p>
        </p:txBody>
      </p:sp>
      <p:sp>
        <p:nvSpPr>
          <p:cNvPr id="5" name="Slide Number Placeholder 4">
            <a:extLst>
              <a:ext uri="{FF2B5EF4-FFF2-40B4-BE49-F238E27FC236}">
                <a16:creationId xmlns:a16="http://schemas.microsoft.com/office/drawing/2014/main" id="{BD1D5C45-63D0-A547-7D17-755A4FC513E3}"/>
              </a:ext>
            </a:extLst>
          </p:cNvPr>
          <p:cNvSpPr>
            <a:spLocks noGrp="1"/>
          </p:cNvSpPr>
          <p:nvPr>
            <p:ph type="sldNum" sz="quarter" idx="4"/>
          </p:nvPr>
        </p:nvSpPr>
        <p:spPr/>
        <p:txBody>
          <a:bodyPr/>
          <a:lstStyle/>
          <a:p>
            <a:fld id="{1D93BD3E-1E9A-4970-A6F7-E7AC52762E0C}" type="slidenum">
              <a:rPr lang="en-US" smtClean="0"/>
              <a:pPr/>
              <a:t>34</a:t>
            </a:fld>
            <a:endParaRPr lang="en-US"/>
          </a:p>
        </p:txBody>
      </p:sp>
    </p:spTree>
    <p:extLst>
      <p:ext uri="{BB962C8B-B14F-4D97-AF65-F5344CB8AC3E}">
        <p14:creationId xmlns:p14="http://schemas.microsoft.com/office/powerpoint/2010/main" val="39028287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EDFB8C-2637-B5DB-E46A-99BCE5F73E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4FED47-4E79-711B-AEDA-9FB8134BB064}"/>
              </a:ext>
            </a:extLst>
          </p:cNvPr>
          <p:cNvSpPr>
            <a:spLocks noGrp="1"/>
          </p:cNvSpPr>
          <p:nvPr>
            <p:ph type="title"/>
          </p:nvPr>
        </p:nvSpPr>
        <p:spPr/>
        <p:txBody>
          <a:bodyPr/>
          <a:lstStyle/>
          <a:p>
            <a:r>
              <a:rPr lang="en-US" sz="2400" dirty="0"/>
              <a:t>Scenario 1</a:t>
            </a:r>
          </a:p>
        </p:txBody>
      </p:sp>
      <p:sp>
        <p:nvSpPr>
          <p:cNvPr id="4" name="Slide Number Placeholder 3">
            <a:extLst>
              <a:ext uri="{FF2B5EF4-FFF2-40B4-BE49-F238E27FC236}">
                <a16:creationId xmlns:a16="http://schemas.microsoft.com/office/drawing/2014/main" id="{FBC15E10-9FCC-7F5E-3E75-B6B3F06AD899}"/>
              </a:ext>
            </a:extLst>
          </p:cNvPr>
          <p:cNvSpPr>
            <a:spLocks noGrp="1"/>
          </p:cNvSpPr>
          <p:nvPr>
            <p:ph type="sldNum" sz="quarter" idx="4"/>
          </p:nvPr>
        </p:nvSpPr>
        <p:spPr/>
        <p:txBody>
          <a:bodyPr/>
          <a:lstStyle/>
          <a:p>
            <a:pPr defTabSz="685800"/>
            <a:fld id="{1D93BD3E-1E9A-4970-A6F7-E7AC52762E0C}" type="slidenum">
              <a:rPr lang="en-US">
                <a:solidFill>
                  <a:prstClr val="black">
                    <a:tint val="75000"/>
                  </a:prstClr>
                </a:solidFill>
                <a:latin typeface="Arial" panose="020B0604020202020204"/>
              </a:rPr>
              <a:pPr defTabSz="685800"/>
              <a:t>35</a:t>
            </a:fld>
            <a:endParaRPr lang="en-US">
              <a:solidFill>
                <a:prstClr val="black">
                  <a:tint val="75000"/>
                </a:prstClr>
              </a:solidFill>
              <a:latin typeface="Arial" panose="020B0604020202020204"/>
            </a:endParaRPr>
          </a:p>
        </p:txBody>
      </p:sp>
      <p:graphicFrame>
        <p:nvGraphicFramePr>
          <p:cNvPr id="9" name="Content Placeholder 8">
            <a:extLst>
              <a:ext uri="{FF2B5EF4-FFF2-40B4-BE49-F238E27FC236}">
                <a16:creationId xmlns:a16="http://schemas.microsoft.com/office/drawing/2014/main" id="{FD9E07E2-D25D-FC26-4A0A-CFA820D5E637}"/>
              </a:ext>
            </a:extLst>
          </p:cNvPr>
          <p:cNvGraphicFramePr>
            <a:graphicFrameLocks noGrp="1"/>
          </p:cNvGraphicFramePr>
          <p:nvPr>
            <p:ph idx="1"/>
          </p:nvPr>
        </p:nvGraphicFramePr>
        <p:xfrm>
          <a:off x="68580" y="1895693"/>
          <a:ext cx="8991600" cy="2819400"/>
        </p:xfrm>
        <a:graphic>
          <a:graphicData uri="http://schemas.openxmlformats.org/drawingml/2006/table">
            <a:tbl>
              <a:tblPr>
                <a:tableStyleId>{5C22544A-7EE6-4342-B048-85BDC9FD1C3A}</a:tableStyleId>
              </a:tblPr>
              <a:tblGrid>
                <a:gridCol w="1648459">
                  <a:extLst>
                    <a:ext uri="{9D8B030D-6E8A-4147-A177-3AD203B41FA5}">
                      <a16:colId xmlns:a16="http://schemas.microsoft.com/office/drawing/2014/main" val="2803127119"/>
                    </a:ext>
                  </a:extLst>
                </a:gridCol>
                <a:gridCol w="490451">
                  <a:extLst>
                    <a:ext uri="{9D8B030D-6E8A-4147-A177-3AD203B41FA5}">
                      <a16:colId xmlns:a16="http://schemas.microsoft.com/office/drawing/2014/main" val="76635263"/>
                    </a:ext>
                  </a:extLst>
                </a:gridCol>
                <a:gridCol w="490451">
                  <a:extLst>
                    <a:ext uri="{9D8B030D-6E8A-4147-A177-3AD203B41FA5}">
                      <a16:colId xmlns:a16="http://schemas.microsoft.com/office/drawing/2014/main" val="4062436037"/>
                    </a:ext>
                  </a:extLst>
                </a:gridCol>
                <a:gridCol w="490451">
                  <a:extLst>
                    <a:ext uri="{9D8B030D-6E8A-4147-A177-3AD203B41FA5}">
                      <a16:colId xmlns:a16="http://schemas.microsoft.com/office/drawing/2014/main" val="4149570335"/>
                    </a:ext>
                  </a:extLst>
                </a:gridCol>
                <a:gridCol w="490451">
                  <a:extLst>
                    <a:ext uri="{9D8B030D-6E8A-4147-A177-3AD203B41FA5}">
                      <a16:colId xmlns:a16="http://schemas.microsoft.com/office/drawing/2014/main" val="434471892"/>
                    </a:ext>
                  </a:extLst>
                </a:gridCol>
                <a:gridCol w="490451">
                  <a:extLst>
                    <a:ext uri="{9D8B030D-6E8A-4147-A177-3AD203B41FA5}">
                      <a16:colId xmlns:a16="http://schemas.microsoft.com/office/drawing/2014/main" val="3150781353"/>
                    </a:ext>
                  </a:extLst>
                </a:gridCol>
                <a:gridCol w="490451">
                  <a:extLst>
                    <a:ext uri="{9D8B030D-6E8A-4147-A177-3AD203B41FA5}">
                      <a16:colId xmlns:a16="http://schemas.microsoft.com/office/drawing/2014/main" val="2161417385"/>
                    </a:ext>
                  </a:extLst>
                </a:gridCol>
                <a:gridCol w="490451">
                  <a:extLst>
                    <a:ext uri="{9D8B030D-6E8A-4147-A177-3AD203B41FA5}">
                      <a16:colId xmlns:a16="http://schemas.microsoft.com/office/drawing/2014/main" val="4067700116"/>
                    </a:ext>
                  </a:extLst>
                </a:gridCol>
                <a:gridCol w="490451">
                  <a:extLst>
                    <a:ext uri="{9D8B030D-6E8A-4147-A177-3AD203B41FA5}">
                      <a16:colId xmlns:a16="http://schemas.microsoft.com/office/drawing/2014/main" val="3696933908"/>
                    </a:ext>
                  </a:extLst>
                </a:gridCol>
                <a:gridCol w="490451">
                  <a:extLst>
                    <a:ext uri="{9D8B030D-6E8A-4147-A177-3AD203B41FA5}">
                      <a16:colId xmlns:a16="http://schemas.microsoft.com/office/drawing/2014/main" val="4155430397"/>
                    </a:ext>
                  </a:extLst>
                </a:gridCol>
                <a:gridCol w="490451">
                  <a:extLst>
                    <a:ext uri="{9D8B030D-6E8A-4147-A177-3AD203B41FA5}">
                      <a16:colId xmlns:a16="http://schemas.microsoft.com/office/drawing/2014/main" val="4073973821"/>
                    </a:ext>
                  </a:extLst>
                </a:gridCol>
                <a:gridCol w="490451">
                  <a:extLst>
                    <a:ext uri="{9D8B030D-6E8A-4147-A177-3AD203B41FA5}">
                      <a16:colId xmlns:a16="http://schemas.microsoft.com/office/drawing/2014/main" val="292240271"/>
                    </a:ext>
                  </a:extLst>
                </a:gridCol>
                <a:gridCol w="1948180">
                  <a:extLst>
                    <a:ext uri="{9D8B030D-6E8A-4147-A177-3AD203B41FA5}">
                      <a16:colId xmlns:a16="http://schemas.microsoft.com/office/drawing/2014/main" val="2448079698"/>
                    </a:ext>
                  </a:extLst>
                </a:gridCol>
              </a:tblGrid>
              <a:tr h="960282">
                <a:tc>
                  <a:txBody>
                    <a:bodyPr/>
                    <a:lstStyle/>
                    <a:p>
                      <a:pPr lvl="1" algn="l" fontAlgn="ctr"/>
                      <a:r>
                        <a:rPr lang="en-US" sz="900" b="1" u="none" strike="noStrike" dirty="0">
                          <a:solidFill>
                            <a:schemeClr val="tx2">
                              <a:lumMod val="75000"/>
                            </a:schemeClr>
                          </a:solidFill>
                          <a:effectLst/>
                        </a:rPr>
                        <a:t>Scenario ** </a:t>
                      </a:r>
                    </a:p>
                    <a:p>
                      <a:pPr lvl="1" algn="l" fontAlgn="ctr"/>
                      <a:r>
                        <a:rPr lang="en-US" sz="900" b="1" u="none" strike="noStrike" dirty="0">
                          <a:solidFill>
                            <a:schemeClr val="tx2">
                              <a:lumMod val="75000"/>
                            </a:schemeClr>
                          </a:solidFill>
                          <a:effectLst/>
                        </a:rPr>
                        <a:t>Assume AS qualified for All Headroom (NPF-LPC)</a:t>
                      </a:r>
                      <a:endParaRPr lang="en-US" sz="900" b="1" i="0" u="none" strike="noStrike" dirty="0">
                        <a:solidFill>
                          <a:schemeClr val="tx2">
                            <a:lumMod val="75000"/>
                          </a:schemeClr>
                        </a:solidFill>
                        <a:effectLst/>
                        <a:latin typeface="Aptos Narrow" panose="020B0004020202020204" pitchFamily="34" charset="0"/>
                      </a:endParaRPr>
                    </a:p>
                  </a:txBody>
                  <a:tcPr marL="5343" marR="5343" marT="53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800" u="none" strike="noStrike" dirty="0">
                          <a:effectLst/>
                        </a:rPr>
                        <a:t>Max Power Cons.</a:t>
                      </a:r>
                      <a:endParaRPr lang="en-US" sz="800" b="0" i="0" u="none" strike="noStrike" dirty="0">
                        <a:solidFill>
                          <a:srgbClr val="000000"/>
                        </a:solidFill>
                        <a:effectLst/>
                        <a:latin typeface="Aptos Narrow" panose="020B0004020202020204" pitchFamily="34" charset="0"/>
                      </a:endParaRPr>
                    </a:p>
                  </a:txBody>
                  <a:tcPr marL="5343" marR="5343" marT="53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FDD0"/>
                    </a:solidFill>
                  </a:tcPr>
                </a:tc>
                <a:tc>
                  <a:txBody>
                    <a:bodyPr/>
                    <a:lstStyle/>
                    <a:p>
                      <a:pPr algn="ctr" fontAlgn="ctr"/>
                      <a:r>
                        <a:rPr lang="en-US" sz="800" u="none" strike="noStrike" dirty="0">
                          <a:effectLst/>
                        </a:rPr>
                        <a:t>Net Power Flow</a:t>
                      </a:r>
                      <a:endParaRPr lang="en-US" sz="800" b="0" i="0" u="none" strike="noStrike" dirty="0">
                        <a:solidFill>
                          <a:srgbClr val="000000"/>
                        </a:solidFill>
                        <a:effectLst/>
                        <a:latin typeface="Aptos Narrow" panose="020B0004020202020204" pitchFamily="34" charset="0"/>
                      </a:endParaRPr>
                    </a:p>
                  </a:txBody>
                  <a:tcPr marL="5343" marR="5343" marT="53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FDD0"/>
                    </a:solidFill>
                  </a:tcPr>
                </a:tc>
                <a:tc>
                  <a:txBody>
                    <a:bodyPr/>
                    <a:lstStyle/>
                    <a:p>
                      <a:pPr algn="ctr" fontAlgn="ctr"/>
                      <a:r>
                        <a:rPr lang="en-US" sz="800" u="none" strike="noStrike" dirty="0">
                          <a:effectLst/>
                        </a:rPr>
                        <a:t>Low Power Cons.</a:t>
                      </a:r>
                      <a:endParaRPr lang="en-US" sz="800" b="0" i="0" u="none" strike="noStrike" dirty="0">
                        <a:solidFill>
                          <a:srgbClr val="000000"/>
                        </a:solidFill>
                        <a:effectLst/>
                        <a:latin typeface="Aptos Narrow" panose="020B0004020202020204" pitchFamily="34" charset="0"/>
                      </a:endParaRPr>
                    </a:p>
                  </a:txBody>
                  <a:tcPr marL="5343" marR="5343" marT="53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FDD0"/>
                    </a:solidFill>
                  </a:tcPr>
                </a:tc>
                <a:tc>
                  <a:txBody>
                    <a:bodyPr/>
                    <a:lstStyle/>
                    <a:p>
                      <a:pPr algn="ctr" fontAlgn="ctr"/>
                      <a:r>
                        <a:rPr lang="en-US" sz="800" u="none" strike="noStrike" dirty="0">
                          <a:effectLst/>
                        </a:rPr>
                        <a:t>Resource Status</a:t>
                      </a:r>
                      <a:endParaRPr lang="en-US" sz="800" b="0" i="0" u="none" strike="noStrike" dirty="0">
                        <a:solidFill>
                          <a:srgbClr val="000000"/>
                        </a:solidFill>
                        <a:effectLst/>
                        <a:latin typeface="Aptos Narrow" panose="020B0004020202020204" pitchFamily="34" charset="0"/>
                      </a:endParaRPr>
                    </a:p>
                  </a:txBody>
                  <a:tcPr marL="5343" marR="5343" marT="53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FDD0"/>
                    </a:solidFill>
                  </a:tcPr>
                </a:tc>
                <a:tc>
                  <a:txBody>
                    <a:bodyPr/>
                    <a:lstStyle/>
                    <a:p>
                      <a:pPr algn="ctr" fontAlgn="ctr"/>
                      <a:r>
                        <a:rPr lang="en-US" sz="800" u="none" strike="noStrike" dirty="0">
                          <a:effectLst/>
                        </a:rPr>
                        <a:t>Under Freq. Relay</a:t>
                      </a:r>
                      <a:endParaRPr lang="en-US" sz="800" b="0" i="0" u="none" strike="noStrike" dirty="0">
                        <a:solidFill>
                          <a:srgbClr val="000000"/>
                        </a:solidFill>
                        <a:effectLst/>
                        <a:latin typeface="Aptos Narrow" panose="020B0004020202020204" pitchFamily="34" charset="0"/>
                      </a:endParaRPr>
                    </a:p>
                  </a:txBody>
                  <a:tcPr marL="5343" marR="5343" marT="53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FDD0"/>
                    </a:solidFill>
                  </a:tcPr>
                </a:tc>
                <a:tc>
                  <a:txBody>
                    <a:bodyPr/>
                    <a:lstStyle/>
                    <a:p>
                      <a:pPr algn="ctr" fontAlgn="ctr"/>
                      <a:r>
                        <a:rPr lang="en-US" sz="800" u="none" strike="noStrike" dirty="0">
                          <a:effectLst/>
                        </a:rPr>
                        <a:t>Self-provided RRS UFR</a:t>
                      </a:r>
                    </a:p>
                    <a:p>
                      <a:pPr algn="ctr" fontAlgn="ctr"/>
                      <a:r>
                        <a:rPr lang="en-US" sz="800" u="none" strike="noStrike" dirty="0">
                          <a:effectLst/>
                        </a:rPr>
                        <a:t>(MW)</a:t>
                      </a:r>
                      <a:endParaRPr lang="en-US" sz="800" b="0" i="0" u="none" strike="noStrike" dirty="0">
                        <a:solidFill>
                          <a:srgbClr val="000000"/>
                        </a:solidFill>
                        <a:effectLst/>
                        <a:latin typeface="Aptos Narrow" panose="020B0004020202020204" pitchFamily="34" charset="0"/>
                      </a:endParaRPr>
                    </a:p>
                  </a:txBody>
                  <a:tcPr marL="5343" marR="5343" marT="53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FDD0"/>
                    </a:solidFill>
                  </a:tcPr>
                </a:tc>
                <a:tc>
                  <a:txBody>
                    <a:bodyPr/>
                    <a:lstStyle/>
                    <a:p>
                      <a:pPr algn="ctr" fontAlgn="ctr"/>
                      <a:r>
                        <a:rPr lang="en-US" sz="800" u="none" strike="noStrike" dirty="0">
                          <a:effectLst/>
                        </a:rPr>
                        <a:t>Self-provided ECRS (MW)</a:t>
                      </a:r>
                      <a:endParaRPr lang="en-US" sz="800" b="0" i="0" u="none" strike="noStrike" dirty="0">
                        <a:solidFill>
                          <a:srgbClr val="000000"/>
                        </a:solidFill>
                        <a:effectLst/>
                        <a:latin typeface="Aptos Narrow" panose="020B0004020202020204" pitchFamily="34" charset="0"/>
                      </a:endParaRPr>
                    </a:p>
                  </a:txBody>
                  <a:tcPr marL="5343" marR="5343" marT="53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FDD0"/>
                    </a:solidFill>
                  </a:tcPr>
                </a:tc>
                <a:tc>
                  <a:txBody>
                    <a:bodyPr/>
                    <a:lstStyle/>
                    <a:p>
                      <a:pPr algn="ctr" fontAlgn="ctr"/>
                      <a:r>
                        <a:rPr lang="en-US" sz="800" u="none" strike="noStrike" dirty="0">
                          <a:effectLst/>
                        </a:rPr>
                        <a:t>Current Capability to provide UFR (MW)</a:t>
                      </a:r>
                      <a:endParaRPr lang="en-US" sz="800" b="0" i="0" u="none" strike="noStrike" dirty="0">
                        <a:solidFill>
                          <a:srgbClr val="000000"/>
                        </a:solidFill>
                        <a:effectLst/>
                        <a:latin typeface="Aptos Narrow" panose="020B0004020202020204" pitchFamily="34" charset="0"/>
                      </a:endParaRPr>
                    </a:p>
                  </a:txBody>
                  <a:tcPr marL="5343" marR="5343" marT="53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FDD0"/>
                    </a:solidFill>
                  </a:tcPr>
                </a:tc>
                <a:tc>
                  <a:txBody>
                    <a:bodyPr/>
                    <a:lstStyle/>
                    <a:p>
                      <a:pPr algn="ctr" fontAlgn="ctr"/>
                      <a:r>
                        <a:rPr lang="en-US" sz="800" u="none" strike="noStrike" dirty="0">
                          <a:effectLst/>
                        </a:rPr>
                        <a:t>ECRS (10min) Ramp Rate (MW/min)</a:t>
                      </a:r>
                      <a:endParaRPr lang="en-US" sz="800" b="0" i="0" u="none" strike="noStrike" dirty="0">
                        <a:solidFill>
                          <a:srgbClr val="000000"/>
                        </a:solidFill>
                        <a:effectLst/>
                        <a:latin typeface="Aptos Narrow" panose="020B0004020202020204" pitchFamily="34" charset="0"/>
                      </a:endParaRPr>
                    </a:p>
                  </a:txBody>
                  <a:tcPr marL="5343" marR="5343" marT="53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FDD0"/>
                    </a:solidFill>
                  </a:tcPr>
                </a:tc>
                <a:tc>
                  <a:txBody>
                    <a:bodyPr/>
                    <a:lstStyle/>
                    <a:p>
                      <a:pPr algn="ctr" fontAlgn="ctr"/>
                      <a:r>
                        <a:rPr lang="en-US" sz="800" u="none" strike="noStrike" dirty="0">
                          <a:effectLst/>
                        </a:rPr>
                        <a:t>RRS UFR AS Award</a:t>
                      </a:r>
                      <a:endParaRPr lang="en-US" sz="800" b="0" i="0" u="none" strike="noStrike" dirty="0">
                        <a:solidFill>
                          <a:srgbClr val="000000"/>
                        </a:solidFill>
                        <a:effectLst/>
                        <a:latin typeface="Aptos Narrow" panose="020B0004020202020204" pitchFamily="34" charset="0"/>
                      </a:endParaRPr>
                    </a:p>
                  </a:txBody>
                  <a:tcPr marL="5343" marR="5343" marT="53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800" u="none" strike="noStrike" dirty="0">
                          <a:effectLst/>
                        </a:rPr>
                        <a:t>ECRS </a:t>
                      </a:r>
                    </a:p>
                    <a:p>
                      <a:pPr algn="ctr" fontAlgn="ctr"/>
                      <a:r>
                        <a:rPr lang="en-US" sz="800" u="none" strike="noStrike" dirty="0">
                          <a:effectLst/>
                        </a:rPr>
                        <a:t>AS Award</a:t>
                      </a:r>
                      <a:endParaRPr lang="en-US" sz="800" b="0" i="0" u="none" strike="noStrike" dirty="0">
                        <a:solidFill>
                          <a:srgbClr val="000000"/>
                        </a:solidFill>
                        <a:effectLst/>
                        <a:latin typeface="Aptos Narrow" panose="020B0004020202020204" pitchFamily="34" charset="0"/>
                      </a:endParaRPr>
                    </a:p>
                  </a:txBody>
                  <a:tcPr marL="5343" marR="5343" marT="53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457200" lvl="1" algn="l" defTabSz="914400" rtl="0" eaLnBrk="1" fontAlgn="ctr" latinLnBrk="0" hangingPunct="1"/>
                      <a:r>
                        <a:rPr lang="en-US" sz="900" b="1" u="none" strike="noStrike" kern="1200" dirty="0">
                          <a:solidFill>
                            <a:schemeClr val="tx2">
                              <a:lumMod val="75000"/>
                            </a:schemeClr>
                          </a:solidFill>
                          <a:effectLst/>
                          <a:latin typeface="+mn-lt"/>
                          <a:ea typeface="+mn-ea"/>
                          <a:cs typeface="+mn-cs"/>
                        </a:rPr>
                        <a:t>Notes</a:t>
                      </a:r>
                    </a:p>
                  </a:txBody>
                  <a:tcPr marL="5343" marR="5343" marT="53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257188334"/>
                  </a:ext>
                </a:extLst>
              </a:tr>
              <a:tr h="193452">
                <a:tc>
                  <a:txBody>
                    <a:bodyPr/>
                    <a:lstStyle/>
                    <a:p>
                      <a:pPr lvl="1" algn="l" fontAlgn="ctr"/>
                      <a:endParaRPr lang="en-US" sz="900" b="1" i="0" u="none" strike="noStrike" dirty="0">
                        <a:solidFill>
                          <a:schemeClr val="tx2">
                            <a:lumMod val="75000"/>
                          </a:schemeClr>
                        </a:solidFill>
                        <a:effectLst/>
                        <a:latin typeface="Aptos Narrow" panose="020B0004020202020204" pitchFamily="34" charset="0"/>
                      </a:endParaRPr>
                    </a:p>
                  </a:txBody>
                  <a:tcPr marL="5343" marR="5343" marT="53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dirty="0">
                          <a:solidFill>
                            <a:srgbClr val="C00000"/>
                          </a:solidFill>
                          <a:effectLst/>
                          <a:latin typeface="Aptos Narrow" panose="020B0004020202020204" pitchFamily="34" charset="0"/>
                        </a:rPr>
                        <a:t>MPC</a:t>
                      </a:r>
                    </a:p>
                  </a:txBody>
                  <a:tcPr marL="5343" marR="5343" marT="53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DD0"/>
                    </a:solidFill>
                  </a:tcPr>
                </a:tc>
                <a:tc>
                  <a:txBody>
                    <a:bodyPr/>
                    <a:lstStyle/>
                    <a:p>
                      <a:pPr algn="ctr" fontAlgn="ctr"/>
                      <a:r>
                        <a:rPr lang="en-US" sz="1000" b="0" i="0" u="none" strike="noStrike" dirty="0">
                          <a:solidFill>
                            <a:srgbClr val="C00000"/>
                          </a:solidFill>
                          <a:effectLst/>
                          <a:latin typeface="Aptos Narrow" panose="020B0004020202020204" pitchFamily="34" charset="0"/>
                        </a:rPr>
                        <a:t>NPF</a:t>
                      </a:r>
                    </a:p>
                  </a:txBody>
                  <a:tcPr marL="5343" marR="5343" marT="53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DD0"/>
                    </a:solidFill>
                  </a:tcPr>
                </a:tc>
                <a:tc>
                  <a:txBody>
                    <a:bodyPr/>
                    <a:lstStyle/>
                    <a:p>
                      <a:pPr algn="ctr" fontAlgn="ctr"/>
                      <a:r>
                        <a:rPr lang="en-US" sz="1000" b="0" i="0" u="none" strike="noStrike" dirty="0">
                          <a:solidFill>
                            <a:srgbClr val="C00000"/>
                          </a:solidFill>
                          <a:effectLst/>
                          <a:latin typeface="Aptos Narrow" panose="020B0004020202020204" pitchFamily="34" charset="0"/>
                        </a:rPr>
                        <a:t>LPC</a:t>
                      </a:r>
                    </a:p>
                  </a:txBody>
                  <a:tcPr marL="5343" marR="5343" marT="53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DD0"/>
                    </a:solidFill>
                  </a:tcPr>
                </a:tc>
                <a:tc>
                  <a:txBody>
                    <a:bodyPr/>
                    <a:lstStyle/>
                    <a:p>
                      <a:pPr algn="ctr" fontAlgn="ctr"/>
                      <a:r>
                        <a:rPr lang="en-US" sz="1000" b="0" i="0" u="none" strike="noStrike" dirty="0">
                          <a:solidFill>
                            <a:srgbClr val="C00000"/>
                          </a:solidFill>
                          <a:effectLst/>
                          <a:latin typeface="Aptos Narrow" panose="020B0004020202020204" pitchFamily="34" charset="0"/>
                        </a:rPr>
                        <a:t>RSTR</a:t>
                      </a:r>
                    </a:p>
                  </a:txBody>
                  <a:tcPr marL="5343" marR="5343" marT="53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DD0"/>
                    </a:solidFill>
                  </a:tcPr>
                </a:tc>
                <a:tc>
                  <a:txBody>
                    <a:bodyPr/>
                    <a:lstStyle/>
                    <a:p>
                      <a:pPr algn="ctr" fontAlgn="ctr"/>
                      <a:r>
                        <a:rPr lang="en-US" sz="1000" b="0" i="0" u="none" strike="noStrike" dirty="0">
                          <a:solidFill>
                            <a:srgbClr val="C00000"/>
                          </a:solidFill>
                          <a:effectLst/>
                          <a:latin typeface="Aptos Narrow" panose="020B0004020202020204" pitchFamily="34" charset="0"/>
                        </a:rPr>
                        <a:t>UFR</a:t>
                      </a:r>
                    </a:p>
                  </a:txBody>
                  <a:tcPr marL="5343" marR="5343" marT="53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DD0"/>
                    </a:solidFill>
                  </a:tcPr>
                </a:tc>
                <a:tc>
                  <a:txBody>
                    <a:bodyPr/>
                    <a:lstStyle/>
                    <a:p>
                      <a:pPr algn="ctr" fontAlgn="ctr"/>
                      <a:r>
                        <a:rPr lang="en-US" sz="1000" b="0" i="0" u="none" strike="noStrike" dirty="0">
                          <a:solidFill>
                            <a:srgbClr val="C00000"/>
                          </a:solidFill>
                          <a:effectLst/>
                          <a:latin typeface="Aptos Narrow" panose="020B0004020202020204" pitchFamily="34" charset="0"/>
                        </a:rPr>
                        <a:t>SPUF</a:t>
                      </a:r>
                    </a:p>
                  </a:txBody>
                  <a:tcPr marL="5343" marR="5343" marT="53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DD0"/>
                    </a:solidFill>
                  </a:tcPr>
                </a:tc>
                <a:tc>
                  <a:txBody>
                    <a:bodyPr/>
                    <a:lstStyle/>
                    <a:p>
                      <a:pPr algn="ctr" fontAlgn="ctr"/>
                      <a:r>
                        <a:rPr lang="en-US" sz="1000" b="0" i="0" u="none" strike="noStrike" dirty="0">
                          <a:solidFill>
                            <a:srgbClr val="C00000"/>
                          </a:solidFill>
                          <a:effectLst/>
                          <a:latin typeface="Aptos Narrow" panose="020B0004020202020204" pitchFamily="34" charset="0"/>
                        </a:rPr>
                        <a:t>SPEC</a:t>
                      </a:r>
                    </a:p>
                  </a:txBody>
                  <a:tcPr marL="5343" marR="5343" marT="53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DD0"/>
                    </a:solidFill>
                  </a:tcPr>
                </a:tc>
                <a:tc>
                  <a:txBody>
                    <a:bodyPr/>
                    <a:lstStyle/>
                    <a:p>
                      <a:pPr algn="ctr" fontAlgn="ctr"/>
                      <a:r>
                        <a:rPr lang="en-US" sz="1000" b="0" i="0" u="none" strike="noStrike" dirty="0">
                          <a:solidFill>
                            <a:srgbClr val="C00000"/>
                          </a:solidFill>
                          <a:effectLst/>
                          <a:latin typeface="Aptos Narrow" panose="020B0004020202020204" pitchFamily="34" charset="0"/>
                        </a:rPr>
                        <a:t>UFRC</a:t>
                      </a:r>
                    </a:p>
                  </a:txBody>
                  <a:tcPr marL="5343" marR="5343" marT="53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DD0"/>
                    </a:solidFill>
                  </a:tcPr>
                </a:tc>
                <a:tc>
                  <a:txBody>
                    <a:bodyPr/>
                    <a:lstStyle/>
                    <a:p>
                      <a:pPr algn="ctr" fontAlgn="ctr"/>
                      <a:r>
                        <a:rPr lang="en-US" sz="1000" b="0" i="0" u="none" strike="noStrike" dirty="0">
                          <a:solidFill>
                            <a:srgbClr val="C00000"/>
                          </a:solidFill>
                          <a:effectLst/>
                          <a:latin typeface="Aptos Narrow" panose="020B0004020202020204" pitchFamily="34" charset="0"/>
                        </a:rPr>
                        <a:t>ECRR</a:t>
                      </a:r>
                    </a:p>
                  </a:txBody>
                  <a:tcPr marL="5343" marR="5343" marT="53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DD0"/>
                    </a:solidFill>
                  </a:tcPr>
                </a:tc>
                <a:tc>
                  <a:txBody>
                    <a:bodyPr/>
                    <a:lstStyle/>
                    <a:p>
                      <a:pPr algn="ctr" fontAlgn="ctr"/>
                      <a:r>
                        <a:rPr lang="en-US" sz="1000" b="0" i="0" u="none" strike="noStrike" dirty="0">
                          <a:solidFill>
                            <a:srgbClr val="C00000"/>
                          </a:solidFill>
                          <a:effectLst/>
                          <a:latin typeface="Aptos Narrow" panose="020B0004020202020204" pitchFamily="34" charset="0"/>
                        </a:rPr>
                        <a:t>UFRA</a:t>
                      </a:r>
                    </a:p>
                  </a:txBody>
                  <a:tcPr marL="5343" marR="5343" marT="53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000" b="0" i="0" u="none" strike="noStrike" dirty="0">
                          <a:solidFill>
                            <a:srgbClr val="C00000"/>
                          </a:solidFill>
                          <a:effectLst/>
                          <a:latin typeface="Aptos Narrow" panose="020B0004020202020204" pitchFamily="34" charset="0"/>
                        </a:rPr>
                        <a:t>ECRA</a:t>
                      </a:r>
                    </a:p>
                  </a:txBody>
                  <a:tcPr marL="5343" marR="5343" marT="53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457200" lvl="1" algn="l" defTabSz="914400" rtl="0" eaLnBrk="1" fontAlgn="ctr" latinLnBrk="0" hangingPunct="1"/>
                      <a:endParaRPr lang="en-US" sz="900" b="1" u="none" strike="noStrike" kern="1200" dirty="0">
                        <a:solidFill>
                          <a:schemeClr val="tx2">
                            <a:lumMod val="75000"/>
                          </a:schemeClr>
                        </a:solidFill>
                        <a:effectLst/>
                        <a:latin typeface="+mn-lt"/>
                        <a:ea typeface="+mn-ea"/>
                        <a:cs typeface="+mn-cs"/>
                      </a:endParaRPr>
                    </a:p>
                  </a:txBody>
                  <a:tcPr marL="5343" marR="5343" marT="53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5682991"/>
                  </a:ext>
                </a:extLst>
              </a:tr>
              <a:tr h="1665666">
                <a:tc>
                  <a:txBody>
                    <a:bodyPr/>
                    <a:lstStyle/>
                    <a:p>
                      <a:pPr marL="171450" lvl="1" indent="-171450" algn="l" defTabSz="914400" rtl="0" eaLnBrk="1" fontAlgn="ctr" latinLnBrk="0" hangingPunct="1">
                        <a:buFont typeface="Arial" panose="020B0604020202020204" pitchFamily="34" charset="0"/>
                        <a:buChar char="•"/>
                      </a:pPr>
                      <a:r>
                        <a:rPr lang="en-US" sz="800" u="none" strike="noStrike" kern="1200" dirty="0">
                          <a:solidFill>
                            <a:schemeClr val="tx2">
                              <a:lumMod val="75000"/>
                            </a:schemeClr>
                          </a:solidFill>
                          <a:effectLst/>
                          <a:latin typeface="+mn-lt"/>
                          <a:ea typeface="+mn-ea"/>
                          <a:cs typeface="+mn-cs"/>
                        </a:rPr>
                        <a:t>NCLR_1 is qualified to provide 20 MW. </a:t>
                      </a:r>
                    </a:p>
                    <a:p>
                      <a:pPr marL="171450" lvl="1" indent="-171450" algn="l" defTabSz="914400" rtl="0" eaLnBrk="1" fontAlgn="ctr" latinLnBrk="0" hangingPunct="1">
                        <a:buFont typeface="Arial" panose="020B0604020202020204" pitchFamily="34" charset="0"/>
                        <a:buChar char="•"/>
                      </a:pPr>
                      <a:r>
                        <a:rPr lang="en-US" sz="800" u="none" strike="noStrike" kern="1200" dirty="0">
                          <a:solidFill>
                            <a:schemeClr val="tx2">
                              <a:lumMod val="75000"/>
                            </a:schemeClr>
                          </a:solidFill>
                          <a:effectLst/>
                          <a:latin typeface="+mn-lt"/>
                          <a:ea typeface="+mn-ea"/>
                          <a:cs typeface="+mn-cs"/>
                        </a:rPr>
                        <a:t>DAM awards NCLR_1 with 15MW RRS. </a:t>
                      </a:r>
                    </a:p>
                    <a:p>
                      <a:pPr marL="171450" lvl="1" indent="-171450" algn="l" defTabSz="914400" rtl="0" eaLnBrk="1" fontAlgn="ctr" latinLnBrk="0" hangingPunct="1">
                        <a:buFont typeface="Arial" panose="020B0604020202020204" pitchFamily="34" charset="0"/>
                        <a:buChar char="•"/>
                      </a:pPr>
                      <a:r>
                        <a:rPr lang="en-US" sz="800" u="none" strike="noStrike" kern="1200" dirty="0">
                          <a:solidFill>
                            <a:schemeClr val="tx2">
                              <a:lumMod val="75000"/>
                            </a:schemeClr>
                          </a:solidFill>
                          <a:effectLst/>
                          <a:latin typeface="+mn-lt"/>
                          <a:ea typeface="+mn-ea"/>
                          <a:cs typeface="+mn-cs"/>
                        </a:rPr>
                        <a:t>QSE also has additional 5MW RRS Position via RRS Trades.</a:t>
                      </a:r>
                    </a:p>
                  </a:txBody>
                  <a:tcPr marL="5343" marR="5343" marT="53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200" b="0" i="0" u="none" strike="noStrike" dirty="0">
                          <a:solidFill>
                            <a:schemeClr val="tx2">
                              <a:lumMod val="75000"/>
                            </a:schemeClr>
                          </a:solidFill>
                          <a:effectLst/>
                          <a:latin typeface="Aptos Narrow" panose="020B0004020202020204" pitchFamily="34" charset="0"/>
                        </a:rPr>
                        <a:t>20</a:t>
                      </a:r>
                    </a:p>
                  </a:txBody>
                  <a:tcPr marL="5343" marR="5343" marT="53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200" b="0" i="0" u="none" strike="noStrike" dirty="0">
                          <a:solidFill>
                            <a:schemeClr val="tx2">
                              <a:lumMod val="75000"/>
                            </a:schemeClr>
                          </a:solidFill>
                          <a:effectLst/>
                          <a:latin typeface="Aptos Narrow" panose="020B0004020202020204" pitchFamily="34" charset="0"/>
                        </a:rPr>
                        <a:t>20</a:t>
                      </a:r>
                    </a:p>
                  </a:txBody>
                  <a:tcPr marL="5343" marR="5343" marT="53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200" b="0" i="0" u="none" strike="noStrike" dirty="0">
                          <a:solidFill>
                            <a:schemeClr val="tx2">
                              <a:lumMod val="75000"/>
                            </a:schemeClr>
                          </a:solidFill>
                          <a:effectLst/>
                          <a:latin typeface="Aptos Narrow" panose="020B0004020202020204" pitchFamily="34" charset="0"/>
                        </a:rPr>
                        <a:t>0</a:t>
                      </a:r>
                    </a:p>
                  </a:txBody>
                  <a:tcPr marL="5343" marR="5343" marT="53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200" b="0" i="0" u="none" strike="noStrike" dirty="0">
                          <a:solidFill>
                            <a:schemeClr val="tx2">
                              <a:lumMod val="75000"/>
                            </a:schemeClr>
                          </a:solidFill>
                          <a:effectLst/>
                          <a:latin typeface="Aptos Narrow" panose="020B0004020202020204" pitchFamily="34" charset="0"/>
                        </a:rPr>
                        <a:t>ONL</a:t>
                      </a:r>
                    </a:p>
                  </a:txBody>
                  <a:tcPr marL="5343" marR="5343" marT="53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200" b="0" i="0" u="none" strike="noStrike" dirty="0">
                          <a:solidFill>
                            <a:schemeClr val="tx2">
                              <a:lumMod val="75000"/>
                            </a:schemeClr>
                          </a:solidFill>
                          <a:effectLst/>
                          <a:latin typeface="Aptos Narrow" panose="020B0004020202020204" pitchFamily="34" charset="0"/>
                        </a:rPr>
                        <a:t>Arm</a:t>
                      </a:r>
                    </a:p>
                  </a:txBody>
                  <a:tcPr marL="5343" marR="5343" marT="53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200" b="0" i="0" u="none" strike="noStrike" dirty="0">
                          <a:solidFill>
                            <a:schemeClr val="tx2">
                              <a:lumMod val="75000"/>
                            </a:schemeClr>
                          </a:solidFill>
                          <a:effectLst/>
                          <a:latin typeface="Aptos Narrow" panose="020B0004020202020204" pitchFamily="34" charset="0"/>
                        </a:rPr>
                        <a:t>20</a:t>
                      </a:r>
                    </a:p>
                  </a:txBody>
                  <a:tcPr marL="5343" marR="5343" marT="53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200" b="0" i="0" u="none" strike="noStrike" dirty="0">
                          <a:solidFill>
                            <a:schemeClr val="tx2">
                              <a:lumMod val="75000"/>
                            </a:schemeClr>
                          </a:solidFill>
                          <a:effectLst/>
                          <a:latin typeface="Aptos Narrow" panose="020B0004020202020204" pitchFamily="34" charset="0"/>
                        </a:rPr>
                        <a:t>0</a:t>
                      </a:r>
                    </a:p>
                  </a:txBody>
                  <a:tcPr marL="5343" marR="5343" marT="53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200" b="0" i="0" u="none" strike="noStrike" dirty="0">
                          <a:solidFill>
                            <a:schemeClr val="tx2">
                              <a:lumMod val="75000"/>
                            </a:schemeClr>
                          </a:solidFill>
                          <a:effectLst/>
                          <a:latin typeface="Aptos Narrow" panose="020B0004020202020204" pitchFamily="34" charset="0"/>
                        </a:rPr>
                        <a:t>20</a:t>
                      </a:r>
                    </a:p>
                  </a:txBody>
                  <a:tcPr marL="5343" marR="5343" marT="53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200" b="0" i="0" u="none" strike="noStrike" dirty="0">
                          <a:solidFill>
                            <a:schemeClr val="tx2">
                              <a:lumMod val="75000"/>
                            </a:schemeClr>
                          </a:solidFill>
                          <a:effectLst/>
                          <a:latin typeface="Aptos Narrow" panose="020B0004020202020204" pitchFamily="34" charset="0"/>
                        </a:rPr>
                        <a:t>0</a:t>
                      </a:r>
                    </a:p>
                  </a:txBody>
                  <a:tcPr marL="5343" marR="5343" marT="53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200" b="1" i="0" u="none" strike="noStrike" dirty="0">
                          <a:solidFill>
                            <a:srgbClr val="C00000"/>
                          </a:solidFill>
                          <a:effectLst/>
                          <a:latin typeface="Aptos Narrow" panose="020B0004020202020204" pitchFamily="34" charset="0"/>
                        </a:rPr>
                        <a:t>20</a:t>
                      </a:r>
                    </a:p>
                  </a:txBody>
                  <a:tcPr marL="5343" marR="5343" marT="53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200" b="0" i="0" u="none" strike="noStrike" dirty="0">
                          <a:solidFill>
                            <a:schemeClr val="tx2">
                              <a:lumMod val="75000"/>
                            </a:schemeClr>
                          </a:solidFill>
                          <a:effectLst/>
                          <a:latin typeface="Aptos Narrow" panose="020B0004020202020204" pitchFamily="34" charset="0"/>
                        </a:rPr>
                        <a:t>0</a:t>
                      </a:r>
                    </a:p>
                  </a:txBody>
                  <a:tcPr marL="5343" marR="5343" marT="53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800" u="none" strike="noStrike" kern="1200" dirty="0">
                          <a:solidFill>
                            <a:schemeClr val="tx2">
                              <a:lumMod val="75000"/>
                            </a:schemeClr>
                          </a:solidFill>
                          <a:effectLst/>
                          <a:latin typeface="+mn-lt"/>
                          <a:ea typeface="+mn-ea"/>
                          <a:cs typeface="+mn-cs"/>
                        </a:rPr>
                        <a:t>NCLR_1 Telemetry needs to show: </a:t>
                      </a:r>
                    </a:p>
                    <a:p>
                      <a:pPr marL="0" marR="0" lvl="0" indent="0" algn="ctr" defTabSz="914400" rtl="0" eaLnBrk="1" fontAlgn="b" latinLnBrk="0" hangingPunct="1">
                        <a:lnSpc>
                          <a:spcPct val="100000"/>
                        </a:lnSpc>
                        <a:spcBef>
                          <a:spcPts val="0"/>
                        </a:spcBef>
                        <a:spcAft>
                          <a:spcPts val="0"/>
                        </a:spcAft>
                        <a:buClrTx/>
                        <a:buSzTx/>
                        <a:buFontTx/>
                        <a:buNone/>
                        <a:tabLst/>
                        <a:defRPr/>
                      </a:pPr>
                      <a:r>
                        <a:rPr lang="en-US" sz="800" u="none" strike="noStrike" kern="1200" dirty="0">
                          <a:solidFill>
                            <a:schemeClr val="tx2">
                              <a:lumMod val="75000"/>
                            </a:schemeClr>
                          </a:solidFill>
                          <a:effectLst/>
                          <a:latin typeface="+mn-lt"/>
                          <a:ea typeface="+mn-ea"/>
                          <a:cs typeface="+mn-cs"/>
                        </a:rPr>
                        <a:t>Status = ONL, </a:t>
                      </a:r>
                    </a:p>
                    <a:p>
                      <a:pPr marL="0" marR="0" lvl="0" indent="0" algn="ctr" defTabSz="914400" rtl="0" eaLnBrk="1" fontAlgn="b" latinLnBrk="0" hangingPunct="1">
                        <a:lnSpc>
                          <a:spcPct val="100000"/>
                        </a:lnSpc>
                        <a:spcBef>
                          <a:spcPts val="0"/>
                        </a:spcBef>
                        <a:spcAft>
                          <a:spcPts val="0"/>
                        </a:spcAft>
                        <a:buClrTx/>
                        <a:buSzTx/>
                        <a:buFontTx/>
                        <a:buNone/>
                        <a:tabLst/>
                        <a:defRPr/>
                      </a:pPr>
                      <a:r>
                        <a:rPr lang="en-US" sz="800" u="none" strike="noStrike" kern="1200" dirty="0">
                          <a:solidFill>
                            <a:schemeClr val="tx2">
                              <a:lumMod val="75000"/>
                            </a:schemeClr>
                          </a:solidFill>
                          <a:effectLst/>
                          <a:latin typeface="+mn-lt"/>
                          <a:ea typeface="+mn-ea"/>
                          <a:cs typeface="+mn-cs"/>
                        </a:rPr>
                        <a:t>MPC &gt;= NPF &gt;= 20 MW, </a:t>
                      </a:r>
                    </a:p>
                    <a:p>
                      <a:pPr marL="0" marR="0" lvl="0" indent="0" algn="ctr" defTabSz="914400" rtl="0" eaLnBrk="1" fontAlgn="b" latinLnBrk="0" hangingPunct="1">
                        <a:lnSpc>
                          <a:spcPct val="100000"/>
                        </a:lnSpc>
                        <a:spcBef>
                          <a:spcPts val="0"/>
                        </a:spcBef>
                        <a:spcAft>
                          <a:spcPts val="0"/>
                        </a:spcAft>
                        <a:buClrTx/>
                        <a:buSzTx/>
                        <a:buFontTx/>
                        <a:buNone/>
                        <a:tabLst/>
                        <a:defRPr/>
                      </a:pPr>
                      <a:r>
                        <a:rPr lang="en-US" sz="800" u="none" strike="noStrike" kern="1200" dirty="0">
                          <a:solidFill>
                            <a:schemeClr val="tx2">
                              <a:lumMod val="75000"/>
                            </a:schemeClr>
                          </a:solidFill>
                          <a:effectLst/>
                          <a:latin typeface="+mn-lt"/>
                          <a:ea typeface="+mn-ea"/>
                          <a:cs typeface="+mn-cs"/>
                        </a:rPr>
                        <a:t>NPF-LPC &gt;= 20 MW, </a:t>
                      </a:r>
                    </a:p>
                    <a:p>
                      <a:pPr marL="0" marR="0" lvl="0" indent="0" algn="ctr" defTabSz="914400" rtl="0" eaLnBrk="1" fontAlgn="b" latinLnBrk="0" hangingPunct="1">
                        <a:lnSpc>
                          <a:spcPct val="100000"/>
                        </a:lnSpc>
                        <a:spcBef>
                          <a:spcPts val="0"/>
                        </a:spcBef>
                        <a:spcAft>
                          <a:spcPts val="0"/>
                        </a:spcAft>
                        <a:buClrTx/>
                        <a:buSzTx/>
                        <a:buFontTx/>
                        <a:buNone/>
                        <a:tabLst/>
                        <a:defRPr/>
                      </a:pPr>
                      <a:r>
                        <a:rPr lang="en-US" sz="800" u="none" strike="noStrike" kern="1200" dirty="0">
                          <a:solidFill>
                            <a:schemeClr val="tx2">
                              <a:lumMod val="75000"/>
                            </a:schemeClr>
                          </a:solidFill>
                          <a:effectLst/>
                          <a:latin typeface="+mn-lt"/>
                          <a:ea typeface="+mn-ea"/>
                          <a:cs typeface="+mn-cs"/>
                        </a:rPr>
                        <a:t>RRS capability &gt;= 20 MW, </a:t>
                      </a:r>
                    </a:p>
                    <a:p>
                      <a:pPr marL="0" marR="0" lvl="0" indent="0" algn="ctr" defTabSz="914400" rtl="0" eaLnBrk="1" fontAlgn="b" latinLnBrk="0" hangingPunct="1">
                        <a:lnSpc>
                          <a:spcPct val="100000"/>
                        </a:lnSpc>
                        <a:spcBef>
                          <a:spcPts val="0"/>
                        </a:spcBef>
                        <a:spcAft>
                          <a:spcPts val="0"/>
                        </a:spcAft>
                        <a:buClrTx/>
                        <a:buSzTx/>
                        <a:buFontTx/>
                        <a:buNone/>
                        <a:tabLst/>
                        <a:defRPr/>
                      </a:pPr>
                      <a:r>
                        <a:rPr lang="en-US" sz="800" u="none" strike="noStrike" kern="1200" dirty="0">
                          <a:solidFill>
                            <a:schemeClr val="tx2">
                              <a:lumMod val="75000"/>
                            </a:schemeClr>
                          </a:solidFill>
                          <a:effectLst/>
                          <a:latin typeface="+mn-lt"/>
                          <a:ea typeface="+mn-ea"/>
                          <a:cs typeface="+mn-cs"/>
                        </a:rPr>
                        <a:t>RRS self-provided telemetry = 20 MW</a:t>
                      </a:r>
                    </a:p>
                    <a:p>
                      <a:pPr marL="0" marR="0" lvl="0" indent="0" algn="ctr" defTabSz="914400" rtl="0" eaLnBrk="1" fontAlgn="b" latinLnBrk="0" hangingPunct="1">
                        <a:lnSpc>
                          <a:spcPct val="100000"/>
                        </a:lnSpc>
                        <a:spcBef>
                          <a:spcPts val="0"/>
                        </a:spcBef>
                        <a:spcAft>
                          <a:spcPts val="0"/>
                        </a:spcAft>
                        <a:buClrTx/>
                        <a:buSzTx/>
                        <a:buFontTx/>
                        <a:buNone/>
                        <a:tabLst/>
                        <a:defRPr/>
                      </a:pPr>
                      <a:endParaRPr lang="en-US" sz="800" u="none" strike="noStrike" kern="1200" dirty="0">
                        <a:solidFill>
                          <a:schemeClr val="tx2">
                            <a:lumMod val="75000"/>
                          </a:schemeClr>
                        </a:solidFill>
                        <a:effectLst/>
                        <a:latin typeface="+mn-lt"/>
                        <a:ea typeface="+mn-ea"/>
                        <a:cs typeface="+mn-cs"/>
                      </a:endParaRPr>
                    </a:p>
                    <a:p>
                      <a:pPr marL="0" marR="0" lvl="0" indent="0" algn="ctr" defTabSz="914400" rtl="0" eaLnBrk="1" fontAlgn="b" latinLnBrk="0" hangingPunct="1">
                        <a:lnSpc>
                          <a:spcPct val="100000"/>
                        </a:lnSpc>
                        <a:spcBef>
                          <a:spcPts val="0"/>
                        </a:spcBef>
                        <a:spcAft>
                          <a:spcPts val="0"/>
                        </a:spcAft>
                        <a:buClrTx/>
                        <a:buSzTx/>
                        <a:buFontTx/>
                        <a:buNone/>
                        <a:tabLst/>
                        <a:defRPr/>
                      </a:pPr>
                      <a:r>
                        <a:rPr lang="en-US" sz="800" b="1" u="none" strike="noStrike" kern="1200" dirty="0">
                          <a:solidFill>
                            <a:schemeClr val="tx2">
                              <a:lumMod val="75000"/>
                            </a:schemeClr>
                          </a:solidFill>
                          <a:effectLst/>
                          <a:latin typeface="+mn-lt"/>
                          <a:ea typeface="+mn-ea"/>
                          <a:cs typeface="+mn-cs"/>
                        </a:rPr>
                        <a:t>SCED will respect the 20 MW self-provided RRS and award the resource 20 MW RRS UFR.</a:t>
                      </a:r>
                    </a:p>
                    <a:p>
                      <a:pPr algn="l" fontAlgn="b"/>
                      <a:endParaRPr lang="en-US" sz="800" b="0" i="0" u="none" strike="noStrike" dirty="0">
                        <a:solidFill>
                          <a:schemeClr val="tx2">
                            <a:lumMod val="75000"/>
                          </a:schemeClr>
                        </a:solidFill>
                        <a:effectLst/>
                        <a:latin typeface="Aptos Narrow" panose="020B0004020202020204" pitchFamily="34" charset="0"/>
                      </a:endParaRPr>
                    </a:p>
                  </a:txBody>
                  <a:tcPr marL="5343" marR="5343" marT="53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374557834"/>
                  </a:ext>
                </a:extLst>
              </a:tr>
            </a:tbl>
          </a:graphicData>
        </a:graphic>
      </p:graphicFrame>
      <p:sp>
        <p:nvSpPr>
          <p:cNvPr id="11" name="TextBox 10">
            <a:extLst>
              <a:ext uri="{FF2B5EF4-FFF2-40B4-BE49-F238E27FC236}">
                <a16:creationId xmlns:a16="http://schemas.microsoft.com/office/drawing/2014/main" id="{C831025C-A552-C0B9-92F3-2BC1D518C113}"/>
              </a:ext>
            </a:extLst>
          </p:cNvPr>
          <p:cNvSpPr txBox="1"/>
          <p:nvPr/>
        </p:nvSpPr>
        <p:spPr>
          <a:xfrm>
            <a:off x="304800" y="5255402"/>
            <a:ext cx="1859797" cy="438582"/>
          </a:xfrm>
          <a:prstGeom prst="rect">
            <a:avLst/>
          </a:prstGeom>
          <a:solidFill>
            <a:schemeClr val="tx2"/>
          </a:solidFill>
        </p:spPr>
        <p:txBody>
          <a:bodyPr wrap="square" rtlCol="0">
            <a:spAutoFit/>
          </a:bodyPr>
          <a:lstStyle/>
          <a:p>
            <a:pPr defTabSz="685800"/>
            <a:r>
              <a:rPr lang="en-US" sz="1125" i="1" dirty="0">
                <a:solidFill>
                  <a:srgbClr val="00CE7D"/>
                </a:solidFill>
                <a:latin typeface="Arial" panose="020B0604020202020204"/>
              </a:rPr>
              <a:t>QSE to ERCOT Telemetry</a:t>
            </a:r>
          </a:p>
          <a:p>
            <a:pPr defTabSz="685800"/>
            <a:r>
              <a:rPr lang="en-US" sz="1125" i="1" dirty="0">
                <a:solidFill>
                  <a:srgbClr val="00ACC8">
                    <a:lumMod val="60000"/>
                    <a:lumOff val="40000"/>
                  </a:srgbClr>
                </a:solidFill>
                <a:latin typeface="Arial" panose="020B0604020202020204"/>
              </a:rPr>
              <a:t>ERCOT to QSE ICCP</a:t>
            </a:r>
          </a:p>
        </p:txBody>
      </p:sp>
      <p:sp>
        <p:nvSpPr>
          <p:cNvPr id="3" name="Content Placeholder 2">
            <a:extLst>
              <a:ext uri="{FF2B5EF4-FFF2-40B4-BE49-F238E27FC236}">
                <a16:creationId xmlns:a16="http://schemas.microsoft.com/office/drawing/2014/main" id="{FA964E98-9FB2-1094-098F-EA058AEF3C07}"/>
              </a:ext>
            </a:extLst>
          </p:cNvPr>
          <p:cNvSpPr txBox="1">
            <a:spLocks/>
          </p:cNvSpPr>
          <p:nvPr/>
        </p:nvSpPr>
        <p:spPr>
          <a:xfrm>
            <a:off x="304800" y="1066800"/>
            <a:ext cx="8534400" cy="524093"/>
          </a:xfrm>
          <a:prstGeom prst="rect">
            <a:avLst/>
          </a:prstGeom>
        </p:spPr>
        <p:txBody>
          <a:bodyPr/>
          <a:lstStyle>
            <a:lvl1pPr marL="342900" indent="-342900" algn="l" defTabSz="914400" rtl="0" eaLnBrk="1" latinLnBrk="0" hangingPunct="1">
              <a:spcBef>
                <a:spcPct val="20000"/>
              </a:spcBef>
              <a:buFont typeface="+mj-lt"/>
              <a:buAutoNum type="arabicParenR"/>
              <a:defRPr sz="1800" kern="1200">
                <a:solidFill>
                  <a:schemeClr val="tx2"/>
                </a:solidFill>
                <a:latin typeface="+mn-lt"/>
                <a:ea typeface="+mn-ea"/>
                <a:cs typeface="+mn-cs"/>
              </a:defRPr>
            </a:lvl1pPr>
            <a:lvl2pPr marL="800100" indent="-342900" algn="l" defTabSz="914400" rtl="0" eaLnBrk="1" latinLnBrk="0" hangingPunct="1">
              <a:spcBef>
                <a:spcPct val="20000"/>
              </a:spcBef>
              <a:buFont typeface="+mj-lt"/>
              <a:buAutoNum type="alphaLcParenR"/>
              <a:defRPr sz="1600" kern="1200">
                <a:solidFill>
                  <a:schemeClr val="tx2"/>
                </a:solidFill>
                <a:latin typeface="+mn-lt"/>
                <a:ea typeface="+mn-ea"/>
                <a:cs typeface="+mn-cs"/>
              </a:defRPr>
            </a:lvl2pPr>
            <a:lvl3pPr marL="1314450" indent="-400050" algn="l" defTabSz="914400" rtl="0" eaLnBrk="1" latinLnBrk="0" hangingPunct="1">
              <a:spcBef>
                <a:spcPct val="20000"/>
              </a:spcBef>
              <a:buFont typeface="+mj-lt"/>
              <a:buAutoNum type="romanLcPeriod"/>
              <a:defRPr sz="1600" kern="1200">
                <a:solidFill>
                  <a:schemeClr val="tx2"/>
                </a:solidFill>
                <a:latin typeface="+mn-lt"/>
                <a:ea typeface="+mn-ea"/>
                <a:cs typeface="+mn-cs"/>
              </a:defRPr>
            </a:lvl3pPr>
            <a:lvl4pPr marL="1771650" indent="-400050" algn="l" defTabSz="914400" rtl="0" eaLnBrk="1" latinLnBrk="0" hangingPunct="1">
              <a:spcBef>
                <a:spcPct val="20000"/>
              </a:spcBef>
              <a:buFont typeface="+mj-lt"/>
              <a:buAutoNum type="romanLcPeriod"/>
              <a:defRPr sz="1600" kern="1200">
                <a:solidFill>
                  <a:schemeClr val="tx2"/>
                </a:solidFill>
                <a:latin typeface="+mn-lt"/>
                <a:ea typeface="+mn-ea"/>
                <a:cs typeface="+mn-cs"/>
              </a:defRPr>
            </a:lvl4pPr>
            <a:lvl5pPr marL="2228850" indent="-400050" algn="l" defTabSz="914400" rtl="0" eaLnBrk="1" latinLnBrk="0" hangingPunct="1">
              <a:spcBef>
                <a:spcPct val="20000"/>
              </a:spcBef>
              <a:buFont typeface="+mj-lt"/>
              <a:buAutoNum type="romanLcPeriod"/>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57175" indent="-257175" defTabSz="685800">
              <a:buFont typeface="Arial" panose="020B0604020202020204" pitchFamily="34" charset="0"/>
              <a:buChar char="•"/>
            </a:pPr>
            <a:r>
              <a:rPr lang="en-US" sz="1400" dirty="0">
                <a:solidFill>
                  <a:srgbClr val="5B6770"/>
                </a:solidFill>
                <a:latin typeface="Arial" panose="020B0604020202020204"/>
              </a:rPr>
              <a:t>NCLR_1 has a 20 MW RRS AS Position, 15 MW from DAM award and 5 MW from RRS Trade  </a:t>
            </a:r>
          </a:p>
        </p:txBody>
      </p:sp>
    </p:spTree>
    <p:extLst>
      <p:ext uri="{BB962C8B-B14F-4D97-AF65-F5344CB8AC3E}">
        <p14:creationId xmlns:p14="http://schemas.microsoft.com/office/powerpoint/2010/main" val="32700478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E824C0-B34D-A020-3CF1-C60B76E3B1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6D4790-CB5F-1CA7-4685-226C405FFDF6}"/>
              </a:ext>
            </a:extLst>
          </p:cNvPr>
          <p:cNvSpPr>
            <a:spLocks noGrp="1"/>
          </p:cNvSpPr>
          <p:nvPr>
            <p:ph type="title"/>
          </p:nvPr>
        </p:nvSpPr>
        <p:spPr/>
        <p:txBody>
          <a:bodyPr/>
          <a:lstStyle/>
          <a:p>
            <a:r>
              <a:rPr lang="en-US" sz="2000" dirty="0"/>
              <a:t>Telemetry Screening for Scorecard 3B for Handbook 3</a:t>
            </a:r>
            <a:br>
              <a:rPr lang="en-US" sz="2000" dirty="0"/>
            </a:br>
            <a:r>
              <a:rPr lang="en-US" sz="1600" dirty="0"/>
              <a:t>Acceptable Telemetry Point values received by ERCOT for active resources.</a:t>
            </a:r>
            <a:endParaRPr lang="en-US" sz="1600" dirty="0">
              <a:solidFill>
                <a:srgbClr val="FF0000"/>
              </a:solidFill>
            </a:endParaRPr>
          </a:p>
        </p:txBody>
      </p:sp>
      <p:sp>
        <p:nvSpPr>
          <p:cNvPr id="7" name="Content Placeholder 4">
            <a:extLst>
              <a:ext uri="{FF2B5EF4-FFF2-40B4-BE49-F238E27FC236}">
                <a16:creationId xmlns:a16="http://schemas.microsoft.com/office/drawing/2014/main" id="{75C76B87-CBC9-E33B-2BAA-9F00A2612034}"/>
              </a:ext>
            </a:extLst>
          </p:cNvPr>
          <p:cNvSpPr txBox="1">
            <a:spLocks/>
          </p:cNvSpPr>
          <p:nvPr/>
        </p:nvSpPr>
        <p:spPr>
          <a:xfrm>
            <a:off x="76200" y="814633"/>
            <a:ext cx="8534400" cy="463818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69863" lvl="1" indent="0">
              <a:buNone/>
            </a:pPr>
            <a:endParaRPr lang="en-US" sz="1800" dirty="0"/>
          </a:p>
          <a:p>
            <a:pPr marL="169863" lvl="1" indent="0">
              <a:buNone/>
            </a:pPr>
            <a:endParaRPr lang="en-US" sz="1800" dirty="0"/>
          </a:p>
          <a:p>
            <a:pPr marL="512763" lvl="1" indent="-342900">
              <a:buFont typeface="Courier New" panose="02070309020205020404" pitchFamily="49" charset="0"/>
              <a:buChar char="o"/>
            </a:pPr>
            <a:endParaRPr lang="en-US" sz="1800" dirty="0"/>
          </a:p>
          <a:p>
            <a:pPr marL="512763" lvl="1" indent="-342900">
              <a:buFont typeface="Courier New" panose="02070309020205020404" pitchFamily="49" charset="0"/>
              <a:buChar char="o"/>
            </a:pPr>
            <a:endParaRPr lang="en-US" sz="1800" dirty="0"/>
          </a:p>
        </p:txBody>
      </p:sp>
      <p:pic>
        <p:nvPicPr>
          <p:cNvPr id="10" name="Picture 9">
            <a:extLst>
              <a:ext uri="{FF2B5EF4-FFF2-40B4-BE49-F238E27FC236}">
                <a16:creationId xmlns:a16="http://schemas.microsoft.com/office/drawing/2014/main" id="{DD77386A-6571-7038-7471-A62AF1D13ED6}"/>
              </a:ext>
            </a:extLst>
          </p:cNvPr>
          <p:cNvPicPr>
            <a:picLocks noChangeAspect="1"/>
          </p:cNvPicPr>
          <p:nvPr/>
        </p:nvPicPr>
        <p:blipFill>
          <a:blip r:embed="rId2"/>
          <a:stretch>
            <a:fillRect/>
          </a:stretch>
        </p:blipFill>
        <p:spPr>
          <a:xfrm>
            <a:off x="4233505" y="1552850"/>
            <a:ext cx="3975102" cy="1295400"/>
          </a:xfrm>
          <a:prstGeom prst="rect">
            <a:avLst/>
          </a:prstGeom>
        </p:spPr>
      </p:pic>
      <p:sp>
        <p:nvSpPr>
          <p:cNvPr id="12" name="TextBox 11">
            <a:extLst>
              <a:ext uri="{FF2B5EF4-FFF2-40B4-BE49-F238E27FC236}">
                <a16:creationId xmlns:a16="http://schemas.microsoft.com/office/drawing/2014/main" id="{C34AC24E-8F8E-F6CE-9E6A-31DC8D5CB7FD}"/>
              </a:ext>
            </a:extLst>
          </p:cNvPr>
          <p:cNvSpPr txBox="1"/>
          <p:nvPr/>
        </p:nvSpPr>
        <p:spPr>
          <a:xfrm>
            <a:off x="533400" y="3133725"/>
            <a:ext cx="7400210" cy="2123658"/>
          </a:xfrm>
          <a:prstGeom prst="rect">
            <a:avLst/>
          </a:prstGeom>
          <a:noFill/>
        </p:spPr>
        <p:txBody>
          <a:bodyPr wrap="square">
            <a:spAutoFit/>
          </a:bodyPr>
          <a:lstStyle/>
          <a:p>
            <a:pPr marL="55563" indent="-342900">
              <a:buFont typeface="Arial" panose="020B0604020202020204" pitchFamily="34" charset="0"/>
              <a:buChar char="•"/>
            </a:pPr>
            <a:r>
              <a:rPr lang="en-US" sz="2000" b="1" dirty="0"/>
              <a:t>Key points for Telemetry scorecard check</a:t>
            </a:r>
          </a:p>
          <a:p>
            <a:pPr marL="512763" lvl="1" indent="-342900">
              <a:buFont typeface="Courier New" panose="02070309020205020404" pitchFamily="49" charset="0"/>
              <a:buChar char="o"/>
            </a:pPr>
            <a:r>
              <a:rPr lang="en-US" sz="1400" dirty="0"/>
              <a:t>Device types checked - Units, CLRs, NCLRs, ESRs for each QSE</a:t>
            </a:r>
          </a:p>
          <a:p>
            <a:pPr marL="512763" lvl="1" indent="-342900">
              <a:buFont typeface="Courier New" panose="02070309020205020404" pitchFamily="49" charset="0"/>
              <a:buChar char="o"/>
            </a:pPr>
            <a:r>
              <a:rPr lang="en-US" sz="1400" dirty="0"/>
              <a:t>RTCB Telemetry status should be “Good” quality</a:t>
            </a:r>
          </a:p>
          <a:p>
            <a:pPr marL="512763" lvl="1" indent="-342900">
              <a:buFont typeface="Courier New" panose="02070309020205020404" pitchFamily="49" charset="0"/>
              <a:buChar char="o"/>
            </a:pPr>
            <a:r>
              <a:rPr lang="en-US" sz="1400" dirty="0"/>
              <a:t>RTCB Units / CLRs / NCLRs Telemetry values should be within “Expected Range” or  an expected value. Details are provided in next few slides.</a:t>
            </a:r>
          </a:p>
          <a:p>
            <a:pPr marL="512763" lvl="1" indent="-342900">
              <a:buFont typeface="Courier New" panose="02070309020205020404" pitchFamily="49" charset="0"/>
              <a:buChar char="o"/>
            </a:pPr>
            <a:r>
              <a:rPr lang="en-US" sz="1400" dirty="0"/>
              <a:t>Expected values are derived from equivalent analogs in current production, based on defined criteria. </a:t>
            </a:r>
          </a:p>
          <a:p>
            <a:pPr marL="512763" lvl="1" indent="-342900">
              <a:buFont typeface="Courier New" panose="02070309020205020404" pitchFamily="49" charset="0"/>
              <a:buChar char="o"/>
            </a:pPr>
            <a:r>
              <a:rPr lang="en-US" sz="1400" dirty="0"/>
              <a:t>RTCB ESR telemetry values are checked against corresponding combo model Battery Unit / CLR counterparts in production.</a:t>
            </a:r>
          </a:p>
        </p:txBody>
      </p:sp>
      <p:pic>
        <p:nvPicPr>
          <p:cNvPr id="3" name="Picture 2">
            <a:extLst>
              <a:ext uri="{FF2B5EF4-FFF2-40B4-BE49-F238E27FC236}">
                <a16:creationId xmlns:a16="http://schemas.microsoft.com/office/drawing/2014/main" id="{BAB2B5D2-7402-BB44-3BBC-B52B60A553B6}"/>
              </a:ext>
            </a:extLst>
          </p:cNvPr>
          <p:cNvPicPr>
            <a:picLocks noChangeAspect="1"/>
          </p:cNvPicPr>
          <p:nvPr/>
        </p:nvPicPr>
        <p:blipFill>
          <a:blip r:embed="rId3"/>
          <a:stretch>
            <a:fillRect/>
          </a:stretch>
        </p:blipFill>
        <p:spPr>
          <a:xfrm>
            <a:off x="741824" y="1600617"/>
            <a:ext cx="3371380" cy="1097375"/>
          </a:xfrm>
          <a:prstGeom prst="rect">
            <a:avLst/>
          </a:prstGeom>
        </p:spPr>
      </p:pic>
      <p:sp>
        <p:nvSpPr>
          <p:cNvPr id="4" name="TextBox 3">
            <a:extLst>
              <a:ext uri="{FF2B5EF4-FFF2-40B4-BE49-F238E27FC236}">
                <a16:creationId xmlns:a16="http://schemas.microsoft.com/office/drawing/2014/main" id="{CEBDC7E5-4DF1-6922-9C97-DEC2AFC77DB8}"/>
              </a:ext>
            </a:extLst>
          </p:cNvPr>
          <p:cNvSpPr txBox="1"/>
          <p:nvPr/>
        </p:nvSpPr>
        <p:spPr>
          <a:xfrm>
            <a:off x="685800" y="1250366"/>
            <a:ext cx="2601686" cy="369332"/>
          </a:xfrm>
          <a:prstGeom prst="rect">
            <a:avLst/>
          </a:prstGeom>
          <a:noFill/>
        </p:spPr>
        <p:txBody>
          <a:bodyPr wrap="square" rtlCol="0">
            <a:spAutoFit/>
          </a:bodyPr>
          <a:lstStyle/>
          <a:p>
            <a:r>
              <a:rPr lang="en-US" dirty="0"/>
              <a:t>Scoring:</a:t>
            </a:r>
          </a:p>
        </p:txBody>
      </p:sp>
    </p:spTree>
    <p:extLst>
      <p:ext uri="{BB962C8B-B14F-4D97-AF65-F5344CB8AC3E}">
        <p14:creationId xmlns:p14="http://schemas.microsoft.com/office/powerpoint/2010/main" val="2113911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BE61A7-2D72-C4ED-4CAC-6451BA75D2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672075-F2D3-F352-0D34-93DFA1149041}"/>
              </a:ext>
            </a:extLst>
          </p:cNvPr>
          <p:cNvSpPr>
            <a:spLocks noGrp="1"/>
          </p:cNvSpPr>
          <p:nvPr>
            <p:ph type="title"/>
          </p:nvPr>
        </p:nvSpPr>
        <p:spPr>
          <a:xfrm>
            <a:off x="381000" y="243682"/>
            <a:ext cx="8458200" cy="723351"/>
          </a:xfrm>
        </p:spPr>
        <p:txBody>
          <a:bodyPr/>
          <a:lstStyle/>
          <a:p>
            <a:r>
              <a:rPr lang="en-US" dirty="0"/>
              <a:t>RTC+B Telemetry points screening/validation</a:t>
            </a:r>
          </a:p>
        </p:txBody>
      </p:sp>
      <p:sp>
        <p:nvSpPr>
          <p:cNvPr id="4" name="Slide Number Placeholder 3">
            <a:extLst>
              <a:ext uri="{FF2B5EF4-FFF2-40B4-BE49-F238E27FC236}">
                <a16:creationId xmlns:a16="http://schemas.microsoft.com/office/drawing/2014/main" id="{F05F519E-9800-5425-02AC-3BA602F5A64C}"/>
              </a:ext>
            </a:extLst>
          </p:cNvPr>
          <p:cNvSpPr>
            <a:spLocks noGrp="1"/>
          </p:cNvSpPr>
          <p:nvPr>
            <p:ph type="sldNum" sz="quarter" idx="4"/>
          </p:nvPr>
        </p:nvSpPr>
        <p:spPr/>
        <p:txBody>
          <a:bodyPr/>
          <a:lstStyle/>
          <a:p>
            <a:fld id="{1D93BD3E-1E9A-4970-A6F7-E7AC52762E0C}" type="slidenum">
              <a:rPr lang="en-US" smtClean="0"/>
              <a:pPr/>
              <a:t>37</a:t>
            </a:fld>
            <a:endParaRPr lang="en-US" dirty="0"/>
          </a:p>
        </p:txBody>
      </p:sp>
      <p:pic>
        <p:nvPicPr>
          <p:cNvPr id="5" name="Picture 4">
            <a:extLst>
              <a:ext uri="{FF2B5EF4-FFF2-40B4-BE49-F238E27FC236}">
                <a16:creationId xmlns:a16="http://schemas.microsoft.com/office/drawing/2014/main" id="{D9FEDDA4-CEE9-6332-7587-D2574A1B5302}"/>
              </a:ext>
            </a:extLst>
          </p:cNvPr>
          <p:cNvPicPr>
            <a:picLocks noChangeAspect="1"/>
          </p:cNvPicPr>
          <p:nvPr/>
        </p:nvPicPr>
        <p:blipFill>
          <a:blip r:embed="rId2"/>
          <a:stretch>
            <a:fillRect/>
          </a:stretch>
        </p:blipFill>
        <p:spPr>
          <a:xfrm>
            <a:off x="152400" y="745602"/>
            <a:ext cx="8763000" cy="5366796"/>
          </a:xfrm>
          <a:prstGeom prst="rect">
            <a:avLst/>
          </a:prstGeom>
        </p:spPr>
      </p:pic>
    </p:spTree>
    <p:extLst>
      <p:ext uri="{BB962C8B-B14F-4D97-AF65-F5344CB8AC3E}">
        <p14:creationId xmlns:p14="http://schemas.microsoft.com/office/powerpoint/2010/main" val="11128614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62323473-3905-42AE-7740-5218D5E6E4F6}"/>
              </a:ext>
            </a:extLst>
          </p:cNvPr>
          <p:cNvPicPr>
            <a:picLocks noGrp="1" noChangeAspect="1"/>
          </p:cNvPicPr>
          <p:nvPr>
            <p:ph idx="1"/>
          </p:nvPr>
        </p:nvPicPr>
        <p:blipFill>
          <a:blip r:embed="rId2"/>
          <a:srcRect l="-1" r="384" b="2765"/>
          <a:stretch/>
        </p:blipFill>
        <p:spPr>
          <a:xfrm>
            <a:off x="1006755" y="1407784"/>
            <a:ext cx="7175424" cy="4717282"/>
          </a:xfrm>
        </p:spPr>
      </p:pic>
      <p:sp>
        <p:nvSpPr>
          <p:cNvPr id="17" name="Content Placeholder 7">
            <a:extLst>
              <a:ext uri="{FF2B5EF4-FFF2-40B4-BE49-F238E27FC236}">
                <a16:creationId xmlns:a16="http://schemas.microsoft.com/office/drawing/2014/main" id="{C9AF15D0-2669-A14B-C55B-9D445888A262}"/>
              </a:ext>
            </a:extLst>
          </p:cNvPr>
          <p:cNvSpPr txBox="1">
            <a:spLocks/>
          </p:cNvSpPr>
          <p:nvPr/>
        </p:nvSpPr>
        <p:spPr>
          <a:xfrm>
            <a:off x="342900" y="814633"/>
            <a:ext cx="8534400" cy="5257800"/>
          </a:xfrm>
          <a:prstGeom prst="rect">
            <a:avLst/>
          </a:prstGeom>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b="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800" dirty="0">
                <a:solidFill>
                  <a:schemeClr val="tx2"/>
                </a:solidFill>
              </a:rPr>
              <a:t>Links to the available RTC+B versions of Real-Time reports posted on Real-Time Market Information page.</a:t>
            </a:r>
            <a:endParaRPr lang="en-US" dirty="0">
              <a:solidFill>
                <a:schemeClr val="tx2"/>
              </a:solidFill>
              <a:cs typeface="Arial"/>
            </a:endParaRPr>
          </a:p>
        </p:txBody>
      </p:sp>
      <p:sp>
        <p:nvSpPr>
          <p:cNvPr id="2" name="Title 1">
            <a:extLst>
              <a:ext uri="{FF2B5EF4-FFF2-40B4-BE49-F238E27FC236}">
                <a16:creationId xmlns:a16="http://schemas.microsoft.com/office/drawing/2014/main" id="{B377733E-3678-8954-65A9-48D752D1C0FE}"/>
              </a:ext>
            </a:extLst>
          </p:cNvPr>
          <p:cNvSpPr>
            <a:spLocks noGrp="1"/>
          </p:cNvSpPr>
          <p:nvPr>
            <p:ph type="title"/>
          </p:nvPr>
        </p:nvSpPr>
        <p:spPr/>
        <p:txBody>
          <a:bodyPr/>
          <a:lstStyle/>
          <a:p>
            <a:r>
              <a:rPr lang="en-US" dirty="0"/>
              <a:t>RTC+B New Reports Posted to the ERCOT Website</a:t>
            </a:r>
          </a:p>
        </p:txBody>
      </p:sp>
      <p:sp>
        <p:nvSpPr>
          <p:cNvPr id="4" name="Slide Number Placeholder 3">
            <a:extLst>
              <a:ext uri="{FF2B5EF4-FFF2-40B4-BE49-F238E27FC236}">
                <a16:creationId xmlns:a16="http://schemas.microsoft.com/office/drawing/2014/main" id="{6CE817A2-C13B-6E4E-4349-3EBDDB110138}"/>
              </a:ext>
            </a:extLst>
          </p:cNvPr>
          <p:cNvSpPr>
            <a:spLocks noGrp="1"/>
          </p:cNvSpPr>
          <p:nvPr>
            <p:ph type="sldNum" sz="quarter" idx="4"/>
          </p:nvPr>
        </p:nvSpPr>
        <p:spPr/>
        <p:txBody>
          <a:bodyPr/>
          <a:lstStyle/>
          <a:p>
            <a:fld id="{1D93BD3E-1E9A-4970-A6F7-E7AC52762E0C}" type="slidenum">
              <a:rPr lang="en-US" smtClean="0"/>
              <a:pPr/>
              <a:t>38</a:t>
            </a:fld>
            <a:endParaRPr lang="en-US"/>
          </a:p>
        </p:txBody>
      </p:sp>
      <p:sp>
        <p:nvSpPr>
          <p:cNvPr id="14" name="Rectangle 13">
            <a:extLst>
              <a:ext uri="{FF2B5EF4-FFF2-40B4-BE49-F238E27FC236}">
                <a16:creationId xmlns:a16="http://schemas.microsoft.com/office/drawing/2014/main" id="{A5C17762-3045-9B45-B101-D84E6B34EE0D}"/>
              </a:ext>
            </a:extLst>
          </p:cNvPr>
          <p:cNvSpPr/>
          <p:nvPr/>
        </p:nvSpPr>
        <p:spPr>
          <a:xfrm>
            <a:off x="1454748" y="2917996"/>
            <a:ext cx="5670771" cy="1829049"/>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15" name="Rectangle 14">
            <a:extLst>
              <a:ext uri="{FF2B5EF4-FFF2-40B4-BE49-F238E27FC236}">
                <a16:creationId xmlns:a16="http://schemas.microsoft.com/office/drawing/2014/main" id="{5D6C62E7-C419-1FCA-4C2B-623836B4FD90}"/>
              </a:ext>
            </a:extLst>
          </p:cNvPr>
          <p:cNvSpPr/>
          <p:nvPr/>
        </p:nvSpPr>
        <p:spPr>
          <a:xfrm>
            <a:off x="1006755" y="1424618"/>
            <a:ext cx="1232184" cy="13787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9050">
                <a:solidFill>
                  <a:schemeClr val="tx1"/>
                </a:solidFill>
              </a:ln>
              <a:highlight>
                <a:srgbClr val="FFFF00"/>
              </a:highlight>
            </a:endParaRPr>
          </a:p>
        </p:txBody>
      </p:sp>
    </p:spTree>
    <p:extLst>
      <p:ext uri="{BB962C8B-B14F-4D97-AF65-F5344CB8AC3E}">
        <p14:creationId xmlns:p14="http://schemas.microsoft.com/office/powerpoint/2010/main" val="42490222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05C9E5-8BBF-02DE-F9E3-E69063085035}"/>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D0FE9A21-5E7B-457C-7A44-278D4C7ED4FB}"/>
              </a:ext>
            </a:extLst>
          </p:cNvPr>
          <p:cNvPicPr>
            <a:picLocks noChangeAspect="1"/>
          </p:cNvPicPr>
          <p:nvPr/>
        </p:nvPicPr>
        <p:blipFill>
          <a:blip r:embed="rId2"/>
          <a:stretch>
            <a:fillRect/>
          </a:stretch>
        </p:blipFill>
        <p:spPr>
          <a:xfrm>
            <a:off x="3491686" y="4602796"/>
            <a:ext cx="5441133" cy="1675465"/>
          </a:xfrm>
          <a:prstGeom prst="rect">
            <a:avLst/>
          </a:prstGeom>
        </p:spPr>
      </p:pic>
      <p:sp>
        <p:nvSpPr>
          <p:cNvPr id="7" name="Content Placeholder 2">
            <a:extLst>
              <a:ext uri="{FF2B5EF4-FFF2-40B4-BE49-F238E27FC236}">
                <a16:creationId xmlns:a16="http://schemas.microsoft.com/office/drawing/2014/main" id="{D0D8E71B-AD0F-FA88-D727-8930883AFAC1}"/>
              </a:ext>
            </a:extLst>
          </p:cNvPr>
          <p:cNvSpPr txBox="1">
            <a:spLocks/>
          </p:cNvSpPr>
          <p:nvPr/>
        </p:nvSpPr>
        <p:spPr>
          <a:xfrm>
            <a:off x="311604" y="899432"/>
            <a:ext cx="8534400" cy="5177082"/>
          </a:xfrm>
          <a:prstGeom prst="rect">
            <a:avLst/>
          </a:prstGeom>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b="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dirty="0">
                <a:solidFill>
                  <a:schemeClr val="tx2"/>
                </a:solidFill>
                <a:cs typeface="Arial"/>
              </a:rPr>
              <a:t>NPRR1290 :</a:t>
            </a:r>
          </a:p>
          <a:p>
            <a:pPr lvl="1"/>
            <a:r>
              <a:rPr lang="en-US" sz="1400" dirty="0">
                <a:solidFill>
                  <a:schemeClr val="tx2"/>
                </a:solidFill>
                <a:cs typeface="Arial"/>
              </a:rPr>
              <a:t>cleaned up protocol language around submitting offer curves and bid curves</a:t>
            </a:r>
          </a:p>
          <a:p>
            <a:pPr lvl="1"/>
            <a:r>
              <a:rPr lang="en-US" sz="1400" dirty="0">
                <a:solidFill>
                  <a:srgbClr val="C00000"/>
                </a:solidFill>
                <a:cs typeface="Arial"/>
              </a:rPr>
              <a:t>disallows having more than 2 price/quantity points in a flat/vertical segment of the curve. </a:t>
            </a:r>
          </a:p>
          <a:p>
            <a:pPr marL="0" indent="0">
              <a:buNone/>
            </a:pPr>
            <a:r>
              <a:rPr lang="en-US" sz="1600" dirty="0">
                <a:solidFill>
                  <a:schemeClr val="tx2"/>
                </a:solidFill>
                <a:cs typeface="Arial"/>
              </a:rPr>
              <a:t>Impacts to QSEs during dual-submission – some submissions accepted in Production will be rejected in Market Trials environment:</a:t>
            </a:r>
          </a:p>
          <a:p>
            <a:r>
              <a:rPr lang="en-US" sz="1600" dirty="0">
                <a:solidFill>
                  <a:schemeClr val="tx2"/>
                </a:solidFill>
                <a:cs typeface="Arial"/>
              </a:rPr>
              <a:t>RTM Energy bids – </a:t>
            </a:r>
            <a:r>
              <a:rPr lang="en-US" sz="1600" strike="sngStrike" dirty="0">
                <a:solidFill>
                  <a:schemeClr val="tx2"/>
                </a:solidFill>
                <a:cs typeface="Arial"/>
              </a:rPr>
              <a:t>protocol requiring “increasing quantities” now enforced. </a:t>
            </a:r>
          </a:p>
          <a:p>
            <a:pPr lvl="1"/>
            <a:r>
              <a:rPr lang="en-US" sz="1200" dirty="0">
                <a:solidFill>
                  <a:srgbClr val="C00000"/>
                </a:solidFill>
                <a:cs typeface="Arial"/>
              </a:rPr>
              <a:t>Reverted this change to validation. Further discussion highlighted protocol should be brought in line to long-standing practice, not validation.</a:t>
            </a:r>
          </a:p>
          <a:p>
            <a:pPr lvl="1"/>
            <a:r>
              <a:rPr lang="en-US" sz="1200" strike="sngStrike" dirty="0">
                <a:solidFill>
                  <a:schemeClr val="tx2"/>
                </a:solidFill>
                <a:cs typeface="Arial"/>
              </a:rPr>
              <a:t>Example: Bid with Q1=0mw, Q2=10mw, Q3=10mw will be rejected as Q3 does not increase from Q2.</a:t>
            </a:r>
          </a:p>
          <a:p>
            <a:r>
              <a:rPr lang="en-US" sz="1600" dirty="0">
                <a:solidFill>
                  <a:schemeClr val="tx2"/>
                </a:solidFill>
                <a:cs typeface="Arial"/>
              </a:rPr>
              <a:t>TPO &amp; RTM Bid – more than 2 price/quantity pairs with same price or quantity will be rejected</a:t>
            </a:r>
          </a:p>
          <a:p>
            <a:pPr lvl="1">
              <a:buFont typeface="Calibri"/>
              <a:buChar char="-"/>
            </a:pPr>
            <a:endParaRPr lang="en-US" sz="1400" dirty="0">
              <a:solidFill>
                <a:schemeClr val="tx2"/>
              </a:solidFill>
              <a:cs typeface="Arial"/>
            </a:endParaRPr>
          </a:p>
          <a:p>
            <a:pPr lvl="2">
              <a:buFont typeface="Arial"/>
              <a:buChar char="-"/>
            </a:pPr>
            <a:endParaRPr lang="en-US" dirty="0">
              <a:solidFill>
                <a:schemeClr val="tx2"/>
              </a:solidFill>
              <a:cs typeface="Arial"/>
            </a:endParaRPr>
          </a:p>
          <a:p>
            <a:pPr marL="0" indent="0">
              <a:buNone/>
            </a:pPr>
            <a:r>
              <a:rPr lang="en-US" sz="1800" dirty="0">
                <a:solidFill>
                  <a:schemeClr val="tx2"/>
                </a:solidFill>
                <a:cs typeface="Arial"/>
              </a:rPr>
              <a:t>Market Submission Validation</a:t>
            </a:r>
          </a:p>
          <a:p>
            <a:pPr marL="0" indent="0">
              <a:buNone/>
            </a:pPr>
            <a:r>
              <a:rPr lang="en-US" sz="1800" dirty="0">
                <a:solidFill>
                  <a:schemeClr val="tx2"/>
                </a:solidFill>
                <a:cs typeface="Arial"/>
              </a:rPr>
              <a:t>Rules document updated.</a:t>
            </a:r>
          </a:p>
          <a:p>
            <a:pPr>
              <a:buFontTx/>
              <a:buChar char="-"/>
            </a:pPr>
            <a:endParaRPr lang="en-US" dirty="0">
              <a:solidFill>
                <a:schemeClr val="tx2"/>
              </a:solidFill>
              <a:cs typeface="Arial"/>
            </a:endParaRPr>
          </a:p>
        </p:txBody>
      </p:sp>
      <p:sp>
        <p:nvSpPr>
          <p:cNvPr id="2" name="Title 1">
            <a:extLst>
              <a:ext uri="{FF2B5EF4-FFF2-40B4-BE49-F238E27FC236}">
                <a16:creationId xmlns:a16="http://schemas.microsoft.com/office/drawing/2014/main" id="{B9D1E93A-2C9F-D4F0-B850-D9BED11B4911}"/>
              </a:ext>
            </a:extLst>
          </p:cNvPr>
          <p:cNvSpPr>
            <a:spLocks noGrp="1"/>
          </p:cNvSpPr>
          <p:nvPr>
            <p:ph type="title"/>
          </p:nvPr>
        </p:nvSpPr>
        <p:spPr/>
        <p:txBody>
          <a:bodyPr/>
          <a:lstStyle/>
          <a:p>
            <a:r>
              <a:rPr lang="en-US" dirty="0"/>
              <a:t>Submission validation update - PROD vs RTC+B</a:t>
            </a:r>
          </a:p>
        </p:txBody>
      </p:sp>
      <p:sp>
        <p:nvSpPr>
          <p:cNvPr id="4" name="Slide Number Placeholder 3">
            <a:extLst>
              <a:ext uri="{FF2B5EF4-FFF2-40B4-BE49-F238E27FC236}">
                <a16:creationId xmlns:a16="http://schemas.microsoft.com/office/drawing/2014/main" id="{24285200-DA69-76DB-1D9E-755077DCF864}"/>
              </a:ext>
            </a:extLst>
          </p:cNvPr>
          <p:cNvSpPr>
            <a:spLocks noGrp="1"/>
          </p:cNvSpPr>
          <p:nvPr>
            <p:ph type="sldNum" sz="quarter" idx="4"/>
          </p:nvPr>
        </p:nvSpPr>
        <p:spPr/>
        <p:txBody>
          <a:bodyPr/>
          <a:lstStyle/>
          <a:p>
            <a:fld id="{1D93BD3E-1E9A-4970-A6F7-E7AC52762E0C}" type="slidenum">
              <a:rPr lang="en-US" smtClean="0"/>
              <a:pPr/>
              <a:t>39</a:t>
            </a:fld>
            <a:endParaRPr lang="en-US"/>
          </a:p>
        </p:txBody>
      </p:sp>
      <p:sp>
        <p:nvSpPr>
          <p:cNvPr id="8" name="Rectangle 7">
            <a:extLst>
              <a:ext uri="{FF2B5EF4-FFF2-40B4-BE49-F238E27FC236}">
                <a16:creationId xmlns:a16="http://schemas.microsoft.com/office/drawing/2014/main" id="{3C188CA4-B323-43D7-E378-B979E0C4EE05}"/>
              </a:ext>
            </a:extLst>
          </p:cNvPr>
          <p:cNvSpPr/>
          <p:nvPr/>
        </p:nvSpPr>
        <p:spPr>
          <a:xfrm>
            <a:off x="3544711" y="5769013"/>
            <a:ext cx="5082742" cy="171459"/>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7AAD1AC0-0D40-AED4-EC4B-2B457C5D0BDB}"/>
              </a:ext>
            </a:extLst>
          </p:cNvPr>
          <p:cNvCxnSpPr>
            <a:cxnSpLocks/>
          </p:cNvCxnSpPr>
          <p:nvPr/>
        </p:nvCxnSpPr>
        <p:spPr>
          <a:xfrm>
            <a:off x="2589291" y="4825497"/>
            <a:ext cx="902395" cy="89725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8924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Straight Connector 36">
            <a:extLst>
              <a:ext uri="{FF2B5EF4-FFF2-40B4-BE49-F238E27FC236}">
                <a16:creationId xmlns:a16="http://schemas.microsoft.com/office/drawing/2014/main" id="{4E1E05E3-4B7B-AEE0-856E-A594EC516AA4}"/>
              </a:ext>
            </a:extLst>
          </p:cNvPr>
          <p:cNvCxnSpPr>
            <a:cxnSpLocks/>
          </p:cNvCxnSpPr>
          <p:nvPr/>
        </p:nvCxnSpPr>
        <p:spPr>
          <a:xfrm flipH="1">
            <a:off x="762000" y="1713556"/>
            <a:ext cx="31619" cy="279355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3CBEDC4-DD5C-FBF7-F95E-F01476871118}"/>
              </a:ext>
            </a:extLst>
          </p:cNvPr>
          <p:cNvCxnSpPr>
            <a:cxnSpLocks/>
          </p:cNvCxnSpPr>
          <p:nvPr/>
        </p:nvCxnSpPr>
        <p:spPr>
          <a:xfrm>
            <a:off x="8256447" y="1766211"/>
            <a:ext cx="2113" cy="171293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B040F72-109E-1A7E-29AB-ED2E8665DF38}"/>
              </a:ext>
            </a:extLst>
          </p:cNvPr>
          <p:cNvCxnSpPr>
            <a:cxnSpLocks/>
          </p:cNvCxnSpPr>
          <p:nvPr/>
        </p:nvCxnSpPr>
        <p:spPr>
          <a:xfrm>
            <a:off x="7190469" y="1602142"/>
            <a:ext cx="0" cy="19878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8CF38D88-58F7-5323-6857-8F7052CD7E38}"/>
              </a:ext>
            </a:extLst>
          </p:cNvPr>
          <p:cNvCxnSpPr>
            <a:cxnSpLocks/>
          </p:cNvCxnSpPr>
          <p:nvPr/>
        </p:nvCxnSpPr>
        <p:spPr>
          <a:xfrm flipH="1">
            <a:off x="5045440" y="1782732"/>
            <a:ext cx="6405" cy="403677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3B74B7F0-8252-961E-075D-594F83CC1D32}"/>
              </a:ext>
            </a:extLst>
          </p:cNvPr>
          <p:cNvCxnSpPr>
            <a:cxnSpLocks/>
          </p:cNvCxnSpPr>
          <p:nvPr/>
        </p:nvCxnSpPr>
        <p:spPr>
          <a:xfrm flipH="1">
            <a:off x="2991995" y="1782732"/>
            <a:ext cx="2572" cy="279355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EA97032A-B3FD-6C23-37C5-0CBE23E63CB1}"/>
              </a:ext>
            </a:extLst>
          </p:cNvPr>
          <p:cNvSpPr txBox="1">
            <a:spLocks/>
          </p:cNvSpPr>
          <p:nvPr/>
        </p:nvSpPr>
        <p:spPr>
          <a:xfrm>
            <a:off x="395202" y="233765"/>
            <a:ext cx="8487633" cy="570951"/>
          </a:xfrm>
          <a:prstGeom prst="rect">
            <a:avLst/>
          </a:prstGeom>
        </p:spPr>
        <p:txBody>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US"/>
              <a:t>Sequence and Dates for Market Trials to Go-Live </a:t>
            </a:r>
            <a:br>
              <a:rPr lang="en-US" sz="2000"/>
            </a:br>
            <a:endParaRPr lang="en-US" sz="2000">
              <a:solidFill>
                <a:srgbClr val="FF0000"/>
              </a:solidFill>
            </a:endParaRPr>
          </a:p>
        </p:txBody>
      </p:sp>
      <p:sp>
        <p:nvSpPr>
          <p:cNvPr id="13" name="Rectangle 12">
            <a:extLst>
              <a:ext uri="{FF2B5EF4-FFF2-40B4-BE49-F238E27FC236}">
                <a16:creationId xmlns:a16="http://schemas.microsoft.com/office/drawing/2014/main" id="{692D907A-7C61-779A-5A91-6DB38D796CC0}"/>
              </a:ext>
            </a:extLst>
          </p:cNvPr>
          <p:cNvSpPr/>
          <p:nvPr/>
        </p:nvSpPr>
        <p:spPr>
          <a:xfrm>
            <a:off x="762001" y="3440574"/>
            <a:ext cx="2229994" cy="914400"/>
          </a:xfrm>
          <a:prstGeom prst="rect">
            <a:avLst/>
          </a:prstGeom>
          <a:solidFill>
            <a:schemeClr val="accent1">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b="1" u="sng">
                <a:solidFill>
                  <a:schemeClr val="tx1"/>
                </a:solidFill>
              </a:rPr>
              <a:t>#1 RTC QSE Submission Testing</a:t>
            </a:r>
          </a:p>
          <a:p>
            <a:pPr algn="ctr"/>
            <a:r>
              <a:rPr lang="en-US" sz="1000">
                <a:solidFill>
                  <a:schemeClr val="tx1"/>
                </a:solidFill>
              </a:rPr>
              <a:t>(Submit COP, RT AS Offers, </a:t>
            </a:r>
          </a:p>
          <a:p>
            <a:pPr algn="ctr"/>
            <a:r>
              <a:rPr lang="en-US" sz="1000">
                <a:solidFill>
                  <a:schemeClr val="tx1"/>
                </a:solidFill>
              </a:rPr>
              <a:t>DAM Virtual AS, Outages for ESRs)</a:t>
            </a:r>
          </a:p>
        </p:txBody>
      </p:sp>
      <p:sp>
        <p:nvSpPr>
          <p:cNvPr id="14" name="Rectangle 13">
            <a:extLst>
              <a:ext uri="{FF2B5EF4-FFF2-40B4-BE49-F238E27FC236}">
                <a16:creationId xmlns:a16="http://schemas.microsoft.com/office/drawing/2014/main" id="{2A7C9F43-D1CD-5F82-6143-0F5ED6118E96}"/>
              </a:ext>
            </a:extLst>
          </p:cNvPr>
          <p:cNvSpPr/>
          <p:nvPr/>
        </p:nvSpPr>
        <p:spPr>
          <a:xfrm>
            <a:off x="3000727" y="3440574"/>
            <a:ext cx="2042141" cy="914400"/>
          </a:xfrm>
          <a:prstGeom prst="rect">
            <a:avLst/>
          </a:prstGeom>
          <a:solidFill>
            <a:schemeClr val="accent1">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b="1" u="sng">
                <a:solidFill>
                  <a:schemeClr val="tx1"/>
                </a:solidFill>
              </a:rPr>
              <a:t>#3 Open-loop RTC SCED</a:t>
            </a:r>
          </a:p>
          <a:p>
            <a:pPr algn="ctr"/>
            <a:r>
              <a:rPr lang="en-US" sz="1050">
                <a:solidFill>
                  <a:schemeClr val="tx1"/>
                </a:solidFill>
              </a:rPr>
              <a:t>(QSE offers, SCED non-binding award/dispatch)</a:t>
            </a:r>
          </a:p>
        </p:txBody>
      </p:sp>
      <p:sp>
        <p:nvSpPr>
          <p:cNvPr id="15" name="Rectangle 14">
            <a:extLst>
              <a:ext uri="{FF2B5EF4-FFF2-40B4-BE49-F238E27FC236}">
                <a16:creationId xmlns:a16="http://schemas.microsoft.com/office/drawing/2014/main" id="{44026E3E-4BBC-2CDE-660F-6E7C39CFCED7}"/>
              </a:ext>
            </a:extLst>
          </p:cNvPr>
          <p:cNvSpPr/>
          <p:nvPr/>
        </p:nvSpPr>
        <p:spPr>
          <a:xfrm>
            <a:off x="5057104" y="3440574"/>
            <a:ext cx="2139898" cy="1806724"/>
          </a:xfrm>
          <a:prstGeom prst="rect">
            <a:avLst/>
          </a:prstGeom>
          <a:solidFill>
            <a:srgbClr val="F8948A"/>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50" b="1" u="sng">
                <a:solidFill>
                  <a:schemeClr val="tx1"/>
                </a:solidFill>
              </a:rPr>
              <a:t>#5 Ongoing Open-Loop</a:t>
            </a:r>
          </a:p>
          <a:p>
            <a:pPr algn="ctr"/>
            <a:r>
              <a:rPr lang="en-US" sz="1050" b="1" u="sng">
                <a:solidFill>
                  <a:schemeClr val="tx1"/>
                </a:solidFill>
              </a:rPr>
              <a:t>&amp; Periodic Closed-loop SCED/LFC</a:t>
            </a:r>
          </a:p>
          <a:p>
            <a:pPr algn="ctr"/>
            <a:r>
              <a:rPr lang="en-US" sz="1100">
                <a:solidFill>
                  <a:schemeClr val="tx1"/>
                </a:solidFill>
              </a:rPr>
              <a:t>(QSE RTC offers and telemetry to support closed-loop frequency control test 2-3 tests of 2-4 hour durations)</a:t>
            </a:r>
          </a:p>
        </p:txBody>
      </p:sp>
      <p:sp>
        <p:nvSpPr>
          <p:cNvPr id="16" name="Rectangle 15">
            <a:extLst>
              <a:ext uri="{FF2B5EF4-FFF2-40B4-BE49-F238E27FC236}">
                <a16:creationId xmlns:a16="http://schemas.microsoft.com/office/drawing/2014/main" id="{60838D4D-9AF0-66C4-0D8E-0A4D26D70D3D}"/>
              </a:ext>
            </a:extLst>
          </p:cNvPr>
          <p:cNvSpPr/>
          <p:nvPr/>
        </p:nvSpPr>
        <p:spPr>
          <a:xfrm>
            <a:off x="756015" y="4508864"/>
            <a:ext cx="2238552" cy="738434"/>
          </a:xfrm>
          <a:prstGeom prst="rect">
            <a:avLst/>
          </a:prstGeom>
          <a:solidFill>
            <a:srgbClr val="FFC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b="1" u="sng">
                <a:solidFill>
                  <a:schemeClr val="tx1"/>
                </a:solidFill>
              </a:rPr>
              <a:t>#2 RTC QSE Telemetry Checkout </a:t>
            </a:r>
            <a:r>
              <a:rPr lang="en-US" sz="1100">
                <a:solidFill>
                  <a:schemeClr val="tx1"/>
                </a:solidFill>
              </a:rPr>
              <a:t>(QSEs add/verify new telemetry points for UDSP, New ramp rates, ESR telemetry)</a:t>
            </a:r>
          </a:p>
        </p:txBody>
      </p:sp>
      <p:sp>
        <p:nvSpPr>
          <p:cNvPr id="17" name="Rectangle 16">
            <a:extLst>
              <a:ext uri="{FF2B5EF4-FFF2-40B4-BE49-F238E27FC236}">
                <a16:creationId xmlns:a16="http://schemas.microsoft.com/office/drawing/2014/main" id="{59716E97-B79F-8D46-15FD-EF530D7CEE6F}"/>
              </a:ext>
            </a:extLst>
          </p:cNvPr>
          <p:cNvSpPr/>
          <p:nvPr/>
        </p:nvSpPr>
        <p:spPr>
          <a:xfrm>
            <a:off x="5043328" y="5433765"/>
            <a:ext cx="2139899" cy="738435"/>
          </a:xfrm>
          <a:prstGeom prst="rect">
            <a:avLst/>
          </a:prstGeom>
          <a:solidFill>
            <a:srgbClr val="92D05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50" b="1" u="sng">
                <a:solidFill>
                  <a:schemeClr val="tx1"/>
                </a:solidFill>
              </a:rPr>
              <a:t>#6 Day-Ahead Market </a:t>
            </a:r>
          </a:p>
          <a:p>
            <a:pPr algn="ctr"/>
            <a:r>
              <a:rPr lang="en-US" sz="1100">
                <a:solidFill>
                  <a:schemeClr val="tx1"/>
                </a:solidFill>
              </a:rPr>
              <a:t>(Non-binding DAM using QSE offers for at least 2 tests)</a:t>
            </a:r>
          </a:p>
        </p:txBody>
      </p:sp>
      <p:sp>
        <p:nvSpPr>
          <p:cNvPr id="18" name="Rectangle 17">
            <a:extLst>
              <a:ext uri="{FF2B5EF4-FFF2-40B4-BE49-F238E27FC236}">
                <a16:creationId xmlns:a16="http://schemas.microsoft.com/office/drawing/2014/main" id="{4BA243BC-6D29-109B-91A6-4029970CE6A7}"/>
              </a:ext>
            </a:extLst>
          </p:cNvPr>
          <p:cNvSpPr/>
          <p:nvPr/>
        </p:nvSpPr>
        <p:spPr>
          <a:xfrm>
            <a:off x="7188486" y="3437333"/>
            <a:ext cx="1086131" cy="2734867"/>
          </a:xfrm>
          <a:prstGeom prst="rect">
            <a:avLst/>
          </a:prstGeom>
          <a:solidFill>
            <a:srgbClr val="FFFF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50" b="1" u="sng">
                <a:solidFill>
                  <a:schemeClr val="tx1"/>
                </a:solidFill>
              </a:rPr>
              <a:t>Transition to Go-Live</a:t>
            </a:r>
          </a:p>
          <a:p>
            <a:pPr algn="ctr"/>
            <a:r>
              <a:rPr lang="en-US" sz="1100">
                <a:solidFill>
                  <a:schemeClr val="tx1"/>
                </a:solidFill>
              </a:rPr>
              <a:t>Upon completion of testing, confirmation of ERCOT and market readiness for Go-Live.</a:t>
            </a:r>
          </a:p>
        </p:txBody>
      </p:sp>
      <p:sp>
        <p:nvSpPr>
          <p:cNvPr id="23" name="Rectangle 22">
            <a:extLst>
              <a:ext uri="{FF2B5EF4-FFF2-40B4-BE49-F238E27FC236}">
                <a16:creationId xmlns:a16="http://schemas.microsoft.com/office/drawing/2014/main" id="{0B04C06B-C52B-F389-AC5E-A225AA27F943}"/>
              </a:ext>
            </a:extLst>
          </p:cNvPr>
          <p:cNvSpPr/>
          <p:nvPr/>
        </p:nvSpPr>
        <p:spPr>
          <a:xfrm>
            <a:off x="709698" y="2231056"/>
            <a:ext cx="1066800" cy="381000"/>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May 2025</a:t>
            </a:r>
          </a:p>
        </p:txBody>
      </p:sp>
      <p:sp>
        <p:nvSpPr>
          <p:cNvPr id="24" name="Rectangle 23">
            <a:extLst>
              <a:ext uri="{FF2B5EF4-FFF2-40B4-BE49-F238E27FC236}">
                <a16:creationId xmlns:a16="http://schemas.microsoft.com/office/drawing/2014/main" id="{A1A5A9EE-CEF8-7774-1B9B-556FBB9408BF}"/>
              </a:ext>
            </a:extLst>
          </p:cNvPr>
          <p:cNvSpPr/>
          <p:nvPr/>
        </p:nvSpPr>
        <p:spPr>
          <a:xfrm>
            <a:off x="1777692" y="2231056"/>
            <a:ext cx="1066800" cy="381000"/>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June 2025</a:t>
            </a:r>
          </a:p>
        </p:txBody>
      </p:sp>
      <p:sp>
        <p:nvSpPr>
          <p:cNvPr id="25" name="Rectangle 24">
            <a:extLst>
              <a:ext uri="{FF2B5EF4-FFF2-40B4-BE49-F238E27FC236}">
                <a16:creationId xmlns:a16="http://schemas.microsoft.com/office/drawing/2014/main" id="{15462826-8396-1072-6270-9CEF9E396EC3}"/>
              </a:ext>
            </a:extLst>
          </p:cNvPr>
          <p:cNvSpPr/>
          <p:nvPr/>
        </p:nvSpPr>
        <p:spPr>
          <a:xfrm>
            <a:off x="2855490" y="2231056"/>
            <a:ext cx="1066800" cy="381000"/>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July 2025</a:t>
            </a:r>
          </a:p>
        </p:txBody>
      </p:sp>
      <p:sp>
        <p:nvSpPr>
          <p:cNvPr id="26" name="Rectangle 25">
            <a:extLst>
              <a:ext uri="{FF2B5EF4-FFF2-40B4-BE49-F238E27FC236}">
                <a16:creationId xmlns:a16="http://schemas.microsoft.com/office/drawing/2014/main" id="{922F09F3-7FED-D165-CAC6-5872696DC5B8}"/>
              </a:ext>
            </a:extLst>
          </p:cNvPr>
          <p:cNvSpPr/>
          <p:nvPr/>
        </p:nvSpPr>
        <p:spPr>
          <a:xfrm>
            <a:off x="3933075" y="2231056"/>
            <a:ext cx="1066800" cy="381000"/>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Aug 2025</a:t>
            </a:r>
          </a:p>
        </p:txBody>
      </p:sp>
      <p:sp>
        <p:nvSpPr>
          <p:cNvPr id="27" name="Rectangle 26">
            <a:extLst>
              <a:ext uri="{FF2B5EF4-FFF2-40B4-BE49-F238E27FC236}">
                <a16:creationId xmlns:a16="http://schemas.microsoft.com/office/drawing/2014/main" id="{145B9E6F-084C-A3B5-BD31-9FF09D8E34C1}"/>
              </a:ext>
            </a:extLst>
          </p:cNvPr>
          <p:cNvSpPr/>
          <p:nvPr/>
        </p:nvSpPr>
        <p:spPr>
          <a:xfrm>
            <a:off x="5002525" y="2231056"/>
            <a:ext cx="1066800" cy="381000"/>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Sep 2025</a:t>
            </a:r>
          </a:p>
        </p:txBody>
      </p:sp>
      <p:sp>
        <p:nvSpPr>
          <p:cNvPr id="28" name="Rectangle 27">
            <a:extLst>
              <a:ext uri="{FF2B5EF4-FFF2-40B4-BE49-F238E27FC236}">
                <a16:creationId xmlns:a16="http://schemas.microsoft.com/office/drawing/2014/main" id="{641105A9-C787-2703-CAF0-7909C9525862}"/>
              </a:ext>
            </a:extLst>
          </p:cNvPr>
          <p:cNvSpPr/>
          <p:nvPr/>
        </p:nvSpPr>
        <p:spPr>
          <a:xfrm>
            <a:off x="6057822" y="2231056"/>
            <a:ext cx="1066800" cy="381000"/>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Oct 2025</a:t>
            </a:r>
          </a:p>
        </p:txBody>
      </p:sp>
      <p:sp>
        <p:nvSpPr>
          <p:cNvPr id="29" name="Rectangle 28">
            <a:extLst>
              <a:ext uri="{FF2B5EF4-FFF2-40B4-BE49-F238E27FC236}">
                <a16:creationId xmlns:a16="http://schemas.microsoft.com/office/drawing/2014/main" id="{0869C7E7-6AD6-66EE-9476-0F679F08C46C}"/>
              </a:ext>
            </a:extLst>
          </p:cNvPr>
          <p:cNvSpPr/>
          <p:nvPr/>
        </p:nvSpPr>
        <p:spPr>
          <a:xfrm>
            <a:off x="7124700" y="2231056"/>
            <a:ext cx="1066800" cy="381000"/>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Nov 2025</a:t>
            </a:r>
          </a:p>
        </p:txBody>
      </p:sp>
      <p:sp>
        <p:nvSpPr>
          <p:cNvPr id="30" name="Rectangle 29">
            <a:extLst>
              <a:ext uri="{FF2B5EF4-FFF2-40B4-BE49-F238E27FC236}">
                <a16:creationId xmlns:a16="http://schemas.microsoft.com/office/drawing/2014/main" id="{D32395EE-33E2-A0BC-9F5A-829AF4E65FA6}"/>
              </a:ext>
            </a:extLst>
          </p:cNvPr>
          <p:cNvSpPr/>
          <p:nvPr/>
        </p:nvSpPr>
        <p:spPr>
          <a:xfrm>
            <a:off x="8191500" y="2231056"/>
            <a:ext cx="805633" cy="380999"/>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Dec 2025</a:t>
            </a:r>
          </a:p>
        </p:txBody>
      </p:sp>
      <p:sp>
        <p:nvSpPr>
          <p:cNvPr id="32" name="Rectangle 31">
            <a:extLst>
              <a:ext uri="{FF2B5EF4-FFF2-40B4-BE49-F238E27FC236}">
                <a16:creationId xmlns:a16="http://schemas.microsoft.com/office/drawing/2014/main" id="{49465D1A-060B-F121-F06A-AF0A5EF59DD0}"/>
              </a:ext>
            </a:extLst>
          </p:cNvPr>
          <p:cNvSpPr/>
          <p:nvPr/>
        </p:nvSpPr>
        <p:spPr>
          <a:xfrm>
            <a:off x="2989882" y="4507110"/>
            <a:ext cx="2049398" cy="738434"/>
          </a:xfrm>
          <a:prstGeom prst="rect">
            <a:avLst/>
          </a:prstGeom>
          <a:solidFill>
            <a:srgbClr val="FFC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b="1" u="sng">
                <a:solidFill>
                  <a:schemeClr val="tx1"/>
                </a:solidFill>
              </a:rPr>
              <a:t>#4 QSE Telemetry Tests</a:t>
            </a:r>
          </a:p>
          <a:p>
            <a:pPr algn="ctr"/>
            <a:r>
              <a:rPr lang="en-US" sz="1050">
                <a:solidFill>
                  <a:schemeClr val="tx1"/>
                </a:solidFill>
              </a:rPr>
              <a:t>(Individual QSE to follow UDSP and support new ramp rate and ESR telemetry)</a:t>
            </a:r>
          </a:p>
        </p:txBody>
      </p:sp>
      <p:sp>
        <p:nvSpPr>
          <p:cNvPr id="4" name="Arrow: Pentagon 3">
            <a:extLst>
              <a:ext uri="{FF2B5EF4-FFF2-40B4-BE49-F238E27FC236}">
                <a16:creationId xmlns:a16="http://schemas.microsoft.com/office/drawing/2014/main" id="{F2F16B1F-63A9-8500-B166-F4A8E6E29F12}"/>
              </a:ext>
            </a:extLst>
          </p:cNvPr>
          <p:cNvSpPr/>
          <p:nvPr/>
        </p:nvSpPr>
        <p:spPr>
          <a:xfrm>
            <a:off x="776202" y="2612056"/>
            <a:ext cx="6394459" cy="570951"/>
          </a:xfrm>
          <a:prstGeom prst="homePlate">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QSE Scorecards &amp; Exit Criteria for each Trial Phase</a:t>
            </a:r>
          </a:p>
        </p:txBody>
      </p:sp>
      <p:sp>
        <p:nvSpPr>
          <p:cNvPr id="10" name="TextBox 9">
            <a:extLst>
              <a:ext uri="{FF2B5EF4-FFF2-40B4-BE49-F238E27FC236}">
                <a16:creationId xmlns:a16="http://schemas.microsoft.com/office/drawing/2014/main" id="{830519A9-0C02-DC6F-1AA2-E48EFB265269}"/>
              </a:ext>
            </a:extLst>
          </p:cNvPr>
          <p:cNvSpPr txBox="1"/>
          <p:nvPr/>
        </p:nvSpPr>
        <p:spPr>
          <a:xfrm>
            <a:off x="780551" y="1766211"/>
            <a:ext cx="952500" cy="461665"/>
          </a:xfrm>
          <a:prstGeom prst="rect">
            <a:avLst/>
          </a:prstGeom>
          <a:noFill/>
        </p:spPr>
        <p:txBody>
          <a:bodyPr wrap="square" rtlCol="0">
            <a:spAutoFit/>
          </a:bodyPr>
          <a:lstStyle/>
          <a:p>
            <a:r>
              <a:rPr lang="en-US" sz="1200"/>
              <a:t>Start </a:t>
            </a:r>
          </a:p>
          <a:p>
            <a:r>
              <a:rPr lang="en-US" sz="1200"/>
              <a:t>5/5/25</a:t>
            </a:r>
          </a:p>
        </p:txBody>
      </p:sp>
      <p:sp>
        <p:nvSpPr>
          <p:cNvPr id="38" name="TextBox 37">
            <a:extLst>
              <a:ext uri="{FF2B5EF4-FFF2-40B4-BE49-F238E27FC236}">
                <a16:creationId xmlns:a16="http://schemas.microsoft.com/office/drawing/2014/main" id="{F168978B-C93E-362D-C8FE-5A79048E3FD1}"/>
              </a:ext>
            </a:extLst>
          </p:cNvPr>
          <p:cNvSpPr txBox="1"/>
          <p:nvPr/>
        </p:nvSpPr>
        <p:spPr>
          <a:xfrm>
            <a:off x="2971800" y="1766211"/>
            <a:ext cx="952500" cy="461665"/>
          </a:xfrm>
          <a:prstGeom prst="rect">
            <a:avLst/>
          </a:prstGeom>
          <a:noFill/>
        </p:spPr>
        <p:txBody>
          <a:bodyPr wrap="square" rtlCol="0">
            <a:spAutoFit/>
          </a:bodyPr>
          <a:lstStyle/>
          <a:p>
            <a:r>
              <a:rPr lang="en-US" sz="1200"/>
              <a:t>Start </a:t>
            </a:r>
          </a:p>
          <a:p>
            <a:r>
              <a:rPr lang="en-US" sz="1200"/>
              <a:t>7/7/25</a:t>
            </a:r>
          </a:p>
        </p:txBody>
      </p:sp>
      <p:sp>
        <p:nvSpPr>
          <p:cNvPr id="39" name="TextBox 38">
            <a:extLst>
              <a:ext uri="{FF2B5EF4-FFF2-40B4-BE49-F238E27FC236}">
                <a16:creationId xmlns:a16="http://schemas.microsoft.com/office/drawing/2014/main" id="{5253E6AA-13E4-0F7F-7E32-D052173B0325}"/>
              </a:ext>
            </a:extLst>
          </p:cNvPr>
          <p:cNvSpPr txBox="1"/>
          <p:nvPr/>
        </p:nvSpPr>
        <p:spPr>
          <a:xfrm>
            <a:off x="7135664" y="1581545"/>
            <a:ext cx="1170136" cy="646331"/>
          </a:xfrm>
          <a:prstGeom prst="rect">
            <a:avLst/>
          </a:prstGeom>
          <a:noFill/>
        </p:spPr>
        <p:txBody>
          <a:bodyPr wrap="square" rtlCol="0">
            <a:spAutoFit/>
          </a:bodyPr>
          <a:lstStyle/>
          <a:p>
            <a:r>
              <a:rPr lang="en-US" sz="1200"/>
              <a:t>30-day Market Notice</a:t>
            </a:r>
          </a:p>
          <a:p>
            <a:r>
              <a:rPr lang="en-US" sz="1200"/>
              <a:t>11/5/25</a:t>
            </a:r>
          </a:p>
        </p:txBody>
      </p:sp>
      <p:sp>
        <p:nvSpPr>
          <p:cNvPr id="40" name="TextBox 39">
            <a:extLst>
              <a:ext uri="{FF2B5EF4-FFF2-40B4-BE49-F238E27FC236}">
                <a16:creationId xmlns:a16="http://schemas.microsoft.com/office/drawing/2014/main" id="{8F84B4E5-3DF5-E3A3-87C1-CC46E09B68AC}"/>
              </a:ext>
            </a:extLst>
          </p:cNvPr>
          <p:cNvSpPr txBox="1"/>
          <p:nvPr/>
        </p:nvSpPr>
        <p:spPr>
          <a:xfrm>
            <a:off x="5029200" y="1766211"/>
            <a:ext cx="952500" cy="461665"/>
          </a:xfrm>
          <a:prstGeom prst="rect">
            <a:avLst/>
          </a:prstGeom>
          <a:noFill/>
        </p:spPr>
        <p:txBody>
          <a:bodyPr wrap="square" rtlCol="0">
            <a:spAutoFit/>
          </a:bodyPr>
          <a:lstStyle/>
          <a:p>
            <a:r>
              <a:rPr lang="en-US" sz="1200"/>
              <a:t>Start </a:t>
            </a:r>
          </a:p>
          <a:p>
            <a:r>
              <a:rPr lang="en-US" sz="1200"/>
              <a:t>9/2/25</a:t>
            </a:r>
          </a:p>
        </p:txBody>
      </p:sp>
      <p:sp>
        <p:nvSpPr>
          <p:cNvPr id="41" name="TextBox 40">
            <a:extLst>
              <a:ext uri="{FF2B5EF4-FFF2-40B4-BE49-F238E27FC236}">
                <a16:creationId xmlns:a16="http://schemas.microsoft.com/office/drawing/2014/main" id="{7AAB836F-23AE-B9EC-777B-494ED303ACD7}"/>
              </a:ext>
            </a:extLst>
          </p:cNvPr>
          <p:cNvSpPr txBox="1"/>
          <p:nvPr/>
        </p:nvSpPr>
        <p:spPr>
          <a:xfrm>
            <a:off x="8191500" y="1766211"/>
            <a:ext cx="952500" cy="461665"/>
          </a:xfrm>
          <a:prstGeom prst="rect">
            <a:avLst/>
          </a:prstGeom>
          <a:noFill/>
        </p:spPr>
        <p:txBody>
          <a:bodyPr wrap="square" rtlCol="0">
            <a:spAutoFit/>
          </a:bodyPr>
          <a:lstStyle/>
          <a:p>
            <a:r>
              <a:rPr lang="en-US" sz="1200"/>
              <a:t>Go-Live</a:t>
            </a:r>
          </a:p>
          <a:p>
            <a:r>
              <a:rPr lang="en-US" sz="1200"/>
              <a:t>12/5/25*</a:t>
            </a:r>
          </a:p>
        </p:txBody>
      </p:sp>
      <p:sp>
        <p:nvSpPr>
          <p:cNvPr id="5" name="TextBox 4">
            <a:extLst>
              <a:ext uri="{FF2B5EF4-FFF2-40B4-BE49-F238E27FC236}">
                <a16:creationId xmlns:a16="http://schemas.microsoft.com/office/drawing/2014/main" id="{31F495A0-643F-DA75-9F60-DDC5FA1F2722}"/>
              </a:ext>
            </a:extLst>
          </p:cNvPr>
          <p:cNvSpPr txBox="1"/>
          <p:nvPr/>
        </p:nvSpPr>
        <p:spPr>
          <a:xfrm>
            <a:off x="756015" y="5642587"/>
            <a:ext cx="4202470" cy="461665"/>
          </a:xfrm>
          <a:prstGeom prst="rect">
            <a:avLst/>
          </a:prstGeom>
          <a:noFill/>
        </p:spPr>
        <p:txBody>
          <a:bodyPr wrap="square" rtlCol="0">
            <a:spAutoFit/>
          </a:bodyPr>
          <a:lstStyle/>
          <a:p>
            <a:r>
              <a:rPr lang="en-US" sz="1200" i="1"/>
              <a:t>* Go-Live date reflects 12/5/2025 as first Operating Day</a:t>
            </a:r>
          </a:p>
          <a:p>
            <a:r>
              <a:rPr lang="en-US" sz="1200" i="1"/>
              <a:t>  where 12/4/2025 is planned software migration.</a:t>
            </a:r>
          </a:p>
        </p:txBody>
      </p:sp>
      <p:sp>
        <p:nvSpPr>
          <p:cNvPr id="2" name="Rectangle 1">
            <a:extLst>
              <a:ext uri="{FF2B5EF4-FFF2-40B4-BE49-F238E27FC236}">
                <a16:creationId xmlns:a16="http://schemas.microsoft.com/office/drawing/2014/main" id="{B7C1EB6B-BBD9-A444-50F6-48256210236A}"/>
              </a:ext>
            </a:extLst>
          </p:cNvPr>
          <p:cNvSpPr/>
          <p:nvPr/>
        </p:nvSpPr>
        <p:spPr>
          <a:xfrm rot="16200000">
            <a:off x="-133552" y="1791752"/>
            <a:ext cx="1164255" cy="476349"/>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March/April</a:t>
            </a:r>
          </a:p>
          <a:p>
            <a:pPr algn="ctr"/>
            <a:r>
              <a:rPr lang="en-US" sz="1050">
                <a:solidFill>
                  <a:schemeClr val="tx1"/>
                </a:solidFill>
              </a:rPr>
              <a:t>2025</a:t>
            </a:r>
          </a:p>
        </p:txBody>
      </p:sp>
      <p:sp>
        <p:nvSpPr>
          <p:cNvPr id="3" name="Rectangle 2">
            <a:extLst>
              <a:ext uri="{FF2B5EF4-FFF2-40B4-BE49-F238E27FC236}">
                <a16:creationId xmlns:a16="http://schemas.microsoft.com/office/drawing/2014/main" id="{DDFCB413-2C20-351A-55A5-D0EA988CAA30}"/>
              </a:ext>
            </a:extLst>
          </p:cNvPr>
          <p:cNvSpPr/>
          <p:nvPr/>
        </p:nvSpPr>
        <p:spPr>
          <a:xfrm rot="16200000">
            <a:off x="-1072551" y="3895007"/>
            <a:ext cx="3030533" cy="464629"/>
          </a:xfrm>
          <a:prstGeom prst="rect">
            <a:avLst/>
          </a:prstGeom>
          <a:solidFill>
            <a:schemeClr val="accent5">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2"/>
                </a:solidFill>
              </a:rPr>
              <a:t>QSE/Vendor Submission Sandbox and Telemetry Points added Prod EMS model.</a:t>
            </a:r>
          </a:p>
        </p:txBody>
      </p:sp>
      <p:sp>
        <p:nvSpPr>
          <p:cNvPr id="6" name="TextBox 5">
            <a:extLst>
              <a:ext uri="{FF2B5EF4-FFF2-40B4-BE49-F238E27FC236}">
                <a16:creationId xmlns:a16="http://schemas.microsoft.com/office/drawing/2014/main" id="{F71EAFC5-4E29-3D2C-7301-4F57A049C413}"/>
              </a:ext>
            </a:extLst>
          </p:cNvPr>
          <p:cNvSpPr txBox="1"/>
          <p:nvPr/>
        </p:nvSpPr>
        <p:spPr>
          <a:xfrm>
            <a:off x="395202" y="766526"/>
            <a:ext cx="8621669" cy="646331"/>
          </a:xfrm>
          <a:prstGeom prst="rect">
            <a:avLst/>
          </a:prstGeom>
          <a:noFill/>
        </p:spPr>
        <p:txBody>
          <a:bodyPr wrap="square" rtlCol="0">
            <a:spAutoFit/>
          </a:bodyPr>
          <a:lstStyle/>
          <a:p>
            <a:r>
              <a:rPr lang="en-US" b="1" i="1" dirty="0">
                <a:solidFill>
                  <a:srgbClr val="C00000"/>
                </a:solidFill>
              </a:rPr>
              <a:t>Market trials are a progression of activities to mitigate the risk for Go-Live on new systems and processes for both the Market Participants &amp; ERCOT.</a:t>
            </a:r>
          </a:p>
        </p:txBody>
      </p:sp>
      <p:cxnSp>
        <p:nvCxnSpPr>
          <p:cNvPr id="8" name="Straight Connector 7">
            <a:extLst>
              <a:ext uri="{FF2B5EF4-FFF2-40B4-BE49-F238E27FC236}">
                <a16:creationId xmlns:a16="http://schemas.microsoft.com/office/drawing/2014/main" id="{FE42416C-CB0E-7EBA-4154-40704DE77F30}"/>
              </a:ext>
            </a:extLst>
          </p:cNvPr>
          <p:cNvCxnSpPr/>
          <p:nvPr/>
        </p:nvCxnSpPr>
        <p:spPr>
          <a:xfrm flipV="1">
            <a:off x="8201972" y="1713556"/>
            <a:ext cx="0" cy="480611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Star: 5 Points 8">
            <a:extLst>
              <a:ext uri="{FF2B5EF4-FFF2-40B4-BE49-F238E27FC236}">
                <a16:creationId xmlns:a16="http://schemas.microsoft.com/office/drawing/2014/main" id="{0124B669-3855-1693-CE91-F4446C59C623}"/>
              </a:ext>
            </a:extLst>
          </p:cNvPr>
          <p:cNvSpPr/>
          <p:nvPr/>
        </p:nvSpPr>
        <p:spPr>
          <a:xfrm>
            <a:off x="8013451" y="1479931"/>
            <a:ext cx="318048" cy="360347"/>
          </a:xfrm>
          <a:prstGeom prst="star5">
            <a:avLst>
              <a:gd name="adj" fmla="val 13787"/>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75945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803586D5-EF8F-3583-F653-39C0621CD4F8}"/>
              </a:ext>
            </a:extLst>
          </p:cNvPr>
          <p:cNvSpPr txBox="1">
            <a:spLocks/>
          </p:cNvSpPr>
          <p:nvPr/>
        </p:nvSpPr>
        <p:spPr>
          <a:xfrm>
            <a:off x="311604" y="899432"/>
            <a:ext cx="8534400" cy="5177082"/>
          </a:xfrm>
          <a:prstGeom prst="rect">
            <a:avLst/>
          </a:prstGeom>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b="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Tx/>
              <a:buChar char="-"/>
            </a:pPr>
            <a:endParaRPr lang="en-US" dirty="0">
              <a:solidFill>
                <a:schemeClr val="tx2"/>
              </a:solidFill>
              <a:cs typeface="Arial"/>
            </a:endParaRPr>
          </a:p>
        </p:txBody>
      </p:sp>
      <p:sp>
        <p:nvSpPr>
          <p:cNvPr id="2" name="Title 1">
            <a:extLst>
              <a:ext uri="{FF2B5EF4-FFF2-40B4-BE49-F238E27FC236}">
                <a16:creationId xmlns:a16="http://schemas.microsoft.com/office/drawing/2014/main" id="{3CA99A34-80E7-86E7-BED5-D2500AEB80E2}"/>
              </a:ext>
            </a:extLst>
          </p:cNvPr>
          <p:cNvSpPr>
            <a:spLocks noGrp="1"/>
          </p:cNvSpPr>
          <p:nvPr>
            <p:ph type="title"/>
          </p:nvPr>
        </p:nvSpPr>
        <p:spPr/>
        <p:txBody>
          <a:bodyPr/>
          <a:lstStyle/>
          <a:p>
            <a:r>
              <a:rPr lang="en-US" dirty="0"/>
              <a:t>Submission validation update - PROD vs RTC+B</a:t>
            </a:r>
          </a:p>
        </p:txBody>
      </p:sp>
      <p:sp>
        <p:nvSpPr>
          <p:cNvPr id="4" name="Slide Number Placeholder 3">
            <a:extLst>
              <a:ext uri="{FF2B5EF4-FFF2-40B4-BE49-F238E27FC236}">
                <a16:creationId xmlns:a16="http://schemas.microsoft.com/office/drawing/2014/main" id="{85B287B2-E34A-59BB-B215-44C30DC7CFFE}"/>
              </a:ext>
            </a:extLst>
          </p:cNvPr>
          <p:cNvSpPr>
            <a:spLocks noGrp="1"/>
          </p:cNvSpPr>
          <p:nvPr>
            <p:ph type="sldNum" sz="quarter" idx="4"/>
          </p:nvPr>
        </p:nvSpPr>
        <p:spPr/>
        <p:txBody>
          <a:bodyPr/>
          <a:lstStyle/>
          <a:p>
            <a:fld id="{1D93BD3E-1E9A-4970-A6F7-E7AC52762E0C}" type="slidenum">
              <a:rPr lang="en-US" smtClean="0"/>
              <a:pPr/>
              <a:t>40</a:t>
            </a:fld>
            <a:endParaRPr lang="en-US"/>
          </a:p>
        </p:txBody>
      </p:sp>
      <p:pic>
        <p:nvPicPr>
          <p:cNvPr id="6" name="Picture 5">
            <a:extLst>
              <a:ext uri="{FF2B5EF4-FFF2-40B4-BE49-F238E27FC236}">
                <a16:creationId xmlns:a16="http://schemas.microsoft.com/office/drawing/2014/main" id="{03251152-AD77-677A-4A9E-76B6E52A4EB9}"/>
              </a:ext>
            </a:extLst>
          </p:cNvPr>
          <p:cNvPicPr>
            <a:picLocks noChangeAspect="1"/>
          </p:cNvPicPr>
          <p:nvPr/>
        </p:nvPicPr>
        <p:blipFill>
          <a:blip r:embed="rId2"/>
          <a:stretch>
            <a:fillRect/>
          </a:stretch>
        </p:blipFill>
        <p:spPr>
          <a:xfrm>
            <a:off x="297997" y="965200"/>
            <a:ext cx="2843556" cy="1275014"/>
          </a:xfrm>
          <a:prstGeom prst="rect">
            <a:avLst/>
          </a:prstGeom>
        </p:spPr>
      </p:pic>
      <p:sp>
        <p:nvSpPr>
          <p:cNvPr id="9" name="Equals 8">
            <a:extLst>
              <a:ext uri="{FF2B5EF4-FFF2-40B4-BE49-F238E27FC236}">
                <a16:creationId xmlns:a16="http://schemas.microsoft.com/office/drawing/2014/main" id="{2A0C47CD-D772-143D-4FB8-248A88A086CB}"/>
              </a:ext>
            </a:extLst>
          </p:cNvPr>
          <p:cNvSpPr/>
          <p:nvPr/>
        </p:nvSpPr>
        <p:spPr>
          <a:xfrm>
            <a:off x="3719676" y="1431750"/>
            <a:ext cx="546051" cy="371475"/>
          </a:xfrm>
          <a:prstGeom prst="mathEqual">
            <a:avLst/>
          </a:prstGeom>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1" name="Picture 10">
            <a:extLst>
              <a:ext uri="{FF2B5EF4-FFF2-40B4-BE49-F238E27FC236}">
                <a16:creationId xmlns:a16="http://schemas.microsoft.com/office/drawing/2014/main" id="{0736D5B2-B2F3-5F9E-D0B4-B76F2F0C42BE}"/>
              </a:ext>
            </a:extLst>
          </p:cNvPr>
          <p:cNvPicPr>
            <a:picLocks noChangeAspect="1"/>
          </p:cNvPicPr>
          <p:nvPr/>
        </p:nvPicPr>
        <p:blipFill>
          <a:blip r:embed="rId3"/>
          <a:stretch>
            <a:fillRect/>
          </a:stretch>
        </p:blipFill>
        <p:spPr>
          <a:xfrm>
            <a:off x="4778701" y="830880"/>
            <a:ext cx="3292666" cy="1417372"/>
          </a:xfrm>
          <a:prstGeom prst="rect">
            <a:avLst/>
          </a:prstGeom>
        </p:spPr>
      </p:pic>
      <p:pic>
        <p:nvPicPr>
          <p:cNvPr id="13" name="Picture 12">
            <a:extLst>
              <a:ext uri="{FF2B5EF4-FFF2-40B4-BE49-F238E27FC236}">
                <a16:creationId xmlns:a16="http://schemas.microsoft.com/office/drawing/2014/main" id="{F3F9DE92-8CD2-7F61-8506-DC745F2388E5}"/>
              </a:ext>
            </a:extLst>
          </p:cNvPr>
          <p:cNvPicPr>
            <a:picLocks noChangeAspect="1"/>
          </p:cNvPicPr>
          <p:nvPr/>
        </p:nvPicPr>
        <p:blipFill>
          <a:blip r:embed="rId4"/>
          <a:stretch>
            <a:fillRect/>
          </a:stretch>
        </p:blipFill>
        <p:spPr>
          <a:xfrm>
            <a:off x="4623418" y="4607323"/>
            <a:ext cx="3447949" cy="1590046"/>
          </a:xfrm>
          <a:prstGeom prst="rect">
            <a:avLst/>
          </a:prstGeom>
        </p:spPr>
      </p:pic>
      <p:pic>
        <p:nvPicPr>
          <p:cNvPr id="20" name="Picture 19">
            <a:extLst>
              <a:ext uri="{FF2B5EF4-FFF2-40B4-BE49-F238E27FC236}">
                <a16:creationId xmlns:a16="http://schemas.microsoft.com/office/drawing/2014/main" id="{E617B733-F3EE-1923-2A0D-898BFAE3F554}"/>
              </a:ext>
            </a:extLst>
          </p:cNvPr>
          <p:cNvPicPr>
            <a:picLocks noChangeAspect="1"/>
          </p:cNvPicPr>
          <p:nvPr/>
        </p:nvPicPr>
        <p:blipFill>
          <a:blip r:embed="rId5"/>
          <a:stretch>
            <a:fillRect/>
          </a:stretch>
        </p:blipFill>
        <p:spPr>
          <a:xfrm>
            <a:off x="311604" y="4607323"/>
            <a:ext cx="3356748" cy="1488790"/>
          </a:xfrm>
          <a:prstGeom prst="rect">
            <a:avLst/>
          </a:prstGeom>
        </p:spPr>
      </p:pic>
      <p:sp>
        <p:nvSpPr>
          <p:cNvPr id="21" name="Equals 20">
            <a:extLst>
              <a:ext uri="{FF2B5EF4-FFF2-40B4-BE49-F238E27FC236}">
                <a16:creationId xmlns:a16="http://schemas.microsoft.com/office/drawing/2014/main" id="{4E5E00B6-A5D4-207A-D304-ABB429C40C43}"/>
              </a:ext>
            </a:extLst>
          </p:cNvPr>
          <p:cNvSpPr/>
          <p:nvPr/>
        </p:nvSpPr>
        <p:spPr>
          <a:xfrm>
            <a:off x="3782645" y="5032683"/>
            <a:ext cx="546051" cy="371475"/>
          </a:xfrm>
          <a:prstGeom prst="mathEqual">
            <a:avLst/>
          </a:prstGeom>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6" name="Straight Connector 25">
            <a:extLst>
              <a:ext uri="{FF2B5EF4-FFF2-40B4-BE49-F238E27FC236}">
                <a16:creationId xmlns:a16="http://schemas.microsoft.com/office/drawing/2014/main" id="{900A5126-9BC4-7BE6-0297-17B2A5A3F5C9}"/>
              </a:ext>
            </a:extLst>
          </p:cNvPr>
          <p:cNvCxnSpPr>
            <a:cxnSpLocks/>
          </p:cNvCxnSpPr>
          <p:nvPr/>
        </p:nvCxnSpPr>
        <p:spPr>
          <a:xfrm>
            <a:off x="311604" y="965200"/>
            <a:ext cx="2829949" cy="127501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713C6B3-CDF8-BD01-B64F-80715A5C47FD}"/>
              </a:ext>
            </a:extLst>
          </p:cNvPr>
          <p:cNvCxnSpPr>
            <a:cxnSpLocks/>
          </p:cNvCxnSpPr>
          <p:nvPr/>
        </p:nvCxnSpPr>
        <p:spPr>
          <a:xfrm flipV="1">
            <a:off x="311604" y="965200"/>
            <a:ext cx="2829949" cy="127501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0604CD5-38FD-0C2E-C09D-CBBA4B8D97B3}"/>
              </a:ext>
            </a:extLst>
          </p:cNvPr>
          <p:cNvCxnSpPr>
            <a:cxnSpLocks/>
          </p:cNvCxnSpPr>
          <p:nvPr/>
        </p:nvCxnSpPr>
        <p:spPr>
          <a:xfrm flipV="1">
            <a:off x="1241220" y="5057125"/>
            <a:ext cx="354178" cy="35752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69069C3-9194-BDB2-1D2F-50D178D13898}"/>
              </a:ext>
            </a:extLst>
          </p:cNvPr>
          <p:cNvCxnSpPr>
            <a:cxnSpLocks/>
          </p:cNvCxnSpPr>
          <p:nvPr/>
        </p:nvCxnSpPr>
        <p:spPr>
          <a:xfrm>
            <a:off x="1173916" y="5068976"/>
            <a:ext cx="440713" cy="34567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Content Placeholder 7">
            <a:extLst>
              <a:ext uri="{FF2B5EF4-FFF2-40B4-BE49-F238E27FC236}">
                <a16:creationId xmlns:a16="http://schemas.microsoft.com/office/drawing/2014/main" id="{623F91AD-E84C-BB85-343C-077E98F4231B}"/>
              </a:ext>
            </a:extLst>
          </p:cNvPr>
          <p:cNvSpPr>
            <a:spLocks noGrp="1"/>
          </p:cNvSpPr>
          <p:nvPr>
            <p:ph idx="1"/>
          </p:nvPr>
        </p:nvSpPr>
        <p:spPr>
          <a:xfrm>
            <a:off x="550173" y="703506"/>
            <a:ext cx="2438946" cy="694880"/>
          </a:xfrm>
        </p:spPr>
        <p:txBody>
          <a:bodyPr lIns="91440" tIns="45720" rIns="91440" bIns="45720" anchor="t"/>
          <a:lstStyle/>
          <a:p>
            <a:pPr marL="0" indent="0">
              <a:buNone/>
            </a:pPr>
            <a:r>
              <a:rPr lang="en-US" sz="1400" dirty="0">
                <a:solidFill>
                  <a:schemeClr val="tx2"/>
                </a:solidFill>
                <a:cs typeface="Arial"/>
              </a:rPr>
              <a:t>TPO – EB/OC - EOC</a:t>
            </a:r>
          </a:p>
        </p:txBody>
      </p:sp>
      <p:sp>
        <p:nvSpPr>
          <p:cNvPr id="19" name="Content Placeholder 7">
            <a:extLst>
              <a:ext uri="{FF2B5EF4-FFF2-40B4-BE49-F238E27FC236}">
                <a16:creationId xmlns:a16="http://schemas.microsoft.com/office/drawing/2014/main" id="{297F07A9-FEED-962E-AEF4-0A6A13AF3702}"/>
              </a:ext>
            </a:extLst>
          </p:cNvPr>
          <p:cNvSpPr txBox="1">
            <a:spLocks/>
          </p:cNvSpPr>
          <p:nvPr/>
        </p:nvSpPr>
        <p:spPr>
          <a:xfrm>
            <a:off x="482561" y="4345628"/>
            <a:ext cx="1554009" cy="1831757"/>
          </a:xfrm>
          <a:prstGeom prst="rect">
            <a:avLst/>
          </a:prstGeom>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b="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400" dirty="0">
                <a:solidFill>
                  <a:schemeClr val="tx2"/>
                </a:solidFill>
                <a:cs typeface="Arial"/>
              </a:rPr>
              <a:t>RTM EB</a:t>
            </a:r>
          </a:p>
        </p:txBody>
      </p:sp>
      <p:sp>
        <p:nvSpPr>
          <p:cNvPr id="22" name="Content Placeholder 7">
            <a:extLst>
              <a:ext uri="{FF2B5EF4-FFF2-40B4-BE49-F238E27FC236}">
                <a16:creationId xmlns:a16="http://schemas.microsoft.com/office/drawing/2014/main" id="{3A28A339-7275-E1CB-D690-DE02130C3FCA}"/>
              </a:ext>
            </a:extLst>
          </p:cNvPr>
          <p:cNvSpPr txBox="1">
            <a:spLocks/>
          </p:cNvSpPr>
          <p:nvPr/>
        </p:nvSpPr>
        <p:spPr>
          <a:xfrm>
            <a:off x="550173" y="2341084"/>
            <a:ext cx="1825559" cy="562366"/>
          </a:xfrm>
          <a:prstGeom prst="rect">
            <a:avLst/>
          </a:prstGeom>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b="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400" dirty="0">
                <a:solidFill>
                  <a:schemeClr val="tx2"/>
                </a:solidFill>
                <a:cs typeface="Arial"/>
              </a:rPr>
              <a:t>RTM EB</a:t>
            </a:r>
          </a:p>
        </p:txBody>
      </p:sp>
      <p:cxnSp>
        <p:nvCxnSpPr>
          <p:cNvPr id="24" name="Straight Connector 23">
            <a:extLst>
              <a:ext uri="{FF2B5EF4-FFF2-40B4-BE49-F238E27FC236}">
                <a16:creationId xmlns:a16="http://schemas.microsoft.com/office/drawing/2014/main" id="{C2AFF59E-E243-A955-603E-357C92343782}"/>
              </a:ext>
            </a:extLst>
          </p:cNvPr>
          <p:cNvCxnSpPr/>
          <p:nvPr/>
        </p:nvCxnSpPr>
        <p:spPr>
          <a:xfrm>
            <a:off x="40471" y="2341085"/>
            <a:ext cx="91035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F82AC27-7C1C-F1A8-BE40-A22ACDB01F93}"/>
              </a:ext>
            </a:extLst>
          </p:cNvPr>
          <p:cNvCxnSpPr/>
          <p:nvPr/>
        </p:nvCxnSpPr>
        <p:spPr>
          <a:xfrm>
            <a:off x="-31181" y="4345628"/>
            <a:ext cx="9103529" cy="0"/>
          </a:xfrm>
          <a:prstGeom prst="line">
            <a:avLst/>
          </a:prstGeom>
        </p:spPr>
        <p:style>
          <a:lnRef idx="1">
            <a:schemeClr val="accent1"/>
          </a:lnRef>
          <a:fillRef idx="0">
            <a:schemeClr val="accent1"/>
          </a:fillRef>
          <a:effectRef idx="0">
            <a:schemeClr val="accent1"/>
          </a:effectRef>
          <a:fontRef idx="minor">
            <a:schemeClr val="tx1"/>
          </a:fontRef>
        </p:style>
      </p:cxnSp>
      <p:pic>
        <p:nvPicPr>
          <p:cNvPr id="29" name="Picture 28">
            <a:extLst>
              <a:ext uri="{FF2B5EF4-FFF2-40B4-BE49-F238E27FC236}">
                <a16:creationId xmlns:a16="http://schemas.microsoft.com/office/drawing/2014/main" id="{052CF48D-5724-8D07-1722-724C6EEEE8BF}"/>
              </a:ext>
            </a:extLst>
          </p:cNvPr>
          <p:cNvPicPr>
            <a:picLocks noChangeAspect="1"/>
          </p:cNvPicPr>
          <p:nvPr/>
        </p:nvPicPr>
        <p:blipFill>
          <a:blip r:embed="rId6"/>
          <a:stretch>
            <a:fillRect/>
          </a:stretch>
        </p:blipFill>
        <p:spPr>
          <a:xfrm>
            <a:off x="311604" y="2583664"/>
            <a:ext cx="2989139" cy="1689992"/>
          </a:xfrm>
          <a:prstGeom prst="rect">
            <a:avLst/>
          </a:prstGeom>
        </p:spPr>
      </p:pic>
      <p:pic>
        <p:nvPicPr>
          <p:cNvPr id="32" name="Picture 31">
            <a:extLst>
              <a:ext uri="{FF2B5EF4-FFF2-40B4-BE49-F238E27FC236}">
                <a16:creationId xmlns:a16="http://schemas.microsoft.com/office/drawing/2014/main" id="{BD9B81AA-0233-1C36-4AF5-E9692DBDB69D}"/>
              </a:ext>
            </a:extLst>
          </p:cNvPr>
          <p:cNvPicPr>
            <a:picLocks noChangeAspect="1"/>
          </p:cNvPicPr>
          <p:nvPr/>
        </p:nvPicPr>
        <p:blipFill>
          <a:blip r:embed="rId7"/>
          <a:stretch>
            <a:fillRect/>
          </a:stretch>
        </p:blipFill>
        <p:spPr>
          <a:xfrm>
            <a:off x="5003510" y="2583664"/>
            <a:ext cx="3067857" cy="1701792"/>
          </a:xfrm>
          <a:prstGeom prst="rect">
            <a:avLst/>
          </a:prstGeom>
        </p:spPr>
      </p:pic>
      <p:sp>
        <p:nvSpPr>
          <p:cNvPr id="33" name="Equals 32">
            <a:extLst>
              <a:ext uri="{FF2B5EF4-FFF2-40B4-BE49-F238E27FC236}">
                <a16:creationId xmlns:a16="http://schemas.microsoft.com/office/drawing/2014/main" id="{83436DA4-176D-AC97-7C37-45489B32CD15}"/>
              </a:ext>
            </a:extLst>
          </p:cNvPr>
          <p:cNvSpPr/>
          <p:nvPr/>
        </p:nvSpPr>
        <p:spPr>
          <a:xfrm>
            <a:off x="3719676" y="3157619"/>
            <a:ext cx="546051" cy="371475"/>
          </a:xfrm>
          <a:prstGeom prst="mathEqual">
            <a:avLst/>
          </a:prstGeom>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5" name="Straight Connector 34">
            <a:extLst>
              <a:ext uri="{FF2B5EF4-FFF2-40B4-BE49-F238E27FC236}">
                <a16:creationId xmlns:a16="http://schemas.microsoft.com/office/drawing/2014/main" id="{D930C5D0-DF60-667A-A8D5-3B3625EA67E0}"/>
              </a:ext>
            </a:extLst>
          </p:cNvPr>
          <p:cNvCxnSpPr>
            <a:cxnSpLocks/>
          </p:cNvCxnSpPr>
          <p:nvPr/>
        </p:nvCxnSpPr>
        <p:spPr>
          <a:xfrm>
            <a:off x="426624" y="2756259"/>
            <a:ext cx="2829949" cy="127501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1CB8247-B446-DB3D-D453-FBA9721BDD71}"/>
              </a:ext>
            </a:extLst>
          </p:cNvPr>
          <p:cNvCxnSpPr>
            <a:cxnSpLocks/>
          </p:cNvCxnSpPr>
          <p:nvPr/>
        </p:nvCxnSpPr>
        <p:spPr>
          <a:xfrm flipV="1">
            <a:off x="426624" y="2756259"/>
            <a:ext cx="2829949" cy="127501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ED8F3CAF-3E2A-C63B-239F-B862DF6CB710}"/>
              </a:ext>
            </a:extLst>
          </p:cNvPr>
          <p:cNvSpPr/>
          <p:nvPr/>
        </p:nvSpPr>
        <p:spPr>
          <a:xfrm>
            <a:off x="6473228" y="3012653"/>
            <a:ext cx="289711" cy="786455"/>
          </a:xfrm>
          <a:prstGeom prst="ellipse">
            <a:avLst/>
          </a:prstGeom>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cxnSp>
        <p:nvCxnSpPr>
          <p:cNvPr id="41" name="Straight Connector 40">
            <a:extLst>
              <a:ext uri="{FF2B5EF4-FFF2-40B4-BE49-F238E27FC236}">
                <a16:creationId xmlns:a16="http://schemas.microsoft.com/office/drawing/2014/main" id="{47ECDA86-58FC-6697-022E-1CD327B1A03C}"/>
              </a:ext>
            </a:extLst>
          </p:cNvPr>
          <p:cNvCxnSpPr>
            <a:cxnSpLocks/>
          </p:cNvCxnSpPr>
          <p:nvPr/>
        </p:nvCxnSpPr>
        <p:spPr>
          <a:xfrm>
            <a:off x="6844420" y="3304515"/>
            <a:ext cx="63374" cy="124485"/>
          </a:xfrm>
          <a:prstGeom prst="line">
            <a:avLst/>
          </a:prstGeom>
          <a:ln w="38100"/>
        </p:spPr>
        <p:style>
          <a:lnRef idx="1">
            <a:schemeClr val="accent3"/>
          </a:lnRef>
          <a:fillRef idx="0">
            <a:schemeClr val="accent3"/>
          </a:fillRef>
          <a:effectRef idx="0">
            <a:schemeClr val="accent3"/>
          </a:effectRef>
          <a:fontRef idx="minor">
            <a:schemeClr val="tx1"/>
          </a:fontRef>
        </p:style>
      </p:cxnSp>
      <p:cxnSp>
        <p:nvCxnSpPr>
          <p:cNvPr id="43" name="Straight Connector 42">
            <a:extLst>
              <a:ext uri="{FF2B5EF4-FFF2-40B4-BE49-F238E27FC236}">
                <a16:creationId xmlns:a16="http://schemas.microsoft.com/office/drawing/2014/main" id="{008E6BC1-2A9E-ABA5-FBB1-2286825F4475}"/>
              </a:ext>
            </a:extLst>
          </p:cNvPr>
          <p:cNvCxnSpPr>
            <a:cxnSpLocks/>
          </p:cNvCxnSpPr>
          <p:nvPr/>
        </p:nvCxnSpPr>
        <p:spPr>
          <a:xfrm flipV="1">
            <a:off x="6907794" y="3012653"/>
            <a:ext cx="289711" cy="416347"/>
          </a:xfrm>
          <a:prstGeom prst="line">
            <a:avLst/>
          </a:prstGeom>
          <a:ln w="38100"/>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7321885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F5C666-F753-C7E5-AD94-9E592D0709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0B883F-FC95-D946-3723-8BFD684F4409}"/>
              </a:ext>
            </a:extLst>
          </p:cNvPr>
          <p:cNvSpPr>
            <a:spLocks noGrp="1"/>
          </p:cNvSpPr>
          <p:nvPr>
            <p:ph type="title"/>
          </p:nvPr>
        </p:nvSpPr>
        <p:spPr/>
        <p:txBody>
          <a:bodyPr/>
          <a:lstStyle/>
          <a:p>
            <a:r>
              <a:rPr lang="en-US" dirty="0"/>
              <a:t>Market Trials Framework: </a:t>
            </a:r>
            <a:endParaRPr lang="en-US" dirty="0">
              <a:solidFill>
                <a:srgbClr val="FF0000"/>
              </a:solidFill>
            </a:endParaRPr>
          </a:p>
        </p:txBody>
      </p:sp>
      <p:sp>
        <p:nvSpPr>
          <p:cNvPr id="8" name="Content Placeholder 7">
            <a:extLst>
              <a:ext uri="{FF2B5EF4-FFF2-40B4-BE49-F238E27FC236}">
                <a16:creationId xmlns:a16="http://schemas.microsoft.com/office/drawing/2014/main" id="{2B1A8F7C-24EE-05DC-4578-C18EB6403F3C}"/>
              </a:ext>
            </a:extLst>
          </p:cNvPr>
          <p:cNvSpPr>
            <a:spLocks noGrp="1"/>
          </p:cNvSpPr>
          <p:nvPr>
            <p:ph idx="1"/>
          </p:nvPr>
        </p:nvSpPr>
        <p:spPr>
          <a:xfrm>
            <a:off x="342900" y="814633"/>
            <a:ext cx="8534400" cy="3300167"/>
          </a:xfrm>
        </p:spPr>
        <p:txBody>
          <a:bodyPr/>
          <a:lstStyle/>
          <a:p>
            <a:pPr marL="0" indent="0">
              <a:buNone/>
            </a:pPr>
            <a:r>
              <a:rPr lang="en-US" sz="1600" dirty="0">
                <a:solidFill>
                  <a:schemeClr val="tx2"/>
                </a:solidFill>
              </a:rPr>
              <a:t>TAC Approved the </a:t>
            </a:r>
            <a:r>
              <a:rPr lang="en-US" sz="1600" u="sng" dirty="0">
                <a:solidFill>
                  <a:schemeClr val="tx2"/>
                </a:solidFill>
                <a:hlinkClick r:id="rId2"/>
              </a:rPr>
              <a:t>Market Trials Plan</a:t>
            </a:r>
            <a:r>
              <a:rPr lang="en-US" sz="1600" dirty="0">
                <a:solidFill>
                  <a:schemeClr val="tx2"/>
                </a:solidFill>
              </a:rPr>
              <a:t> in October 2024</a:t>
            </a:r>
          </a:p>
          <a:p>
            <a:pPr marL="0" indent="0">
              <a:buNone/>
            </a:pPr>
            <a:endParaRPr lang="en-US" sz="1600" u="sng" dirty="0">
              <a:solidFill>
                <a:schemeClr val="tx2"/>
              </a:solidFill>
            </a:endParaRPr>
          </a:p>
          <a:p>
            <a:pPr marL="0" indent="0">
              <a:buNone/>
            </a:pPr>
            <a:r>
              <a:rPr lang="en-US" sz="1600" u="sng" dirty="0">
                <a:solidFill>
                  <a:schemeClr val="tx2"/>
                </a:solidFill>
              </a:rPr>
              <a:t>Discussions with RTC+B Task Force have shaped the Handbooks</a:t>
            </a:r>
          </a:p>
          <a:p>
            <a:pPr marL="0" indent="0">
              <a:buNone/>
            </a:pPr>
            <a:r>
              <a:rPr lang="en-US" sz="1600" dirty="0">
                <a:solidFill>
                  <a:schemeClr val="tx2"/>
                </a:solidFill>
              </a:rPr>
              <a:t>	Handbook #1- QSE Submission Testing</a:t>
            </a:r>
          </a:p>
          <a:p>
            <a:pPr marL="0" indent="0">
              <a:buNone/>
            </a:pPr>
            <a:r>
              <a:rPr lang="en-US" sz="1600" dirty="0">
                <a:solidFill>
                  <a:schemeClr val="tx2"/>
                </a:solidFill>
              </a:rPr>
              <a:t>	Handbook #2- QSE Telemetry Tests </a:t>
            </a:r>
          </a:p>
          <a:p>
            <a:pPr marL="0" indent="0">
              <a:buNone/>
            </a:pPr>
            <a:r>
              <a:rPr lang="en-US" sz="1600" dirty="0">
                <a:solidFill>
                  <a:schemeClr val="tx2"/>
                </a:solidFill>
              </a:rPr>
              <a:t>	Handbook #3- Open Loop SCED</a:t>
            </a:r>
          </a:p>
          <a:p>
            <a:pPr marL="0" indent="0">
              <a:buNone/>
            </a:pPr>
            <a:r>
              <a:rPr lang="en-US" sz="1600" dirty="0">
                <a:solidFill>
                  <a:schemeClr val="tx2"/>
                </a:solidFill>
              </a:rPr>
              <a:t>	Handbook #4- QSE Telemetry Tests</a:t>
            </a:r>
          </a:p>
          <a:p>
            <a:pPr marL="0" indent="0">
              <a:buNone/>
            </a:pPr>
            <a:r>
              <a:rPr lang="en-US" sz="1600" dirty="0">
                <a:solidFill>
                  <a:schemeClr val="tx2"/>
                </a:solidFill>
              </a:rPr>
              <a:t>	Handbook #5- Close-Loop LFC Tests </a:t>
            </a:r>
          </a:p>
          <a:p>
            <a:pPr marL="0" indent="0">
              <a:buNone/>
            </a:pPr>
            <a:r>
              <a:rPr lang="en-US" sz="1600" dirty="0">
                <a:solidFill>
                  <a:schemeClr val="tx2"/>
                </a:solidFill>
              </a:rPr>
              <a:t>	Handbook #6- Day-Ahead Market Tests </a:t>
            </a:r>
          </a:p>
          <a:p>
            <a:pPr marL="0" indent="0">
              <a:buNone/>
            </a:pPr>
            <a:endParaRPr lang="en-US" sz="1600" dirty="0">
              <a:solidFill>
                <a:schemeClr val="tx2"/>
              </a:solidFill>
            </a:endParaRPr>
          </a:p>
          <a:p>
            <a:pPr marL="0" indent="0">
              <a:buNone/>
            </a:pPr>
            <a:r>
              <a:rPr lang="en-US" sz="1600" dirty="0">
                <a:solidFill>
                  <a:schemeClr val="tx2"/>
                </a:solidFill>
              </a:rPr>
              <a:t>All are posted on the</a:t>
            </a:r>
          </a:p>
          <a:p>
            <a:pPr marL="0" indent="0">
              <a:buNone/>
            </a:pPr>
            <a:r>
              <a:rPr lang="en-US" sz="1600" dirty="0">
                <a:solidFill>
                  <a:schemeClr val="tx2"/>
                </a:solidFill>
                <a:hlinkClick r:id="rId3"/>
              </a:rPr>
              <a:t>RTCBTF Homepage </a:t>
            </a:r>
            <a:endParaRPr lang="en-US" sz="1600" dirty="0">
              <a:solidFill>
                <a:schemeClr val="tx2"/>
              </a:solidFill>
            </a:endParaRPr>
          </a:p>
          <a:p>
            <a:pPr marL="0" indent="0">
              <a:buNone/>
            </a:pPr>
            <a:r>
              <a:rPr lang="en-US" sz="1600" dirty="0">
                <a:solidFill>
                  <a:schemeClr val="tx2"/>
                </a:solidFill>
              </a:rPr>
              <a:t>under Market Trials banner</a:t>
            </a:r>
          </a:p>
        </p:txBody>
      </p:sp>
      <p:pic>
        <p:nvPicPr>
          <p:cNvPr id="3" name="Picture 2">
            <a:extLst>
              <a:ext uri="{FF2B5EF4-FFF2-40B4-BE49-F238E27FC236}">
                <a16:creationId xmlns:a16="http://schemas.microsoft.com/office/drawing/2014/main" id="{33D98A1A-9210-2F40-B9E5-D6EF8FDDE5D5}"/>
              </a:ext>
            </a:extLst>
          </p:cNvPr>
          <p:cNvPicPr>
            <a:picLocks noChangeAspect="1"/>
          </p:cNvPicPr>
          <p:nvPr/>
        </p:nvPicPr>
        <p:blipFill>
          <a:blip r:embed="rId4"/>
          <a:stretch>
            <a:fillRect/>
          </a:stretch>
        </p:blipFill>
        <p:spPr>
          <a:xfrm>
            <a:off x="2895600" y="3657600"/>
            <a:ext cx="4247801" cy="2789078"/>
          </a:xfrm>
          <a:prstGeom prst="rect">
            <a:avLst/>
          </a:prstGeom>
        </p:spPr>
      </p:pic>
      <p:sp>
        <p:nvSpPr>
          <p:cNvPr id="4" name="Rectangle 3">
            <a:extLst>
              <a:ext uri="{FF2B5EF4-FFF2-40B4-BE49-F238E27FC236}">
                <a16:creationId xmlns:a16="http://schemas.microsoft.com/office/drawing/2014/main" id="{7505AB84-5AB2-19A8-3ED6-D4AC1DA01D01}"/>
              </a:ext>
            </a:extLst>
          </p:cNvPr>
          <p:cNvSpPr/>
          <p:nvPr/>
        </p:nvSpPr>
        <p:spPr>
          <a:xfrm>
            <a:off x="1012723" y="2281084"/>
            <a:ext cx="4414683" cy="5997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190407B-3968-45B3-9152-870CFF08E0E7}"/>
              </a:ext>
            </a:extLst>
          </p:cNvPr>
          <p:cNvSpPr/>
          <p:nvPr/>
        </p:nvSpPr>
        <p:spPr>
          <a:xfrm>
            <a:off x="1012723" y="1695725"/>
            <a:ext cx="4419599" cy="5997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170F520-BF82-8EBC-0F27-505F91A7A160}"/>
              </a:ext>
            </a:extLst>
          </p:cNvPr>
          <p:cNvSpPr/>
          <p:nvPr/>
        </p:nvSpPr>
        <p:spPr>
          <a:xfrm>
            <a:off x="1018819" y="2881540"/>
            <a:ext cx="4414683" cy="5997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98565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A97587-7DDC-197A-148B-FBDE63299B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C69A28-D94A-F887-2928-D5D1F2158790}"/>
              </a:ext>
            </a:extLst>
          </p:cNvPr>
          <p:cNvSpPr>
            <a:spLocks noGrp="1"/>
          </p:cNvSpPr>
          <p:nvPr>
            <p:ph type="title"/>
          </p:nvPr>
        </p:nvSpPr>
        <p:spPr/>
        <p:txBody>
          <a:bodyPr/>
          <a:lstStyle/>
          <a:p>
            <a:r>
              <a:rPr lang="en-US" dirty="0"/>
              <a:t>Market Trials Technical Details </a:t>
            </a:r>
            <a:endParaRPr lang="en-US" dirty="0">
              <a:solidFill>
                <a:srgbClr val="FF0000"/>
              </a:solidFill>
            </a:endParaRPr>
          </a:p>
        </p:txBody>
      </p:sp>
      <p:sp>
        <p:nvSpPr>
          <p:cNvPr id="8" name="Content Placeholder 7">
            <a:extLst>
              <a:ext uri="{FF2B5EF4-FFF2-40B4-BE49-F238E27FC236}">
                <a16:creationId xmlns:a16="http://schemas.microsoft.com/office/drawing/2014/main" id="{DC192CBD-41C4-C54E-66EC-C449CEDE6339}"/>
              </a:ext>
            </a:extLst>
          </p:cNvPr>
          <p:cNvSpPr>
            <a:spLocks noGrp="1"/>
          </p:cNvSpPr>
          <p:nvPr>
            <p:ph idx="1"/>
          </p:nvPr>
        </p:nvSpPr>
        <p:spPr>
          <a:xfrm>
            <a:off x="381000" y="1119433"/>
            <a:ext cx="8534400" cy="5281367"/>
          </a:xfrm>
        </p:spPr>
        <p:txBody>
          <a:bodyPr/>
          <a:lstStyle/>
          <a:p>
            <a:pPr marL="0" indent="0">
              <a:buNone/>
            </a:pPr>
            <a:r>
              <a:rPr lang="en-US" sz="1800" u="sng">
                <a:solidFill>
                  <a:schemeClr val="tx2"/>
                </a:solidFill>
              </a:rPr>
              <a:t>Detailed discussions with TWG have provided technical content details</a:t>
            </a:r>
          </a:p>
          <a:p>
            <a:pPr marL="0" indent="0">
              <a:buNone/>
            </a:pPr>
            <a:r>
              <a:rPr lang="en-US" sz="1800">
                <a:solidFill>
                  <a:schemeClr val="tx2"/>
                </a:solidFill>
              </a:rPr>
              <a:t>	Digital Certificate details</a:t>
            </a:r>
          </a:p>
          <a:p>
            <a:pPr marL="0" indent="0">
              <a:buNone/>
            </a:pPr>
            <a:r>
              <a:rPr lang="en-US" sz="1800">
                <a:solidFill>
                  <a:schemeClr val="tx2"/>
                </a:solidFill>
              </a:rPr>
              <a:t>	Connectivity/URL details to User Interfaces and APIs</a:t>
            </a:r>
          </a:p>
          <a:p>
            <a:pPr marL="0" indent="0">
              <a:buNone/>
            </a:pPr>
            <a:r>
              <a:rPr lang="en-US" sz="1800">
                <a:solidFill>
                  <a:schemeClr val="tx2"/>
                </a:solidFill>
              </a:rPr>
              <a:t>	Reminder of how to submit new ICCP requests</a:t>
            </a:r>
          </a:p>
          <a:p>
            <a:pPr marL="0" indent="0">
              <a:buNone/>
            </a:pPr>
            <a:r>
              <a:rPr lang="en-US" sz="1800">
                <a:solidFill>
                  <a:schemeClr val="tx2"/>
                </a:solidFill>
              </a:rPr>
              <a:t>	RTC and Production Telemetry connectivity</a:t>
            </a:r>
          </a:p>
          <a:p>
            <a:pPr marL="0" indent="0">
              <a:buNone/>
            </a:pPr>
            <a:r>
              <a:rPr lang="en-US" sz="1800">
                <a:solidFill>
                  <a:schemeClr val="tx2"/>
                </a:solidFill>
              </a:rPr>
              <a:t>	Network Model Load Schedule</a:t>
            </a:r>
          </a:p>
          <a:p>
            <a:pPr marL="0" indent="0">
              <a:buNone/>
            </a:pPr>
            <a:endParaRPr lang="en-US" sz="1600">
              <a:solidFill>
                <a:schemeClr val="tx2"/>
              </a:solidFill>
            </a:endParaRPr>
          </a:p>
          <a:p>
            <a:pPr marL="0" indent="0">
              <a:buNone/>
            </a:pPr>
            <a:endParaRPr lang="en-US" sz="1600">
              <a:solidFill>
                <a:schemeClr val="tx2"/>
              </a:solidFill>
            </a:endParaRPr>
          </a:p>
          <a:p>
            <a:pPr marL="0" indent="0">
              <a:buNone/>
            </a:pPr>
            <a:r>
              <a:rPr lang="en-US" sz="1600">
                <a:solidFill>
                  <a:schemeClr val="tx2"/>
                </a:solidFill>
              </a:rPr>
              <a:t>All are posted on the</a:t>
            </a:r>
          </a:p>
          <a:p>
            <a:pPr marL="0" indent="0">
              <a:buNone/>
            </a:pPr>
            <a:r>
              <a:rPr lang="en-US" sz="1600">
                <a:solidFill>
                  <a:schemeClr val="tx2"/>
                </a:solidFill>
                <a:hlinkClick r:id="rId2"/>
              </a:rPr>
              <a:t>RTCBTF Homepage </a:t>
            </a:r>
            <a:endParaRPr lang="en-US" sz="1600">
              <a:solidFill>
                <a:schemeClr val="tx2"/>
              </a:solidFill>
            </a:endParaRPr>
          </a:p>
          <a:p>
            <a:pPr marL="0" indent="0">
              <a:buNone/>
            </a:pPr>
            <a:r>
              <a:rPr lang="en-US" sz="1600">
                <a:solidFill>
                  <a:schemeClr val="tx2"/>
                </a:solidFill>
              </a:rPr>
              <a:t>under Technical Details banner</a:t>
            </a:r>
          </a:p>
        </p:txBody>
      </p:sp>
      <p:pic>
        <p:nvPicPr>
          <p:cNvPr id="3" name="Picture 2">
            <a:extLst>
              <a:ext uri="{FF2B5EF4-FFF2-40B4-BE49-F238E27FC236}">
                <a16:creationId xmlns:a16="http://schemas.microsoft.com/office/drawing/2014/main" id="{4D76DFEF-B1DC-B994-835B-EAEF3643927D}"/>
              </a:ext>
            </a:extLst>
          </p:cNvPr>
          <p:cNvPicPr>
            <a:picLocks noChangeAspect="1"/>
          </p:cNvPicPr>
          <p:nvPr/>
        </p:nvPicPr>
        <p:blipFill>
          <a:blip r:embed="rId3"/>
          <a:stretch>
            <a:fillRect/>
          </a:stretch>
        </p:blipFill>
        <p:spPr>
          <a:xfrm>
            <a:off x="3300412" y="3529013"/>
            <a:ext cx="5482319" cy="2378530"/>
          </a:xfrm>
          <a:prstGeom prst="rect">
            <a:avLst/>
          </a:prstGeom>
        </p:spPr>
      </p:pic>
    </p:spTree>
    <p:extLst>
      <p:ext uri="{BB962C8B-B14F-4D97-AF65-F5344CB8AC3E}">
        <p14:creationId xmlns:p14="http://schemas.microsoft.com/office/powerpoint/2010/main" val="40891275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8A02B-5C7F-08EE-0F03-8050233C4314}"/>
              </a:ext>
            </a:extLst>
          </p:cNvPr>
          <p:cNvSpPr>
            <a:spLocks noGrp="1"/>
          </p:cNvSpPr>
          <p:nvPr>
            <p:ph type="title"/>
          </p:nvPr>
        </p:nvSpPr>
        <p:spPr/>
        <p:txBody>
          <a:bodyPr lIns="91440" tIns="45720" rIns="91440" bIns="45720" anchor="t"/>
          <a:lstStyle/>
          <a:p>
            <a:r>
              <a:rPr lang="en-US" dirty="0"/>
              <a:t>Reminder of RTC+B FAQ</a:t>
            </a:r>
            <a:endParaRPr lang="en-US" dirty="0">
              <a:solidFill>
                <a:srgbClr val="C00000"/>
              </a:solidFill>
            </a:endParaRPr>
          </a:p>
        </p:txBody>
      </p:sp>
      <p:sp>
        <p:nvSpPr>
          <p:cNvPr id="4" name="Slide Number Placeholder 3">
            <a:extLst>
              <a:ext uri="{FF2B5EF4-FFF2-40B4-BE49-F238E27FC236}">
                <a16:creationId xmlns:a16="http://schemas.microsoft.com/office/drawing/2014/main" id="{2FEEBA4D-D3A7-2E7B-EE72-FE194A129ED7}"/>
              </a:ext>
            </a:extLst>
          </p:cNvPr>
          <p:cNvSpPr>
            <a:spLocks noGrp="1"/>
          </p:cNvSpPr>
          <p:nvPr>
            <p:ph type="sldNum" sz="quarter" idx="4"/>
          </p:nvPr>
        </p:nvSpPr>
        <p:spPr/>
        <p:txBody>
          <a:bodyPr/>
          <a:lstStyle/>
          <a:p>
            <a:fld id="{1D93BD3E-1E9A-4970-A6F7-E7AC52762E0C}" type="slidenum">
              <a:rPr lang="en-US" smtClean="0"/>
              <a:pPr/>
              <a:t>43</a:t>
            </a:fld>
            <a:endParaRPr lang="en-US"/>
          </a:p>
        </p:txBody>
      </p:sp>
      <p:pic>
        <p:nvPicPr>
          <p:cNvPr id="11" name="Picture 10">
            <a:extLst>
              <a:ext uri="{FF2B5EF4-FFF2-40B4-BE49-F238E27FC236}">
                <a16:creationId xmlns:a16="http://schemas.microsoft.com/office/drawing/2014/main" id="{EED5CDA0-F36E-518B-7F3C-7A7DDD841EE8}"/>
              </a:ext>
            </a:extLst>
          </p:cNvPr>
          <p:cNvPicPr>
            <a:picLocks noChangeAspect="1"/>
          </p:cNvPicPr>
          <p:nvPr/>
        </p:nvPicPr>
        <p:blipFill>
          <a:blip r:embed="rId2"/>
          <a:stretch>
            <a:fillRect/>
          </a:stretch>
        </p:blipFill>
        <p:spPr>
          <a:xfrm>
            <a:off x="228600" y="1712925"/>
            <a:ext cx="7439025" cy="3128499"/>
          </a:xfrm>
          <a:prstGeom prst="rect">
            <a:avLst/>
          </a:prstGeom>
        </p:spPr>
      </p:pic>
      <p:cxnSp>
        <p:nvCxnSpPr>
          <p:cNvPr id="13" name="Straight Arrow Connector 12">
            <a:extLst>
              <a:ext uri="{FF2B5EF4-FFF2-40B4-BE49-F238E27FC236}">
                <a16:creationId xmlns:a16="http://schemas.microsoft.com/office/drawing/2014/main" id="{75C2D484-F222-334C-7725-B0B32225C964}"/>
              </a:ext>
            </a:extLst>
          </p:cNvPr>
          <p:cNvCxnSpPr>
            <a:cxnSpLocks/>
          </p:cNvCxnSpPr>
          <p:nvPr/>
        </p:nvCxnSpPr>
        <p:spPr>
          <a:xfrm flipH="1" flipV="1">
            <a:off x="1137557" y="4807406"/>
            <a:ext cx="228600" cy="4583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484CBD4-C681-CDC8-AE82-F8453E9EA987}"/>
              </a:ext>
            </a:extLst>
          </p:cNvPr>
          <p:cNvSpPr txBox="1"/>
          <p:nvPr/>
        </p:nvSpPr>
        <p:spPr>
          <a:xfrm>
            <a:off x="382756" y="5276272"/>
            <a:ext cx="3200400" cy="369332"/>
          </a:xfrm>
          <a:prstGeom prst="rect">
            <a:avLst/>
          </a:prstGeom>
          <a:noFill/>
        </p:spPr>
        <p:txBody>
          <a:bodyPr wrap="square" rtlCol="0">
            <a:spAutoFit/>
          </a:bodyPr>
          <a:lstStyle/>
          <a:p>
            <a:r>
              <a:rPr lang="en-US">
                <a:solidFill>
                  <a:schemeClr val="tx2"/>
                </a:solidFill>
              </a:rPr>
              <a:t>Worksheets for categories</a:t>
            </a:r>
          </a:p>
        </p:txBody>
      </p:sp>
      <p:sp>
        <p:nvSpPr>
          <p:cNvPr id="15" name="Rectangle 14">
            <a:extLst>
              <a:ext uri="{FF2B5EF4-FFF2-40B4-BE49-F238E27FC236}">
                <a16:creationId xmlns:a16="http://schemas.microsoft.com/office/drawing/2014/main" id="{7E697E01-354D-C4ED-F21D-B160AF013CC8}"/>
              </a:ext>
            </a:extLst>
          </p:cNvPr>
          <p:cNvSpPr/>
          <p:nvPr/>
        </p:nvSpPr>
        <p:spPr>
          <a:xfrm>
            <a:off x="55789" y="3739028"/>
            <a:ext cx="7656740" cy="304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165C08B6-565E-FD74-550F-8639462800E9}"/>
              </a:ext>
            </a:extLst>
          </p:cNvPr>
          <p:cNvSpPr txBox="1"/>
          <p:nvPr/>
        </p:nvSpPr>
        <p:spPr>
          <a:xfrm>
            <a:off x="228600" y="838200"/>
            <a:ext cx="8153400" cy="923330"/>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a:solidFill>
                  <a:schemeClr val="tx2"/>
                </a:solidFill>
              </a:rPr>
              <a:t>Posted on RTCBTF Home Page under Key Documents</a:t>
            </a:r>
          </a:p>
          <a:p>
            <a:pPr marL="285750" indent="-285750">
              <a:buFont typeface="Arial" panose="020B0604020202020204" pitchFamily="34" charset="0"/>
              <a:buChar char="•"/>
            </a:pPr>
            <a:r>
              <a:rPr lang="en-US">
                <a:solidFill>
                  <a:schemeClr val="tx2"/>
                </a:solidFill>
              </a:rPr>
              <a:t>Common questions/responses in Excel Workbook (target weekly updates)</a:t>
            </a:r>
          </a:p>
          <a:p>
            <a:pPr marL="285750" indent="-285750">
              <a:buFont typeface="Arial" panose="020B0604020202020204" pitchFamily="34" charset="0"/>
              <a:buChar char="•"/>
            </a:pPr>
            <a:r>
              <a:rPr lang="en-US">
                <a:solidFill>
                  <a:schemeClr val="tx2"/>
                </a:solidFill>
              </a:rPr>
              <a:t>Search workbook for Key Words </a:t>
            </a:r>
          </a:p>
        </p:txBody>
      </p:sp>
    </p:spTree>
    <p:extLst>
      <p:ext uri="{BB962C8B-B14F-4D97-AF65-F5344CB8AC3E}">
        <p14:creationId xmlns:p14="http://schemas.microsoft.com/office/powerpoint/2010/main" val="427880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Connector 32">
            <a:extLst>
              <a:ext uri="{FF2B5EF4-FFF2-40B4-BE49-F238E27FC236}">
                <a16:creationId xmlns:a16="http://schemas.microsoft.com/office/drawing/2014/main" id="{F4DB268F-57EF-D5F3-4C06-FF1106E59A1E}"/>
              </a:ext>
            </a:extLst>
          </p:cNvPr>
          <p:cNvCxnSpPr>
            <a:cxnSpLocks/>
          </p:cNvCxnSpPr>
          <p:nvPr/>
        </p:nvCxnSpPr>
        <p:spPr>
          <a:xfrm>
            <a:off x="7828513" y="1130528"/>
            <a:ext cx="25868" cy="297409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712934A-26A9-BE81-294F-7959E8CC0F88}"/>
              </a:ext>
            </a:extLst>
          </p:cNvPr>
          <p:cNvCxnSpPr>
            <a:cxnSpLocks/>
          </p:cNvCxnSpPr>
          <p:nvPr/>
        </p:nvCxnSpPr>
        <p:spPr>
          <a:xfrm>
            <a:off x="5822442" y="1226820"/>
            <a:ext cx="4885" cy="174014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9" name="Callout: Up Arrow 48">
            <a:extLst>
              <a:ext uri="{FF2B5EF4-FFF2-40B4-BE49-F238E27FC236}">
                <a16:creationId xmlns:a16="http://schemas.microsoft.com/office/drawing/2014/main" id="{C4CFD68A-8338-20FF-1D15-DA6E7E0B42DC}"/>
              </a:ext>
            </a:extLst>
          </p:cNvPr>
          <p:cNvSpPr/>
          <p:nvPr/>
        </p:nvSpPr>
        <p:spPr>
          <a:xfrm>
            <a:off x="7860496" y="3098440"/>
            <a:ext cx="1118477" cy="992570"/>
          </a:xfrm>
          <a:prstGeom prst="upArrowCallout">
            <a:avLst/>
          </a:prstGeom>
          <a:solidFill>
            <a:schemeClr val="accent3">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allout: Up Arrow 45">
            <a:extLst>
              <a:ext uri="{FF2B5EF4-FFF2-40B4-BE49-F238E27FC236}">
                <a16:creationId xmlns:a16="http://schemas.microsoft.com/office/drawing/2014/main" id="{258F6389-5056-30A5-20DD-6E03B20A6426}"/>
              </a:ext>
            </a:extLst>
          </p:cNvPr>
          <p:cNvSpPr/>
          <p:nvPr/>
        </p:nvSpPr>
        <p:spPr>
          <a:xfrm>
            <a:off x="4139825" y="3098440"/>
            <a:ext cx="3688688" cy="992570"/>
          </a:xfrm>
          <a:prstGeom prst="upArrowCallout">
            <a:avLst/>
          </a:prstGeom>
          <a:solidFill>
            <a:schemeClr val="accent5">
              <a:lumMod val="20000"/>
              <a:lumOff val="8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allout: Up Arrow 44">
            <a:extLst>
              <a:ext uri="{FF2B5EF4-FFF2-40B4-BE49-F238E27FC236}">
                <a16:creationId xmlns:a16="http://schemas.microsoft.com/office/drawing/2014/main" id="{A8B296CF-89BF-A21C-30E4-3C25A415F79B}"/>
              </a:ext>
            </a:extLst>
          </p:cNvPr>
          <p:cNvSpPr/>
          <p:nvPr/>
        </p:nvSpPr>
        <p:spPr>
          <a:xfrm>
            <a:off x="1087260" y="3099348"/>
            <a:ext cx="3064045" cy="992570"/>
          </a:xfrm>
          <a:prstGeom prst="upArrowCallout">
            <a:avLst/>
          </a:prstGeom>
          <a:solidFill>
            <a:schemeClr val="accent6">
              <a:lumMod val="20000"/>
              <a:lumOff val="8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FEC99DA3-0E15-3E33-06DE-669A0E837A28}"/>
              </a:ext>
            </a:extLst>
          </p:cNvPr>
          <p:cNvCxnSpPr>
            <a:cxnSpLocks/>
          </p:cNvCxnSpPr>
          <p:nvPr/>
        </p:nvCxnSpPr>
        <p:spPr>
          <a:xfrm flipH="1">
            <a:off x="4157581" y="1226820"/>
            <a:ext cx="6729" cy="221924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CFAA3BE-1DF0-B1BA-D3A8-151B1601CC6A}"/>
              </a:ext>
            </a:extLst>
          </p:cNvPr>
          <p:cNvCxnSpPr>
            <a:cxnSpLocks/>
          </p:cNvCxnSpPr>
          <p:nvPr/>
        </p:nvCxnSpPr>
        <p:spPr>
          <a:xfrm flipH="1">
            <a:off x="2592155" y="1226820"/>
            <a:ext cx="28969" cy="162639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ABA8E16-40F8-6DE7-3654-1F5652E27357}"/>
              </a:ext>
            </a:extLst>
          </p:cNvPr>
          <p:cNvCxnSpPr>
            <a:cxnSpLocks/>
          </p:cNvCxnSpPr>
          <p:nvPr/>
        </p:nvCxnSpPr>
        <p:spPr>
          <a:xfrm flipH="1">
            <a:off x="1087261" y="1226820"/>
            <a:ext cx="34798" cy="284875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EA97032A-B3FD-6C23-37C5-0CBE23E63CB1}"/>
              </a:ext>
            </a:extLst>
          </p:cNvPr>
          <p:cNvSpPr txBox="1">
            <a:spLocks/>
          </p:cNvSpPr>
          <p:nvPr/>
        </p:nvSpPr>
        <p:spPr>
          <a:xfrm>
            <a:off x="395202" y="233765"/>
            <a:ext cx="8487633" cy="570951"/>
          </a:xfrm>
          <a:prstGeom prst="rect">
            <a:avLst/>
          </a:prstGeom>
        </p:spPr>
        <p:txBody>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US" dirty="0"/>
              <a:t>RTC+B Market Submissions -</a:t>
            </a:r>
            <a:r>
              <a:rPr lang="en-US" sz="1600" dirty="0"/>
              <a:t> </a:t>
            </a:r>
            <a:r>
              <a:rPr lang="en-US" dirty="0"/>
              <a:t>Systems configurations</a:t>
            </a:r>
          </a:p>
        </p:txBody>
      </p:sp>
      <p:sp>
        <p:nvSpPr>
          <p:cNvPr id="13" name="Rectangle 12">
            <a:extLst>
              <a:ext uri="{FF2B5EF4-FFF2-40B4-BE49-F238E27FC236}">
                <a16:creationId xmlns:a16="http://schemas.microsoft.com/office/drawing/2014/main" id="{692D907A-7C61-779A-5A91-6DB38D796CC0}"/>
              </a:ext>
            </a:extLst>
          </p:cNvPr>
          <p:cNvSpPr/>
          <p:nvPr/>
        </p:nvSpPr>
        <p:spPr>
          <a:xfrm>
            <a:off x="2618441" y="2125535"/>
            <a:ext cx="1561656" cy="914400"/>
          </a:xfrm>
          <a:prstGeom prst="rect">
            <a:avLst/>
          </a:prstGeom>
          <a:solidFill>
            <a:srgbClr val="FFFF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b="1">
                <a:solidFill>
                  <a:schemeClr val="tx1"/>
                </a:solidFill>
              </a:rPr>
              <a:t>RTC QSE </a:t>
            </a:r>
          </a:p>
          <a:p>
            <a:pPr algn="ctr"/>
            <a:r>
              <a:rPr lang="en-US" sz="1100" b="1">
                <a:solidFill>
                  <a:schemeClr val="tx1"/>
                </a:solidFill>
              </a:rPr>
              <a:t>Submission Testing</a:t>
            </a:r>
          </a:p>
        </p:txBody>
      </p:sp>
      <p:sp>
        <p:nvSpPr>
          <p:cNvPr id="14" name="Rectangle 13">
            <a:extLst>
              <a:ext uri="{FF2B5EF4-FFF2-40B4-BE49-F238E27FC236}">
                <a16:creationId xmlns:a16="http://schemas.microsoft.com/office/drawing/2014/main" id="{2A7C9F43-D1CD-5F82-6143-0F5ED6118E96}"/>
              </a:ext>
            </a:extLst>
          </p:cNvPr>
          <p:cNvSpPr/>
          <p:nvPr/>
        </p:nvSpPr>
        <p:spPr>
          <a:xfrm>
            <a:off x="4164625" y="2125535"/>
            <a:ext cx="1657817" cy="914400"/>
          </a:xfrm>
          <a:prstGeom prst="rect">
            <a:avLst/>
          </a:prstGeom>
          <a:solidFill>
            <a:schemeClr val="accent1">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50" b="1">
                <a:solidFill>
                  <a:schemeClr val="tx1"/>
                </a:solidFill>
              </a:rPr>
              <a:t>Open-loop </a:t>
            </a:r>
          </a:p>
          <a:p>
            <a:pPr algn="ctr"/>
            <a:r>
              <a:rPr lang="en-US" sz="1050" b="1">
                <a:solidFill>
                  <a:schemeClr val="tx1"/>
                </a:solidFill>
              </a:rPr>
              <a:t>RTC SCED</a:t>
            </a:r>
          </a:p>
        </p:txBody>
      </p:sp>
      <p:sp>
        <p:nvSpPr>
          <p:cNvPr id="15" name="Rectangle 14">
            <a:extLst>
              <a:ext uri="{FF2B5EF4-FFF2-40B4-BE49-F238E27FC236}">
                <a16:creationId xmlns:a16="http://schemas.microsoft.com/office/drawing/2014/main" id="{44026E3E-4BBC-2CDE-660F-6E7C39CFCED7}"/>
              </a:ext>
            </a:extLst>
          </p:cNvPr>
          <p:cNvSpPr/>
          <p:nvPr/>
        </p:nvSpPr>
        <p:spPr>
          <a:xfrm>
            <a:off x="5822443" y="2126590"/>
            <a:ext cx="2006070" cy="910365"/>
          </a:xfrm>
          <a:prstGeom prst="rect">
            <a:avLst/>
          </a:prstGeom>
          <a:solidFill>
            <a:srgbClr val="F8948A"/>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50" b="1">
                <a:solidFill>
                  <a:schemeClr val="tx1"/>
                </a:solidFill>
              </a:rPr>
              <a:t>Ongoing Open-Loop</a:t>
            </a:r>
          </a:p>
          <a:p>
            <a:pPr algn="ctr"/>
            <a:r>
              <a:rPr lang="en-US" sz="1050" b="1">
                <a:solidFill>
                  <a:schemeClr val="tx1"/>
                </a:solidFill>
              </a:rPr>
              <a:t>&amp; Periodic Closed-loop SCED/LFC</a:t>
            </a:r>
          </a:p>
        </p:txBody>
      </p:sp>
      <p:sp>
        <p:nvSpPr>
          <p:cNvPr id="23" name="Rectangle 22">
            <a:extLst>
              <a:ext uri="{FF2B5EF4-FFF2-40B4-BE49-F238E27FC236}">
                <a16:creationId xmlns:a16="http://schemas.microsoft.com/office/drawing/2014/main" id="{0B04C06B-C52B-F389-AC5E-A225AA27F943}"/>
              </a:ext>
            </a:extLst>
          </p:cNvPr>
          <p:cNvSpPr/>
          <p:nvPr/>
        </p:nvSpPr>
        <p:spPr>
          <a:xfrm>
            <a:off x="2619727" y="1556611"/>
            <a:ext cx="789194" cy="381000"/>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May 2025</a:t>
            </a:r>
          </a:p>
        </p:txBody>
      </p:sp>
      <p:sp>
        <p:nvSpPr>
          <p:cNvPr id="24" name="Rectangle 23">
            <a:extLst>
              <a:ext uri="{FF2B5EF4-FFF2-40B4-BE49-F238E27FC236}">
                <a16:creationId xmlns:a16="http://schemas.microsoft.com/office/drawing/2014/main" id="{A1A5A9EE-CEF8-7774-1B9B-556FBB9408BF}"/>
              </a:ext>
            </a:extLst>
          </p:cNvPr>
          <p:cNvSpPr/>
          <p:nvPr/>
        </p:nvSpPr>
        <p:spPr>
          <a:xfrm>
            <a:off x="3362585" y="1556611"/>
            <a:ext cx="817512" cy="381000"/>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June 2025</a:t>
            </a:r>
          </a:p>
        </p:txBody>
      </p:sp>
      <p:sp>
        <p:nvSpPr>
          <p:cNvPr id="25" name="Rectangle 24">
            <a:extLst>
              <a:ext uri="{FF2B5EF4-FFF2-40B4-BE49-F238E27FC236}">
                <a16:creationId xmlns:a16="http://schemas.microsoft.com/office/drawing/2014/main" id="{15462826-8396-1072-6270-9CEF9E396EC3}"/>
              </a:ext>
            </a:extLst>
          </p:cNvPr>
          <p:cNvSpPr/>
          <p:nvPr/>
        </p:nvSpPr>
        <p:spPr>
          <a:xfrm>
            <a:off x="4151305" y="1556611"/>
            <a:ext cx="845119" cy="381000"/>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July 2025</a:t>
            </a:r>
          </a:p>
        </p:txBody>
      </p:sp>
      <p:sp>
        <p:nvSpPr>
          <p:cNvPr id="26" name="Rectangle 25">
            <a:extLst>
              <a:ext uri="{FF2B5EF4-FFF2-40B4-BE49-F238E27FC236}">
                <a16:creationId xmlns:a16="http://schemas.microsoft.com/office/drawing/2014/main" id="{922F09F3-7FED-D165-CAC6-5872696DC5B8}"/>
              </a:ext>
            </a:extLst>
          </p:cNvPr>
          <p:cNvSpPr/>
          <p:nvPr/>
        </p:nvSpPr>
        <p:spPr>
          <a:xfrm>
            <a:off x="4971533" y="1565280"/>
            <a:ext cx="796539" cy="381000"/>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Aug 2025</a:t>
            </a:r>
          </a:p>
        </p:txBody>
      </p:sp>
      <p:sp>
        <p:nvSpPr>
          <p:cNvPr id="27" name="Rectangle 26">
            <a:extLst>
              <a:ext uri="{FF2B5EF4-FFF2-40B4-BE49-F238E27FC236}">
                <a16:creationId xmlns:a16="http://schemas.microsoft.com/office/drawing/2014/main" id="{145B9E6F-084C-A3B5-BD31-9FF09D8E34C1}"/>
              </a:ext>
            </a:extLst>
          </p:cNvPr>
          <p:cNvSpPr/>
          <p:nvPr/>
        </p:nvSpPr>
        <p:spPr>
          <a:xfrm>
            <a:off x="5748506" y="1565280"/>
            <a:ext cx="758718" cy="381000"/>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Sep 2025</a:t>
            </a:r>
          </a:p>
        </p:txBody>
      </p:sp>
      <p:sp>
        <p:nvSpPr>
          <p:cNvPr id="28" name="Rectangle 27">
            <a:extLst>
              <a:ext uri="{FF2B5EF4-FFF2-40B4-BE49-F238E27FC236}">
                <a16:creationId xmlns:a16="http://schemas.microsoft.com/office/drawing/2014/main" id="{641105A9-C787-2703-CAF0-7909C9525862}"/>
              </a:ext>
            </a:extLst>
          </p:cNvPr>
          <p:cNvSpPr/>
          <p:nvPr/>
        </p:nvSpPr>
        <p:spPr>
          <a:xfrm>
            <a:off x="6486711" y="1565280"/>
            <a:ext cx="603818" cy="381000"/>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Oct 2025</a:t>
            </a:r>
          </a:p>
        </p:txBody>
      </p:sp>
      <p:sp>
        <p:nvSpPr>
          <p:cNvPr id="29" name="Rectangle 28">
            <a:extLst>
              <a:ext uri="{FF2B5EF4-FFF2-40B4-BE49-F238E27FC236}">
                <a16:creationId xmlns:a16="http://schemas.microsoft.com/office/drawing/2014/main" id="{0869C7E7-6AD6-66EE-9476-0F679F08C46C}"/>
              </a:ext>
            </a:extLst>
          </p:cNvPr>
          <p:cNvSpPr/>
          <p:nvPr/>
        </p:nvSpPr>
        <p:spPr>
          <a:xfrm>
            <a:off x="7068495" y="1565280"/>
            <a:ext cx="717282" cy="381000"/>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Nov 2025</a:t>
            </a:r>
          </a:p>
        </p:txBody>
      </p:sp>
      <p:sp>
        <p:nvSpPr>
          <p:cNvPr id="30" name="Rectangle 29">
            <a:extLst>
              <a:ext uri="{FF2B5EF4-FFF2-40B4-BE49-F238E27FC236}">
                <a16:creationId xmlns:a16="http://schemas.microsoft.com/office/drawing/2014/main" id="{D32395EE-33E2-A0BC-9F5A-829AF4E65FA6}"/>
              </a:ext>
            </a:extLst>
          </p:cNvPr>
          <p:cNvSpPr/>
          <p:nvPr/>
        </p:nvSpPr>
        <p:spPr>
          <a:xfrm>
            <a:off x="7785777" y="1565280"/>
            <a:ext cx="1091523" cy="381000"/>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Dec 2025</a:t>
            </a:r>
          </a:p>
        </p:txBody>
      </p:sp>
      <p:sp>
        <p:nvSpPr>
          <p:cNvPr id="10" name="TextBox 9">
            <a:extLst>
              <a:ext uri="{FF2B5EF4-FFF2-40B4-BE49-F238E27FC236}">
                <a16:creationId xmlns:a16="http://schemas.microsoft.com/office/drawing/2014/main" id="{830519A9-0C02-DC6F-1AA2-E48EFB265269}"/>
              </a:ext>
            </a:extLst>
          </p:cNvPr>
          <p:cNvSpPr txBox="1"/>
          <p:nvPr/>
        </p:nvSpPr>
        <p:spPr>
          <a:xfrm>
            <a:off x="1062586" y="1123202"/>
            <a:ext cx="952500" cy="461665"/>
          </a:xfrm>
          <a:prstGeom prst="rect">
            <a:avLst/>
          </a:prstGeom>
          <a:noFill/>
        </p:spPr>
        <p:txBody>
          <a:bodyPr wrap="square" rtlCol="0">
            <a:spAutoFit/>
          </a:bodyPr>
          <a:lstStyle/>
          <a:p>
            <a:r>
              <a:rPr lang="en-US" sz="1200"/>
              <a:t>Start </a:t>
            </a:r>
          </a:p>
          <a:p>
            <a:r>
              <a:rPr lang="en-US" sz="1200"/>
              <a:t>03/2025</a:t>
            </a:r>
          </a:p>
        </p:txBody>
      </p:sp>
      <p:sp>
        <p:nvSpPr>
          <p:cNvPr id="38" name="TextBox 37">
            <a:extLst>
              <a:ext uri="{FF2B5EF4-FFF2-40B4-BE49-F238E27FC236}">
                <a16:creationId xmlns:a16="http://schemas.microsoft.com/office/drawing/2014/main" id="{F168978B-C93E-362D-C8FE-5A79048E3FD1}"/>
              </a:ext>
            </a:extLst>
          </p:cNvPr>
          <p:cNvSpPr txBox="1"/>
          <p:nvPr/>
        </p:nvSpPr>
        <p:spPr>
          <a:xfrm>
            <a:off x="2550642" y="1130528"/>
            <a:ext cx="952500" cy="461665"/>
          </a:xfrm>
          <a:prstGeom prst="rect">
            <a:avLst/>
          </a:prstGeom>
          <a:noFill/>
        </p:spPr>
        <p:txBody>
          <a:bodyPr wrap="square" rtlCol="0">
            <a:spAutoFit/>
          </a:bodyPr>
          <a:lstStyle/>
          <a:p>
            <a:r>
              <a:rPr lang="en-US" sz="1200"/>
              <a:t>Start </a:t>
            </a:r>
          </a:p>
          <a:p>
            <a:r>
              <a:rPr lang="en-US" sz="1200"/>
              <a:t>05/2025</a:t>
            </a:r>
          </a:p>
        </p:txBody>
      </p:sp>
      <p:sp>
        <p:nvSpPr>
          <p:cNvPr id="40" name="TextBox 39">
            <a:extLst>
              <a:ext uri="{FF2B5EF4-FFF2-40B4-BE49-F238E27FC236}">
                <a16:creationId xmlns:a16="http://schemas.microsoft.com/office/drawing/2014/main" id="{8F84B4E5-3DF5-E3A3-87C1-CC46E09B68AC}"/>
              </a:ext>
            </a:extLst>
          </p:cNvPr>
          <p:cNvSpPr txBox="1"/>
          <p:nvPr/>
        </p:nvSpPr>
        <p:spPr>
          <a:xfrm>
            <a:off x="5801810" y="1125970"/>
            <a:ext cx="952500" cy="461665"/>
          </a:xfrm>
          <a:prstGeom prst="rect">
            <a:avLst/>
          </a:prstGeom>
          <a:noFill/>
        </p:spPr>
        <p:txBody>
          <a:bodyPr wrap="square" rtlCol="0">
            <a:spAutoFit/>
          </a:bodyPr>
          <a:lstStyle/>
          <a:p>
            <a:r>
              <a:rPr lang="en-US" sz="1200"/>
              <a:t>Start </a:t>
            </a:r>
          </a:p>
          <a:p>
            <a:r>
              <a:rPr lang="en-US" sz="1200"/>
              <a:t>09/2025</a:t>
            </a:r>
          </a:p>
        </p:txBody>
      </p:sp>
      <p:sp>
        <p:nvSpPr>
          <p:cNvPr id="41" name="TextBox 40">
            <a:extLst>
              <a:ext uri="{FF2B5EF4-FFF2-40B4-BE49-F238E27FC236}">
                <a16:creationId xmlns:a16="http://schemas.microsoft.com/office/drawing/2014/main" id="{7AAB836F-23AE-B9EC-777B-494ED303ACD7}"/>
              </a:ext>
            </a:extLst>
          </p:cNvPr>
          <p:cNvSpPr txBox="1"/>
          <p:nvPr/>
        </p:nvSpPr>
        <p:spPr>
          <a:xfrm>
            <a:off x="7867389" y="1087620"/>
            <a:ext cx="952500" cy="461665"/>
          </a:xfrm>
          <a:prstGeom prst="rect">
            <a:avLst/>
          </a:prstGeom>
          <a:noFill/>
        </p:spPr>
        <p:txBody>
          <a:bodyPr wrap="square" rtlCol="0">
            <a:spAutoFit/>
          </a:bodyPr>
          <a:lstStyle/>
          <a:p>
            <a:r>
              <a:rPr lang="en-US" sz="1200"/>
              <a:t>Go-Live</a:t>
            </a:r>
          </a:p>
          <a:p>
            <a:r>
              <a:rPr lang="en-US" sz="1200"/>
              <a:t>12/5/25*</a:t>
            </a:r>
          </a:p>
        </p:txBody>
      </p:sp>
      <p:sp>
        <p:nvSpPr>
          <p:cNvPr id="2" name="Rectangle 1">
            <a:extLst>
              <a:ext uri="{FF2B5EF4-FFF2-40B4-BE49-F238E27FC236}">
                <a16:creationId xmlns:a16="http://schemas.microsoft.com/office/drawing/2014/main" id="{728063DA-CBE7-2F20-B567-C6BEDD268778}"/>
              </a:ext>
            </a:extLst>
          </p:cNvPr>
          <p:cNvSpPr/>
          <p:nvPr/>
        </p:nvSpPr>
        <p:spPr>
          <a:xfrm>
            <a:off x="1830924" y="1549285"/>
            <a:ext cx="787517" cy="381000"/>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Apr 2025</a:t>
            </a:r>
          </a:p>
        </p:txBody>
      </p:sp>
      <p:sp>
        <p:nvSpPr>
          <p:cNvPr id="3" name="Rectangle 2">
            <a:extLst>
              <a:ext uri="{FF2B5EF4-FFF2-40B4-BE49-F238E27FC236}">
                <a16:creationId xmlns:a16="http://schemas.microsoft.com/office/drawing/2014/main" id="{66657172-2A8A-1133-136D-39B6F9AA4A3D}"/>
              </a:ext>
            </a:extLst>
          </p:cNvPr>
          <p:cNvSpPr/>
          <p:nvPr/>
        </p:nvSpPr>
        <p:spPr>
          <a:xfrm>
            <a:off x="1120708" y="1549285"/>
            <a:ext cx="779557" cy="381000"/>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Mar 2025</a:t>
            </a:r>
          </a:p>
        </p:txBody>
      </p:sp>
      <p:sp>
        <p:nvSpPr>
          <p:cNvPr id="6" name="Rectangle 5">
            <a:extLst>
              <a:ext uri="{FF2B5EF4-FFF2-40B4-BE49-F238E27FC236}">
                <a16:creationId xmlns:a16="http://schemas.microsoft.com/office/drawing/2014/main" id="{C10A4BE0-7FC2-429B-C93E-DF976D694308}"/>
              </a:ext>
            </a:extLst>
          </p:cNvPr>
          <p:cNvSpPr/>
          <p:nvPr/>
        </p:nvSpPr>
        <p:spPr>
          <a:xfrm>
            <a:off x="219637" y="1549285"/>
            <a:ext cx="892831" cy="381000"/>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Feb 2025</a:t>
            </a:r>
          </a:p>
        </p:txBody>
      </p:sp>
      <p:sp>
        <p:nvSpPr>
          <p:cNvPr id="12" name="Rectangle 11">
            <a:extLst>
              <a:ext uri="{FF2B5EF4-FFF2-40B4-BE49-F238E27FC236}">
                <a16:creationId xmlns:a16="http://schemas.microsoft.com/office/drawing/2014/main" id="{E021F118-260E-F037-9CFA-D81A17929FA6}"/>
              </a:ext>
            </a:extLst>
          </p:cNvPr>
          <p:cNvSpPr/>
          <p:nvPr/>
        </p:nvSpPr>
        <p:spPr>
          <a:xfrm>
            <a:off x="1120708" y="2125535"/>
            <a:ext cx="1477658" cy="914400"/>
          </a:xfrm>
          <a:prstGeom prst="rect">
            <a:avLst/>
          </a:prstGeom>
          <a:solidFill>
            <a:schemeClr val="tx2">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b="1">
                <a:solidFill>
                  <a:schemeClr val="tx1"/>
                </a:solidFill>
              </a:rPr>
              <a:t>Optional: RTC QSE/Vendor Developer</a:t>
            </a:r>
          </a:p>
          <a:p>
            <a:pPr algn="ctr"/>
            <a:r>
              <a:rPr lang="en-US" sz="1100" b="1">
                <a:solidFill>
                  <a:schemeClr val="tx1"/>
                </a:solidFill>
              </a:rPr>
              <a:t>Submission Testing</a:t>
            </a:r>
          </a:p>
        </p:txBody>
      </p:sp>
      <p:sp>
        <p:nvSpPr>
          <p:cNvPr id="20" name="TextBox 19">
            <a:extLst>
              <a:ext uri="{FF2B5EF4-FFF2-40B4-BE49-F238E27FC236}">
                <a16:creationId xmlns:a16="http://schemas.microsoft.com/office/drawing/2014/main" id="{DE2B9A18-6378-834C-6B94-1AE875932493}"/>
              </a:ext>
            </a:extLst>
          </p:cNvPr>
          <p:cNvSpPr txBox="1"/>
          <p:nvPr/>
        </p:nvSpPr>
        <p:spPr>
          <a:xfrm>
            <a:off x="4146554" y="1089298"/>
            <a:ext cx="952500" cy="461665"/>
          </a:xfrm>
          <a:prstGeom prst="rect">
            <a:avLst/>
          </a:prstGeom>
          <a:noFill/>
        </p:spPr>
        <p:txBody>
          <a:bodyPr wrap="square" rtlCol="0">
            <a:spAutoFit/>
          </a:bodyPr>
          <a:lstStyle/>
          <a:p>
            <a:r>
              <a:rPr lang="en-US" sz="1200"/>
              <a:t>Start </a:t>
            </a:r>
          </a:p>
          <a:p>
            <a:r>
              <a:rPr lang="en-US" sz="1200"/>
              <a:t>07/2025</a:t>
            </a:r>
          </a:p>
        </p:txBody>
      </p:sp>
      <p:sp>
        <p:nvSpPr>
          <p:cNvPr id="21" name="Rectangle 20">
            <a:extLst>
              <a:ext uri="{FF2B5EF4-FFF2-40B4-BE49-F238E27FC236}">
                <a16:creationId xmlns:a16="http://schemas.microsoft.com/office/drawing/2014/main" id="{A5AA021C-15FE-AF84-3DE5-A4D44D5E07E3}"/>
              </a:ext>
            </a:extLst>
          </p:cNvPr>
          <p:cNvSpPr/>
          <p:nvPr/>
        </p:nvSpPr>
        <p:spPr>
          <a:xfrm>
            <a:off x="788864" y="3320558"/>
            <a:ext cx="3616796" cy="9144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b="1">
                <a:solidFill>
                  <a:schemeClr val="tx1"/>
                </a:solidFill>
              </a:rPr>
              <a:t>Certificate</a:t>
            </a:r>
            <a:r>
              <a:rPr lang="en-US" sz="1100">
                <a:solidFill>
                  <a:schemeClr val="tx1"/>
                </a:solidFill>
              </a:rPr>
              <a:t>: Current MOTE</a:t>
            </a:r>
          </a:p>
          <a:p>
            <a:pPr algn="ctr"/>
            <a:r>
              <a:rPr lang="en-US" sz="1100" b="1">
                <a:solidFill>
                  <a:schemeClr val="tx1"/>
                </a:solidFill>
              </a:rPr>
              <a:t>Env</a:t>
            </a:r>
            <a:r>
              <a:rPr lang="en-US" sz="1100">
                <a:solidFill>
                  <a:schemeClr val="tx1"/>
                </a:solidFill>
              </a:rPr>
              <a:t>: ERCOT RTC Market Trial</a:t>
            </a:r>
          </a:p>
          <a:p>
            <a:pPr algn="ctr"/>
            <a:r>
              <a:rPr lang="en-US" sz="1100" b="1">
                <a:solidFill>
                  <a:schemeClr val="tx1"/>
                </a:solidFill>
              </a:rPr>
              <a:t>URL</a:t>
            </a:r>
            <a:r>
              <a:rPr lang="en-US" sz="1100">
                <a:solidFill>
                  <a:schemeClr val="tx1"/>
                </a:solidFill>
              </a:rPr>
              <a:t>: RTC MIS MOTE URL</a:t>
            </a:r>
          </a:p>
        </p:txBody>
      </p:sp>
      <p:sp>
        <p:nvSpPr>
          <p:cNvPr id="22" name="Rectangle 21">
            <a:extLst>
              <a:ext uri="{FF2B5EF4-FFF2-40B4-BE49-F238E27FC236}">
                <a16:creationId xmlns:a16="http://schemas.microsoft.com/office/drawing/2014/main" id="{D63E1150-A6CE-E8EF-27D9-A13A443730CF}"/>
              </a:ext>
            </a:extLst>
          </p:cNvPr>
          <p:cNvSpPr/>
          <p:nvPr/>
        </p:nvSpPr>
        <p:spPr>
          <a:xfrm>
            <a:off x="3571372" y="3320558"/>
            <a:ext cx="4396380" cy="9144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b="1">
                <a:solidFill>
                  <a:schemeClr val="tx1"/>
                </a:solidFill>
              </a:rPr>
              <a:t>Certificate</a:t>
            </a:r>
            <a:r>
              <a:rPr lang="en-US" sz="1100">
                <a:solidFill>
                  <a:schemeClr val="tx1"/>
                </a:solidFill>
              </a:rPr>
              <a:t>: Current Production</a:t>
            </a:r>
          </a:p>
          <a:p>
            <a:pPr algn="ctr"/>
            <a:r>
              <a:rPr lang="en-US" sz="1100" b="1">
                <a:solidFill>
                  <a:schemeClr val="tx1"/>
                </a:solidFill>
              </a:rPr>
              <a:t>Env</a:t>
            </a:r>
            <a:r>
              <a:rPr lang="en-US" sz="1100">
                <a:solidFill>
                  <a:schemeClr val="tx1"/>
                </a:solidFill>
              </a:rPr>
              <a:t>: ERCOT RTC Market Trial</a:t>
            </a:r>
          </a:p>
          <a:p>
            <a:pPr algn="ctr"/>
            <a:r>
              <a:rPr lang="en-US" sz="1100" b="1">
                <a:solidFill>
                  <a:schemeClr val="tx1"/>
                </a:solidFill>
              </a:rPr>
              <a:t>URL</a:t>
            </a:r>
            <a:r>
              <a:rPr lang="en-US" sz="1100">
                <a:solidFill>
                  <a:schemeClr val="tx1"/>
                </a:solidFill>
              </a:rPr>
              <a:t>: RTC MIS Market Trial</a:t>
            </a:r>
          </a:p>
        </p:txBody>
      </p:sp>
      <p:sp>
        <p:nvSpPr>
          <p:cNvPr id="31" name="Rectangle 30">
            <a:extLst>
              <a:ext uri="{FF2B5EF4-FFF2-40B4-BE49-F238E27FC236}">
                <a16:creationId xmlns:a16="http://schemas.microsoft.com/office/drawing/2014/main" id="{A646BEF0-EAEE-C3E7-2D0D-8118E0E63277}"/>
              </a:ext>
            </a:extLst>
          </p:cNvPr>
          <p:cNvSpPr/>
          <p:nvPr/>
        </p:nvSpPr>
        <p:spPr>
          <a:xfrm>
            <a:off x="7805168" y="3320558"/>
            <a:ext cx="1167301" cy="9144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050" b="1">
                <a:solidFill>
                  <a:schemeClr val="tx1"/>
                </a:solidFill>
              </a:rPr>
              <a:t>Cert</a:t>
            </a:r>
            <a:r>
              <a:rPr lang="en-US" sz="1050">
                <a:solidFill>
                  <a:schemeClr val="tx1"/>
                </a:solidFill>
              </a:rPr>
              <a:t>: Production</a:t>
            </a:r>
          </a:p>
          <a:p>
            <a:pPr algn="ctr"/>
            <a:r>
              <a:rPr lang="en-US" sz="1050" b="1">
                <a:solidFill>
                  <a:schemeClr val="tx1"/>
                </a:solidFill>
              </a:rPr>
              <a:t>Env</a:t>
            </a:r>
            <a:r>
              <a:rPr lang="en-US" sz="1050">
                <a:solidFill>
                  <a:schemeClr val="tx1"/>
                </a:solidFill>
              </a:rPr>
              <a:t>: Prod</a:t>
            </a:r>
          </a:p>
          <a:p>
            <a:pPr algn="ctr"/>
            <a:r>
              <a:rPr lang="en-US" sz="1050" b="1">
                <a:solidFill>
                  <a:schemeClr val="tx1"/>
                </a:solidFill>
              </a:rPr>
              <a:t>URL</a:t>
            </a:r>
            <a:r>
              <a:rPr lang="en-US" sz="1050">
                <a:solidFill>
                  <a:schemeClr val="tx1"/>
                </a:solidFill>
              </a:rPr>
              <a:t>: MIS Prod</a:t>
            </a:r>
          </a:p>
        </p:txBody>
      </p:sp>
      <p:sp>
        <p:nvSpPr>
          <p:cNvPr id="59" name="TextBox 58">
            <a:extLst>
              <a:ext uri="{FF2B5EF4-FFF2-40B4-BE49-F238E27FC236}">
                <a16:creationId xmlns:a16="http://schemas.microsoft.com/office/drawing/2014/main" id="{3111D675-D684-D8CB-2FC9-424D6C033CC7}"/>
              </a:ext>
            </a:extLst>
          </p:cNvPr>
          <p:cNvSpPr txBox="1"/>
          <p:nvPr/>
        </p:nvSpPr>
        <p:spPr>
          <a:xfrm>
            <a:off x="395202" y="4350754"/>
            <a:ext cx="8241947" cy="1754326"/>
          </a:xfrm>
          <a:prstGeom prst="rect">
            <a:avLst/>
          </a:prstGeom>
          <a:noFill/>
        </p:spPr>
        <p:txBody>
          <a:bodyPr wrap="square" rtlCol="0">
            <a:spAutoFit/>
          </a:bodyPr>
          <a:lstStyle/>
          <a:p>
            <a:pPr marL="285750" indent="-285750">
              <a:buFont typeface="Arial" panose="020B0604020202020204" pitchFamily="34" charset="0"/>
              <a:buChar char="•"/>
            </a:pPr>
            <a:r>
              <a:rPr lang="en-US" sz="1200" dirty="0"/>
              <a:t>QSE/Vendor developer can use MOTE certificates &amp; RTC MIS MOTE API URL to test the submissions until end of submission testing phase (end of June) as needed. </a:t>
            </a:r>
            <a:r>
              <a:rPr lang="en-US" sz="1200" i="1" dirty="0"/>
              <a:t>At the start of the Open Loop testing, RTC MOTE MIS URLs will be disabled.</a:t>
            </a:r>
          </a:p>
          <a:p>
            <a:r>
              <a:rPr lang="en-US" sz="1200" b="1" u="sng" dirty="0"/>
              <a:t> </a:t>
            </a:r>
          </a:p>
          <a:p>
            <a:pPr marL="285750" indent="-285750">
              <a:buFont typeface="Arial" panose="020B0604020202020204" pitchFamily="34" charset="0"/>
              <a:buChar char="•"/>
            </a:pPr>
            <a:r>
              <a:rPr lang="en-US" sz="1200" b="1" u="sng" dirty="0"/>
              <a:t>URL links:</a:t>
            </a:r>
            <a:r>
              <a:rPr lang="en-US" sz="1200" b="1" dirty="0"/>
              <a:t> </a:t>
            </a:r>
            <a:r>
              <a:rPr lang="en-US" sz="1200" dirty="0"/>
              <a:t>RTC MOTE and Market Trial URL links to be used for MMSUI, OSUI and API submissions. Actual links are provided in next slide.</a:t>
            </a:r>
          </a:p>
          <a:p>
            <a:endParaRPr lang="en-US" sz="1200" dirty="0"/>
          </a:p>
          <a:p>
            <a:pPr marL="285750" indent="-285750">
              <a:buFont typeface="Arial" panose="020B0604020202020204" pitchFamily="34" charset="0"/>
              <a:buChar char="•"/>
            </a:pPr>
            <a:r>
              <a:rPr lang="en-US" sz="1200" dirty="0"/>
              <a:t>For notifications/responses to MPs from RTC Market Trials environment, MP will need to provide the listener URL to ERCOT</a:t>
            </a:r>
          </a:p>
        </p:txBody>
      </p:sp>
      <p:sp>
        <p:nvSpPr>
          <p:cNvPr id="5" name="Arrow: Down 4">
            <a:extLst>
              <a:ext uri="{FF2B5EF4-FFF2-40B4-BE49-F238E27FC236}">
                <a16:creationId xmlns:a16="http://schemas.microsoft.com/office/drawing/2014/main" id="{01DA1443-B804-8C42-A6C3-98FF64923F8E}"/>
              </a:ext>
            </a:extLst>
          </p:cNvPr>
          <p:cNvSpPr/>
          <p:nvPr/>
        </p:nvSpPr>
        <p:spPr>
          <a:xfrm rot="10800000">
            <a:off x="5708794" y="4075575"/>
            <a:ext cx="550749" cy="1261406"/>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Multiplication Sign 15">
            <a:extLst>
              <a:ext uri="{FF2B5EF4-FFF2-40B4-BE49-F238E27FC236}">
                <a16:creationId xmlns:a16="http://schemas.microsoft.com/office/drawing/2014/main" id="{D63F9516-6395-5ABA-2C70-08AAE2A8F712}"/>
              </a:ext>
            </a:extLst>
          </p:cNvPr>
          <p:cNvSpPr/>
          <p:nvPr/>
        </p:nvSpPr>
        <p:spPr>
          <a:xfrm>
            <a:off x="1657810" y="3212638"/>
            <a:ext cx="2019748" cy="1125416"/>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8046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DD551-A04F-2165-E81D-E0D8C2678AE1}"/>
              </a:ext>
            </a:extLst>
          </p:cNvPr>
          <p:cNvSpPr>
            <a:spLocks noGrp="1"/>
          </p:cNvSpPr>
          <p:nvPr>
            <p:ph type="title"/>
          </p:nvPr>
        </p:nvSpPr>
        <p:spPr/>
        <p:txBody>
          <a:bodyPr/>
          <a:lstStyle/>
          <a:p>
            <a:pPr algn="ctr"/>
            <a:r>
              <a:rPr lang="en-US"/>
              <a:t>RTC+B Market Submissions -</a:t>
            </a:r>
            <a:r>
              <a:rPr lang="en-US" sz="2000"/>
              <a:t> </a:t>
            </a:r>
            <a:r>
              <a:rPr lang="en-US"/>
              <a:t>Systems configurations</a:t>
            </a:r>
            <a:br>
              <a:rPr lang="en-US"/>
            </a:br>
            <a:r>
              <a:rPr lang="en-US" sz="2000"/>
              <a:t>(Updated with URLs)</a:t>
            </a:r>
          </a:p>
        </p:txBody>
      </p:sp>
      <p:sp>
        <p:nvSpPr>
          <p:cNvPr id="4" name="Slide Number Placeholder 3">
            <a:extLst>
              <a:ext uri="{FF2B5EF4-FFF2-40B4-BE49-F238E27FC236}">
                <a16:creationId xmlns:a16="http://schemas.microsoft.com/office/drawing/2014/main" id="{E643A2A5-7F17-7263-7E2B-1CDEC707195E}"/>
              </a:ext>
            </a:extLst>
          </p:cNvPr>
          <p:cNvSpPr>
            <a:spLocks noGrp="1"/>
          </p:cNvSpPr>
          <p:nvPr>
            <p:ph type="sldNum" sz="quarter" idx="4"/>
          </p:nvPr>
        </p:nvSpPr>
        <p:spPr/>
        <p:txBody>
          <a:bodyPr/>
          <a:lstStyle/>
          <a:p>
            <a:fld id="{1D93BD3E-1E9A-4970-A6F7-E7AC52762E0C}" type="slidenum">
              <a:rPr lang="en-US" smtClean="0"/>
              <a:pPr/>
              <a:t>45</a:t>
            </a:fld>
            <a:endParaRPr lang="en-US"/>
          </a:p>
        </p:txBody>
      </p:sp>
      <p:sp>
        <p:nvSpPr>
          <p:cNvPr id="5" name="Content Placeholder 2">
            <a:extLst>
              <a:ext uri="{FF2B5EF4-FFF2-40B4-BE49-F238E27FC236}">
                <a16:creationId xmlns:a16="http://schemas.microsoft.com/office/drawing/2014/main" id="{B3B2D2FC-6B82-231F-FD22-37E96BBFA599}"/>
              </a:ext>
            </a:extLst>
          </p:cNvPr>
          <p:cNvSpPr txBox="1">
            <a:spLocks/>
          </p:cNvSpPr>
          <p:nvPr/>
        </p:nvSpPr>
        <p:spPr>
          <a:xfrm>
            <a:off x="-85060" y="764406"/>
            <a:ext cx="8534400" cy="854015"/>
          </a:xfrm>
          <a:prstGeom prst="rect">
            <a:avLst/>
          </a:prstGeom>
        </p:spPr>
        <p:txBody>
          <a:bodyPr lIns="274320" tIns="274320" rIns="274320" bIns="274320"/>
          <a:lstStyle>
            <a:lvl1pPr marL="342900" indent="-342900" algn="l" defTabSz="914400" rtl="0" eaLnBrk="1" latinLnBrk="0" hangingPunct="1">
              <a:spcBef>
                <a:spcPct val="20000"/>
              </a:spcBef>
              <a:buFont typeface="Arial" panose="020B0604020202020204" pitchFamily="34" charset="0"/>
              <a:buChar char="•"/>
              <a:defRPr sz="2000" b="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a:t>RTC+B Market Trials and Go-live</a:t>
            </a:r>
          </a:p>
          <a:p>
            <a:pPr marL="0" indent="0">
              <a:buFont typeface="Arial" panose="020B0604020202020204" pitchFamily="34" charset="0"/>
              <a:buNone/>
            </a:pPr>
            <a:endParaRPr lang="en-US"/>
          </a:p>
          <a:p>
            <a:pPr marL="0" indent="0">
              <a:buFont typeface="Arial" panose="020B0604020202020204" pitchFamily="34" charset="0"/>
              <a:buNone/>
            </a:pPr>
            <a:endParaRPr lang="en-US"/>
          </a:p>
          <a:p>
            <a:pPr marL="0" indent="0">
              <a:buFont typeface="Arial" panose="020B0604020202020204" pitchFamily="34" charset="0"/>
              <a:buNone/>
            </a:pPr>
            <a:endParaRPr lang="en-US"/>
          </a:p>
          <a:p>
            <a:pPr marL="0" indent="0">
              <a:buFont typeface="Arial" panose="020B0604020202020204" pitchFamily="34" charset="0"/>
              <a:buNone/>
            </a:pPr>
            <a:endParaRPr lang="en-US"/>
          </a:p>
          <a:p>
            <a:pPr marL="0" indent="0">
              <a:buFont typeface="Arial" panose="020B0604020202020204" pitchFamily="34" charset="0"/>
              <a:buNone/>
            </a:pPr>
            <a:endParaRPr lang="en-US"/>
          </a:p>
          <a:p>
            <a:pPr marL="0" indent="0">
              <a:buFont typeface="Arial" panose="020B0604020202020204" pitchFamily="34" charset="0"/>
              <a:buNone/>
            </a:pPr>
            <a:endParaRPr lang="en-US"/>
          </a:p>
          <a:p>
            <a:pPr marL="0" indent="0">
              <a:buFont typeface="Arial" panose="020B0604020202020204" pitchFamily="34" charset="0"/>
              <a:buNone/>
            </a:pPr>
            <a:endParaRPr lang="en-US"/>
          </a:p>
          <a:p>
            <a:pPr marL="0" indent="0">
              <a:buFont typeface="Arial" panose="020B0604020202020204" pitchFamily="34" charset="0"/>
              <a:buNone/>
            </a:pPr>
            <a:endParaRPr lang="en-US"/>
          </a:p>
          <a:p>
            <a:pPr marL="0" indent="0">
              <a:buFont typeface="Arial" panose="020B0604020202020204" pitchFamily="34" charset="0"/>
              <a:buNone/>
            </a:pPr>
            <a:endParaRPr lang="en-US"/>
          </a:p>
        </p:txBody>
      </p:sp>
      <p:graphicFrame>
        <p:nvGraphicFramePr>
          <p:cNvPr id="7" name="Table 6">
            <a:extLst>
              <a:ext uri="{FF2B5EF4-FFF2-40B4-BE49-F238E27FC236}">
                <a16:creationId xmlns:a16="http://schemas.microsoft.com/office/drawing/2014/main" id="{3213A883-B02D-CB28-F0A7-64F42809F0BB}"/>
              </a:ext>
            </a:extLst>
          </p:cNvPr>
          <p:cNvGraphicFramePr>
            <a:graphicFrameLocks noGrp="1"/>
          </p:cNvGraphicFramePr>
          <p:nvPr/>
        </p:nvGraphicFramePr>
        <p:xfrm>
          <a:off x="182033" y="1477823"/>
          <a:ext cx="8657167" cy="3947160"/>
        </p:xfrm>
        <a:graphic>
          <a:graphicData uri="http://schemas.openxmlformats.org/drawingml/2006/table">
            <a:tbl>
              <a:tblPr firstRow="1" bandRow="1">
                <a:tableStyleId>{69012ECD-51FC-41F1-AA8D-1B2483CD663E}</a:tableStyleId>
              </a:tblPr>
              <a:tblGrid>
                <a:gridCol w="1341785">
                  <a:extLst>
                    <a:ext uri="{9D8B030D-6E8A-4147-A177-3AD203B41FA5}">
                      <a16:colId xmlns:a16="http://schemas.microsoft.com/office/drawing/2014/main" val="1201586897"/>
                    </a:ext>
                  </a:extLst>
                </a:gridCol>
                <a:gridCol w="1003927">
                  <a:extLst>
                    <a:ext uri="{9D8B030D-6E8A-4147-A177-3AD203B41FA5}">
                      <a16:colId xmlns:a16="http://schemas.microsoft.com/office/drawing/2014/main" val="4091205400"/>
                    </a:ext>
                  </a:extLst>
                </a:gridCol>
                <a:gridCol w="3224470">
                  <a:extLst>
                    <a:ext uri="{9D8B030D-6E8A-4147-A177-3AD203B41FA5}">
                      <a16:colId xmlns:a16="http://schemas.microsoft.com/office/drawing/2014/main" val="2932045821"/>
                    </a:ext>
                  </a:extLst>
                </a:gridCol>
                <a:gridCol w="3086985">
                  <a:extLst>
                    <a:ext uri="{9D8B030D-6E8A-4147-A177-3AD203B41FA5}">
                      <a16:colId xmlns:a16="http://schemas.microsoft.com/office/drawing/2014/main" val="2830311425"/>
                    </a:ext>
                  </a:extLst>
                </a:gridCol>
              </a:tblGrid>
              <a:tr h="318718">
                <a:tc>
                  <a:txBody>
                    <a:bodyPr/>
                    <a:lstStyle/>
                    <a:p>
                      <a:pPr algn="ctr" fontAlgn="b"/>
                      <a:r>
                        <a:rPr lang="en-US" sz="1100" u="none" strike="noStrike">
                          <a:effectLst/>
                        </a:rPr>
                        <a:t>RTC Phase</a:t>
                      </a:r>
                      <a:endParaRPr lang="en-US" sz="1100" b="0" i="0" u="none" strike="noStrike">
                        <a:solidFill>
                          <a:srgbClr val="000000"/>
                        </a:solidFill>
                        <a:effectLst/>
                        <a:latin typeface="Calibri" panose="020F0502020204030204" pitchFamily="34" charset="0"/>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Digital Certificate</a:t>
                      </a:r>
                      <a:endParaRPr lang="en-US" sz="1100" b="0" i="0" u="none" strike="noStrike">
                        <a:solidFill>
                          <a:srgbClr val="000000"/>
                        </a:solidFill>
                        <a:effectLst/>
                        <a:latin typeface="Calibri" panose="020F0502020204030204" pitchFamily="34" charset="0"/>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MMSUI / OSUI URL</a:t>
                      </a:r>
                      <a:endParaRPr lang="en-US" sz="1100" b="0" i="0" u="none" strike="noStrike">
                        <a:solidFill>
                          <a:srgbClr val="000000"/>
                        </a:solidFill>
                        <a:effectLst/>
                        <a:latin typeface="Calibri" panose="020F0502020204030204" pitchFamily="34" charset="0"/>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API / WAN URL</a:t>
                      </a: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87590528"/>
                  </a:ext>
                </a:extLst>
              </a:tr>
              <a:tr h="390345">
                <a:tc>
                  <a:txBody>
                    <a:bodyPr/>
                    <a:lstStyle/>
                    <a:p>
                      <a:pPr algn="ctr" fontAlgn="b"/>
                      <a:r>
                        <a:rPr lang="en-US" sz="1100" u="none" strike="noStrike">
                          <a:effectLst/>
                        </a:rPr>
                        <a:t>Vendor/QSE Submissions Testing</a:t>
                      </a:r>
                      <a:endParaRPr lang="en-US" sz="1100" b="0" i="0" u="none" strike="noStrike">
                        <a:solidFill>
                          <a:srgbClr val="000000"/>
                        </a:solidFill>
                        <a:effectLst/>
                        <a:latin typeface="Calibri" panose="020F0502020204030204" pitchFamily="34" charset="0"/>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a:effectLst/>
                        </a:rPr>
                        <a:t>Current MOTE</a:t>
                      </a:r>
                      <a:endParaRPr lang="en-US" sz="1100" b="0" i="0" u="none" strike="noStrike">
                        <a:solidFill>
                          <a:srgbClr val="000000"/>
                        </a:solidFill>
                        <a:effectLst/>
                        <a:latin typeface="Calibri" panose="020F0502020204030204" pitchFamily="34" charset="0"/>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rPr>
                        <a:t>RTC MOTE MIS URLs</a:t>
                      </a:r>
                    </a:p>
                    <a:p>
                      <a:pPr marL="0" algn="l" defTabSz="914400" rtl="0" eaLnBrk="1" latinLnBrk="0" hangingPunct="1"/>
                      <a:r>
                        <a:rPr lang="en-US" sz="1100" u="none" strike="noStrike" kern="1200">
                          <a:solidFill>
                            <a:schemeClr val="accent4">
                              <a:lumMod val="75000"/>
                              <a:lumOff val="25000"/>
                            </a:schemeClr>
                          </a:solidFill>
                          <a:effectLst/>
                          <a:latin typeface="+mn-lt"/>
                          <a:ea typeface="+mn-ea"/>
                          <a:cs typeface="+mn-cs"/>
                          <a:hlinkClick r:id="rId2">
                            <a:extLst>
                              <a:ext uri="{A12FA001-AC4F-418D-AE19-62706E023703}">
                                <ahyp:hlinkClr xmlns:ahyp="http://schemas.microsoft.com/office/drawing/2018/hyperlinkcolor" val="tx"/>
                              </a:ext>
                            </a:extLst>
                          </a:hlinkClick>
                        </a:rPr>
                        <a:t>https://testmarkettrials.ercot.com/mmsui/mmsui/displayTradesLanding.action</a:t>
                      </a:r>
                      <a:endParaRPr lang="en-US" sz="1100" u="none" strike="noStrike" kern="1200">
                        <a:solidFill>
                          <a:schemeClr val="accent4">
                            <a:lumMod val="75000"/>
                            <a:lumOff val="25000"/>
                          </a:schemeClr>
                        </a:solidFill>
                        <a:effectLst/>
                        <a:latin typeface="+mn-lt"/>
                        <a:ea typeface="+mn-ea"/>
                        <a:cs typeface="+mn-cs"/>
                      </a:endParaRPr>
                    </a:p>
                    <a:p>
                      <a:pPr marL="0" algn="l" defTabSz="914400" rtl="0" eaLnBrk="1" latinLnBrk="0" hangingPunct="1"/>
                      <a:endParaRPr lang="en-US" sz="1100" u="none" strike="noStrike" kern="1200">
                        <a:solidFill>
                          <a:schemeClr val="tx1"/>
                        </a:solidFill>
                        <a:effectLst/>
                        <a:latin typeface="+mn-lt"/>
                        <a:ea typeface="+mn-ea"/>
                        <a:cs typeface="+mn-cs"/>
                      </a:endParaRPr>
                    </a:p>
                    <a:p>
                      <a:pPr marL="0" algn="l" defTabSz="914400" rtl="0" eaLnBrk="1" latinLnBrk="0" hangingPunct="1"/>
                      <a:r>
                        <a:rPr lang="en-US" sz="1100" u="none" strike="noStrike" kern="1200">
                          <a:solidFill>
                            <a:schemeClr val="accent4">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https://testmarkettrials.ercot.com/osrui/osrui/Summary.action</a:t>
                      </a:r>
                      <a:endParaRPr lang="en-US" sz="1100" u="none" strike="noStrike" kern="1200">
                        <a:solidFill>
                          <a:schemeClr val="accent4">
                            <a:lumMod val="75000"/>
                            <a:lumOff val="25000"/>
                          </a:schemeClr>
                        </a:solidFill>
                        <a:effectLst/>
                        <a:latin typeface="+mn-lt"/>
                        <a:ea typeface="+mn-ea"/>
                        <a:cs typeface="+mn-cs"/>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100" u="none" strike="noStrike" dirty="0">
                          <a:effectLst/>
                        </a:rPr>
                        <a:t>RTC MOTE API/WAN URL</a:t>
                      </a:r>
                    </a:p>
                    <a:p>
                      <a:pPr marL="0" algn="l" defTabSz="914400" rtl="0" eaLnBrk="1" latinLnBrk="0" hangingPunct="1"/>
                      <a:r>
                        <a:rPr lang="en-US" sz="1100" u="none" strike="noStrike" kern="1200" dirty="0">
                          <a:solidFill>
                            <a:schemeClr val="accent4">
                              <a:lumMod val="75000"/>
                              <a:lumOff val="25000"/>
                            </a:schemeClr>
                          </a:solidFill>
                          <a:effectLst/>
                          <a:latin typeface="+mn-lt"/>
                          <a:ea typeface="+mn-ea"/>
                          <a:cs typeface="+mn-cs"/>
                          <a:hlinkClick r:id="rId4">
                            <a:extLst>
                              <a:ext uri="{A12FA001-AC4F-418D-AE19-62706E023703}">
                                <ahyp:hlinkClr xmlns:ahyp="http://schemas.microsoft.com/office/drawing/2018/hyperlinkcolor" val="tx"/>
                              </a:ext>
                            </a:extLst>
                          </a:hlinkClick>
                        </a:rPr>
                        <a:t>https://testmarkettrialsapi.ercot.com/NodalAPI/EWS/</a:t>
                      </a:r>
                      <a:endParaRPr lang="en-US" sz="1100" u="none" strike="noStrike" kern="1200" dirty="0">
                        <a:solidFill>
                          <a:schemeClr val="accent4">
                            <a:lumMod val="75000"/>
                            <a:lumOff val="25000"/>
                          </a:schemeClr>
                        </a:solidFill>
                        <a:effectLst/>
                        <a:latin typeface="+mn-lt"/>
                        <a:ea typeface="+mn-ea"/>
                        <a:cs typeface="+mn-cs"/>
                      </a:endParaRPr>
                    </a:p>
                    <a:p>
                      <a:pPr marL="0" algn="l" defTabSz="914400" rtl="0" eaLnBrk="1" latinLnBrk="0" hangingPunct="1"/>
                      <a:r>
                        <a:rPr lang="en-US" sz="1100" u="none" strike="noStrike" kern="1200" dirty="0">
                          <a:solidFill>
                            <a:schemeClr val="accent4">
                              <a:lumMod val="75000"/>
                              <a:lumOff val="25000"/>
                            </a:schemeClr>
                          </a:solidFill>
                          <a:effectLst/>
                          <a:latin typeface="+mn-lt"/>
                          <a:ea typeface="+mn-ea"/>
                          <a:cs typeface="+mn-cs"/>
                          <a:hlinkClick r:id="rId5">
                            <a:extLst>
                              <a:ext uri="{A12FA001-AC4F-418D-AE19-62706E023703}">
                                <ahyp:hlinkClr xmlns:ahyp="http://schemas.microsoft.com/office/drawing/2018/hyperlinkcolor" val="tx"/>
                              </a:ext>
                            </a:extLst>
                          </a:hlinkClick>
                        </a:rPr>
                        <a:t>https://testmarkettrialsapi.wan.ercot.com/NodalAPI/EWS/</a:t>
                      </a:r>
                      <a:endParaRPr lang="en-US" sz="1100" u="none" strike="noStrike" kern="1200" dirty="0">
                        <a:solidFill>
                          <a:schemeClr val="accent4">
                            <a:lumMod val="75000"/>
                            <a:lumOff val="25000"/>
                          </a:schemeClr>
                        </a:solidFill>
                        <a:effectLst/>
                        <a:latin typeface="+mn-lt"/>
                        <a:ea typeface="+mn-ea"/>
                        <a:cs typeface="+mn-cs"/>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6878641"/>
                  </a:ext>
                </a:extLst>
              </a:tr>
              <a:tr h="390345">
                <a:tc>
                  <a:txBody>
                    <a:bodyPr/>
                    <a:lstStyle/>
                    <a:p>
                      <a:pPr algn="ctr" fontAlgn="b"/>
                      <a:r>
                        <a:rPr lang="en-US" sz="1100" u="none" strike="noStrike">
                          <a:effectLst/>
                        </a:rPr>
                        <a:t>Open Loop and Closed Loop Testing</a:t>
                      </a:r>
                      <a:endParaRPr lang="en-US" sz="1100" b="0" i="0" u="none" strike="noStrike">
                        <a:solidFill>
                          <a:srgbClr val="000000"/>
                        </a:solidFill>
                        <a:effectLst/>
                        <a:latin typeface="Calibri" panose="020F0502020204030204" pitchFamily="34" charset="0"/>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a:effectLst/>
                        </a:rPr>
                        <a:t>Current Production</a:t>
                      </a:r>
                      <a:endParaRPr lang="en-US" sz="1100" b="0" i="0" u="none" strike="noStrike">
                        <a:solidFill>
                          <a:srgbClr val="000000"/>
                        </a:solidFill>
                        <a:effectLst/>
                        <a:latin typeface="Calibri" panose="020F0502020204030204" pitchFamily="34" charset="0"/>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rPr>
                        <a:t>RTC Market Trial URL</a:t>
                      </a:r>
                    </a:p>
                    <a:p>
                      <a:pPr marL="0" algn="l" defTabSz="914400" rtl="0" eaLnBrk="1" latinLnBrk="0" hangingPunct="1"/>
                      <a:r>
                        <a:rPr lang="en-US" sz="1100" u="none" strike="noStrike" kern="1200">
                          <a:solidFill>
                            <a:schemeClr val="accent4">
                              <a:lumMod val="75000"/>
                              <a:lumOff val="25000"/>
                            </a:schemeClr>
                          </a:solidFill>
                          <a:effectLst/>
                          <a:latin typeface="+mn-lt"/>
                          <a:ea typeface="+mn-ea"/>
                          <a:cs typeface="+mn-cs"/>
                          <a:hlinkClick r:id="rId2">
                            <a:extLst>
                              <a:ext uri="{A12FA001-AC4F-418D-AE19-62706E023703}">
                                <ahyp:hlinkClr xmlns:ahyp="http://schemas.microsoft.com/office/drawing/2018/hyperlinkcolor" val="tx"/>
                              </a:ext>
                            </a:extLst>
                          </a:hlinkClick>
                        </a:rPr>
                        <a:t>https://markettrials.ercot.com/mmsui/mmsui/displayTradesLanding.action</a:t>
                      </a:r>
                      <a:endParaRPr lang="en-US" sz="1100" u="none" strike="noStrike" kern="1200">
                        <a:solidFill>
                          <a:schemeClr val="accent4">
                            <a:lumMod val="75000"/>
                            <a:lumOff val="25000"/>
                          </a:schemeClr>
                        </a:solidFill>
                        <a:effectLst/>
                        <a:latin typeface="+mn-lt"/>
                        <a:ea typeface="+mn-ea"/>
                        <a:cs typeface="+mn-cs"/>
                      </a:endParaRPr>
                    </a:p>
                    <a:p>
                      <a:pPr marL="0" algn="l" defTabSz="914400" rtl="0" eaLnBrk="1" latinLnBrk="0" hangingPunct="1"/>
                      <a:endParaRPr lang="en-US" sz="1100" u="none" strike="noStrike" kern="1200">
                        <a:solidFill>
                          <a:schemeClr val="tx1"/>
                        </a:solidFill>
                        <a:effectLst/>
                        <a:latin typeface="+mn-lt"/>
                        <a:ea typeface="+mn-ea"/>
                        <a:cs typeface="+mn-cs"/>
                      </a:endParaRPr>
                    </a:p>
                    <a:p>
                      <a:pPr marL="0" algn="l" defTabSz="914400" rtl="0" eaLnBrk="1" latinLnBrk="0" hangingPunct="1"/>
                      <a:r>
                        <a:rPr lang="en-US" sz="1100" u="none" strike="noStrike" kern="1200">
                          <a:solidFill>
                            <a:schemeClr val="accent4">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https://markettrials.ercot.com/osrui/osrui/Summary.action</a:t>
                      </a:r>
                      <a:endParaRPr lang="en-US" sz="1100" u="none" strike="noStrike" kern="1200">
                        <a:solidFill>
                          <a:schemeClr val="accent4">
                            <a:lumMod val="75000"/>
                            <a:lumOff val="25000"/>
                          </a:schemeClr>
                        </a:solidFill>
                        <a:effectLst/>
                        <a:latin typeface="+mn-lt"/>
                        <a:ea typeface="+mn-ea"/>
                        <a:cs typeface="+mn-cs"/>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rPr>
                        <a:t>RTC Market Trial API/WAN URL</a:t>
                      </a:r>
                    </a:p>
                    <a:p>
                      <a:pPr marL="0" algn="l" defTabSz="914400" rtl="0" eaLnBrk="1" latinLnBrk="0" hangingPunct="1"/>
                      <a:r>
                        <a:rPr lang="en-US" sz="1100" u="none" strike="noStrike" kern="1200">
                          <a:solidFill>
                            <a:schemeClr val="accent4">
                              <a:lumMod val="75000"/>
                              <a:lumOff val="25000"/>
                            </a:schemeClr>
                          </a:solidFill>
                          <a:effectLst/>
                          <a:latin typeface="+mn-lt"/>
                          <a:ea typeface="+mn-ea"/>
                          <a:cs typeface="+mn-cs"/>
                          <a:hlinkClick r:id="rId6">
                            <a:extLst>
                              <a:ext uri="{A12FA001-AC4F-418D-AE19-62706E023703}">
                                <ahyp:hlinkClr xmlns:ahyp="http://schemas.microsoft.com/office/drawing/2018/hyperlinkcolor" val="tx"/>
                              </a:ext>
                            </a:extLst>
                          </a:hlinkClick>
                        </a:rPr>
                        <a:t>https://markettrialsapi.ercot.com/NodalAPI/EWS/</a:t>
                      </a:r>
                      <a:endParaRPr lang="en-US" sz="1100" u="none" strike="noStrike" kern="1200">
                        <a:solidFill>
                          <a:schemeClr val="accent4">
                            <a:lumMod val="75000"/>
                            <a:lumOff val="25000"/>
                          </a:schemeClr>
                        </a:solidFill>
                        <a:effectLst/>
                        <a:latin typeface="+mn-lt"/>
                        <a:ea typeface="+mn-ea"/>
                        <a:cs typeface="+mn-cs"/>
                      </a:endParaRPr>
                    </a:p>
                    <a:p>
                      <a:pPr marL="0" algn="l" defTabSz="914400" rtl="0" eaLnBrk="1" latinLnBrk="0" hangingPunct="1"/>
                      <a:r>
                        <a:rPr lang="en-US" sz="1100" u="none" strike="noStrike" kern="1200">
                          <a:solidFill>
                            <a:schemeClr val="accent4">
                              <a:lumMod val="75000"/>
                              <a:lumOff val="25000"/>
                            </a:schemeClr>
                          </a:solidFill>
                          <a:effectLst/>
                          <a:latin typeface="+mn-lt"/>
                          <a:ea typeface="+mn-ea"/>
                          <a:cs typeface="+mn-cs"/>
                          <a:hlinkClick r:id="rId7">
                            <a:extLst>
                              <a:ext uri="{A12FA001-AC4F-418D-AE19-62706E023703}">
                                <ahyp:hlinkClr xmlns:ahyp="http://schemas.microsoft.com/office/drawing/2018/hyperlinkcolor" val="tx"/>
                              </a:ext>
                            </a:extLst>
                          </a:hlinkClick>
                        </a:rPr>
                        <a:t>https://markettrialsapi.wan.ercot.com/NodalAPI/EWS/</a:t>
                      </a:r>
                      <a:endParaRPr lang="en-US" sz="1100" u="none" strike="noStrike" kern="1200">
                        <a:solidFill>
                          <a:schemeClr val="accent4">
                            <a:lumMod val="75000"/>
                            <a:lumOff val="25000"/>
                          </a:schemeClr>
                        </a:solidFill>
                        <a:effectLst/>
                        <a:latin typeface="+mn-lt"/>
                        <a:ea typeface="+mn-ea"/>
                        <a:cs typeface="+mn-cs"/>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0966834"/>
                  </a:ext>
                </a:extLst>
              </a:tr>
              <a:tr h="390345">
                <a:tc>
                  <a:txBody>
                    <a:bodyPr/>
                    <a:lstStyle/>
                    <a:p>
                      <a:pPr algn="ctr" fontAlgn="b"/>
                      <a:r>
                        <a:rPr lang="en-US" sz="1100" u="none" strike="noStrike">
                          <a:effectLst/>
                        </a:rPr>
                        <a:t>From RTC Go-live onwards</a:t>
                      </a:r>
                      <a:endParaRPr lang="en-US" sz="1100" b="0" i="0" u="none" strike="noStrike">
                        <a:solidFill>
                          <a:srgbClr val="000000"/>
                        </a:solidFill>
                        <a:effectLst/>
                        <a:latin typeface="Calibri" panose="020F0502020204030204" pitchFamily="34" charset="0"/>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a:effectLst/>
                        </a:rPr>
                        <a:t>Current Production</a:t>
                      </a:r>
                      <a:endParaRPr lang="en-US" sz="1100" b="0" i="0" u="none" strike="noStrike">
                        <a:solidFill>
                          <a:srgbClr val="000000"/>
                        </a:solidFill>
                        <a:effectLst/>
                        <a:latin typeface="Calibri" panose="020F0502020204030204" pitchFamily="34" charset="0"/>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sng" strike="noStrike">
                          <a:effectLst/>
                        </a:rPr>
                        <a:t>Current Prod MIS URL</a:t>
                      </a:r>
                    </a:p>
                    <a:p>
                      <a:pPr marL="0" algn="l" defTabSz="914400" rtl="0" eaLnBrk="1" fontAlgn="b" latinLnBrk="0" hangingPunct="1"/>
                      <a:r>
                        <a:rPr lang="en-US" sz="1100" u="sng" strike="noStrike" kern="1200">
                          <a:solidFill>
                            <a:schemeClr val="accent4">
                              <a:lumMod val="75000"/>
                              <a:lumOff val="25000"/>
                            </a:schemeClr>
                          </a:solidFill>
                          <a:effectLst/>
                          <a:latin typeface="+mn-lt"/>
                          <a:ea typeface="+mn-ea"/>
                          <a:cs typeface="+mn-cs"/>
                        </a:rPr>
                        <a:t>mis.ercot.com/</a:t>
                      </a:r>
                      <a:r>
                        <a:rPr lang="en-US" sz="1100" u="sng" strike="noStrike" kern="1200" err="1">
                          <a:solidFill>
                            <a:schemeClr val="accent4">
                              <a:lumMod val="75000"/>
                              <a:lumOff val="25000"/>
                            </a:schemeClr>
                          </a:solidFill>
                          <a:effectLst/>
                          <a:latin typeface="+mn-lt"/>
                          <a:ea typeface="+mn-ea"/>
                          <a:cs typeface="+mn-cs"/>
                        </a:rPr>
                        <a:t>mmsui</a:t>
                      </a:r>
                      <a:br>
                        <a:rPr lang="en-US" sz="1100" u="sng" strike="noStrike" kern="1200">
                          <a:solidFill>
                            <a:schemeClr val="accent4">
                              <a:lumMod val="75000"/>
                              <a:lumOff val="25000"/>
                            </a:schemeClr>
                          </a:solidFill>
                          <a:effectLst/>
                          <a:latin typeface="+mn-lt"/>
                          <a:ea typeface="+mn-ea"/>
                          <a:cs typeface="+mn-cs"/>
                        </a:rPr>
                      </a:br>
                      <a:r>
                        <a:rPr lang="en-US" sz="1100" u="sng" strike="noStrike" kern="1200">
                          <a:solidFill>
                            <a:schemeClr val="accent4">
                              <a:lumMod val="75000"/>
                              <a:lumOff val="25000"/>
                            </a:schemeClr>
                          </a:solidFill>
                          <a:effectLst/>
                          <a:latin typeface="+mn-lt"/>
                          <a:ea typeface="+mn-ea"/>
                          <a:cs typeface="+mn-cs"/>
                        </a:rPr>
                        <a:t>mis.ercot.com/</a:t>
                      </a:r>
                      <a:r>
                        <a:rPr lang="en-US" sz="1100" u="sng" strike="noStrike" kern="1200" err="1">
                          <a:solidFill>
                            <a:schemeClr val="accent4">
                              <a:lumMod val="75000"/>
                              <a:lumOff val="25000"/>
                            </a:schemeClr>
                          </a:solidFill>
                          <a:effectLst/>
                          <a:latin typeface="+mn-lt"/>
                          <a:ea typeface="+mn-ea"/>
                          <a:cs typeface="+mn-cs"/>
                        </a:rPr>
                        <a:t>osui</a:t>
                      </a:r>
                      <a:endParaRPr lang="en-US" sz="1100" u="sng" strike="noStrike" kern="1200">
                        <a:solidFill>
                          <a:schemeClr val="accent4">
                            <a:lumMod val="75000"/>
                            <a:lumOff val="25000"/>
                          </a:schemeClr>
                        </a:solidFill>
                        <a:effectLst/>
                        <a:latin typeface="+mn-lt"/>
                        <a:ea typeface="+mn-ea"/>
                        <a:cs typeface="+mn-cs"/>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dirty="0">
                          <a:effectLst/>
                        </a:rPr>
                        <a:t>New Production API/WAN URL</a:t>
                      </a:r>
                      <a:endParaRPr lang="en-US" sz="1100" b="0" i="0" u="none" strike="noStrike" dirty="0">
                        <a:solidFill>
                          <a:srgbClr val="000000"/>
                        </a:solidFill>
                        <a:effectLst/>
                        <a:latin typeface="Calibri" panose="020F0502020204030204" pitchFamily="34" charset="0"/>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8221284"/>
                  </a:ext>
                </a:extLst>
              </a:tr>
            </a:tbl>
          </a:graphicData>
        </a:graphic>
      </p:graphicFrame>
      <p:sp>
        <p:nvSpPr>
          <p:cNvPr id="3" name="Multiplication Sign 2">
            <a:extLst>
              <a:ext uri="{FF2B5EF4-FFF2-40B4-BE49-F238E27FC236}">
                <a16:creationId xmlns:a16="http://schemas.microsoft.com/office/drawing/2014/main" id="{072CC035-AE87-3760-2F5E-5BCCFB35BD1D}"/>
              </a:ext>
            </a:extLst>
          </p:cNvPr>
          <p:cNvSpPr/>
          <p:nvPr/>
        </p:nvSpPr>
        <p:spPr>
          <a:xfrm>
            <a:off x="2936003" y="2102573"/>
            <a:ext cx="2019748" cy="1125416"/>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ultiplication Sign 5">
            <a:extLst>
              <a:ext uri="{FF2B5EF4-FFF2-40B4-BE49-F238E27FC236}">
                <a16:creationId xmlns:a16="http://schemas.microsoft.com/office/drawing/2014/main" id="{D619DC5D-98E5-ECCD-2EE9-BD20C7EC463E}"/>
              </a:ext>
            </a:extLst>
          </p:cNvPr>
          <p:cNvSpPr/>
          <p:nvPr/>
        </p:nvSpPr>
        <p:spPr>
          <a:xfrm>
            <a:off x="6323215" y="2102573"/>
            <a:ext cx="2019748" cy="1125416"/>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BB39316-7FC1-7A0B-3A6D-A161EE6753EF}"/>
              </a:ext>
            </a:extLst>
          </p:cNvPr>
          <p:cNvSpPr/>
          <p:nvPr/>
        </p:nvSpPr>
        <p:spPr>
          <a:xfrm>
            <a:off x="1" y="3227989"/>
            <a:ext cx="8961966" cy="1560321"/>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89616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DD551-A04F-2165-E81D-E0D8C2678AE1}"/>
              </a:ext>
            </a:extLst>
          </p:cNvPr>
          <p:cNvSpPr>
            <a:spLocks noGrp="1"/>
          </p:cNvSpPr>
          <p:nvPr>
            <p:ph type="title"/>
          </p:nvPr>
        </p:nvSpPr>
        <p:spPr/>
        <p:txBody>
          <a:bodyPr/>
          <a:lstStyle/>
          <a:p>
            <a:pPr algn="ctr"/>
            <a:r>
              <a:rPr lang="en-US" dirty="0"/>
              <a:t>RTC+B Market Submissions -</a:t>
            </a:r>
            <a:r>
              <a:rPr lang="en-US" sz="2000" dirty="0"/>
              <a:t> </a:t>
            </a:r>
            <a:r>
              <a:rPr lang="en-US" dirty="0"/>
              <a:t>Systems configurations</a:t>
            </a:r>
            <a:br>
              <a:rPr lang="en-US" dirty="0"/>
            </a:br>
            <a:r>
              <a:rPr lang="en-US" u="sng" dirty="0"/>
              <a:t>Public Key Update for WAN/API submissions</a:t>
            </a:r>
          </a:p>
        </p:txBody>
      </p:sp>
      <p:sp>
        <p:nvSpPr>
          <p:cNvPr id="10" name="Content Placeholder 9">
            <a:extLst>
              <a:ext uri="{FF2B5EF4-FFF2-40B4-BE49-F238E27FC236}">
                <a16:creationId xmlns:a16="http://schemas.microsoft.com/office/drawing/2014/main" id="{E3208117-FCBF-86B6-E8F1-E9022CB759B2}"/>
              </a:ext>
            </a:extLst>
          </p:cNvPr>
          <p:cNvSpPr>
            <a:spLocks noGrp="1"/>
          </p:cNvSpPr>
          <p:nvPr>
            <p:ph idx="1"/>
          </p:nvPr>
        </p:nvSpPr>
        <p:spPr>
          <a:xfrm>
            <a:off x="304800" y="946298"/>
            <a:ext cx="8534400" cy="5096525"/>
          </a:xfrm>
        </p:spPr>
        <p:txBody>
          <a:bodyPr/>
          <a:lstStyle/>
          <a:p>
            <a:r>
              <a:rPr lang="en-US" sz="1400" dirty="0"/>
              <a:t>For API/WAN submissions into Market Trials environments, need to download public keys and place into the keystore location in system being used for RTC+B submissions.</a:t>
            </a:r>
          </a:p>
          <a:p>
            <a:endParaRPr lang="en-US" sz="1400" dirty="0"/>
          </a:p>
          <a:p>
            <a:r>
              <a:rPr lang="en-US" sz="1400" dirty="0"/>
              <a:t>No change to digital user certificates – continue to use existing MOTE and Production Certificates</a:t>
            </a:r>
          </a:p>
          <a:p>
            <a:endParaRPr lang="en-US" dirty="0"/>
          </a:p>
          <a:p>
            <a:pPr marL="0" marR="0">
              <a:spcBef>
                <a:spcPts val="0"/>
              </a:spcBef>
              <a:spcAft>
                <a:spcPts val="0"/>
              </a:spcAft>
            </a:pPr>
            <a:r>
              <a:rPr lang="en-US" sz="1600" dirty="0">
                <a:effectLst/>
                <a:latin typeface="Aptos" panose="020B0004020202020204" pitchFamily="34" charset="0"/>
                <a:ea typeface="Calibri" panose="020F0502020204030204" pitchFamily="34" charset="0"/>
                <a:cs typeface="Calibri" panose="020F0502020204030204" pitchFamily="34" charset="0"/>
              </a:rPr>
              <a:t>Market Trial API Public key location: </a:t>
            </a:r>
            <a:r>
              <a:rPr lang="en-US" sz="1600" u="sng" dirty="0">
                <a:solidFill>
                  <a:srgbClr val="467886"/>
                </a:solidFill>
                <a:effectLst/>
                <a:latin typeface="Aptos" panose="020B0004020202020204" pitchFamily="34" charset="0"/>
                <a:ea typeface="Calibri" panose="020F0502020204030204" pitchFamily="34" charset="0"/>
                <a:cs typeface="Calibri" panose="020F0502020204030204" pitchFamily="34" charset="0"/>
                <a:hlinkClick r:id="rId2"/>
              </a:rPr>
              <a:t>https://www.ercot.com/services/mdt/webservices</a:t>
            </a:r>
            <a:endParaRPr lang="en-US" sz="1600" dirty="0">
              <a:effectLst/>
              <a:latin typeface="Aptos" panose="020B0004020202020204" pitchFamily="34" charset="0"/>
              <a:ea typeface="Calibri" panose="020F0502020204030204" pitchFamily="34" charset="0"/>
              <a:cs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E643A2A5-7F17-7263-7E2B-1CDEC707195E}"/>
              </a:ext>
            </a:extLst>
          </p:cNvPr>
          <p:cNvSpPr>
            <a:spLocks noGrp="1"/>
          </p:cNvSpPr>
          <p:nvPr>
            <p:ph type="sldNum" sz="quarter" idx="4"/>
          </p:nvPr>
        </p:nvSpPr>
        <p:spPr/>
        <p:txBody>
          <a:bodyPr/>
          <a:lstStyle/>
          <a:p>
            <a:fld id="{1D93BD3E-1E9A-4970-A6F7-E7AC52762E0C}" type="slidenum">
              <a:rPr lang="en-US" smtClean="0"/>
              <a:pPr/>
              <a:t>46</a:t>
            </a:fld>
            <a:endParaRPr lang="en-US"/>
          </a:p>
        </p:txBody>
      </p:sp>
      <p:sp>
        <p:nvSpPr>
          <p:cNvPr id="5" name="Content Placeholder 2">
            <a:extLst>
              <a:ext uri="{FF2B5EF4-FFF2-40B4-BE49-F238E27FC236}">
                <a16:creationId xmlns:a16="http://schemas.microsoft.com/office/drawing/2014/main" id="{B3B2D2FC-6B82-231F-FD22-37E96BBFA599}"/>
              </a:ext>
            </a:extLst>
          </p:cNvPr>
          <p:cNvSpPr txBox="1">
            <a:spLocks/>
          </p:cNvSpPr>
          <p:nvPr/>
        </p:nvSpPr>
        <p:spPr>
          <a:xfrm>
            <a:off x="380999" y="1254642"/>
            <a:ext cx="8358963" cy="4508205"/>
          </a:xfrm>
          <a:prstGeom prst="rect">
            <a:avLst/>
          </a:prstGeom>
        </p:spPr>
        <p:txBody>
          <a:bodyPr lIns="274320" tIns="274320" rIns="274320" bIns="274320"/>
          <a:lstStyle>
            <a:lvl1pPr marL="342900" indent="-342900" algn="l" defTabSz="914400" rtl="0" eaLnBrk="1" latinLnBrk="0" hangingPunct="1">
              <a:spcBef>
                <a:spcPct val="20000"/>
              </a:spcBef>
              <a:buFont typeface="Arial" panose="020B0604020202020204" pitchFamily="34" charset="0"/>
              <a:buChar char="•"/>
              <a:defRPr sz="2000" b="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US"/>
          </a:p>
          <a:p>
            <a:pPr marL="0" indent="0">
              <a:buFont typeface="Arial" panose="020B0604020202020204" pitchFamily="34" charset="0"/>
              <a:buNone/>
            </a:pPr>
            <a:endParaRPr lang="en-US"/>
          </a:p>
          <a:p>
            <a:pPr marL="0" indent="0">
              <a:buFont typeface="Arial" panose="020B0604020202020204" pitchFamily="34" charset="0"/>
              <a:buNone/>
            </a:pPr>
            <a:endParaRPr lang="en-US"/>
          </a:p>
          <a:p>
            <a:pPr marL="0" indent="0">
              <a:buFont typeface="Arial" panose="020B0604020202020204" pitchFamily="34" charset="0"/>
              <a:buNone/>
            </a:pPr>
            <a:endParaRPr lang="en-US"/>
          </a:p>
          <a:p>
            <a:pPr marL="0" indent="0">
              <a:buFont typeface="Arial" panose="020B0604020202020204" pitchFamily="34" charset="0"/>
              <a:buNone/>
            </a:pPr>
            <a:endParaRPr lang="en-US"/>
          </a:p>
          <a:p>
            <a:pPr marL="0" indent="0">
              <a:buFont typeface="Arial" panose="020B0604020202020204" pitchFamily="34" charset="0"/>
              <a:buNone/>
            </a:pPr>
            <a:endParaRPr lang="en-US"/>
          </a:p>
          <a:p>
            <a:pPr marL="0" indent="0">
              <a:buFont typeface="Arial" panose="020B0604020202020204" pitchFamily="34" charset="0"/>
              <a:buNone/>
            </a:pPr>
            <a:endParaRPr lang="en-US"/>
          </a:p>
          <a:p>
            <a:pPr marL="0" indent="0">
              <a:buFont typeface="Arial" panose="020B0604020202020204" pitchFamily="34" charset="0"/>
              <a:buNone/>
            </a:pPr>
            <a:endParaRPr lang="en-US"/>
          </a:p>
          <a:p>
            <a:pPr marL="0" indent="0">
              <a:buFont typeface="Arial" panose="020B0604020202020204" pitchFamily="34" charset="0"/>
              <a:buNone/>
            </a:pPr>
            <a:endParaRPr lang="en-US"/>
          </a:p>
        </p:txBody>
      </p:sp>
      <p:pic>
        <p:nvPicPr>
          <p:cNvPr id="1030" name="Picture 6">
            <a:extLst>
              <a:ext uri="{FF2B5EF4-FFF2-40B4-BE49-F238E27FC236}">
                <a16:creationId xmlns:a16="http://schemas.microsoft.com/office/drawing/2014/main" id="{972B08E5-B28E-06FF-17E2-551CB88CAF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855" y="3300146"/>
            <a:ext cx="8358964" cy="24627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B42D53AA-8463-ABF8-FFC1-558B2E5931FA}"/>
              </a:ext>
            </a:extLst>
          </p:cNvPr>
          <p:cNvSpPr/>
          <p:nvPr/>
        </p:nvSpPr>
        <p:spPr>
          <a:xfrm>
            <a:off x="304800" y="4963886"/>
            <a:ext cx="8435162" cy="639472"/>
          </a:xfrm>
          <a:prstGeom prst="rect">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2451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diagram&#10;&#10;AI-generated content may be incorrect.">
            <a:extLst>
              <a:ext uri="{FF2B5EF4-FFF2-40B4-BE49-F238E27FC236}">
                <a16:creationId xmlns:a16="http://schemas.microsoft.com/office/drawing/2014/main" id="{57F5F46D-3A3F-DAC3-C391-D778401E50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3840" y="901934"/>
            <a:ext cx="7070298" cy="5184384"/>
          </a:xfrm>
          <a:prstGeom prst="rect">
            <a:avLst/>
          </a:prstGeom>
        </p:spPr>
      </p:pic>
      <p:sp>
        <p:nvSpPr>
          <p:cNvPr id="2" name="Title 1">
            <a:extLst>
              <a:ext uri="{FF2B5EF4-FFF2-40B4-BE49-F238E27FC236}">
                <a16:creationId xmlns:a16="http://schemas.microsoft.com/office/drawing/2014/main" id="{9377D2C5-6A82-40E9-EA1A-7F657A028BDA}"/>
              </a:ext>
            </a:extLst>
          </p:cNvPr>
          <p:cNvSpPr>
            <a:spLocks noGrp="1"/>
          </p:cNvSpPr>
          <p:nvPr>
            <p:ph type="title"/>
          </p:nvPr>
        </p:nvSpPr>
        <p:spPr/>
        <p:txBody>
          <a:bodyPr/>
          <a:lstStyle/>
          <a:p>
            <a:r>
              <a:rPr lang="en-US" dirty="0"/>
              <a:t>Market Trials and Transition through Go-Live</a:t>
            </a:r>
          </a:p>
        </p:txBody>
      </p:sp>
      <p:sp>
        <p:nvSpPr>
          <p:cNvPr id="4" name="Slide Number Placeholder 3">
            <a:extLst>
              <a:ext uri="{FF2B5EF4-FFF2-40B4-BE49-F238E27FC236}">
                <a16:creationId xmlns:a16="http://schemas.microsoft.com/office/drawing/2014/main" id="{4005204A-4AC1-4782-5F76-809AC2D9CA46}"/>
              </a:ext>
            </a:extLst>
          </p:cNvPr>
          <p:cNvSpPr>
            <a:spLocks noGrp="1"/>
          </p:cNvSpPr>
          <p:nvPr>
            <p:ph type="sldNum" sz="quarter" idx="4"/>
          </p:nvPr>
        </p:nvSpPr>
        <p:spPr/>
        <p:txBody>
          <a:bodyPr/>
          <a:lstStyle/>
          <a:p>
            <a:fld id="{1D93BD3E-1E9A-4970-A6F7-E7AC52762E0C}" type="slidenum">
              <a:rPr lang="en-US" smtClean="0"/>
              <a:pPr/>
              <a:t>5</a:t>
            </a:fld>
            <a:endParaRPr lang="en-US"/>
          </a:p>
        </p:txBody>
      </p:sp>
      <p:sp>
        <p:nvSpPr>
          <p:cNvPr id="8" name="TextBox 7">
            <a:extLst>
              <a:ext uri="{FF2B5EF4-FFF2-40B4-BE49-F238E27FC236}">
                <a16:creationId xmlns:a16="http://schemas.microsoft.com/office/drawing/2014/main" id="{D230B3F0-89A7-7082-5A33-D5F7946C0EE0}"/>
              </a:ext>
            </a:extLst>
          </p:cNvPr>
          <p:cNvSpPr txBox="1"/>
          <p:nvPr/>
        </p:nvSpPr>
        <p:spPr>
          <a:xfrm>
            <a:off x="190860" y="3238080"/>
            <a:ext cx="1434588" cy="646331"/>
          </a:xfrm>
          <a:prstGeom prst="rect">
            <a:avLst/>
          </a:prstGeom>
          <a:noFill/>
        </p:spPr>
        <p:txBody>
          <a:bodyPr wrap="square" rtlCol="0">
            <a:spAutoFit/>
          </a:bodyPr>
          <a:lstStyle/>
          <a:p>
            <a:r>
              <a:rPr lang="en-US" dirty="0"/>
              <a:t>We are here….</a:t>
            </a:r>
          </a:p>
        </p:txBody>
      </p:sp>
      <p:sp>
        <p:nvSpPr>
          <p:cNvPr id="14" name="Star: 5 Points 13">
            <a:extLst>
              <a:ext uri="{FF2B5EF4-FFF2-40B4-BE49-F238E27FC236}">
                <a16:creationId xmlns:a16="http://schemas.microsoft.com/office/drawing/2014/main" id="{7A97ADC2-A8CE-2853-914A-D282569834CE}"/>
              </a:ext>
            </a:extLst>
          </p:cNvPr>
          <p:cNvSpPr/>
          <p:nvPr/>
        </p:nvSpPr>
        <p:spPr>
          <a:xfrm>
            <a:off x="5772203" y="3884411"/>
            <a:ext cx="177541" cy="178461"/>
          </a:xfrm>
          <a:prstGeom prst="star5">
            <a:avLst/>
          </a:prstGeom>
          <a:solidFill>
            <a:srgbClr val="26D07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BB5297A6-00DF-7C59-1D63-6C31C93154A3}"/>
              </a:ext>
            </a:extLst>
          </p:cNvPr>
          <p:cNvCxnSpPr>
            <a:cxnSpLocks/>
            <a:endCxn id="14" idx="1"/>
          </p:cNvCxnSpPr>
          <p:nvPr/>
        </p:nvCxnSpPr>
        <p:spPr>
          <a:xfrm>
            <a:off x="1081548" y="3646129"/>
            <a:ext cx="4690655" cy="3064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30B73D8-99D8-7119-4FA4-5B2844BFC055}"/>
              </a:ext>
            </a:extLst>
          </p:cNvPr>
          <p:cNvSpPr txBox="1"/>
          <p:nvPr/>
        </p:nvSpPr>
        <p:spPr>
          <a:xfrm>
            <a:off x="1182067" y="3011325"/>
            <a:ext cx="7872072" cy="369332"/>
          </a:xfrm>
          <a:prstGeom prst="rect">
            <a:avLst/>
          </a:prstGeom>
          <a:solidFill>
            <a:schemeClr val="bg1">
              <a:lumMod val="95000"/>
            </a:schemeClr>
          </a:solidFill>
        </p:spPr>
        <p:txBody>
          <a:bodyPr wrap="square" rtlCol="0">
            <a:spAutoFit/>
          </a:bodyPr>
          <a:lstStyle/>
          <a:p>
            <a:r>
              <a:rPr lang="en-US" i="1" dirty="0">
                <a:solidFill>
                  <a:srgbClr val="C00000"/>
                </a:solidFill>
              </a:rPr>
              <a:t>RTC+B Systems are now Production for OD December 5 and onward….</a:t>
            </a:r>
          </a:p>
        </p:txBody>
      </p:sp>
    </p:spTree>
    <p:extLst>
      <p:ext uri="{BB962C8B-B14F-4D97-AF65-F5344CB8AC3E}">
        <p14:creationId xmlns:p14="http://schemas.microsoft.com/office/powerpoint/2010/main" val="2072188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BF0297-5CA1-214B-C031-407345D219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CA2F11-5F0D-2458-26D2-EEBD47ED856B}"/>
              </a:ext>
            </a:extLst>
          </p:cNvPr>
          <p:cNvSpPr>
            <a:spLocks noGrp="1"/>
          </p:cNvSpPr>
          <p:nvPr>
            <p:ph type="title"/>
          </p:nvPr>
        </p:nvSpPr>
        <p:spPr/>
        <p:txBody>
          <a:bodyPr/>
          <a:lstStyle/>
          <a:p>
            <a:r>
              <a:rPr lang="en-US" dirty="0"/>
              <a:t>Market Notices sent (1-day notice later today)</a:t>
            </a:r>
          </a:p>
        </p:txBody>
      </p:sp>
      <p:sp>
        <p:nvSpPr>
          <p:cNvPr id="3" name="Content Placeholder 2">
            <a:extLst>
              <a:ext uri="{FF2B5EF4-FFF2-40B4-BE49-F238E27FC236}">
                <a16:creationId xmlns:a16="http://schemas.microsoft.com/office/drawing/2014/main" id="{7E645B46-444F-1922-551E-7B8BE9CBC95C}"/>
              </a:ext>
            </a:extLst>
          </p:cNvPr>
          <p:cNvSpPr>
            <a:spLocks noGrp="1"/>
          </p:cNvSpPr>
          <p:nvPr>
            <p:ph idx="1"/>
          </p:nvPr>
        </p:nvSpPr>
        <p:spPr>
          <a:xfrm>
            <a:off x="131522" y="762918"/>
            <a:ext cx="8534400" cy="935253"/>
          </a:xfrm>
        </p:spPr>
        <p:txBody>
          <a:bodyPr/>
          <a:lstStyle/>
          <a:p>
            <a:r>
              <a:rPr lang="en-US" sz="1600" dirty="0">
                <a:solidFill>
                  <a:schemeClr val="tx2"/>
                </a:solidFill>
              </a:rPr>
              <a:t>30-day Market Notices sent November 5 across usual channels:</a:t>
            </a:r>
          </a:p>
          <a:p>
            <a:r>
              <a:rPr lang="en-US" sz="1600" dirty="0">
                <a:solidFill>
                  <a:schemeClr val="tx2"/>
                </a:solidFill>
              </a:rPr>
              <a:t>10-day Market Notices sent November 21 across usual channels</a:t>
            </a:r>
          </a:p>
          <a:p>
            <a:endParaRPr lang="en-US" sz="1600" dirty="0">
              <a:solidFill>
                <a:schemeClr val="tx2"/>
              </a:solidFill>
            </a:endParaRPr>
          </a:p>
          <a:p>
            <a:pPr marL="0" indent="0">
              <a:buNone/>
            </a:pPr>
            <a:r>
              <a:rPr lang="en-US" sz="1600" dirty="0">
                <a:solidFill>
                  <a:schemeClr val="tx2"/>
                </a:solidFill>
                <a:hlinkClick r:id="rId2"/>
              </a:rPr>
              <a:t>https://www.ercot.com/services/comm/mkt_notices/archives</a:t>
            </a:r>
            <a:endParaRPr lang="en-US" sz="1600" dirty="0">
              <a:solidFill>
                <a:schemeClr val="tx2"/>
              </a:solidFill>
            </a:endParaRPr>
          </a:p>
          <a:p>
            <a:endParaRPr lang="en-US" sz="1600" dirty="0">
              <a:solidFill>
                <a:schemeClr val="tx2"/>
              </a:solidFill>
            </a:endParaRPr>
          </a:p>
          <a:p>
            <a:endParaRPr lang="en-US" sz="1600" dirty="0">
              <a:solidFill>
                <a:schemeClr val="tx2"/>
              </a:solidFill>
            </a:endParaRPr>
          </a:p>
        </p:txBody>
      </p:sp>
      <p:sp>
        <p:nvSpPr>
          <p:cNvPr id="4" name="Slide Number Placeholder 3">
            <a:extLst>
              <a:ext uri="{FF2B5EF4-FFF2-40B4-BE49-F238E27FC236}">
                <a16:creationId xmlns:a16="http://schemas.microsoft.com/office/drawing/2014/main" id="{E24A4D82-9F32-3A16-C42B-7927D0125B89}"/>
              </a:ext>
            </a:extLst>
          </p:cNvPr>
          <p:cNvSpPr>
            <a:spLocks noGrp="1"/>
          </p:cNvSpPr>
          <p:nvPr>
            <p:ph type="sldNum" sz="quarter" idx="4"/>
          </p:nvPr>
        </p:nvSpPr>
        <p:spPr/>
        <p:txBody>
          <a:bodyPr/>
          <a:lstStyle/>
          <a:p>
            <a:fld id="{1D93BD3E-1E9A-4970-A6F7-E7AC52762E0C}" type="slidenum">
              <a:rPr lang="en-US" smtClean="0"/>
              <a:pPr/>
              <a:t>6</a:t>
            </a:fld>
            <a:endParaRPr lang="en-US"/>
          </a:p>
        </p:txBody>
      </p:sp>
      <p:pic>
        <p:nvPicPr>
          <p:cNvPr id="5" name="Picture 4">
            <a:extLst>
              <a:ext uri="{FF2B5EF4-FFF2-40B4-BE49-F238E27FC236}">
                <a16:creationId xmlns:a16="http://schemas.microsoft.com/office/drawing/2014/main" id="{A1CE4AE8-FCAD-F430-2BD3-2B5E503C59AE}"/>
              </a:ext>
            </a:extLst>
          </p:cNvPr>
          <p:cNvPicPr>
            <a:picLocks noChangeAspect="1"/>
          </p:cNvPicPr>
          <p:nvPr/>
        </p:nvPicPr>
        <p:blipFill>
          <a:blip r:embed="rId3"/>
          <a:stretch>
            <a:fillRect/>
          </a:stretch>
        </p:blipFill>
        <p:spPr>
          <a:xfrm>
            <a:off x="217714" y="2179453"/>
            <a:ext cx="8049169" cy="2698154"/>
          </a:xfrm>
          <a:prstGeom prst="rect">
            <a:avLst/>
          </a:prstGeom>
        </p:spPr>
      </p:pic>
    </p:spTree>
    <p:extLst>
      <p:ext uri="{BB962C8B-B14F-4D97-AF65-F5344CB8AC3E}">
        <p14:creationId xmlns:p14="http://schemas.microsoft.com/office/powerpoint/2010/main" val="1208469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281269-6A1A-C8FA-0B07-9E6176A984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77DEE0-7CC6-8F28-149C-F97EAC748BDA}"/>
              </a:ext>
            </a:extLst>
          </p:cNvPr>
          <p:cNvSpPr>
            <a:spLocks noGrp="1"/>
          </p:cNvSpPr>
          <p:nvPr>
            <p:ph type="title"/>
          </p:nvPr>
        </p:nvSpPr>
        <p:spPr/>
        <p:txBody>
          <a:bodyPr lIns="91440" tIns="45720" rIns="91440" bIns="45720" anchor="t"/>
          <a:lstStyle/>
          <a:p>
            <a:r>
              <a:rPr lang="en-US" dirty="0">
                <a:cs typeface="Arial"/>
              </a:rPr>
              <a:t>Cutover Discussion Highlights </a:t>
            </a:r>
            <a:endParaRPr lang="en-US" dirty="0"/>
          </a:p>
        </p:txBody>
      </p:sp>
      <p:sp>
        <p:nvSpPr>
          <p:cNvPr id="3" name="Content Placeholder 2">
            <a:extLst>
              <a:ext uri="{FF2B5EF4-FFF2-40B4-BE49-F238E27FC236}">
                <a16:creationId xmlns:a16="http://schemas.microsoft.com/office/drawing/2014/main" id="{CA70E29E-139B-72D0-B01A-A85F2874FF0F}"/>
              </a:ext>
            </a:extLst>
          </p:cNvPr>
          <p:cNvSpPr>
            <a:spLocks noGrp="1"/>
          </p:cNvSpPr>
          <p:nvPr>
            <p:ph idx="1"/>
          </p:nvPr>
        </p:nvSpPr>
        <p:spPr>
          <a:xfrm>
            <a:off x="311604" y="899432"/>
            <a:ext cx="3839156" cy="1843768"/>
          </a:xfrm>
        </p:spPr>
        <p:txBody>
          <a:bodyPr lIns="91440" tIns="45720" rIns="91440" bIns="45720" anchor="t"/>
          <a:lstStyle/>
          <a:p>
            <a:r>
              <a:rPr lang="en-US" sz="2000" dirty="0">
                <a:solidFill>
                  <a:schemeClr val="tx2"/>
                </a:solidFill>
                <a:cs typeface="Arial"/>
              </a:rPr>
              <a:t>Link to </a:t>
            </a:r>
            <a:r>
              <a:rPr lang="en-US" sz="2000" dirty="0">
                <a:solidFill>
                  <a:schemeClr val="tx2"/>
                </a:solidFill>
                <a:cs typeface="Arial"/>
                <a:hlinkClick r:id="rId2"/>
              </a:rPr>
              <a:t>Cutover Handbook</a:t>
            </a:r>
            <a:r>
              <a:rPr lang="en-US" sz="2000" dirty="0">
                <a:solidFill>
                  <a:schemeClr val="tx2"/>
                </a:solidFill>
                <a:cs typeface="Arial"/>
              </a:rPr>
              <a:t> on RTCBTF Homepage</a:t>
            </a:r>
          </a:p>
          <a:p>
            <a:r>
              <a:rPr lang="en-US" sz="2000" dirty="0">
                <a:solidFill>
                  <a:schemeClr val="tx2"/>
                </a:solidFill>
                <a:cs typeface="Arial"/>
              </a:rPr>
              <a:t>Timing and Dual Entry Requirements</a:t>
            </a:r>
          </a:p>
        </p:txBody>
      </p:sp>
      <p:sp>
        <p:nvSpPr>
          <p:cNvPr id="4" name="Slide Number Placeholder 3">
            <a:extLst>
              <a:ext uri="{FF2B5EF4-FFF2-40B4-BE49-F238E27FC236}">
                <a16:creationId xmlns:a16="http://schemas.microsoft.com/office/drawing/2014/main" id="{C9B6682A-8BA6-E4B8-602F-924331D8A06B}"/>
              </a:ext>
            </a:extLst>
          </p:cNvPr>
          <p:cNvSpPr>
            <a:spLocks noGrp="1"/>
          </p:cNvSpPr>
          <p:nvPr>
            <p:ph type="sldNum" sz="quarter" idx="4"/>
          </p:nvPr>
        </p:nvSpPr>
        <p:spPr/>
        <p:txBody>
          <a:bodyPr/>
          <a:lstStyle/>
          <a:p>
            <a:fld id="{1D93BD3E-1E9A-4970-A6F7-E7AC52762E0C}" type="slidenum">
              <a:rPr lang="en-US" smtClean="0"/>
              <a:pPr/>
              <a:t>7</a:t>
            </a:fld>
            <a:endParaRPr lang="en-US"/>
          </a:p>
        </p:txBody>
      </p:sp>
      <p:pic>
        <p:nvPicPr>
          <p:cNvPr id="6" name="Picture 5">
            <a:extLst>
              <a:ext uri="{FF2B5EF4-FFF2-40B4-BE49-F238E27FC236}">
                <a16:creationId xmlns:a16="http://schemas.microsoft.com/office/drawing/2014/main" id="{30BBBE6E-5B90-FA2F-F4A1-AFA000F477A7}"/>
              </a:ext>
            </a:extLst>
          </p:cNvPr>
          <p:cNvPicPr>
            <a:picLocks noChangeAspect="1"/>
          </p:cNvPicPr>
          <p:nvPr/>
        </p:nvPicPr>
        <p:blipFill>
          <a:blip r:embed="rId3"/>
          <a:stretch>
            <a:fillRect/>
          </a:stretch>
        </p:blipFill>
        <p:spPr>
          <a:xfrm>
            <a:off x="4150760" y="796689"/>
            <a:ext cx="4650089" cy="5527911"/>
          </a:xfrm>
          <a:prstGeom prst="rect">
            <a:avLst/>
          </a:prstGeom>
        </p:spPr>
      </p:pic>
    </p:spTree>
    <p:extLst>
      <p:ext uri="{BB962C8B-B14F-4D97-AF65-F5344CB8AC3E}">
        <p14:creationId xmlns:p14="http://schemas.microsoft.com/office/powerpoint/2010/main" val="582767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E8248B-9821-F96E-8D6D-1E4626BB2B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7D4030-1754-7161-1282-295A6639F6D1}"/>
              </a:ext>
            </a:extLst>
          </p:cNvPr>
          <p:cNvSpPr>
            <a:spLocks noGrp="1"/>
          </p:cNvSpPr>
          <p:nvPr>
            <p:ph type="title"/>
          </p:nvPr>
        </p:nvSpPr>
        <p:spPr/>
        <p:txBody>
          <a:bodyPr lIns="91440" tIns="45720" rIns="91440" bIns="45720" anchor="t"/>
          <a:lstStyle/>
          <a:p>
            <a:r>
              <a:rPr lang="en-US" dirty="0">
                <a:cs typeface="Arial"/>
              </a:rPr>
              <a:t>Cutover Discussion Highlights </a:t>
            </a:r>
            <a:endParaRPr lang="en-US" dirty="0"/>
          </a:p>
        </p:txBody>
      </p:sp>
      <p:sp>
        <p:nvSpPr>
          <p:cNvPr id="3" name="Content Placeholder 2">
            <a:extLst>
              <a:ext uri="{FF2B5EF4-FFF2-40B4-BE49-F238E27FC236}">
                <a16:creationId xmlns:a16="http://schemas.microsoft.com/office/drawing/2014/main" id="{15D9F0BB-14E2-CD5A-619D-6863DF4644E2}"/>
              </a:ext>
            </a:extLst>
          </p:cNvPr>
          <p:cNvSpPr>
            <a:spLocks noGrp="1"/>
          </p:cNvSpPr>
          <p:nvPr>
            <p:ph idx="1"/>
          </p:nvPr>
        </p:nvSpPr>
        <p:spPr>
          <a:xfrm>
            <a:off x="311603" y="899432"/>
            <a:ext cx="8458199" cy="2699174"/>
          </a:xfrm>
        </p:spPr>
        <p:txBody>
          <a:bodyPr lIns="91440" tIns="45720" rIns="91440" bIns="45720" anchor="t"/>
          <a:lstStyle/>
          <a:p>
            <a:r>
              <a:rPr lang="en-US" sz="2000" dirty="0">
                <a:solidFill>
                  <a:schemeClr val="tx2"/>
                </a:solidFill>
                <a:cs typeface="Arial"/>
              </a:rPr>
              <a:t>No dual submission requirements for Day-Ahead Market purposes</a:t>
            </a:r>
          </a:p>
          <a:p>
            <a:pPr lvl="1"/>
            <a:r>
              <a:rPr lang="en-US" sz="1600" dirty="0">
                <a:solidFill>
                  <a:schemeClr val="tx2"/>
                </a:solidFill>
                <a:cs typeface="Arial"/>
              </a:rPr>
              <a:t>DAM executions performed Dec 1 – Dec 4 are same pre-RTC system</a:t>
            </a:r>
          </a:p>
          <a:p>
            <a:pPr lvl="1"/>
            <a:r>
              <a:rPr lang="en-US" sz="1600" dirty="0">
                <a:solidFill>
                  <a:schemeClr val="tx2"/>
                </a:solidFill>
                <a:cs typeface="Arial"/>
              </a:rPr>
              <a:t>First “changed DAM” in RTC+B is executed on Dec 5, for OD Dec 6</a:t>
            </a:r>
          </a:p>
          <a:p>
            <a:endParaRPr lang="en-US" sz="2000" dirty="0">
              <a:solidFill>
                <a:schemeClr val="tx2"/>
              </a:solidFill>
              <a:cs typeface="Arial"/>
            </a:endParaRPr>
          </a:p>
          <a:p>
            <a:r>
              <a:rPr lang="en-US" sz="2000" dirty="0">
                <a:solidFill>
                  <a:schemeClr val="tx2"/>
                </a:solidFill>
                <a:cs typeface="Arial"/>
              </a:rPr>
              <a:t>Dual submissions limited to certain transactions on certain days as  described in spreadsheet and explained at a high level in next slides.</a:t>
            </a:r>
          </a:p>
          <a:p>
            <a:endParaRPr lang="en-US" sz="2000" dirty="0">
              <a:solidFill>
                <a:schemeClr val="tx2"/>
              </a:solidFill>
              <a:cs typeface="Arial"/>
            </a:endParaRPr>
          </a:p>
        </p:txBody>
      </p:sp>
      <p:sp>
        <p:nvSpPr>
          <p:cNvPr id="4" name="Slide Number Placeholder 3">
            <a:extLst>
              <a:ext uri="{FF2B5EF4-FFF2-40B4-BE49-F238E27FC236}">
                <a16:creationId xmlns:a16="http://schemas.microsoft.com/office/drawing/2014/main" id="{E9EED509-EC90-F3BC-9020-60C4FB4D402C}"/>
              </a:ext>
            </a:extLst>
          </p:cNvPr>
          <p:cNvSpPr>
            <a:spLocks noGrp="1"/>
          </p:cNvSpPr>
          <p:nvPr>
            <p:ph type="sldNum" sz="quarter" idx="4"/>
          </p:nvPr>
        </p:nvSpPr>
        <p:spPr/>
        <p:txBody>
          <a:bodyPr/>
          <a:lstStyle/>
          <a:p>
            <a:fld id="{1D93BD3E-1E9A-4970-A6F7-E7AC52762E0C}" type="slidenum">
              <a:rPr lang="en-US" smtClean="0"/>
              <a:pPr/>
              <a:t>8</a:t>
            </a:fld>
            <a:endParaRPr lang="en-US"/>
          </a:p>
        </p:txBody>
      </p:sp>
    </p:spTree>
    <p:extLst>
      <p:ext uri="{BB962C8B-B14F-4D97-AF65-F5344CB8AC3E}">
        <p14:creationId xmlns:p14="http://schemas.microsoft.com/office/powerpoint/2010/main" val="2781716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4D4D08D-B670-FC40-77D8-38BE6DD44C5B}"/>
              </a:ext>
            </a:extLst>
          </p:cNvPr>
          <p:cNvSpPr/>
          <p:nvPr/>
        </p:nvSpPr>
        <p:spPr>
          <a:xfrm>
            <a:off x="2322872" y="1822040"/>
            <a:ext cx="6688393" cy="907026"/>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50" dirty="0"/>
              <a:t>Pre-RTC System</a:t>
            </a:r>
          </a:p>
          <a:p>
            <a:pPr algn="ctr"/>
            <a:endParaRPr lang="en-US" sz="1350" dirty="0"/>
          </a:p>
        </p:txBody>
      </p:sp>
      <p:sp>
        <p:nvSpPr>
          <p:cNvPr id="6" name="Rectangle 5">
            <a:extLst>
              <a:ext uri="{FF2B5EF4-FFF2-40B4-BE49-F238E27FC236}">
                <a16:creationId xmlns:a16="http://schemas.microsoft.com/office/drawing/2014/main" id="{5B033A61-062E-EEE8-E97A-74D223321124}"/>
              </a:ext>
            </a:extLst>
          </p:cNvPr>
          <p:cNvSpPr/>
          <p:nvPr/>
        </p:nvSpPr>
        <p:spPr>
          <a:xfrm>
            <a:off x="2322872" y="4454935"/>
            <a:ext cx="6688393" cy="907026"/>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a:p>
            <a:pPr algn="ctr"/>
            <a:endParaRPr lang="en-US" sz="1350" dirty="0"/>
          </a:p>
          <a:p>
            <a:pPr algn="ctr"/>
            <a:r>
              <a:rPr lang="en-US" sz="1350" dirty="0"/>
              <a:t>RTC System</a:t>
            </a:r>
          </a:p>
          <a:p>
            <a:pPr algn="ctr"/>
            <a:endParaRPr lang="en-US" sz="1350" dirty="0"/>
          </a:p>
        </p:txBody>
      </p:sp>
      <p:cxnSp>
        <p:nvCxnSpPr>
          <p:cNvPr id="8" name="Connector: Elbow 7">
            <a:extLst>
              <a:ext uri="{FF2B5EF4-FFF2-40B4-BE49-F238E27FC236}">
                <a16:creationId xmlns:a16="http://schemas.microsoft.com/office/drawing/2014/main" id="{1DB0F400-83A2-1E94-766A-48B7C59A76CA}"/>
              </a:ext>
            </a:extLst>
          </p:cNvPr>
          <p:cNvCxnSpPr/>
          <p:nvPr/>
        </p:nvCxnSpPr>
        <p:spPr>
          <a:xfrm flipV="1">
            <a:off x="2322871" y="2729066"/>
            <a:ext cx="1681316" cy="723593"/>
          </a:xfrm>
          <a:prstGeom prst="bentConnector3">
            <a:avLst>
              <a:gd name="adj1" fmla="val 100000"/>
            </a:avLst>
          </a:prstGeom>
          <a:ln w="38100">
            <a:solidFill>
              <a:schemeClr val="accent6"/>
            </a:solidFill>
            <a:tailEnd type="triangle"/>
          </a:ln>
        </p:spPr>
        <p:style>
          <a:lnRef idx="2">
            <a:schemeClr val="accent1"/>
          </a:lnRef>
          <a:fillRef idx="0">
            <a:schemeClr val="accent1"/>
          </a:fillRef>
          <a:effectRef idx="1">
            <a:schemeClr val="accent1"/>
          </a:effectRef>
          <a:fontRef idx="minor">
            <a:schemeClr val="tx1"/>
          </a:fontRef>
        </p:style>
      </p:cxnSp>
      <p:sp>
        <p:nvSpPr>
          <p:cNvPr id="10" name="Rectangle 9">
            <a:extLst>
              <a:ext uri="{FF2B5EF4-FFF2-40B4-BE49-F238E27FC236}">
                <a16:creationId xmlns:a16="http://schemas.microsoft.com/office/drawing/2014/main" id="{586368F3-DAAC-C3F2-CEF5-E7EB2215E937}"/>
              </a:ext>
            </a:extLst>
          </p:cNvPr>
          <p:cNvSpPr/>
          <p:nvPr/>
        </p:nvSpPr>
        <p:spPr>
          <a:xfrm>
            <a:off x="2440859" y="2312885"/>
            <a:ext cx="1047135" cy="398207"/>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50" dirty="0"/>
              <a:t>Dec 1</a:t>
            </a:r>
          </a:p>
        </p:txBody>
      </p:sp>
      <p:sp>
        <p:nvSpPr>
          <p:cNvPr id="11" name="Rectangle 10">
            <a:extLst>
              <a:ext uri="{FF2B5EF4-FFF2-40B4-BE49-F238E27FC236}">
                <a16:creationId xmlns:a16="http://schemas.microsoft.com/office/drawing/2014/main" id="{5AFD32DB-2372-CDE7-DC3F-1B3177DDCA1F}"/>
              </a:ext>
            </a:extLst>
          </p:cNvPr>
          <p:cNvSpPr/>
          <p:nvPr/>
        </p:nvSpPr>
        <p:spPr>
          <a:xfrm>
            <a:off x="3521181" y="2312885"/>
            <a:ext cx="1047135" cy="398207"/>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50" dirty="0"/>
              <a:t>Dec 2</a:t>
            </a:r>
          </a:p>
        </p:txBody>
      </p:sp>
      <p:sp>
        <p:nvSpPr>
          <p:cNvPr id="12" name="Rectangle 11">
            <a:extLst>
              <a:ext uri="{FF2B5EF4-FFF2-40B4-BE49-F238E27FC236}">
                <a16:creationId xmlns:a16="http://schemas.microsoft.com/office/drawing/2014/main" id="{BBB834DD-390D-BAEF-FF3E-7451A97E5EF8}"/>
              </a:ext>
            </a:extLst>
          </p:cNvPr>
          <p:cNvSpPr/>
          <p:nvPr/>
        </p:nvSpPr>
        <p:spPr>
          <a:xfrm>
            <a:off x="4601504" y="2312885"/>
            <a:ext cx="1047135" cy="398207"/>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50" dirty="0"/>
              <a:t>Dec 3</a:t>
            </a:r>
          </a:p>
        </p:txBody>
      </p:sp>
      <p:sp>
        <p:nvSpPr>
          <p:cNvPr id="13" name="Rectangle 12">
            <a:extLst>
              <a:ext uri="{FF2B5EF4-FFF2-40B4-BE49-F238E27FC236}">
                <a16:creationId xmlns:a16="http://schemas.microsoft.com/office/drawing/2014/main" id="{C3CCF5E7-D0D8-E1F9-32F2-6A6FE75A7DDD}"/>
              </a:ext>
            </a:extLst>
          </p:cNvPr>
          <p:cNvSpPr/>
          <p:nvPr/>
        </p:nvSpPr>
        <p:spPr>
          <a:xfrm>
            <a:off x="5681826" y="2312885"/>
            <a:ext cx="1047135" cy="398207"/>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50" dirty="0"/>
              <a:t>Dec 4</a:t>
            </a:r>
          </a:p>
        </p:txBody>
      </p:sp>
      <p:sp>
        <p:nvSpPr>
          <p:cNvPr id="14" name="Rectangle 13">
            <a:extLst>
              <a:ext uri="{FF2B5EF4-FFF2-40B4-BE49-F238E27FC236}">
                <a16:creationId xmlns:a16="http://schemas.microsoft.com/office/drawing/2014/main" id="{86E61B7C-B4C9-2C04-ADC4-FC1A7F37C7B5}"/>
              </a:ext>
            </a:extLst>
          </p:cNvPr>
          <p:cNvSpPr/>
          <p:nvPr/>
        </p:nvSpPr>
        <p:spPr>
          <a:xfrm>
            <a:off x="7842471" y="2312885"/>
            <a:ext cx="1047135" cy="398207"/>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50" dirty="0"/>
              <a:t>Dec 6</a:t>
            </a:r>
          </a:p>
        </p:txBody>
      </p:sp>
      <p:sp>
        <p:nvSpPr>
          <p:cNvPr id="15" name="Rectangle 14">
            <a:extLst>
              <a:ext uri="{FF2B5EF4-FFF2-40B4-BE49-F238E27FC236}">
                <a16:creationId xmlns:a16="http://schemas.microsoft.com/office/drawing/2014/main" id="{D6AB0A8A-C2F6-1FFA-365D-C5465A548F6A}"/>
              </a:ext>
            </a:extLst>
          </p:cNvPr>
          <p:cNvSpPr/>
          <p:nvPr/>
        </p:nvSpPr>
        <p:spPr>
          <a:xfrm>
            <a:off x="6762149" y="2308737"/>
            <a:ext cx="1047135" cy="398207"/>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50" dirty="0"/>
              <a:t>Dec 5</a:t>
            </a:r>
          </a:p>
        </p:txBody>
      </p:sp>
      <p:sp>
        <p:nvSpPr>
          <p:cNvPr id="16" name="Rectangle 15">
            <a:extLst>
              <a:ext uri="{FF2B5EF4-FFF2-40B4-BE49-F238E27FC236}">
                <a16:creationId xmlns:a16="http://schemas.microsoft.com/office/drawing/2014/main" id="{113CE672-EDFE-4D5E-FCA6-980180F80A95}"/>
              </a:ext>
            </a:extLst>
          </p:cNvPr>
          <p:cNvSpPr/>
          <p:nvPr/>
        </p:nvSpPr>
        <p:spPr>
          <a:xfrm>
            <a:off x="2444549" y="4491344"/>
            <a:ext cx="1047135" cy="398207"/>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50" dirty="0"/>
              <a:t>Dec 1</a:t>
            </a:r>
          </a:p>
        </p:txBody>
      </p:sp>
      <p:sp>
        <p:nvSpPr>
          <p:cNvPr id="17" name="Rectangle 16">
            <a:extLst>
              <a:ext uri="{FF2B5EF4-FFF2-40B4-BE49-F238E27FC236}">
                <a16:creationId xmlns:a16="http://schemas.microsoft.com/office/drawing/2014/main" id="{6BAD3DD8-7F92-A3FB-DE23-0ABAE3B63D49}"/>
              </a:ext>
            </a:extLst>
          </p:cNvPr>
          <p:cNvSpPr/>
          <p:nvPr/>
        </p:nvSpPr>
        <p:spPr>
          <a:xfrm>
            <a:off x="3524871" y="4491344"/>
            <a:ext cx="1047135" cy="398207"/>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50" dirty="0"/>
              <a:t>Dec 2</a:t>
            </a:r>
          </a:p>
        </p:txBody>
      </p:sp>
      <p:sp>
        <p:nvSpPr>
          <p:cNvPr id="18" name="Rectangle 17">
            <a:extLst>
              <a:ext uri="{FF2B5EF4-FFF2-40B4-BE49-F238E27FC236}">
                <a16:creationId xmlns:a16="http://schemas.microsoft.com/office/drawing/2014/main" id="{84F2F787-A0CD-9921-A225-9FC55271462E}"/>
              </a:ext>
            </a:extLst>
          </p:cNvPr>
          <p:cNvSpPr/>
          <p:nvPr/>
        </p:nvSpPr>
        <p:spPr>
          <a:xfrm>
            <a:off x="4605194" y="4491344"/>
            <a:ext cx="1047135" cy="398207"/>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50" dirty="0"/>
              <a:t>Dec 3</a:t>
            </a:r>
          </a:p>
        </p:txBody>
      </p:sp>
      <p:sp>
        <p:nvSpPr>
          <p:cNvPr id="19" name="Rectangle 18">
            <a:extLst>
              <a:ext uri="{FF2B5EF4-FFF2-40B4-BE49-F238E27FC236}">
                <a16:creationId xmlns:a16="http://schemas.microsoft.com/office/drawing/2014/main" id="{7E8ADA07-FF91-AC41-A1F3-90EE2B839ACC}"/>
              </a:ext>
            </a:extLst>
          </p:cNvPr>
          <p:cNvSpPr/>
          <p:nvPr/>
        </p:nvSpPr>
        <p:spPr>
          <a:xfrm>
            <a:off x="5685516" y="4491344"/>
            <a:ext cx="1047135" cy="398207"/>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50" dirty="0"/>
              <a:t>Dec 4</a:t>
            </a:r>
          </a:p>
        </p:txBody>
      </p:sp>
      <p:sp>
        <p:nvSpPr>
          <p:cNvPr id="20" name="Rectangle 19">
            <a:extLst>
              <a:ext uri="{FF2B5EF4-FFF2-40B4-BE49-F238E27FC236}">
                <a16:creationId xmlns:a16="http://schemas.microsoft.com/office/drawing/2014/main" id="{C14AFCD6-6433-B4D1-6460-F21A8E6E4D4A}"/>
              </a:ext>
            </a:extLst>
          </p:cNvPr>
          <p:cNvSpPr/>
          <p:nvPr/>
        </p:nvSpPr>
        <p:spPr>
          <a:xfrm>
            <a:off x="7846161" y="4491344"/>
            <a:ext cx="1047135" cy="398207"/>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50" dirty="0"/>
              <a:t>Dec 6</a:t>
            </a:r>
          </a:p>
        </p:txBody>
      </p:sp>
      <p:sp>
        <p:nvSpPr>
          <p:cNvPr id="21" name="Rectangle 20">
            <a:extLst>
              <a:ext uri="{FF2B5EF4-FFF2-40B4-BE49-F238E27FC236}">
                <a16:creationId xmlns:a16="http://schemas.microsoft.com/office/drawing/2014/main" id="{7E5A3E3B-5E05-F20E-9B0A-574ABB6B9A4F}"/>
              </a:ext>
            </a:extLst>
          </p:cNvPr>
          <p:cNvSpPr/>
          <p:nvPr/>
        </p:nvSpPr>
        <p:spPr>
          <a:xfrm>
            <a:off x="6765839" y="4494570"/>
            <a:ext cx="1047135" cy="398207"/>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50" dirty="0"/>
              <a:t>Dec 5</a:t>
            </a:r>
          </a:p>
        </p:txBody>
      </p:sp>
      <p:cxnSp>
        <p:nvCxnSpPr>
          <p:cNvPr id="22" name="Connector: Elbow 21">
            <a:extLst>
              <a:ext uri="{FF2B5EF4-FFF2-40B4-BE49-F238E27FC236}">
                <a16:creationId xmlns:a16="http://schemas.microsoft.com/office/drawing/2014/main" id="{C0E1B104-4AE7-0507-787F-E5043F0B9F78}"/>
              </a:ext>
            </a:extLst>
          </p:cNvPr>
          <p:cNvCxnSpPr/>
          <p:nvPr/>
        </p:nvCxnSpPr>
        <p:spPr>
          <a:xfrm flipV="1">
            <a:off x="1242549" y="2747501"/>
            <a:ext cx="1681316" cy="723593"/>
          </a:xfrm>
          <a:prstGeom prst="bentConnector3">
            <a:avLst>
              <a:gd name="adj1" fmla="val 100000"/>
            </a:avLst>
          </a:prstGeom>
          <a:ln w="38100">
            <a:solidFill>
              <a:schemeClr val="accent6"/>
            </a:solidFill>
            <a:tailEnd type="triangle"/>
          </a:ln>
        </p:spPr>
        <p:style>
          <a:lnRef idx="2">
            <a:schemeClr val="accent1"/>
          </a:lnRef>
          <a:fillRef idx="0">
            <a:schemeClr val="accent1"/>
          </a:fillRef>
          <a:effectRef idx="1">
            <a:schemeClr val="accent1"/>
          </a:effectRef>
          <a:fontRef idx="minor">
            <a:schemeClr val="tx1"/>
          </a:fontRef>
        </p:style>
      </p:cxnSp>
      <p:cxnSp>
        <p:nvCxnSpPr>
          <p:cNvPr id="23" name="Connector: Elbow 22">
            <a:extLst>
              <a:ext uri="{FF2B5EF4-FFF2-40B4-BE49-F238E27FC236}">
                <a16:creationId xmlns:a16="http://schemas.microsoft.com/office/drawing/2014/main" id="{2ACB43CE-A483-F237-61FB-15BD9ECE7C63}"/>
              </a:ext>
            </a:extLst>
          </p:cNvPr>
          <p:cNvCxnSpPr/>
          <p:nvPr/>
        </p:nvCxnSpPr>
        <p:spPr>
          <a:xfrm flipV="1">
            <a:off x="3487993" y="2721691"/>
            <a:ext cx="1681316" cy="723593"/>
          </a:xfrm>
          <a:prstGeom prst="bentConnector3">
            <a:avLst>
              <a:gd name="adj1" fmla="val 100000"/>
            </a:avLst>
          </a:prstGeom>
          <a:ln w="38100">
            <a:solidFill>
              <a:schemeClr val="accent6"/>
            </a:solidFill>
            <a:tailEnd type="triangle"/>
          </a:ln>
        </p:spPr>
        <p:style>
          <a:lnRef idx="2">
            <a:schemeClr val="accent1"/>
          </a:lnRef>
          <a:fillRef idx="0">
            <a:schemeClr val="accent1"/>
          </a:fillRef>
          <a:effectRef idx="1">
            <a:schemeClr val="accent1"/>
          </a:effectRef>
          <a:fontRef idx="minor">
            <a:schemeClr val="tx1"/>
          </a:fontRef>
        </p:style>
      </p:cxnSp>
      <p:cxnSp>
        <p:nvCxnSpPr>
          <p:cNvPr id="24" name="Connector: Elbow 23">
            <a:extLst>
              <a:ext uri="{FF2B5EF4-FFF2-40B4-BE49-F238E27FC236}">
                <a16:creationId xmlns:a16="http://schemas.microsoft.com/office/drawing/2014/main" id="{184E0267-7BBD-C6A5-6135-E420515C5CF1}"/>
              </a:ext>
            </a:extLst>
          </p:cNvPr>
          <p:cNvCxnSpPr/>
          <p:nvPr/>
        </p:nvCxnSpPr>
        <p:spPr>
          <a:xfrm flipV="1">
            <a:off x="4568316" y="2732753"/>
            <a:ext cx="1681316" cy="723593"/>
          </a:xfrm>
          <a:prstGeom prst="bentConnector3">
            <a:avLst>
              <a:gd name="adj1" fmla="val 100000"/>
            </a:avLst>
          </a:prstGeom>
          <a:ln w="38100">
            <a:solidFill>
              <a:schemeClr val="accent6"/>
            </a:solidFill>
            <a:tailEnd type="triangle"/>
          </a:ln>
        </p:spPr>
        <p:style>
          <a:lnRef idx="2">
            <a:schemeClr val="accent1"/>
          </a:lnRef>
          <a:fillRef idx="0">
            <a:schemeClr val="accent1"/>
          </a:fillRef>
          <a:effectRef idx="1">
            <a:schemeClr val="accent1"/>
          </a:effectRef>
          <a:fontRef idx="minor">
            <a:schemeClr val="tx1"/>
          </a:fontRef>
        </p:style>
      </p:cxnSp>
      <p:cxnSp>
        <p:nvCxnSpPr>
          <p:cNvPr id="25" name="Connector: Elbow 24">
            <a:extLst>
              <a:ext uri="{FF2B5EF4-FFF2-40B4-BE49-F238E27FC236}">
                <a16:creationId xmlns:a16="http://schemas.microsoft.com/office/drawing/2014/main" id="{97DE62E5-775D-5973-ED0B-321AAD74C30C}"/>
              </a:ext>
            </a:extLst>
          </p:cNvPr>
          <p:cNvCxnSpPr/>
          <p:nvPr/>
        </p:nvCxnSpPr>
        <p:spPr>
          <a:xfrm flipV="1">
            <a:off x="5700251" y="2731831"/>
            <a:ext cx="1681316" cy="723593"/>
          </a:xfrm>
          <a:prstGeom prst="bentConnector3">
            <a:avLst>
              <a:gd name="adj1" fmla="val 100000"/>
            </a:avLst>
          </a:prstGeom>
          <a:ln w="38100">
            <a:solidFill>
              <a:schemeClr val="accent6"/>
            </a:solidFill>
            <a:tailEnd type="triangle"/>
          </a:ln>
        </p:spPr>
        <p:style>
          <a:lnRef idx="2">
            <a:schemeClr val="accent1"/>
          </a:lnRef>
          <a:fillRef idx="0">
            <a:schemeClr val="accent1"/>
          </a:fillRef>
          <a:effectRef idx="1">
            <a:schemeClr val="accent1"/>
          </a:effectRef>
          <a:fontRef idx="minor">
            <a:schemeClr val="tx1"/>
          </a:fontRef>
        </p:style>
      </p:cxnSp>
      <p:cxnSp>
        <p:nvCxnSpPr>
          <p:cNvPr id="26" name="Connector: Elbow 25">
            <a:extLst>
              <a:ext uri="{FF2B5EF4-FFF2-40B4-BE49-F238E27FC236}">
                <a16:creationId xmlns:a16="http://schemas.microsoft.com/office/drawing/2014/main" id="{DC120E36-F0A4-BF4B-C458-55F9E5643836}"/>
              </a:ext>
            </a:extLst>
          </p:cNvPr>
          <p:cNvCxnSpPr>
            <a:cxnSpLocks/>
          </p:cNvCxnSpPr>
          <p:nvPr/>
        </p:nvCxnSpPr>
        <p:spPr>
          <a:xfrm>
            <a:off x="2403985" y="3676497"/>
            <a:ext cx="4962845" cy="760003"/>
          </a:xfrm>
          <a:prstGeom prst="bentConnector3">
            <a:avLst>
              <a:gd name="adj1" fmla="val 99926"/>
            </a:avLst>
          </a:prstGeom>
          <a:ln w="3810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42" name="Connector: Elbow 41">
            <a:extLst>
              <a:ext uri="{FF2B5EF4-FFF2-40B4-BE49-F238E27FC236}">
                <a16:creationId xmlns:a16="http://schemas.microsoft.com/office/drawing/2014/main" id="{6D0FC474-AEA8-E6EC-7CD6-8E6FC6290D64}"/>
              </a:ext>
            </a:extLst>
          </p:cNvPr>
          <p:cNvCxnSpPr>
            <a:cxnSpLocks/>
          </p:cNvCxnSpPr>
          <p:nvPr/>
        </p:nvCxnSpPr>
        <p:spPr>
          <a:xfrm>
            <a:off x="3395833" y="3672810"/>
            <a:ext cx="4962845" cy="760003"/>
          </a:xfrm>
          <a:prstGeom prst="bentConnector3">
            <a:avLst>
              <a:gd name="adj1" fmla="val 99926"/>
            </a:avLst>
          </a:prstGeom>
          <a:ln w="3810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43" name="Connector: Elbow 42">
            <a:extLst>
              <a:ext uri="{FF2B5EF4-FFF2-40B4-BE49-F238E27FC236}">
                <a16:creationId xmlns:a16="http://schemas.microsoft.com/office/drawing/2014/main" id="{504C9508-0B0C-D441-21BD-6D2DF041A8E3}"/>
              </a:ext>
            </a:extLst>
          </p:cNvPr>
          <p:cNvCxnSpPr>
            <a:cxnSpLocks/>
          </p:cNvCxnSpPr>
          <p:nvPr/>
        </p:nvCxnSpPr>
        <p:spPr>
          <a:xfrm>
            <a:off x="1308913" y="3665436"/>
            <a:ext cx="4962845" cy="760003"/>
          </a:xfrm>
          <a:prstGeom prst="bentConnector3">
            <a:avLst>
              <a:gd name="adj1" fmla="val 99926"/>
            </a:avLst>
          </a:prstGeom>
          <a:ln w="3810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4" name="Rectangle 3">
            <a:extLst>
              <a:ext uri="{FF2B5EF4-FFF2-40B4-BE49-F238E27FC236}">
                <a16:creationId xmlns:a16="http://schemas.microsoft.com/office/drawing/2014/main" id="{2675628B-2FA2-7F1C-387C-C199315476D1}"/>
              </a:ext>
            </a:extLst>
          </p:cNvPr>
          <p:cNvSpPr/>
          <p:nvPr/>
        </p:nvSpPr>
        <p:spPr>
          <a:xfrm>
            <a:off x="280221" y="3091323"/>
            <a:ext cx="2042651" cy="907026"/>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50" dirty="0"/>
              <a:t>QSE Submitting during timeframe of </a:t>
            </a:r>
          </a:p>
          <a:p>
            <a:pPr algn="ctr"/>
            <a:r>
              <a:rPr lang="en-US" sz="1350" dirty="0"/>
              <a:t>Dec 1-3</a:t>
            </a:r>
          </a:p>
        </p:txBody>
      </p:sp>
      <p:cxnSp>
        <p:nvCxnSpPr>
          <p:cNvPr id="45" name="Straight Arrow Connector 44">
            <a:extLst>
              <a:ext uri="{FF2B5EF4-FFF2-40B4-BE49-F238E27FC236}">
                <a16:creationId xmlns:a16="http://schemas.microsoft.com/office/drawing/2014/main" id="{4262E6AD-9CE3-9AB4-3AB6-D0E5B4A5D95A}"/>
              </a:ext>
            </a:extLst>
          </p:cNvPr>
          <p:cNvCxnSpPr/>
          <p:nvPr/>
        </p:nvCxnSpPr>
        <p:spPr>
          <a:xfrm>
            <a:off x="8205108" y="3676650"/>
            <a:ext cx="684499" cy="0"/>
          </a:xfrm>
          <a:prstGeom prst="straightConnector1">
            <a:avLst/>
          </a:prstGeom>
          <a:ln w="3810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46" name="TextBox 45">
            <a:extLst>
              <a:ext uri="{FF2B5EF4-FFF2-40B4-BE49-F238E27FC236}">
                <a16:creationId xmlns:a16="http://schemas.microsoft.com/office/drawing/2014/main" id="{27D07D26-50B6-8141-D2AF-4CBFAF86753D}"/>
              </a:ext>
            </a:extLst>
          </p:cNvPr>
          <p:cNvSpPr txBox="1"/>
          <p:nvPr/>
        </p:nvSpPr>
        <p:spPr>
          <a:xfrm>
            <a:off x="273512" y="122280"/>
            <a:ext cx="2761334" cy="738664"/>
          </a:xfrm>
          <a:prstGeom prst="rect">
            <a:avLst/>
          </a:prstGeom>
          <a:noFill/>
          <a:ln>
            <a:solidFill>
              <a:schemeClr val="bg2">
                <a:lumMod val="75000"/>
              </a:schemeClr>
            </a:solidFill>
          </a:ln>
        </p:spPr>
        <p:txBody>
          <a:bodyPr wrap="square" rtlCol="0">
            <a:spAutoFit/>
          </a:bodyPr>
          <a:lstStyle/>
          <a:p>
            <a:pPr algn="ctr"/>
            <a:r>
              <a:rPr lang="en-US" sz="2100" dirty="0">
                <a:solidFill>
                  <a:srgbClr val="FF0000"/>
                </a:solidFill>
              </a:rPr>
              <a:t>Market Submissions December 1-3 </a:t>
            </a:r>
          </a:p>
        </p:txBody>
      </p:sp>
      <p:sp>
        <p:nvSpPr>
          <p:cNvPr id="47" name="Rectangle 46">
            <a:extLst>
              <a:ext uri="{FF2B5EF4-FFF2-40B4-BE49-F238E27FC236}">
                <a16:creationId xmlns:a16="http://schemas.microsoft.com/office/drawing/2014/main" id="{408FB76F-9D76-9190-9961-E2323C8F8D3A}"/>
              </a:ext>
            </a:extLst>
          </p:cNvPr>
          <p:cNvSpPr/>
          <p:nvPr/>
        </p:nvSpPr>
        <p:spPr>
          <a:xfrm>
            <a:off x="5657872" y="1225961"/>
            <a:ext cx="2168006" cy="4370768"/>
          </a:xfrm>
          <a:prstGeom prst="rect">
            <a:avLst/>
          </a:prstGeom>
          <a:solidFill>
            <a:srgbClr val="FFFF00">
              <a:alpha val="25000"/>
            </a:srgbClr>
          </a:solidFill>
          <a:ln>
            <a:solidFill>
              <a:schemeClr val="accent1">
                <a:shade val="15000"/>
                <a:alpha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50" dirty="0">
                <a:solidFill>
                  <a:srgbClr val="C00000"/>
                </a:solidFill>
              </a:rPr>
              <a:t>Overlapping / Dual Submissions</a:t>
            </a:r>
          </a:p>
          <a:p>
            <a:pPr algn="ctr"/>
            <a:endParaRPr lang="en-US" sz="1350" dirty="0">
              <a:solidFill>
                <a:srgbClr val="C00000"/>
              </a:solidFill>
            </a:endParaRPr>
          </a:p>
          <a:p>
            <a:pPr algn="ctr"/>
            <a:endParaRPr lang="en-US" sz="1350" dirty="0">
              <a:solidFill>
                <a:srgbClr val="C00000"/>
              </a:solidFill>
            </a:endParaRPr>
          </a:p>
          <a:p>
            <a:pPr algn="ctr"/>
            <a:endParaRPr lang="en-US" sz="1350" dirty="0">
              <a:solidFill>
                <a:srgbClr val="C00000"/>
              </a:solidFill>
            </a:endParaRPr>
          </a:p>
          <a:p>
            <a:pPr algn="ctr"/>
            <a:endParaRPr lang="en-US" sz="1350" dirty="0">
              <a:solidFill>
                <a:srgbClr val="C00000"/>
              </a:solidFill>
            </a:endParaRPr>
          </a:p>
          <a:p>
            <a:pPr algn="ctr"/>
            <a:endParaRPr lang="en-US" sz="1350" dirty="0">
              <a:solidFill>
                <a:srgbClr val="C00000"/>
              </a:solidFill>
            </a:endParaRPr>
          </a:p>
          <a:p>
            <a:pPr algn="ctr"/>
            <a:endParaRPr lang="en-US" sz="1350" dirty="0">
              <a:solidFill>
                <a:srgbClr val="C00000"/>
              </a:solidFill>
            </a:endParaRPr>
          </a:p>
          <a:p>
            <a:pPr algn="ctr"/>
            <a:endParaRPr lang="en-US" sz="1350" dirty="0">
              <a:solidFill>
                <a:srgbClr val="C00000"/>
              </a:solidFill>
            </a:endParaRPr>
          </a:p>
          <a:p>
            <a:pPr algn="ctr"/>
            <a:endParaRPr lang="en-US" sz="1350" dirty="0">
              <a:solidFill>
                <a:srgbClr val="C00000"/>
              </a:solidFill>
            </a:endParaRPr>
          </a:p>
          <a:p>
            <a:pPr algn="ctr"/>
            <a:endParaRPr lang="en-US" sz="1350" dirty="0">
              <a:solidFill>
                <a:srgbClr val="C00000"/>
              </a:solidFill>
            </a:endParaRPr>
          </a:p>
          <a:p>
            <a:pPr algn="ctr"/>
            <a:endParaRPr lang="en-US" sz="1350" dirty="0">
              <a:solidFill>
                <a:srgbClr val="C00000"/>
              </a:solidFill>
            </a:endParaRPr>
          </a:p>
          <a:p>
            <a:pPr algn="ctr"/>
            <a:endParaRPr lang="en-US" sz="1350" dirty="0">
              <a:solidFill>
                <a:srgbClr val="C00000"/>
              </a:solidFill>
            </a:endParaRPr>
          </a:p>
          <a:p>
            <a:pPr algn="ctr"/>
            <a:endParaRPr lang="en-US" sz="1350" dirty="0">
              <a:solidFill>
                <a:srgbClr val="C00000"/>
              </a:solidFill>
            </a:endParaRPr>
          </a:p>
          <a:p>
            <a:pPr algn="ctr"/>
            <a:endParaRPr lang="en-US" sz="1350" dirty="0">
              <a:solidFill>
                <a:srgbClr val="C00000"/>
              </a:solidFill>
            </a:endParaRPr>
          </a:p>
          <a:p>
            <a:pPr algn="ctr"/>
            <a:endParaRPr lang="en-US" sz="1350" dirty="0">
              <a:solidFill>
                <a:srgbClr val="C00000"/>
              </a:solidFill>
            </a:endParaRPr>
          </a:p>
          <a:p>
            <a:pPr algn="ctr"/>
            <a:endParaRPr lang="en-US" sz="1350" dirty="0">
              <a:solidFill>
                <a:srgbClr val="C00000"/>
              </a:solidFill>
            </a:endParaRPr>
          </a:p>
          <a:p>
            <a:pPr algn="ctr"/>
            <a:endParaRPr lang="en-US" sz="1350" dirty="0">
              <a:solidFill>
                <a:srgbClr val="C00000"/>
              </a:solidFill>
            </a:endParaRPr>
          </a:p>
          <a:p>
            <a:pPr algn="ctr"/>
            <a:endParaRPr lang="en-US" sz="1350" dirty="0">
              <a:solidFill>
                <a:srgbClr val="C00000"/>
              </a:solidFill>
            </a:endParaRPr>
          </a:p>
          <a:p>
            <a:pPr algn="ctr"/>
            <a:endParaRPr lang="en-US" sz="1350" dirty="0">
              <a:solidFill>
                <a:srgbClr val="C00000"/>
              </a:solidFill>
            </a:endParaRPr>
          </a:p>
        </p:txBody>
      </p:sp>
      <p:pic>
        <p:nvPicPr>
          <p:cNvPr id="3" name="Picture 2">
            <a:extLst>
              <a:ext uri="{FF2B5EF4-FFF2-40B4-BE49-F238E27FC236}">
                <a16:creationId xmlns:a16="http://schemas.microsoft.com/office/drawing/2014/main" id="{871892DE-E786-9E9E-F647-3284926AE97B}"/>
              </a:ext>
            </a:extLst>
          </p:cNvPr>
          <p:cNvPicPr>
            <a:picLocks noChangeAspect="1"/>
          </p:cNvPicPr>
          <p:nvPr/>
        </p:nvPicPr>
        <p:blipFill>
          <a:blip r:embed="rId2"/>
          <a:stretch>
            <a:fillRect/>
          </a:stretch>
        </p:blipFill>
        <p:spPr>
          <a:xfrm>
            <a:off x="1666636" y="5376557"/>
            <a:ext cx="3950929" cy="1020484"/>
          </a:xfrm>
          <a:prstGeom prst="rect">
            <a:avLst/>
          </a:prstGeom>
        </p:spPr>
      </p:pic>
      <p:pic>
        <p:nvPicPr>
          <p:cNvPr id="7" name="Picture 6">
            <a:extLst>
              <a:ext uri="{FF2B5EF4-FFF2-40B4-BE49-F238E27FC236}">
                <a16:creationId xmlns:a16="http://schemas.microsoft.com/office/drawing/2014/main" id="{81810416-109D-DF8A-CB17-A5A2FB4EBEB5}"/>
              </a:ext>
            </a:extLst>
          </p:cNvPr>
          <p:cNvPicPr>
            <a:picLocks noChangeAspect="1"/>
          </p:cNvPicPr>
          <p:nvPr/>
        </p:nvPicPr>
        <p:blipFill>
          <a:blip r:embed="rId3"/>
          <a:stretch>
            <a:fillRect/>
          </a:stretch>
        </p:blipFill>
        <p:spPr>
          <a:xfrm>
            <a:off x="1654179" y="918702"/>
            <a:ext cx="3925290" cy="899650"/>
          </a:xfrm>
          <a:prstGeom prst="rect">
            <a:avLst/>
          </a:prstGeom>
        </p:spPr>
      </p:pic>
    </p:spTree>
    <p:extLst>
      <p:ext uri="{BB962C8B-B14F-4D97-AF65-F5344CB8AC3E}">
        <p14:creationId xmlns:p14="http://schemas.microsoft.com/office/powerpoint/2010/main" val="1172762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ppt_x"/>
                                          </p:val>
                                        </p:tav>
                                        <p:tav tm="100000">
                                          <p:val>
                                            <p:strVal val="#ppt_x"/>
                                          </p:val>
                                        </p:tav>
                                      </p:tavLst>
                                    </p:anim>
                                    <p:anim calcmode="lin" valueType="num">
                                      <p:cBhvr additive="base">
                                        <p:cTn id="8"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theme/theme1.xml><?xml version="1.0" encoding="utf-8"?>
<a:theme xmlns:a="http://schemas.openxmlformats.org/drawingml/2006/main" name="Cover Slide">
  <a:themeElements>
    <a:clrScheme name="Custom 1">
      <a:dk1>
        <a:srgbClr val="2D3338"/>
      </a:dk1>
      <a:lt1>
        <a:srgbClr val="FFFFFF"/>
      </a:lt1>
      <a:dk2>
        <a:srgbClr val="2D3338"/>
      </a:dk2>
      <a:lt2>
        <a:srgbClr val="E6EBF0"/>
      </a:lt2>
      <a:accent1>
        <a:srgbClr val="00AEC7"/>
      </a:accent1>
      <a:accent2>
        <a:srgbClr val="7C858C"/>
      </a:accent2>
      <a:accent3>
        <a:srgbClr val="2BA565"/>
      </a:accent3>
      <a:accent4>
        <a:srgbClr val="003865"/>
      </a:accent4>
      <a:accent5>
        <a:srgbClr val="685BC7"/>
      </a:accent5>
      <a:accent6>
        <a:srgbClr val="1F8B9D"/>
      </a:accent6>
      <a:hlink>
        <a:srgbClr val="0063B4"/>
      </a:hlink>
      <a:folHlink>
        <a:srgbClr val="800080"/>
      </a:folHlink>
    </a:clrScheme>
    <a:fontScheme name="H1-Aqu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orizontal Theme">
  <a:themeElements>
    <a:clrScheme name="ERCOT Brand Colors">
      <a:dk1>
        <a:srgbClr val="2D3338"/>
      </a:dk1>
      <a:lt1>
        <a:srgbClr val="FFFFFF"/>
      </a:lt1>
      <a:dk2>
        <a:srgbClr val="5B6770"/>
      </a:dk2>
      <a:lt2>
        <a:srgbClr val="E6EBF0"/>
      </a:lt2>
      <a:accent1>
        <a:srgbClr val="00AEC7"/>
      </a:accent1>
      <a:accent2>
        <a:srgbClr val="7C858C"/>
      </a:accent2>
      <a:accent3>
        <a:srgbClr val="26D07C"/>
      </a:accent3>
      <a:accent4>
        <a:srgbClr val="003865"/>
      </a:accent4>
      <a:accent5>
        <a:srgbClr val="685BC7"/>
      </a:accent5>
      <a:accent6>
        <a:srgbClr val="1F8B9D"/>
      </a:accent6>
      <a:hlink>
        <a:srgbClr val="0063B4"/>
      </a:hlink>
      <a:folHlink>
        <a:srgbClr val="800080"/>
      </a:folHlink>
    </a:clrScheme>
    <a:fontScheme name="H1-Gra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6EBF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D0999AAC16EAB41985F08B9B30BD6F8" ma:contentTypeVersion="4" ma:contentTypeDescription="Create a new document." ma:contentTypeScope="" ma:versionID="e17db7c92bbe4a954239b0aad63199c1">
  <xsd:schema xmlns:xsd="http://www.w3.org/2001/XMLSchema" xmlns:xs="http://www.w3.org/2001/XMLSchema" xmlns:p="http://schemas.microsoft.com/office/2006/metadata/properties" xmlns:ns2="8d5ee879-813f-4fb9-b7c2-a59846c21aeb" targetNamespace="http://schemas.microsoft.com/office/2006/metadata/properties" ma:root="true" ma:fieldsID="dbeeea33673683b355d19f3b50507d1a" ns2:_="">
    <xsd:import namespace="8d5ee879-813f-4fb9-b7c2-a59846c21aeb"/>
    <xsd:element name="properties">
      <xsd:complexType>
        <xsd:sequence>
          <xsd:element name="documentManagement">
            <xsd:complexType>
              <xsd:all>
                <xsd:element ref="ns2:Audience" minOccurs="0"/>
                <xsd:element ref="ns2:Year"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5ee879-813f-4fb9-b7c2-a59846c21aeb" elementFormDefault="qualified">
    <xsd:import namespace="http://schemas.microsoft.com/office/2006/documentManagement/types"/>
    <xsd:import namespace="http://schemas.microsoft.com/office/infopath/2007/PartnerControls"/>
    <xsd:element name="Audience" ma:index="8" nillable="true" ma:displayName="Audience" ma:format="Dropdown" ma:internalName="Audience">
      <xsd:simpleType>
        <xsd:restriction base="dms:Choice">
          <xsd:enumeration value="Internal "/>
          <xsd:enumeration value="Confidential"/>
          <xsd:enumeration value="Public"/>
        </xsd:restriction>
      </xsd:simpleType>
    </xsd:element>
    <xsd:element name="Year" ma:index="9" nillable="true" ma:displayName="Year" ma:format="Dropdown" ma:internalName="Year">
      <xsd:simpleType>
        <xsd:restriction base="dms:Choice">
          <xsd:enumeration value="2022"/>
          <xsd:enumeration value="2023"/>
          <xsd:enumeration value="2024"/>
          <xsd:enumeration value="2025"/>
        </xsd:restrictio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Year xmlns="8d5ee879-813f-4fb9-b7c2-a59846c21aeb" xsi:nil="true"/>
    <Audience xmlns="8d5ee879-813f-4fb9-b7c2-a59846c21aeb">Public</Audie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BCE88CD-E9E0-4BB6-AD83-C594282F53DE}">
  <ds:schemaRefs>
    <ds:schemaRef ds:uri="8d5ee879-813f-4fb9-b7c2-a59846c21ae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A526C54-2038-4DDB-9077-84C80FF069E0}">
  <ds:schemaRefs>
    <ds:schemaRef ds:uri="8d5ee879-813f-4fb9-b7c2-a59846c21ae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F18ABE5-2C97-4413-ACB0-B3080BAFCAD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3231</TotalTime>
  <Words>3893</Words>
  <Application>Microsoft Office PowerPoint</Application>
  <PresentationFormat>On-screen Show (4:3)</PresentationFormat>
  <Paragraphs>733</Paragraphs>
  <Slides>46</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46</vt:i4>
      </vt:variant>
    </vt:vector>
  </HeadingPairs>
  <TitlesOfParts>
    <vt:vector size="54" baseType="lpstr">
      <vt:lpstr>Aptos</vt:lpstr>
      <vt:lpstr>Aptos Narrow</vt:lpstr>
      <vt:lpstr>Arial</vt:lpstr>
      <vt:lpstr>Calibri</vt:lpstr>
      <vt:lpstr>Courier New</vt:lpstr>
      <vt:lpstr>Segoe UI</vt:lpstr>
      <vt:lpstr>Cover Slide</vt:lpstr>
      <vt:lpstr>Horizontal Theme</vt:lpstr>
      <vt:lpstr>PowerPoint Presentation</vt:lpstr>
      <vt:lpstr>Outline</vt:lpstr>
      <vt:lpstr>PowerPoint Presentation</vt:lpstr>
      <vt:lpstr>PowerPoint Presentation</vt:lpstr>
      <vt:lpstr>Market Trials and Transition through Go-Live</vt:lpstr>
      <vt:lpstr>Market Notices sent (1-day notice later today)</vt:lpstr>
      <vt:lpstr>Cutover Discussion Highlights </vt:lpstr>
      <vt:lpstr>Cutover Discussion Highlights </vt:lpstr>
      <vt:lpstr>PowerPoint Presentation</vt:lpstr>
      <vt:lpstr>PowerPoint Presentation</vt:lpstr>
      <vt:lpstr>PowerPoint Presentation</vt:lpstr>
      <vt:lpstr>RTC RTM vs DAM Submissions  windows at Cutover</vt:lpstr>
      <vt:lpstr>RTC Trades</vt:lpstr>
      <vt:lpstr>RTC Cutover Information: CDR/Dashboard Reports</vt:lpstr>
      <vt:lpstr>RTC Cutover Information: Missed Reports</vt:lpstr>
      <vt:lpstr>RTC Cutover Information: Expired Reports</vt:lpstr>
      <vt:lpstr>Cutover Step-by-Step Timeline Graphic </vt:lpstr>
      <vt:lpstr>Cutover Step-by-Step Timeline Spreadsheet</vt:lpstr>
      <vt:lpstr>Other Updates of Interest</vt:lpstr>
      <vt:lpstr>Communications Support</vt:lpstr>
      <vt:lpstr>Wrap-Up &amp; Questions</vt:lpstr>
      <vt:lpstr>APPENDIX- Supporting Materials from Market Trials</vt:lpstr>
      <vt:lpstr>Summary of SCED functionality</vt:lpstr>
      <vt:lpstr>Day-Ahead Market </vt:lpstr>
      <vt:lpstr>DAM Operating Day (OD) Test</vt:lpstr>
      <vt:lpstr>DAM Operating Day (OD) Test – Pre DAM</vt:lpstr>
      <vt:lpstr>DAM Operating Day (OD) Test – Post DAM</vt:lpstr>
      <vt:lpstr>DAM ASDC Price Setting Example</vt:lpstr>
      <vt:lpstr>DAM ASDC Price Setting Example</vt:lpstr>
      <vt:lpstr>NCLR Self-Provision   Reminder:  AS Self-Provision is a special design to allow Non-Controllable Load Resources to self-provide their AS Responsibilities into/through  SCED/Real-Time Market </vt:lpstr>
      <vt:lpstr>NCLR Resource Status Codes</vt:lpstr>
      <vt:lpstr>Ramp Rates and Capabilities</vt:lpstr>
      <vt:lpstr>Self-Provision Achieved via Telemetry Points for NCLRs</vt:lpstr>
      <vt:lpstr>The Self-Provision Checklist</vt:lpstr>
      <vt:lpstr>Scenario 1</vt:lpstr>
      <vt:lpstr>Telemetry Screening for Scorecard 3B for Handbook 3 Acceptable Telemetry Point values received by ERCOT for active resources.</vt:lpstr>
      <vt:lpstr>RTC+B Telemetry points screening/validation</vt:lpstr>
      <vt:lpstr>RTC+B New Reports Posted to the ERCOT Website</vt:lpstr>
      <vt:lpstr>Submission validation update - PROD vs RTC+B</vt:lpstr>
      <vt:lpstr>Submission validation update - PROD vs RTC+B</vt:lpstr>
      <vt:lpstr>Market Trials Framework: </vt:lpstr>
      <vt:lpstr>Market Trials Technical Details </vt:lpstr>
      <vt:lpstr>Reminder of RTC+B FAQ</vt:lpstr>
      <vt:lpstr>PowerPoint Presentation</vt:lpstr>
      <vt:lpstr>RTC+B Market Submissions - Systems configurations (Updated with URLs)</vt:lpstr>
      <vt:lpstr>RTC+B Market Submissions - Systems configurations Public Key Update for WAN/API submissions</vt:lpstr>
    </vt:vector>
  </TitlesOfParts>
  <Company>The Electric Reliability Council of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Mereness, Matt</cp:lastModifiedBy>
  <cp:revision>165</cp:revision>
  <cp:lastPrinted>2017-10-10T21:31:05Z</cp:lastPrinted>
  <dcterms:created xsi:type="dcterms:W3CDTF">2016-01-21T15:20:31Z</dcterms:created>
  <dcterms:modified xsi:type="dcterms:W3CDTF">2025-12-03T15:35:50Z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0x0101006D0999AAC16EAB41985F08B9B30BD6F8</vt:lpwstr>
  </property>
  <property fmtid="{D5CDD505-2E9C-101B-9397-08002B2CF9AE}" pid="3" name="MSIP_Label_7084cbda-52b8-46fb-a7b7-cb5bd465ed85_Enabled">
    <vt:lpwstr>true</vt:lpwstr>
  </property>
  <property fmtid="{D5CDD505-2E9C-101B-9397-08002B2CF9AE}" pid="4" name="MSIP_Label_7084cbda-52b8-46fb-a7b7-cb5bd465ed85_SetDate">
    <vt:lpwstr>2025-06-20T16:25:14Z</vt:lpwstr>
  </property>
  <property fmtid="{D5CDD505-2E9C-101B-9397-08002B2CF9AE}" pid="5" name="MSIP_Label_7084cbda-52b8-46fb-a7b7-cb5bd465ed85_Method">
    <vt:lpwstr>Standard</vt:lpwstr>
  </property>
  <property fmtid="{D5CDD505-2E9C-101B-9397-08002B2CF9AE}" pid="6" name="MSIP_Label_7084cbda-52b8-46fb-a7b7-cb5bd465ed85_Name">
    <vt:lpwstr>Internal</vt:lpwstr>
  </property>
  <property fmtid="{D5CDD505-2E9C-101B-9397-08002B2CF9AE}" pid="7" name="MSIP_Label_7084cbda-52b8-46fb-a7b7-cb5bd465ed85_SiteId">
    <vt:lpwstr>0afb747d-bff7-4596-a9fc-950ef9e0ec45</vt:lpwstr>
  </property>
  <property fmtid="{D5CDD505-2E9C-101B-9397-08002B2CF9AE}" pid="8" name="MSIP_Label_7084cbda-52b8-46fb-a7b7-cb5bd465ed85_ActionId">
    <vt:lpwstr>c62e7908-7660-43a6-b1c8-5c5c95dc1f11</vt:lpwstr>
  </property>
  <property fmtid="{D5CDD505-2E9C-101B-9397-08002B2CF9AE}" pid="9" name="MSIP_Label_7084cbda-52b8-46fb-a7b7-cb5bd465ed85_ContentBits">
    <vt:lpwstr>0</vt:lpwstr>
  </property>
  <property fmtid="{D5CDD505-2E9C-101B-9397-08002B2CF9AE}" pid="10" name="MSIP_Label_7084cbda-52b8-46fb-a7b7-cb5bd465ed85_Tag">
    <vt:lpwstr>10, 3, 0, 2</vt:lpwstr>
  </property>
</Properties>
</file>