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94" y="6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12/2/2025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12/2/2025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010/31/2025</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11/04/2025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3" name="Table 2">
            <a:extLst>
              <a:ext uri="{FF2B5EF4-FFF2-40B4-BE49-F238E27FC236}">
                <a16:creationId xmlns:a16="http://schemas.microsoft.com/office/drawing/2014/main" id="{F70948E5-7E98-38D2-AD83-028AF9B434DB}"/>
              </a:ext>
            </a:extLst>
          </p:cNvPr>
          <p:cNvGraphicFramePr>
            <a:graphicFrameLocks noGrp="1"/>
          </p:cNvGraphicFramePr>
          <p:nvPr>
            <p:extLst>
              <p:ext uri="{D42A27DB-BD31-4B8C-83A1-F6EECF244321}">
                <p14:modId xmlns:p14="http://schemas.microsoft.com/office/powerpoint/2010/main" val="4009905247"/>
              </p:ext>
            </p:extLst>
          </p:nvPr>
        </p:nvGraphicFramePr>
        <p:xfrm>
          <a:off x="380994" y="990601"/>
          <a:ext cx="8382000" cy="5105394"/>
        </p:xfrm>
        <a:graphic>
          <a:graphicData uri="http://schemas.openxmlformats.org/drawingml/2006/table">
            <a:tbl>
              <a:tblPr/>
              <a:tblGrid>
                <a:gridCol w="698500">
                  <a:extLst>
                    <a:ext uri="{9D8B030D-6E8A-4147-A177-3AD203B41FA5}">
                      <a16:colId xmlns:a16="http://schemas.microsoft.com/office/drawing/2014/main" val="1429674116"/>
                    </a:ext>
                  </a:extLst>
                </a:gridCol>
                <a:gridCol w="698500">
                  <a:extLst>
                    <a:ext uri="{9D8B030D-6E8A-4147-A177-3AD203B41FA5}">
                      <a16:colId xmlns:a16="http://schemas.microsoft.com/office/drawing/2014/main" val="2428665499"/>
                    </a:ext>
                  </a:extLst>
                </a:gridCol>
                <a:gridCol w="698500">
                  <a:extLst>
                    <a:ext uri="{9D8B030D-6E8A-4147-A177-3AD203B41FA5}">
                      <a16:colId xmlns:a16="http://schemas.microsoft.com/office/drawing/2014/main" val="3080714744"/>
                    </a:ext>
                  </a:extLst>
                </a:gridCol>
                <a:gridCol w="698500">
                  <a:extLst>
                    <a:ext uri="{9D8B030D-6E8A-4147-A177-3AD203B41FA5}">
                      <a16:colId xmlns:a16="http://schemas.microsoft.com/office/drawing/2014/main" val="1700514324"/>
                    </a:ext>
                  </a:extLst>
                </a:gridCol>
                <a:gridCol w="698500">
                  <a:extLst>
                    <a:ext uri="{9D8B030D-6E8A-4147-A177-3AD203B41FA5}">
                      <a16:colId xmlns:a16="http://schemas.microsoft.com/office/drawing/2014/main" val="898008956"/>
                    </a:ext>
                  </a:extLst>
                </a:gridCol>
                <a:gridCol w="698500">
                  <a:extLst>
                    <a:ext uri="{9D8B030D-6E8A-4147-A177-3AD203B41FA5}">
                      <a16:colId xmlns:a16="http://schemas.microsoft.com/office/drawing/2014/main" val="2552809942"/>
                    </a:ext>
                  </a:extLst>
                </a:gridCol>
                <a:gridCol w="698500">
                  <a:extLst>
                    <a:ext uri="{9D8B030D-6E8A-4147-A177-3AD203B41FA5}">
                      <a16:colId xmlns:a16="http://schemas.microsoft.com/office/drawing/2014/main" val="655939329"/>
                    </a:ext>
                  </a:extLst>
                </a:gridCol>
                <a:gridCol w="698500">
                  <a:extLst>
                    <a:ext uri="{9D8B030D-6E8A-4147-A177-3AD203B41FA5}">
                      <a16:colId xmlns:a16="http://schemas.microsoft.com/office/drawing/2014/main" val="1877000386"/>
                    </a:ext>
                  </a:extLst>
                </a:gridCol>
                <a:gridCol w="698500">
                  <a:extLst>
                    <a:ext uri="{9D8B030D-6E8A-4147-A177-3AD203B41FA5}">
                      <a16:colId xmlns:a16="http://schemas.microsoft.com/office/drawing/2014/main" val="2283877875"/>
                    </a:ext>
                  </a:extLst>
                </a:gridCol>
                <a:gridCol w="698500">
                  <a:extLst>
                    <a:ext uri="{9D8B030D-6E8A-4147-A177-3AD203B41FA5}">
                      <a16:colId xmlns:a16="http://schemas.microsoft.com/office/drawing/2014/main" val="3924690612"/>
                    </a:ext>
                  </a:extLst>
                </a:gridCol>
                <a:gridCol w="698500">
                  <a:extLst>
                    <a:ext uri="{9D8B030D-6E8A-4147-A177-3AD203B41FA5}">
                      <a16:colId xmlns:a16="http://schemas.microsoft.com/office/drawing/2014/main" val="3126016855"/>
                    </a:ext>
                  </a:extLst>
                </a:gridCol>
                <a:gridCol w="698500">
                  <a:extLst>
                    <a:ext uri="{9D8B030D-6E8A-4147-A177-3AD203B41FA5}">
                      <a16:colId xmlns:a16="http://schemas.microsoft.com/office/drawing/2014/main" val="1337997177"/>
                    </a:ext>
                  </a:extLst>
                </a:gridCol>
              </a:tblGrid>
              <a:tr h="242435">
                <a:tc>
                  <a:txBody>
                    <a:bodyPr/>
                    <a:lstStyle/>
                    <a:p>
                      <a:pPr algn="ctr" fontAlgn="b">
                        <a:buNone/>
                      </a:pPr>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buNone/>
                      </a:pPr>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buNone/>
                      </a:pPr>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buNone/>
                      </a:pPr>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76404891"/>
                  </a:ext>
                </a:extLst>
              </a:tr>
              <a:tr h="499129">
                <a:tc>
                  <a:txBody>
                    <a:bodyPr/>
                    <a:lstStyle/>
                    <a:p>
                      <a:pPr algn="ctr" fontAlgn="b">
                        <a:buNone/>
                      </a:pPr>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410547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115,446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252,603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368,049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1,900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046200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145,509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251,888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397,397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2,651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9347759"/>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89,974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253,661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343,635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278902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106,772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255,906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362,678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8397118"/>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114,296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269,449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383,745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2,255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5,290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377588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104,312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282,027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386,339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2,425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162383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3,725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7,067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946870"/>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5789541"/>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2571443"/>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1,639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32403262"/>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1,867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959122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1,675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505620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1,887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0.94%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7934319"/>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115,540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238,444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353,984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2,076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2,085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4,676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944084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110,689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250,670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361,359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9388971"/>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124,872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257,580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382,452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2,142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364761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282,238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2,147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4,957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394761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150,960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291,138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442,098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2,552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4,973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dirty="0">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526921"/>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August 2025 - IAG/IAL Statistics</a:t>
            </a:r>
          </a:p>
          <a:p>
            <a:r>
              <a:rPr lang="en-US" altLang="en-US" dirty="0"/>
              <a:t>Top 10 – August 2025 -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August 2025 -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graphicFrame>
        <p:nvGraphicFramePr>
          <p:cNvPr id="5" name="Table 4">
            <a:extLst>
              <a:ext uri="{FF2B5EF4-FFF2-40B4-BE49-F238E27FC236}">
                <a16:creationId xmlns:a16="http://schemas.microsoft.com/office/drawing/2014/main" id="{BF105B28-FED8-0EF6-6EB7-860264DA7635}"/>
              </a:ext>
            </a:extLst>
          </p:cNvPr>
          <p:cNvGraphicFramePr>
            <a:graphicFrameLocks noGrp="1"/>
          </p:cNvGraphicFramePr>
          <p:nvPr>
            <p:extLst>
              <p:ext uri="{D42A27DB-BD31-4B8C-83A1-F6EECF244321}">
                <p14:modId xmlns:p14="http://schemas.microsoft.com/office/powerpoint/2010/main" val="1051499920"/>
              </p:ext>
            </p:extLst>
          </p:nvPr>
        </p:nvGraphicFramePr>
        <p:xfrm>
          <a:off x="2120898" y="1103501"/>
          <a:ext cx="4902201" cy="3914775"/>
        </p:xfrm>
        <a:graphic>
          <a:graphicData uri="http://schemas.openxmlformats.org/drawingml/2006/table">
            <a:tbl>
              <a:tblPr/>
              <a:tblGrid>
                <a:gridCol w="1148953">
                  <a:extLst>
                    <a:ext uri="{9D8B030D-6E8A-4147-A177-3AD203B41FA5}">
                      <a16:colId xmlns:a16="http://schemas.microsoft.com/office/drawing/2014/main" val="1946845565"/>
                    </a:ext>
                  </a:extLst>
                </a:gridCol>
                <a:gridCol w="938312">
                  <a:extLst>
                    <a:ext uri="{9D8B030D-6E8A-4147-A177-3AD203B41FA5}">
                      <a16:colId xmlns:a16="http://schemas.microsoft.com/office/drawing/2014/main" val="1223738264"/>
                    </a:ext>
                  </a:extLst>
                </a:gridCol>
                <a:gridCol w="938312">
                  <a:extLst>
                    <a:ext uri="{9D8B030D-6E8A-4147-A177-3AD203B41FA5}">
                      <a16:colId xmlns:a16="http://schemas.microsoft.com/office/drawing/2014/main" val="2721036264"/>
                    </a:ext>
                  </a:extLst>
                </a:gridCol>
                <a:gridCol w="938312">
                  <a:extLst>
                    <a:ext uri="{9D8B030D-6E8A-4147-A177-3AD203B41FA5}">
                      <a16:colId xmlns:a16="http://schemas.microsoft.com/office/drawing/2014/main" val="3325110261"/>
                    </a:ext>
                  </a:extLst>
                </a:gridCol>
                <a:gridCol w="938312">
                  <a:extLst>
                    <a:ext uri="{9D8B030D-6E8A-4147-A177-3AD203B41FA5}">
                      <a16:colId xmlns:a16="http://schemas.microsoft.com/office/drawing/2014/main" val="478902216"/>
                    </a:ext>
                  </a:extLst>
                </a:gridCol>
              </a:tblGrid>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 of Total Enrollments: 1.02%</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92935768"/>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362556642"/>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861634314"/>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7872200"/>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2,655</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1837273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884793581"/>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82273609"/>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47969652"/>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1,849</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23241943"/>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725665011"/>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27575318"/>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31216827"/>
                  </a:ext>
                </a:extLst>
              </a:tr>
              <a:tr h="238125">
                <a:tc>
                  <a:txBody>
                    <a:bodyPr/>
                    <a:lstStyle/>
                    <a:p>
                      <a:pPr algn="ctr" fontAlgn="b">
                        <a:buNone/>
                      </a:pPr>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buNone/>
                      </a:pPr>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9264770"/>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847118822"/>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2894086649"/>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214137571"/>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2821469931"/>
                  </a:ext>
                </a:extLst>
              </a:tr>
            </a:tbl>
          </a:graphicData>
        </a:graphic>
      </p:graphicFrame>
      <p:graphicFrame>
        <p:nvGraphicFramePr>
          <p:cNvPr id="7" name="Object 6">
            <a:extLst>
              <a:ext uri="{FF2B5EF4-FFF2-40B4-BE49-F238E27FC236}">
                <a16:creationId xmlns:a16="http://schemas.microsoft.com/office/drawing/2014/main" id="{DC4654C0-ED89-280F-0AC8-1F7A46EA8BE2}"/>
              </a:ext>
            </a:extLst>
          </p:cNvPr>
          <p:cNvGraphicFramePr>
            <a:graphicFrameLocks noChangeAspect="1"/>
          </p:cNvGraphicFramePr>
          <p:nvPr>
            <p:extLst>
              <p:ext uri="{D42A27DB-BD31-4B8C-83A1-F6EECF244321}">
                <p14:modId xmlns:p14="http://schemas.microsoft.com/office/powerpoint/2010/main" val="1769983030"/>
              </p:ext>
            </p:extLst>
          </p:nvPr>
        </p:nvGraphicFramePr>
        <p:xfrm>
          <a:off x="4114798" y="5283577"/>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8" y="5283577"/>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August 2025 -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sp>
        <p:nvSpPr>
          <p:cNvPr id="14" name="TextBox 13">
            <a:extLst>
              <a:ext uri="{FF2B5EF4-FFF2-40B4-BE49-F238E27FC236}">
                <a16:creationId xmlns:a16="http://schemas.microsoft.com/office/drawing/2014/main" id="{AC7B71A8-0DF1-E7EA-B774-798BA09A390D}"/>
              </a:ext>
            </a:extLst>
          </p:cNvPr>
          <p:cNvSpPr txBox="1"/>
          <p:nvPr/>
        </p:nvSpPr>
        <p:spPr>
          <a:xfrm>
            <a:off x="8077200" y="2613127"/>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8</a:t>
            </a:r>
          </a:p>
        </p:txBody>
      </p:sp>
      <p:pic>
        <p:nvPicPr>
          <p:cNvPr id="5" name="Picture 4" descr="Chart, bar chart&#10;&#10;AI-generated content may be incorrect.">
            <a:extLst>
              <a:ext uri="{FF2B5EF4-FFF2-40B4-BE49-F238E27FC236}">
                <a16:creationId xmlns:a16="http://schemas.microsoft.com/office/drawing/2014/main" id="{A7924556-5F3E-F6E1-F727-C1D9017FE8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54679"/>
            <a:ext cx="9144000" cy="1524000"/>
          </a:xfrm>
          <a:prstGeom prst="rect">
            <a:avLst/>
          </a:prstGeom>
        </p:spPr>
      </p:pic>
      <p:sp>
        <p:nvSpPr>
          <p:cNvPr id="7" name="TextBox 6">
            <a:extLst>
              <a:ext uri="{FF2B5EF4-FFF2-40B4-BE49-F238E27FC236}">
                <a16:creationId xmlns:a16="http://schemas.microsoft.com/office/drawing/2014/main" id="{87CACA1D-4D8C-7A37-8A2E-159DD88D520C}"/>
              </a:ext>
            </a:extLst>
          </p:cNvPr>
          <p:cNvSpPr txBox="1"/>
          <p:nvPr/>
        </p:nvSpPr>
        <p:spPr>
          <a:xfrm>
            <a:off x="4724400" y="927314"/>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pic>
        <p:nvPicPr>
          <p:cNvPr id="11" name="Picture 10" descr="Chart, box and whisker chart&#10;&#10;AI-generated content may be incorrect.">
            <a:extLst>
              <a:ext uri="{FF2B5EF4-FFF2-40B4-BE49-F238E27FC236}">
                <a16:creationId xmlns:a16="http://schemas.microsoft.com/office/drawing/2014/main" id="{678923F4-F3DA-028A-4E06-EE066D5297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5" name="Picture 14" descr="Chart&#10;&#10;AI-generated content may be incorrect.">
            <a:extLst>
              <a:ext uri="{FF2B5EF4-FFF2-40B4-BE49-F238E27FC236}">
                <a16:creationId xmlns:a16="http://schemas.microsoft.com/office/drawing/2014/main" id="{2B8875E3-8B24-DCA8-38C5-7D4E2350127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279321"/>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August 2025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pic>
        <p:nvPicPr>
          <p:cNvPr id="5" name="Picture 4" descr="Chart, bar chart&#10;&#10;AI-generated content may be incorrect.">
            <a:extLst>
              <a:ext uri="{FF2B5EF4-FFF2-40B4-BE49-F238E27FC236}">
                <a16:creationId xmlns:a16="http://schemas.microsoft.com/office/drawing/2014/main" id="{948FD61E-B2D0-F4F3-81D3-EAC03ECCDE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3220"/>
            <a:ext cx="9144000" cy="1524000"/>
          </a:xfrm>
          <a:prstGeom prst="rect">
            <a:avLst/>
          </a:prstGeom>
        </p:spPr>
      </p:pic>
      <p:pic>
        <p:nvPicPr>
          <p:cNvPr id="9" name="Picture 8" descr="Chart, bar chart, box and whisker chart&#10;&#10;AI-generated content may be incorrect.">
            <a:extLst>
              <a:ext uri="{FF2B5EF4-FFF2-40B4-BE49-F238E27FC236}">
                <a16:creationId xmlns:a16="http://schemas.microsoft.com/office/drawing/2014/main" id="{78AF3DAD-5142-7FA0-0971-336F74429C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 scatter chart&#10;&#10;AI-generated content may be incorrect.">
            <a:extLst>
              <a:ext uri="{FF2B5EF4-FFF2-40B4-BE49-F238E27FC236}">
                <a16:creationId xmlns:a16="http://schemas.microsoft.com/office/drawing/2014/main" id="{73FF784A-4B3F-E0AE-07F0-396D97767DE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20780"/>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August 2025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pic>
        <p:nvPicPr>
          <p:cNvPr id="5" name="Picture 4" descr="Chart, bar chart&#10;&#10;AI-generated content may be incorrect.">
            <a:extLst>
              <a:ext uri="{FF2B5EF4-FFF2-40B4-BE49-F238E27FC236}">
                <a16:creationId xmlns:a16="http://schemas.microsoft.com/office/drawing/2014/main" id="{DBCB3E66-412C-B488-40B4-AAF339E570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11/04/25</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23346</TotalTime>
  <Words>1168</Words>
  <Application>Microsoft Office PowerPoint</Application>
  <PresentationFormat>On-screen Show (4:3)</PresentationFormat>
  <Paragraphs>359</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Worksheet</vt:lpstr>
      <vt:lpstr>PowerPoint Presentation</vt:lpstr>
      <vt:lpstr>PowerPoint Presentation</vt:lpstr>
      <vt:lpstr>     August 2025 - IAG/IAL Statistics</vt:lpstr>
      <vt:lpstr>Top 10 - August 2025 - IAG/IAL % Greater Than 1% of Enrollments With number of months Greater Than 1%  </vt:lpstr>
      <vt:lpstr>Top 10 - 12 Month Average IAG/IAL % Greater Than 1% of Enrollments thru August 2025 With number of months Greater Than 1% </vt:lpstr>
      <vt:lpstr>Explanation of IAG/IAL Slides Data</vt:lpstr>
      <vt:lpstr>Explanation of IAG/IAL Slides Data (Cont)</vt:lpstr>
      <vt:lpstr>Top - 12 Month Average Rescission % Greater Than 1% of Switches thru August 2025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Wiegand, Sheri</cp:lastModifiedBy>
  <cp:revision>480</cp:revision>
  <cp:lastPrinted>2016-01-21T20:53:15Z</cp:lastPrinted>
  <dcterms:created xsi:type="dcterms:W3CDTF">2016-01-21T15:20:31Z</dcterms:created>
  <dcterms:modified xsi:type="dcterms:W3CDTF">2025-12-02T22:54:38Z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