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578D5-9577-48BD-A5E5-4629A75B9104}" v="2" dt="2025-04-28T16:41:48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4618" autoAdjust="0"/>
  </p:normalViewPr>
  <p:slideViewPr>
    <p:cSldViewPr snapToGrid="0" snapToObjects="1">
      <p:cViewPr varScale="1">
        <p:scale>
          <a:sx n="53" d="100"/>
          <a:sy n="53" d="100"/>
        </p:scale>
        <p:origin x="1190" y="4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88" y="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en-US"/>
              <a:t>jgfyhj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en-US"/>
              <a:t>jgfyhj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B28F-FF14-E875-D655-FB54AF69F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21.60%</a:t>
            </a:r>
            <a:r>
              <a:rPr lang="en-US" sz="9600" dirty="0"/>
              <a:t> 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E823A-8EEA-EF46-01C2-B2ADB5B746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6,153,563</a:t>
            </a:r>
            <a:r>
              <a:rPr lang="en-US" sz="7200" dirty="0"/>
              <a:t> </a:t>
            </a:r>
            <a:r>
              <a:rPr lang="en-US" sz="72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chemeClr val="accent2"/>
                </a:solidFill>
              </a:rPr>
              <a:t>MWh – Decrease in total energy from Solar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CA7FF-9056-EED8-D01F-0001FE26DE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14.77%</a:t>
            </a:r>
            <a:r>
              <a:rPr lang="en-US" sz="9600" dirty="0"/>
              <a:t>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DFB3-4FE5-572E-381D-F109969CF9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/>
              <a:t>Minimum Inertia</a:t>
            </a:r>
            <a:r>
              <a:rPr lang="en-US" sz="1600" strike="noStrike" baseline="0" dirty="0"/>
              <a:t> in October 2025 = </a:t>
            </a:r>
            <a:r>
              <a:rPr lang="en-US" sz="24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146,821</a:t>
            </a:r>
            <a:r>
              <a:rPr lang="en-US" sz="3600" dirty="0"/>
              <a:t>  </a:t>
            </a:r>
            <a:r>
              <a:rPr lang="en-US" sz="2400" b="1" strike="noStrike" dirty="0">
                <a:solidFill>
                  <a:schemeClr val="accent2"/>
                </a:solidFill>
              </a:rPr>
              <a:t>MW*s</a:t>
            </a:r>
            <a:r>
              <a:rPr lang="en-US" sz="24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400" strike="noStrike" dirty="0">
                <a:solidFill>
                  <a:schemeClr val="accent2"/>
                </a:solidFill>
              </a:rPr>
              <a:t>on October 29</a:t>
            </a:r>
            <a:r>
              <a:rPr lang="en-US" sz="24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400" strike="noStrike" dirty="0">
                <a:solidFill>
                  <a:schemeClr val="accent2"/>
                </a:solidFill>
              </a:rPr>
              <a:t>  </a:t>
            </a:r>
            <a:endParaRPr lang="en-US" sz="1600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600" strike="noStrike" baseline="0" dirty="0"/>
            </a:br>
            <a:r>
              <a:rPr lang="en-US" sz="1600" strike="noStrike" baseline="0" dirty="0"/>
              <a:t>October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232,909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294,108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000" strike="noStrike" dirty="0">
                <a:solidFill>
                  <a:schemeClr val="accent2"/>
                </a:solidFill>
              </a:rPr>
              <a:t>on October 7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146,821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on October 29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76620-4477-5E62-6D12-4087703650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1846-A297-6719-27CE-4DDCA3710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None/>
            </a:pPr>
            <a:endParaRPr lang="en-US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8C005-B884-8F65-3B80-A0AAF390A2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54D94-D0EF-42F7-C19C-F849FD6972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353907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AED4-0AD4-6D46-1D8F-8BEF6E009C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14.98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dirty="0" err="1"/>
              <a:t>mHz</a:t>
            </a:r>
            <a:r>
              <a:rPr lang="en-US" sz="2400" dirty="0"/>
              <a:t> on avg for September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9A09-CAD5-0BFC-E8C0-92B8EB23FE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October 2024 and October 2025. </a:t>
            </a:r>
            <a:r>
              <a:rPr lang="en-US" b="1" strike="noStrike" dirty="0"/>
              <a:t>Compared to last year, there are slightly less instances of frequency hovering around the lower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48248-55BD-6ABF-A6AF-1D457D1533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0664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5AEFB-EE39-3156-2DBD-F409CD0F5F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41,656,305</a:t>
            </a:r>
            <a:r>
              <a:rPr lang="en-US" sz="1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 – Decrease in total energy compared to last month</a:t>
            </a:r>
            <a:endParaRPr lang="en-US" sz="1200" b="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2087-552E-7C05-3A93-5D663719B0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8,997,426</a:t>
            </a:r>
            <a:r>
              <a:rPr lang="en-US" sz="5400" dirty="0"/>
              <a:t>  </a:t>
            </a:r>
            <a:r>
              <a:rPr lang="en-US" sz="2800" b="1" dirty="0">
                <a:solidFill>
                  <a:schemeClr val="accent2"/>
                </a:solidFill>
              </a:rPr>
              <a:t>MWH – Increase in total energy from wind compared to last month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98AA-029A-5C65-4C22-04D7BF881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12/04/25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04F9-0A22-4C4A-8FCA-B99C146FCA19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12/04/2025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Chad Mulholland, NRG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N/A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December 4</a:t>
              </a:r>
              <a:r>
                <a:rPr lang="en-US" baseline="30000" dirty="0"/>
                <a:t>th</a:t>
              </a:r>
              <a:r>
                <a:rPr lang="en-US" dirty="0"/>
                <a:t>, 2025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51529-0D6D-0C94-E8ED-C32CD9BAF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5" y="837975"/>
            <a:ext cx="8459536" cy="50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DF971-C9C4-7B0B-5010-7122579F8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5" y="837975"/>
            <a:ext cx="8459536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4ACAF-000A-45E6-8E92-E88039BEE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98348"/>
            <a:ext cx="8459536" cy="51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1A012-6B6B-3E8B-14D1-DE03F51A5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77603"/>
            <a:ext cx="8459536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03C93A-6FA8-BB09-841E-7FEA5CFA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BBD2C-D15D-905A-E704-0BD43907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82E8C-5B8C-78B8-DB52-6D08E3914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5" y="837975"/>
            <a:ext cx="845953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/>
              <a:t>ERCOT Inertia Trend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6DCD7-9CB1-7D00-A45D-F96EFB35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9665" y="897408"/>
            <a:ext cx="8384672" cy="2274991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13C29C9C-DE9D-8EDC-E51E-1B14B97FF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277175"/>
              </p:ext>
            </p:extLst>
          </p:nvPr>
        </p:nvGraphicFramePr>
        <p:xfrm>
          <a:off x="379664" y="3172399"/>
          <a:ext cx="8459536" cy="2715672"/>
        </p:xfrm>
        <a:graphic>
          <a:graphicData uri="http://schemas.openxmlformats.org/drawingml/2006/table">
            <a:tbl>
              <a:tblPr firstRow="1" firstCol="1" bandRow="1"/>
              <a:tblGrid>
                <a:gridCol w="96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531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  <a:endParaRPr lang="en-US" sz="1600" kern="0" dirty="0"/>
          </a:p>
          <a:p>
            <a:pPr lvl="2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Frequency Control &amp; Regulation Reports (October)</a:t>
            </a:r>
          </a:p>
          <a:p>
            <a:pPr lvl="2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TRE Report</a:t>
            </a:r>
          </a:p>
          <a:p>
            <a:pPr lvl="2"/>
            <a:r>
              <a:rPr lang="en-US" sz="1600" b="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of Disturbances</a:t>
            </a:r>
            <a:endParaRPr lang="en-US" sz="1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sz="1200" b="0" kern="0" dirty="0">
              <a:solidFill>
                <a:srgbClr val="2D3338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No FMEs in October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186" y="5986823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455 MW/0.1 Hz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1FEA1-2491-CA87-E63B-86C0399AE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5" y="720762"/>
            <a:ext cx="8459536" cy="5174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6577983" y="4403621"/>
            <a:ext cx="2092960" cy="512108"/>
          </a:xfrm>
          <a:prstGeom prst="rect">
            <a:avLst/>
          </a:prstGeom>
          <a:solidFill>
            <a:srgbClr val="00AEC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2053.83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50A48-D290-ED56-4E8C-C5CE40017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9664" y="773962"/>
            <a:ext cx="8459536" cy="5169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9567E-8B0F-6CDF-0725-E4BE3C70644E}"/>
              </a:ext>
            </a:extLst>
          </p:cNvPr>
          <p:cNvSpPr txBox="1"/>
          <p:nvPr/>
        </p:nvSpPr>
        <p:spPr>
          <a:xfrm>
            <a:off x="5114222" y="775192"/>
            <a:ext cx="3693319" cy="307777"/>
          </a:xfrm>
          <a:prstGeom prst="rect">
            <a:avLst/>
          </a:prstGeom>
          <a:solidFill>
            <a:srgbClr val="00AEC7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175.84%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56E69-BD85-1DAD-F9B6-D0783022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61769"/>
            <a:ext cx="8459536" cy="51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64381-9C35-D931-13C3-E6B69535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01397"/>
            <a:ext cx="8459536" cy="51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20232</TotalTime>
  <Words>545</Words>
  <Application>Microsoft Office PowerPoint</Application>
  <PresentationFormat>On-screen Show (4:3)</PresentationFormat>
  <Paragraphs>162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</vt:lpstr>
      <vt:lpstr>Calibri</vt:lpstr>
      <vt:lpstr>Cambria</vt:lpstr>
      <vt:lpstr>Roboto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916</cp:revision>
  <cp:lastPrinted>2021-08-03T14:43:19Z</cp:lastPrinted>
  <dcterms:created xsi:type="dcterms:W3CDTF">2010-04-12T23:12:02Z</dcterms:created>
  <dcterms:modified xsi:type="dcterms:W3CDTF">2025-12-02T14:31:43Z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