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50"/>
  </p:notesMasterIdLst>
  <p:handoutMasterIdLst>
    <p:handoutMasterId r:id="rId51"/>
  </p:handoutMasterIdLst>
  <p:sldIdLst>
    <p:sldId id="542" r:id="rId6"/>
    <p:sldId id="563" r:id="rId7"/>
    <p:sldId id="592" r:id="rId8"/>
    <p:sldId id="580" r:id="rId9"/>
    <p:sldId id="3015" r:id="rId10"/>
    <p:sldId id="3121" r:id="rId11"/>
    <p:sldId id="3123" r:id="rId12"/>
    <p:sldId id="3119" r:id="rId13"/>
    <p:sldId id="3129" r:id="rId14"/>
    <p:sldId id="3134" r:id="rId15"/>
    <p:sldId id="3138" r:id="rId16"/>
    <p:sldId id="3141" r:id="rId17"/>
    <p:sldId id="3140" r:id="rId18"/>
    <p:sldId id="3148" r:id="rId19"/>
    <p:sldId id="3149" r:id="rId20"/>
    <p:sldId id="3142" r:id="rId21"/>
    <p:sldId id="3143" r:id="rId22"/>
    <p:sldId id="3144" r:id="rId23"/>
    <p:sldId id="584" r:id="rId24"/>
    <p:sldId id="2981" r:id="rId25"/>
    <p:sldId id="3010" r:id="rId26"/>
    <p:sldId id="3047" r:id="rId27"/>
    <p:sldId id="546" r:id="rId28"/>
    <p:sldId id="550" r:id="rId29"/>
    <p:sldId id="551" r:id="rId30"/>
    <p:sldId id="270" r:id="rId31"/>
    <p:sldId id="271" r:id="rId32"/>
    <p:sldId id="3048" r:id="rId33"/>
    <p:sldId id="331" r:id="rId34"/>
    <p:sldId id="332" r:id="rId35"/>
    <p:sldId id="2943" r:id="rId36"/>
    <p:sldId id="334" r:id="rId37"/>
    <p:sldId id="2952" r:id="rId38"/>
    <p:sldId id="3020" r:id="rId39"/>
    <p:sldId id="3021" r:id="rId40"/>
    <p:sldId id="2979" r:id="rId41"/>
    <p:sldId id="3009" r:id="rId42"/>
    <p:sldId id="2980" r:id="rId43"/>
    <p:sldId id="593" r:id="rId44"/>
    <p:sldId id="594" r:id="rId45"/>
    <p:sldId id="591" r:id="rId46"/>
    <p:sldId id="581" r:id="rId47"/>
    <p:sldId id="603" r:id="rId48"/>
    <p:sldId id="588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F0"/>
    <a:srgbClr val="26D07C"/>
    <a:srgbClr val="94E6D9"/>
    <a:srgbClr val="F6CD9F"/>
    <a:srgbClr val="0076C6"/>
    <a:srgbClr val="00AEC7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rcot.com/files/docs/2025/11/24/ERCOT-RTCB-Go-Live-Cutover-Plan-v1.4.pptx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rcot.com/files/docs/2025/11/24/RTC-B-Go-Live-Cutover-Plan-External-v1.2.xlsx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comm/mkt_notices/opsmessages" TargetMode="External"/><Relationship Id="rId2" Type="http://schemas.openxmlformats.org/officeDocument/2006/relationships/hyperlink" Target="https://www.ercot.com/calendar/12012025-RTC_B-MOTE-Support-Call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hyperlink" Target="mailto:RTCB@ercot.com" TargetMode="External"/><Relationship Id="rId4" Type="http://schemas.openxmlformats.org/officeDocument/2006/relationships/hyperlink" Target="https://www.ercot.com/files/docs/2025/05/12/RTCB-FAQ-Questions-and-Answers-111925.xls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services/comm/mkt_notices/archiv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rcot.com/services/comm/mkt_notices/M-C110625-02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11132025-RTCB-Cutover-Workshop-for" TargetMode="External"/><Relationship Id="rId2" Type="http://schemas.openxmlformats.org/officeDocument/2006/relationships/hyperlink" Target="https://www.ercot.com/calendar/11132025-RTC_B-Cutover-Workshop-for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rcot.com/calendar/11202025-TWG-Meeting-_-Webe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rcot.com/files/docs/2025/10/30/RTCB_Market_Trials_Handbook_7_Transition_Cutover_10152025_FINAL.docx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Daily</a:t>
            </a:r>
          </a:p>
          <a:p>
            <a:r>
              <a:rPr lang="en-US" sz="2400" b="1" dirty="0"/>
              <a:t>RTC+B Cutover Plan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December 2,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8248B-9821-F96E-8D6D-1E4626BB2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4030-1754-7161-1282-295A6639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F0BB-14E2-CD5A-619D-6863DF464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2699174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No dual submission requirements for Day-Ahead Market purposes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DAM executions performed Dec 1 – Dec 4 are same pre-RTC system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First “changed DAM” in RTC+B is executed on Dec 5, for OD Dec 6</a:t>
            </a:r>
          </a:p>
          <a:p>
            <a:endParaRPr lang="en-US" sz="2000" dirty="0">
              <a:solidFill>
                <a:schemeClr val="tx2"/>
              </a:solidFill>
              <a:cs typeface="Arial"/>
            </a:endParaRP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Dual submissions limited to certain transactions on certain days as  described in spreadsheet and explained at a high level in next slides.</a:t>
            </a:r>
          </a:p>
          <a:p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ED509-EC90-F3BC-9020-60C4FB4D4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D4D08D-B670-FC40-77D8-38BE6DD44C5B}"/>
              </a:ext>
            </a:extLst>
          </p:cNvPr>
          <p:cNvSpPr/>
          <p:nvPr/>
        </p:nvSpPr>
        <p:spPr>
          <a:xfrm>
            <a:off x="2322872" y="1822040"/>
            <a:ext cx="6688393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33A61-062E-EEE8-E97A-74D223321124}"/>
              </a:ext>
            </a:extLst>
          </p:cNvPr>
          <p:cNvSpPr/>
          <p:nvPr/>
        </p:nvSpPr>
        <p:spPr>
          <a:xfrm>
            <a:off x="2322872" y="4454935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DB0F400-83A2-1E94-766A-48B7C59A76CA}"/>
              </a:ext>
            </a:extLst>
          </p:cNvPr>
          <p:cNvCxnSpPr/>
          <p:nvPr/>
        </p:nvCxnSpPr>
        <p:spPr>
          <a:xfrm flipV="1">
            <a:off x="2322871" y="2729066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6368F3-DAAC-C3F2-CEF5-E7EB2215E937}"/>
              </a:ext>
            </a:extLst>
          </p:cNvPr>
          <p:cNvSpPr/>
          <p:nvPr/>
        </p:nvSpPr>
        <p:spPr>
          <a:xfrm>
            <a:off x="2440859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FD32DB-2372-CDE7-DC3F-1B3177DDCA1F}"/>
              </a:ext>
            </a:extLst>
          </p:cNvPr>
          <p:cNvSpPr/>
          <p:nvPr/>
        </p:nvSpPr>
        <p:spPr>
          <a:xfrm>
            <a:off x="3521181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B834DD-390D-BAEF-FF3E-7451A97E5EF8}"/>
              </a:ext>
            </a:extLst>
          </p:cNvPr>
          <p:cNvSpPr/>
          <p:nvPr/>
        </p:nvSpPr>
        <p:spPr>
          <a:xfrm>
            <a:off x="4601504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CCF5E7-D0D8-E1F9-32F2-6A6FE75A7DDD}"/>
              </a:ext>
            </a:extLst>
          </p:cNvPr>
          <p:cNvSpPr/>
          <p:nvPr/>
        </p:nvSpPr>
        <p:spPr>
          <a:xfrm>
            <a:off x="5681826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E61B7C-B4C9-2C04-ADC4-FC1A7F37C7B5}"/>
              </a:ext>
            </a:extLst>
          </p:cNvPr>
          <p:cNvSpPr/>
          <p:nvPr/>
        </p:nvSpPr>
        <p:spPr>
          <a:xfrm>
            <a:off x="7842471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AB0A8A-C2F6-1FFA-365D-C5465A548F6A}"/>
              </a:ext>
            </a:extLst>
          </p:cNvPr>
          <p:cNvSpPr/>
          <p:nvPr/>
        </p:nvSpPr>
        <p:spPr>
          <a:xfrm>
            <a:off x="6762149" y="230873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3CE672-EDFE-4D5E-FCA6-980180F80A95}"/>
              </a:ext>
            </a:extLst>
          </p:cNvPr>
          <p:cNvSpPr/>
          <p:nvPr/>
        </p:nvSpPr>
        <p:spPr>
          <a:xfrm>
            <a:off x="2444549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AD3DD8-7F92-A3FB-DE23-0ABAE3B63D49}"/>
              </a:ext>
            </a:extLst>
          </p:cNvPr>
          <p:cNvSpPr/>
          <p:nvPr/>
        </p:nvSpPr>
        <p:spPr>
          <a:xfrm>
            <a:off x="3524871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F2F787-A0CD-9921-A225-9FC55271462E}"/>
              </a:ext>
            </a:extLst>
          </p:cNvPr>
          <p:cNvSpPr/>
          <p:nvPr/>
        </p:nvSpPr>
        <p:spPr>
          <a:xfrm>
            <a:off x="4605194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8ADA07-FF91-AC41-A1F3-90EE2B839ACC}"/>
              </a:ext>
            </a:extLst>
          </p:cNvPr>
          <p:cNvSpPr/>
          <p:nvPr/>
        </p:nvSpPr>
        <p:spPr>
          <a:xfrm>
            <a:off x="5685516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4AFCD6-6433-B4D1-6460-F21A8E6E4D4A}"/>
              </a:ext>
            </a:extLst>
          </p:cNvPr>
          <p:cNvSpPr/>
          <p:nvPr/>
        </p:nvSpPr>
        <p:spPr>
          <a:xfrm>
            <a:off x="7846161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5A3E3B-5E05-F20E-9B0A-574ABB6B9A4F}"/>
              </a:ext>
            </a:extLst>
          </p:cNvPr>
          <p:cNvSpPr/>
          <p:nvPr/>
        </p:nvSpPr>
        <p:spPr>
          <a:xfrm>
            <a:off x="6765839" y="4494570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0E1B104-4AE7-0507-787F-E5043F0B9F78}"/>
              </a:ext>
            </a:extLst>
          </p:cNvPr>
          <p:cNvCxnSpPr/>
          <p:nvPr/>
        </p:nvCxnSpPr>
        <p:spPr>
          <a:xfrm flipV="1">
            <a:off x="1242549" y="274750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ACB43CE-A483-F237-61FB-15BD9ECE7C63}"/>
              </a:ext>
            </a:extLst>
          </p:cNvPr>
          <p:cNvCxnSpPr/>
          <p:nvPr/>
        </p:nvCxnSpPr>
        <p:spPr>
          <a:xfrm flipV="1">
            <a:off x="3487993" y="272169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84E0267-7BBD-C6A5-6135-E420515C5CF1}"/>
              </a:ext>
            </a:extLst>
          </p:cNvPr>
          <p:cNvCxnSpPr/>
          <p:nvPr/>
        </p:nvCxnSpPr>
        <p:spPr>
          <a:xfrm flipV="1">
            <a:off x="4568316" y="2732753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7DE62E5-775D-5973-ED0B-321AAD74C30C}"/>
              </a:ext>
            </a:extLst>
          </p:cNvPr>
          <p:cNvCxnSpPr/>
          <p:nvPr/>
        </p:nvCxnSpPr>
        <p:spPr>
          <a:xfrm flipV="1">
            <a:off x="5700251" y="273183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C120E36-F0A4-BF4B-C458-55F9E5643836}"/>
              </a:ext>
            </a:extLst>
          </p:cNvPr>
          <p:cNvCxnSpPr>
            <a:cxnSpLocks/>
          </p:cNvCxnSpPr>
          <p:nvPr/>
        </p:nvCxnSpPr>
        <p:spPr>
          <a:xfrm>
            <a:off x="2403985" y="3676497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6D0FC474-AEA8-E6EC-7CD6-8E6FC6290D64}"/>
              </a:ext>
            </a:extLst>
          </p:cNvPr>
          <p:cNvCxnSpPr>
            <a:cxnSpLocks/>
          </p:cNvCxnSpPr>
          <p:nvPr/>
        </p:nvCxnSpPr>
        <p:spPr>
          <a:xfrm>
            <a:off x="3395833" y="3672810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504C9508-0B0C-D441-21BD-6D2DF041A8E3}"/>
              </a:ext>
            </a:extLst>
          </p:cNvPr>
          <p:cNvCxnSpPr>
            <a:cxnSpLocks/>
          </p:cNvCxnSpPr>
          <p:nvPr/>
        </p:nvCxnSpPr>
        <p:spPr>
          <a:xfrm>
            <a:off x="1308913" y="3665436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675628B-2FA2-7F1C-387C-C199315476D1}"/>
              </a:ext>
            </a:extLst>
          </p:cNvPr>
          <p:cNvSpPr/>
          <p:nvPr/>
        </p:nvSpPr>
        <p:spPr>
          <a:xfrm>
            <a:off x="280221" y="3091323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1-3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262E6AD-9CE3-9AB4-3AB6-D0E5B4A5D95A}"/>
              </a:ext>
            </a:extLst>
          </p:cNvPr>
          <p:cNvCxnSpPr/>
          <p:nvPr/>
        </p:nvCxnSpPr>
        <p:spPr>
          <a:xfrm>
            <a:off x="8205108" y="3676650"/>
            <a:ext cx="6844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7D07D26-50B6-8141-D2AF-4CBFAF86753D}"/>
              </a:ext>
            </a:extLst>
          </p:cNvPr>
          <p:cNvSpPr txBox="1"/>
          <p:nvPr/>
        </p:nvSpPr>
        <p:spPr>
          <a:xfrm>
            <a:off x="273512" y="122280"/>
            <a:ext cx="2761334" cy="7386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1-3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8FB76F-9D76-9190-9961-E2323C8F8D3A}"/>
              </a:ext>
            </a:extLst>
          </p:cNvPr>
          <p:cNvSpPr/>
          <p:nvPr/>
        </p:nvSpPr>
        <p:spPr>
          <a:xfrm>
            <a:off x="5657872" y="1225961"/>
            <a:ext cx="2168006" cy="437076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Overlapping / Dual Submissions</a:t>
            </a: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892DE-E786-9E9E-F647-3284926A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636" y="5376557"/>
            <a:ext cx="3950929" cy="1020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10416-109D-DF8A-CB17-A5A2FB4EB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79" y="918702"/>
            <a:ext cx="3925290" cy="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24599-7613-2CBE-8B70-D239CB68B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42B0B1-E6EE-BCDE-5590-1767C4604077}"/>
              </a:ext>
            </a:extLst>
          </p:cNvPr>
          <p:cNvSpPr/>
          <p:nvPr/>
        </p:nvSpPr>
        <p:spPr>
          <a:xfrm>
            <a:off x="2244216" y="1121793"/>
            <a:ext cx="6688393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9A3D8-03B6-00CE-996E-8BC3CB66E65B}"/>
              </a:ext>
            </a:extLst>
          </p:cNvPr>
          <p:cNvSpPr/>
          <p:nvPr/>
        </p:nvSpPr>
        <p:spPr>
          <a:xfrm>
            <a:off x="2244216" y="3754688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04B90C-DF1E-ED92-9D5A-F41CE78D2810}"/>
              </a:ext>
            </a:extLst>
          </p:cNvPr>
          <p:cNvSpPr/>
          <p:nvPr/>
        </p:nvSpPr>
        <p:spPr>
          <a:xfrm>
            <a:off x="2362203" y="161263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6EA4B7-7EEF-F022-E7E0-5D8728038970}"/>
              </a:ext>
            </a:extLst>
          </p:cNvPr>
          <p:cNvSpPr/>
          <p:nvPr/>
        </p:nvSpPr>
        <p:spPr>
          <a:xfrm>
            <a:off x="3442525" y="161263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B8BB8-AEDC-0B4E-2CF8-1BA6051AA91E}"/>
              </a:ext>
            </a:extLst>
          </p:cNvPr>
          <p:cNvSpPr/>
          <p:nvPr/>
        </p:nvSpPr>
        <p:spPr>
          <a:xfrm>
            <a:off x="4522848" y="161263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3E16F-4A62-E4E4-5C11-87C543ADB97C}"/>
              </a:ext>
            </a:extLst>
          </p:cNvPr>
          <p:cNvSpPr/>
          <p:nvPr/>
        </p:nvSpPr>
        <p:spPr>
          <a:xfrm>
            <a:off x="5603170" y="161263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1A440-AD77-DDC1-3FB0-D3FA92283893}"/>
              </a:ext>
            </a:extLst>
          </p:cNvPr>
          <p:cNvSpPr/>
          <p:nvPr/>
        </p:nvSpPr>
        <p:spPr>
          <a:xfrm>
            <a:off x="7763815" y="161263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F43C34-603D-BCCA-F8D1-A36A7FE801CF}"/>
              </a:ext>
            </a:extLst>
          </p:cNvPr>
          <p:cNvSpPr/>
          <p:nvPr/>
        </p:nvSpPr>
        <p:spPr>
          <a:xfrm>
            <a:off x="6683493" y="161586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67119B-2B44-C020-41B9-DC501456F5BB}"/>
              </a:ext>
            </a:extLst>
          </p:cNvPr>
          <p:cNvSpPr/>
          <p:nvPr/>
        </p:nvSpPr>
        <p:spPr>
          <a:xfrm>
            <a:off x="2365893" y="379109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9E9BDD-6E03-D476-46E5-3B592B508018}"/>
              </a:ext>
            </a:extLst>
          </p:cNvPr>
          <p:cNvSpPr/>
          <p:nvPr/>
        </p:nvSpPr>
        <p:spPr>
          <a:xfrm>
            <a:off x="3446215" y="379109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CA46D-0525-4441-A4FC-3BA038323BF7}"/>
              </a:ext>
            </a:extLst>
          </p:cNvPr>
          <p:cNvSpPr/>
          <p:nvPr/>
        </p:nvSpPr>
        <p:spPr>
          <a:xfrm>
            <a:off x="4526538" y="379109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410FA9-ED0F-C928-34FA-ACE92BEE35DB}"/>
              </a:ext>
            </a:extLst>
          </p:cNvPr>
          <p:cNvSpPr/>
          <p:nvPr/>
        </p:nvSpPr>
        <p:spPr>
          <a:xfrm>
            <a:off x="5606860" y="379109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DB3CC2-720F-C7C4-2125-EB980F2BD251}"/>
              </a:ext>
            </a:extLst>
          </p:cNvPr>
          <p:cNvSpPr/>
          <p:nvPr/>
        </p:nvSpPr>
        <p:spPr>
          <a:xfrm>
            <a:off x="7767505" y="379109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B58BC5-8B26-6CF6-B312-4065627A6DAD}"/>
              </a:ext>
            </a:extLst>
          </p:cNvPr>
          <p:cNvSpPr/>
          <p:nvPr/>
        </p:nvSpPr>
        <p:spPr>
          <a:xfrm>
            <a:off x="6687183" y="3794323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C8D9A8C-6119-E0DE-2CAF-D1BB0EE26D7E}"/>
              </a:ext>
            </a:extLst>
          </p:cNvPr>
          <p:cNvCxnSpPr>
            <a:cxnSpLocks/>
          </p:cNvCxnSpPr>
          <p:nvPr/>
        </p:nvCxnSpPr>
        <p:spPr>
          <a:xfrm flipV="1">
            <a:off x="2244216" y="2032506"/>
            <a:ext cx="3926760" cy="722670"/>
          </a:xfrm>
          <a:prstGeom prst="bentConnector3">
            <a:avLst>
              <a:gd name="adj1" fmla="val 99953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23C2C03-5C9F-4DA9-F81E-74F368EAC42E}"/>
              </a:ext>
            </a:extLst>
          </p:cNvPr>
          <p:cNvCxnSpPr/>
          <p:nvPr/>
        </p:nvCxnSpPr>
        <p:spPr>
          <a:xfrm flipV="1">
            <a:off x="5621595" y="2031583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A247350-8F7C-C27A-8BE9-906235AA9A97}"/>
              </a:ext>
            </a:extLst>
          </p:cNvPr>
          <p:cNvCxnSpPr>
            <a:cxnSpLocks/>
          </p:cNvCxnSpPr>
          <p:nvPr/>
        </p:nvCxnSpPr>
        <p:spPr>
          <a:xfrm>
            <a:off x="2325329" y="2976250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8E1E96BA-AD79-3654-058D-72DBE8282020}"/>
              </a:ext>
            </a:extLst>
          </p:cNvPr>
          <p:cNvCxnSpPr>
            <a:cxnSpLocks/>
          </p:cNvCxnSpPr>
          <p:nvPr/>
        </p:nvCxnSpPr>
        <p:spPr>
          <a:xfrm>
            <a:off x="3317177" y="2972563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8D54468B-A99E-0320-6108-58BD1CF66077}"/>
              </a:ext>
            </a:extLst>
          </p:cNvPr>
          <p:cNvCxnSpPr>
            <a:cxnSpLocks/>
          </p:cNvCxnSpPr>
          <p:nvPr/>
        </p:nvCxnSpPr>
        <p:spPr>
          <a:xfrm>
            <a:off x="1230257" y="2965188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B311C23-D28E-7262-09AF-F531FBD056AA}"/>
              </a:ext>
            </a:extLst>
          </p:cNvPr>
          <p:cNvSpPr/>
          <p:nvPr/>
        </p:nvSpPr>
        <p:spPr>
          <a:xfrm>
            <a:off x="201565" y="2391076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06E7F0-0118-BC3A-C6EE-3440145C858D}"/>
              </a:ext>
            </a:extLst>
          </p:cNvPr>
          <p:cNvSpPr txBox="1"/>
          <p:nvPr/>
        </p:nvSpPr>
        <p:spPr>
          <a:xfrm>
            <a:off x="4662884" y="4833738"/>
            <a:ext cx="4424516" cy="1892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i="1" u="sng" dirty="0"/>
              <a:t>During Dec 4 submissions, QSE needs to enter for OD Dec 5</a:t>
            </a:r>
            <a:r>
              <a:rPr lang="en-US" sz="900" dirty="0"/>
              <a:t>: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COP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AS Offers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QSE-Trades (Capacity Trades, AS Trades, and Energy Trade)</a:t>
            </a:r>
          </a:p>
          <a:p>
            <a:pPr marL="214313" indent="-214313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TPO</a:t>
            </a:r>
          </a:p>
          <a:p>
            <a:pPr marL="214313" indent="-214313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Output Schedules </a:t>
            </a:r>
          </a:p>
          <a:p>
            <a:pPr marL="214313" indent="-214313">
              <a:buFontTx/>
              <a:buChar char="-"/>
            </a:pPr>
            <a:endParaRPr lang="en-US" sz="900" dirty="0">
              <a:highlight>
                <a:srgbClr val="FFFF00"/>
              </a:highlight>
            </a:endParaRPr>
          </a:p>
          <a:p>
            <a:r>
              <a:rPr lang="en-US" sz="900" dirty="0">
                <a:highlight>
                  <a:srgbClr val="FFFF00"/>
                </a:highlight>
              </a:rPr>
              <a:t>During Dec 4</a:t>
            </a:r>
            <a:r>
              <a:rPr lang="en-US" sz="900" baseline="30000" dirty="0">
                <a:highlight>
                  <a:srgbClr val="FFFF00"/>
                </a:highlight>
              </a:rPr>
              <a:t>th</a:t>
            </a:r>
            <a:r>
              <a:rPr lang="en-US" sz="900" dirty="0">
                <a:highlight>
                  <a:srgbClr val="FFFF00"/>
                </a:highlight>
              </a:rPr>
              <a:t>, submission for into RTC+B for OD Dec 4 needed only for hours 1800-2400 (although not binding for RTC SCED runs leading up to cutover) :</a:t>
            </a:r>
          </a:p>
          <a:p>
            <a:pPr marL="171450" indent="-171450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COP</a:t>
            </a:r>
          </a:p>
          <a:p>
            <a:pPr marL="171450" indent="-171450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TPO</a:t>
            </a:r>
          </a:p>
          <a:p>
            <a:pPr marL="171450" indent="-171450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AS Offers </a:t>
            </a:r>
          </a:p>
          <a:p>
            <a:pPr marL="171450" indent="-171450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Output Schedules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08084DA-C762-B573-DCE7-660F0EF00137}"/>
              </a:ext>
            </a:extLst>
          </p:cNvPr>
          <p:cNvSpPr/>
          <p:nvPr/>
        </p:nvSpPr>
        <p:spPr>
          <a:xfrm flipV="1">
            <a:off x="6119363" y="4189300"/>
            <a:ext cx="530942" cy="6264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238E1B-0F84-5F67-3695-6FA56FDB9F12}"/>
              </a:ext>
            </a:extLst>
          </p:cNvPr>
          <p:cNvSpPr txBox="1"/>
          <p:nvPr/>
        </p:nvSpPr>
        <p:spPr>
          <a:xfrm>
            <a:off x="2542080" y="5380047"/>
            <a:ext cx="2041923" cy="900246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After pre-RTC DAM on 12/4 for OD 12/5 is executed: </a:t>
            </a:r>
          </a:p>
          <a:p>
            <a:r>
              <a:rPr lang="en-US" sz="1050" dirty="0"/>
              <a:t>ERCOT will copy DAM Awards and Self-Arranged AS into RTC tables by 1800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5AB8108-328E-D690-4FD6-8FD2574F1DF7}"/>
              </a:ext>
            </a:extLst>
          </p:cNvPr>
          <p:cNvCxnSpPr/>
          <p:nvPr/>
        </p:nvCxnSpPr>
        <p:spPr>
          <a:xfrm>
            <a:off x="8126452" y="2972563"/>
            <a:ext cx="6844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25D216A-6415-5D87-86E8-1E1C39352A44}"/>
              </a:ext>
            </a:extLst>
          </p:cNvPr>
          <p:cNvSpPr txBox="1"/>
          <p:nvPr/>
        </p:nvSpPr>
        <p:spPr>
          <a:xfrm>
            <a:off x="97397" y="1229284"/>
            <a:ext cx="2143147" cy="10618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5B5AA-1B93-3142-8F43-68FAB8F60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3" y="4299303"/>
            <a:ext cx="3950929" cy="1020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77F644-ADD2-4E69-7F0A-C00D2C118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84" y="386874"/>
            <a:ext cx="3460780" cy="7931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14A3AF-9026-CBC3-3BF7-332666C2783A}"/>
              </a:ext>
            </a:extLst>
          </p:cNvPr>
          <p:cNvSpPr txBox="1"/>
          <p:nvPr/>
        </p:nvSpPr>
        <p:spPr>
          <a:xfrm>
            <a:off x="4858459" y="161936"/>
            <a:ext cx="4228941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i="1" u="sng" dirty="0"/>
              <a:t>During Dec 4 submissions, QSE needs to enter for OD Dec 5 (</a:t>
            </a:r>
            <a:r>
              <a:rPr lang="en-US" sz="900" i="1" u="sng" dirty="0" err="1"/>
              <a:t>fall-back</a:t>
            </a:r>
            <a:r>
              <a:rPr lang="en-US" sz="900" i="1" u="sng" dirty="0"/>
              <a:t> data)</a:t>
            </a:r>
            <a:r>
              <a:rPr lang="en-US" sz="900" dirty="0"/>
              <a:t>: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COP</a:t>
            </a:r>
          </a:p>
          <a:p>
            <a:pPr marL="214313" indent="-214313">
              <a:buFontTx/>
              <a:buChar char="-"/>
            </a:pPr>
            <a:r>
              <a:rPr lang="en-US" sz="900" strike="sngStrike" dirty="0"/>
              <a:t>AS Offers</a:t>
            </a:r>
          </a:p>
          <a:p>
            <a:pPr marL="214313" indent="-214313">
              <a:buFontTx/>
              <a:buChar char="-"/>
            </a:pPr>
            <a:r>
              <a:rPr lang="en-US" sz="900" strike="sngStrike" dirty="0"/>
              <a:t>QSE-Trades (Capacity Trades, AS Trades, and Energy Trade)</a:t>
            </a:r>
          </a:p>
          <a:p>
            <a:pPr marL="214313" indent="-214313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TPO</a:t>
            </a:r>
          </a:p>
          <a:p>
            <a:pPr marL="214313" indent="-214313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Output Schedules 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3B55F5B0-805E-2A57-81D2-7AF81DCBAB79}"/>
              </a:ext>
            </a:extLst>
          </p:cNvPr>
          <p:cNvSpPr/>
          <p:nvPr/>
        </p:nvSpPr>
        <p:spPr>
          <a:xfrm>
            <a:off x="6196782" y="1031202"/>
            <a:ext cx="530942" cy="5593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636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E5CD6-50F8-DC8B-E96F-234C1A30A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BA392D-745F-84AB-72CF-96B5D954E605}"/>
              </a:ext>
            </a:extLst>
          </p:cNvPr>
          <p:cNvSpPr/>
          <p:nvPr/>
        </p:nvSpPr>
        <p:spPr>
          <a:xfrm>
            <a:off x="2322872" y="1075095"/>
            <a:ext cx="6688393" cy="9070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A357BB-64FD-E789-4468-8957FEBA4595}"/>
              </a:ext>
            </a:extLst>
          </p:cNvPr>
          <p:cNvSpPr/>
          <p:nvPr/>
        </p:nvSpPr>
        <p:spPr>
          <a:xfrm>
            <a:off x="2322872" y="3612739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B1180-162C-1183-463A-007D6FA6EC60}"/>
              </a:ext>
            </a:extLst>
          </p:cNvPr>
          <p:cNvSpPr/>
          <p:nvPr/>
        </p:nvSpPr>
        <p:spPr>
          <a:xfrm>
            <a:off x="2440859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938B-8792-A25D-31BC-3593E180682F}"/>
              </a:ext>
            </a:extLst>
          </p:cNvPr>
          <p:cNvSpPr/>
          <p:nvPr/>
        </p:nvSpPr>
        <p:spPr>
          <a:xfrm>
            <a:off x="3521181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D4F603-98A7-2E87-FCD3-C210F2C586B4}"/>
              </a:ext>
            </a:extLst>
          </p:cNvPr>
          <p:cNvSpPr/>
          <p:nvPr/>
        </p:nvSpPr>
        <p:spPr>
          <a:xfrm>
            <a:off x="4601504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E4EBB-A201-7C19-563E-6938D324BC44}"/>
              </a:ext>
            </a:extLst>
          </p:cNvPr>
          <p:cNvSpPr/>
          <p:nvPr/>
        </p:nvSpPr>
        <p:spPr>
          <a:xfrm>
            <a:off x="5681826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5D727-1F59-C271-6B95-A0148121A535}"/>
              </a:ext>
            </a:extLst>
          </p:cNvPr>
          <p:cNvSpPr/>
          <p:nvPr/>
        </p:nvSpPr>
        <p:spPr>
          <a:xfrm>
            <a:off x="7842471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63AB58-3D71-F442-D1D9-0E3161DE8CE9}"/>
              </a:ext>
            </a:extLst>
          </p:cNvPr>
          <p:cNvSpPr/>
          <p:nvPr/>
        </p:nvSpPr>
        <p:spPr>
          <a:xfrm>
            <a:off x="6762149" y="156179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28EBCD-6142-D047-C752-6FF3D8746FE0}"/>
              </a:ext>
            </a:extLst>
          </p:cNvPr>
          <p:cNvSpPr/>
          <p:nvPr/>
        </p:nvSpPr>
        <p:spPr>
          <a:xfrm>
            <a:off x="2444549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3B12D1-BFC6-C3FE-4912-42F2FFF40D59}"/>
              </a:ext>
            </a:extLst>
          </p:cNvPr>
          <p:cNvSpPr/>
          <p:nvPr/>
        </p:nvSpPr>
        <p:spPr>
          <a:xfrm>
            <a:off x="3524871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ED750-7633-A0E1-E391-09BEBB18F136}"/>
              </a:ext>
            </a:extLst>
          </p:cNvPr>
          <p:cNvSpPr/>
          <p:nvPr/>
        </p:nvSpPr>
        <p:spPr>
          <a:xfrm>
            <a:off x="4605194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00D33C-F1E8-5BB6-9686-A9E87ED5F854}"/>
              </a:ext>
            </a:extLst>
          </p:cNvPr>
          <p:cNvSpPr/>
          <p:nvPr/>
        </p:nvSpPr>
        <p:spPr>
          <a:xfrm>
            <a:off x="5685516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E1C42E-280A-B6AF-2C4F-C08B857430B2}"/>
              </a:ext>
            </a:extLst>
          </p:cNvPr>
          <p:cNvSpPr/>
          <p:nvPr/>
        </p:nvSpPr>
        <p:spPr>
          <a:xfrm>
            <a:off x="7846161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BD3F31-053B-7A54-9863-F1A25EB5FCD8}"/>
              </a:ext>
            </a:extLst>
          </p:cNvPr>
          <p:cNvSpPr/>
          <p:nvPr/>
        </p:nvSpPr>
        <p:spPr>
          <a:xfrm>
            <a:off x="6765839" y="365237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8FE98E1-807D-6203-E762-F227BD3ED60B}"/>
              </a:ext>
            </a:extLst>
          </p:cNvPr>
          <p:cNvCxnSpPr>
            <a:cxnSpLocks/>
          </p:cNvCxnSpPr>
          <p:nvPr/>
        </p:nvCxnSpPr>
        <p:spPr>
          <a:xfrm>
            <a:off x="2403985" y="283430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5ABF677-8C40-8AE0-99F5-E44D07BFF3C0}"/>
              </a:ext>
            </a:extLst>
          </p:cNvPr>
          <p:cNvCxnSpPr>
            <a:cxnSpLocks/>
          </p:cNvCxnSpPr>
          <p:nvPr/>
        </p:nvCxnSpPr>
        <p:spPr>
          <a:xfrm>
            <a:off x="3395833" y="2830615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C33660D-C6E6-C778-CF21-93DDB7E778D0}"/>
              </a:ext>
            </a:extLst>
          </p:cNvPr>
          <p:cNvCxnSpPr>
            <a:cxnSpLocks/>
          </p:cNvCxnSpPr>
          <p:nvPr/>
        </p:nvCxnSpPr>
        <p:spPr>
          <a:xfrm>
            <a:off x="1308913" y="283307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FC47BF9-6AFA-3371-76C3-C9845C5E7BF8}"/>
              </a:ext>
            </a:extLst>
          </p:cNvPr>
          <p:cNvSpPr/>
          <p:nvPr/>
        </p:nvSpPr>
        <p:spPr>
          <a:xfrm>
            <a:off x="280221" y="2344377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482698BC-F086-E710-7EE3-6CAF5E761DBA}"/>
              </a:ext>
            </a:extLst>
          </p:cNvPr>
          <p:cNvSpPr/>
          <p:nvPr/>
        </p:nvSpPr>
        <p:spPr>
          <a:xfrm>
            <a:off x="6575948" y="1852150"/>
            <a:ext cx="339213" cy="29496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D2B99-4EEF-D07B-530C-A541D1BD7590}"/>
              </a:ext>
            </a:extLst>
          </p:cNvPr>
          <p:cNvSpPr txBox="1"/>
          <p:nvPr/>
        </p:nvSpPr>
        <p:spPr>
          <a:xfrm>
            <a:off x="6551998" y="2094908"/>
            <a:ext cx="2518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Midnight cutoff pre-RTC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304E0-3675-0334-27B7-91CC99E6821D}"/>
              </a:ext>
            </a:extLst>
          </p:cNvPr>
          <p:cNvSpPr txBox="1"/>
          <p:nvPr/>
        </p:nvSpPr>
        <p:spPr>
          <a:xfrm>
            <a:off x="5640011" y="2951321"/>
            <a:ext cx="9586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Energy Trades only*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18855D-EE47-CAAC-47D6-B5E35491DD24}"/>
              </a:ext>
            </a:extLst>
          </p:cNvPr>
          <p:cNvSpPr txBox="1"/>
          <p:nvPr/>
        </p:nvSpPr>
        <p:spPr>
          <a:xfrm>
            <a:off x="179582" y="326158"/>
            <a:ext cx="2143147" cy="10618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70E7D-B784-173C-613C-CEA2BDC71238}"/>
              </a:ext>
            </a:extLst>
          </p:cNvPr>
          <p:cNvSpPr txBox="1"/>
          <p:nvPr/>
        </p:nvSpPr>
        <p:spPr>
          <a:xfrm>
            <a:off x="4139382" y="4831448"/>
            <a:ext cx="4930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 Energy Trades can be put in for prior OD 12/4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95C38A-46C1-4A0A-32E1-085480BA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308" y="5162186"/>
            <a:ext cx="5077534" cy="5620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68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0297-5CA1-214B-C031-407345D2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2F11-5F0D-2458-26D2-EEBD47ED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 RTM vs DAM Submissions </a:t>
            </a:r>
            <a:br>
              <a:rPr lang="en-US" dirty="0"/>
            </a:br>
            <a:r>
              <a:rPr lang="en-US" dirty="0"/>
              <a:t>windows at Cutover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A4D82-9F32-3A16-C42B-7927D012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Timeline, calendar">
            <a:extLst>
              <a:ext uri="{FF2B5EF4-FFF2-40B4-BE49-F238E27FC236}">
                <a16:creationId xmlns:a16="http://schemas.microsoft.com/office/drawing/2014/main" id="{A141B7F3-EB25-08B3-BC9A-97417CFB7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997"/>
            <a:ext cx="9144000" cy="4514574"/>
          </a:xfrm>
          <a:prstGeom prst="rect">
            <a:avLst/>
          </a:prstGeom>
        </p:spPr>
      </p:pic>
      <p:pic>
        <p:nvPicPr>
          <p:cNvPr id="7" name="Picture 6" descr="Diagram">
            <a:extLst>
              <a:ext uri="{FF2B5EF4-FFF2-40B4-BE49-F238E27FC236}">
                <a16:creationId xmlns:a16="http://schemas.microsoft.com/office/drawing/2014/main" id="{95FD83A4-D761-9EA0-0581-A9562F0ED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20" y="52077"/>
            <a:ext cx="3652005" cy="15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0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C5DE6-079D-4E36-DC32-5643EDF56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BF37-09E2-4239-9297-2A951CF7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 Trades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006B7-C41B-1B9C-B2C2-F168548BF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Calendar&#10;&#10;AI-generated content may be incorrect.">
            <a:extLst>
              <a:ext uri="{FF2B5EF4-FFF2-40B4-BE49-F238E27FC236}">
                <a16:creationId xmlns:a16="http://schemas.microsoft.com/office/drawing/2014/main" id="{16E8200B-9249-8D0E-41D2-945CFE065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5" y="774878"/>
            <a:ext cx="8864169" cy="53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14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B21BE-8BC4-B17B-2260-4F550313A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FD7B-73E5-3244-027F-2B379EE5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Step-by-Step Timeline Graphic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2AF4-5193-9A5A-90DD-587B6B53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>
                <a:solidFill>
                  <a:schemeClr val="tx2"/>
                </a:solidFill>
                <a:cs typeface="Arial"/>
                <a:hlinkClick r:id="rId2"/>
              </a:rPr>
              <a:t>Cutover Detail Plan Presentation</a:t>
            </a:r>
            <a:r>
              <a:rPr lang="en-US" sz="2000">
                <a:solidFill>
                  <a:schemeClr val="tx2"/>
                </a:solidFill>
                <a:cs typeface="Arial"/>
              </a:rPr>
              <a:t> on RTCBTF Homepage</a:t>
            </a: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DB911-D666-26DE-D716-8702096D7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876C1-5F0B-F614-0C37-F01230C06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52549"/>
            <a:ext cx="8608464" cy="46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4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43D56-7444-70F5-F681-BB0AEFCE4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F5FC-D664-5093-715D-DB07FE51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Step-by-Step Timeline Spreadsheet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6C6F-8696-169E-577B-D94E4E1E6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Go-Live Cutover Plan External Spreadsheet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E61DD-6DA2-3E14-C7EC-84AD9D4AD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DF957-2760-29D1-A86F-0CBA0095C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52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BBEA1-C3FC-8305-CD16-33C01C938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ACFA-3DFA-BB2C-9F20-929F206D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Support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A8BF77-D95A-83D3-09CA-C403F1BC2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14632"/>
            <a:ext cx="8534400" cy="44389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Email sent yesterday to QSE AR, BAR, RTC AE, subset of TSPs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A78F2-791D-AC9F-F255-98D0FF5E6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37" y="1258529"/>
            <a:ext cx="8920525" cy="45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1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69043"/>
            <a:ext cx="8458200" cy="5282596"/>
          </a:xfrm>
        </p:spPr>
        <p:txBody>
          <a:bodyPr lIns="91440" tIns="45720" rIns="91440" bIns="45720" anchor="t"/>
          <a:lstStyle/>
          <a:p>
            <a:r>
              <a:rPr lang="en-US" sz="1400" dirty="0">
                <a:solidFill>
                  <a:schemeClr val="tx2"/>
                </a:solidFill>
              </a:rPr>
              <a:t>Extra support beyond Daily Calls:</a:t>
            </a:r>
          </a:p>
          <a:p>
            <a:pPr lvl="1">
              <a:buFontTx/>
              <a:buChar char="-"/>
            </a:pPr>
            <a:r>
              <a:rPr lang="en-US" sz="1200" strike="sngStrike" dirty="0">
                <a:solidFill>
                  <a:schemeClr val="tx2"/>
                </a:solidFill>
              </a:rPr>
              <a:t>Dec 1- Public </a:t>
            </a:r>
            <a:r>
              <a:rPr lang="en-US" sz="1200" strike="sngStrike" dirty="0">
                <a:solidFill>
                  <a:schemeClr val="tx2"/>
                </a:solidFill>
                <a:hlinkClick r:id="rId2"/>
              </a:rPr>
              <a:t>MOTE </a:t>
            </a:r>
            <a:r>
              <a:rPr lang="en-US" sz="1200" strike="sngStrike" dirty="0" err="1">
                <a:solidFill>
                  <a:schemeClr val="tx2"/>
                </a:solidFill>
                <a:hlinkClick r:id="rId2"/>
              </a:rPr>
              <a:t>WebEx</a:t>
            </a:r>
            <a:r>
              <a:rPr lang="en-US" sz="1200" strike="sngStrike" dirty="0">
                <a:solidFill>
                  <a:schemeClr val="tx2"/>
                </a:solidFill>
                <a:hlinkClick r:id="rId2"/>
              </a:rPr>
              <a:t> </a:t>
            </a:r>
            <a:endParaRPr lang="en-US" sz="1200" strike="sngStrike" dirty="0">
              <a:solidFill>
                <a:schemeClr val="tx2"/>
              </a:solidFill>
            </a:endParaRPr>
          </a:p>
          <a:p>
            <a:pPr lvl="2">
              <a:buFontTx/>
              <a:buChar char="-"/>
            </a:pPr>
            <a:r>
              <a:rPr lang="en-US" sz="1000" strike="sngStrike" dirty="0">
                <a:solidFill>
                  <a:schemeClr val="tx2"/>
                </a:solidFill>
              </a:rPr>
              <a:t>Connectivity support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Dec 4- Secure </a:t>
            </a:r>
            <a:r>
              <a:rPr lang="en-US" sz="1400" dirty="0" err="1">
                <a:solidFill>
                  <a:schemeClr val="tx2"/>
                </a:solidFill>
              </a:rPr>
              <a:t>WebEx</a:t>
            </a:r>
            <a:r>
              <a:rPr lang="en-US" sz="1400" dirty="0">
                <a:solidFill>
                  <a:schemeClr val="tx2"/>
                </a:solidFill>
              </a:rPr>
              <a:t> Thursday night cutover for QSE with Resources (similar to LFC Test)</a:t>
            </a:r>
          </a:p>
          <a:p>
            <a:pPr lvl="2">
              <a:buFontTx/>
              <a:buChar char="-"/>
            </a:pPr>
            <a:r>
              <a:rPr lang="en-US" sz="1000" dirty="0">
                <a:solidFill>
                  <a:schemeClr val="tx2"/>
                </a:solidFill>
              </a:rPr>
              <a:t>emailed </a:t>
            </a:r>
            <a:r>
              <a:rPr lang="en-US" sz="1000" dirty="0" err="1">
                <a:solidFill>
                  <a:schemeClr val="tx2"/>
                </a:solidFill>
              </a:rPr>
              <a:t>WebEx</a:t>
            </a:r>
            <a:r>
              <a:rPr lang="en-US" sz="1000" dirty="0">
                <a:solidFill>
                  <a:schemeClr val="tx2"/>
                </a:solidFill>
              </a:rPr>
              <a:t> info Dec 1, and confirm/update </a:t>
            </a:r>
            <a:r>
              <a:rPr lang="en-US" sz="1100" dirty="0">
                <a:solidFill>
                  <a:schemeClr val="tx2"/>
                </a:solidFill>
              </a:rPr>
              <a:t>QSE contact list as used for LFC Closed Loop Tests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Dec 5- Public QSE </a:t>
            </a:r>
            <a:r>
              <a:rPr lang="en-US" sz="1400" dirty="0" err="1">
                <a:solidFill>
                  <a:schemeClr val="tx2"/>
                </a:solidFill>
              </a:rPr>
              <a:t>WebEx</a:t>
            </a:r>
            <a:r>
              <a:rPr lang="en-US" sz="1400" dirty="0">
                <a:solidFill>
                  <a:schemeClr val="tx2"/>
                </a:solidFill>
              </a:rPr>
              <a:t> for Friday morning 6am-10am</a:t>
            </a:r>
          </a:p>
          <a:p>
            <a:pPr lvl="2">
              <a:buFontTx/>
              <a:buChar char="-"/>
            </a:pPr>
            <a:r>
              <a:rPr lang="en-US" sz="1000" dirty="0">
                <a:solidFill>
                  <a:schemeClr val="tx2"/>
                </a:solidFill>
              </a:rPr>
              <a:t>Connectivity/submission support for Day-Ahead Market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QSEs should be reviewing Cutover plans and considering staffing and system needs for Dec 1-5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Cutover status can be publicly observed by monitoring </a:t>
            </a:r>
            <a:r>
              <a:rPr lang="en-US" sz="1400" dirty="0">
                <a:solidFill>
                  <a:schemeClr val="tx2"/>
                </a:solidFill>
                <a:hlinkClick r:id="rId3"/>
              </a:rPr>
              <a:t>Operations Messages </a:t>
            </a:r>
            <a:r>
              <a:rPr lang="en-US" sz="1400" dirty="0">
                <a:solidFill>
                  <a:schemeClr val="tx2"/>
                </a:solidFill>
              </a:rPr>
              <a:t>which will be updated approximate 30 minutes before and after the cutover</a:t>
            </a:r>
          </a:p>
          <a:p>
            <a:endParaRPr lang="en-US" sz="105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RTC+B FAQ is a great resource for support (on RTCBTF home page): </a:t>
            </a:r>
          </a:p>
          <a:p>
            <a:pPr marL="971550" lvl="2" indent="-171450"/>
            <a:r>
              <a:rPr lang="en-US" sz="1000" dirty="0">
                <a:solidFill>
                  <a:schemeClr val="tx2"/>
                </a:solidFill>
                <a:hlinkClick r:id="rId4"/>
              </a:rPr>
              <a:t>https://www.ercot.com/files/docs/2025/05/12/RTCB-FAQ-Questions-and-Answers-111925.xlsx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Go to more technical details/highlights and then finish Wrap-Up with Q&amp;A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Remainder of meeting for Q&amp;A</a:t>
            </a:r>
          </a:p>
          <a:p>
            <a:pPr lvl="1"/>
            <a:r>
              <a:rPr lang="en-US" sz="12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2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endParaRPr lang="en-US" sz="12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835B13D8-999F-9C2C-28B5-D21EB822B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11" y="814633"/>
            <a:ext cx="5129672" cy="9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46440"/>
            <a:ext cx="8534400" cy="56065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Where we are at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Cutover Discussion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Walk-through other technical details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Q&amp;A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Summary of SCED Functionality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accent2">
                    <a:lumMod val="50000"/>
                  </a:schemeClr>
                </a:solidFill>
              </a:rPr>
              <a:t>SCED Analysis/Results for prior week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DAM and AS Self-Provision Education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NPRR1290 Validation Changes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FAQ Updated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Connectivity and Configuration (digital certs)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 from Market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2896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SCED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SCED Analysis/Results for prior week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DAM and AS Self-Provision Education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5088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DAM submission window closes at noon.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7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4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3B9F-9116-8B16-B75D-3F08A0E9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40F-9B6F-0BC1-9EAB-133B801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F258-54D4-DD8A-28EA-512E4FA14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0DBEF2-565C-44BB-D9C0-92735128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3" y="3435818"/>
            <a:ext cx="2423373" cy="26345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C8736-5BB7-E302-FC72-774D86B0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3" y="2006846"/>
            <a:ext cx="3994799" cy="4317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C35DD-1D7F-9ECE-865F-F79CC445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2" y="931826"/>
            <a:ext cx="3797856" cy="24971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50203C-458D-D2AD-323E-3B7675C6B708}"/>
              </a:ext>
            </a:extLst>
          </p:cNvPr>
          <p:cNvSpPr/>
          <p:nvPr/>
        </p:nvSpPr>
        <p:spPr>
          <a:xfrm>
            <a:off x="733507" y="1236393"/>
            <a:ext cx="2739885" cy="188804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00490A-1D53-8469-5378-2B5C9AC74FB2}"/>
              </a:ext>
            </a:extLst>
          </p:cNvPr>
          <p:cNvSpPr/>
          <p:nvPr/>
        </p:nvSpPr>
        <p:spPr>
          <a:xfrm>
            <a:off x="3601985" y="1215147"/>
            <a:ext cx="425773" cy="1895643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8B8-3C2D-94D2-FCDE-B9F726A9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156" y="1113877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21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NSPIN MCPC : $38.52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2536.6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NSPIN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21 : 2339 MW</a:t>
            </a:r>
          </a:p>
        </p:txBody>
      </p:sp>
    </p:spTree>
    <p:extLst>
      <p:ext uri="{BB962C8B-B14F-4D97-AF65-F5344CB8AC3E}">
        <p14:creationId xmlns:p14="http://schemas.microsoft.com/office/powerpoint/2010/main" val="3143148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C5C5-6819-D9A3-3B10-9043997F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7D2-D80D-5D18-0761-089FCFB1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4757-C3EC-B312-C361-78A88355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A5289F-34D0-A2B7-8407-1900A0D8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2477314" cy="269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A501B-E3C7-D393-A404-FCB40BCD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66" y="1905000"/>
            <a:ext cx="4114800" cy="4544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69DE-28A6-08A3-FD5E-C2A480A1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6" y="914400"/>
            <a:ext cx="352506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F5B25-92DA-2EEA-4F20-4604649B16A6}"/>
              </a:ext>
            </a:extLst>
          </p:cNvPr>
          <p:cNvSpPr/>
          <p:nvPr/>
        </p:nvSpPr>
        <p:spPr>
          <a:xfrm>
            <a:off x="679664" y="1219200"/>
            <a:ext cx="2057400" cy="1863492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B228-FBEC-E4FE-766C-D6CCA85876A2}"/>
              </a:ext>
            </a:extLst>
          </p:cNvPr>
          <p:cNvSpPr/>
          <p:nvPr/>
        </p:nvSpPr>
        <p:spPr>
          <a:xfrm>
            <a:off x="2877051" y="1219200"/>
            <a:ext cx="710486" cy="1849898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69C7-9F6B-6469-733B-0002B40B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6" y="958733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18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ECRS MCPC : $80.51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1888.6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ECRS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18 : 2877 MW</a:t>
            </a:r>
          </a:p>
        </p:txBody>
      </p:sp>
    </p:spTree>
    <p:extLst>
      <p:ext uri="{BB962C8B-B14F-4D97-AF65-F5344CB8AC3E}">
        <p14:creationId xmlns:p14="http://schemas.microsoft.com/office/powerpoint/2010/main" val="2127025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2185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511765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2322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8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3270047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8201972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8013451" y="1479931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53AA-8463-ABF8-FFC1-558B2E5931FA}"/>
              </a:ext>
            </a:extLst>
          </p:cNvPr>
          <p:cNvSpPr/>
          <p:nvPr/>
        </p:nvSpPr>
        <p:spPr>
          <a:xfrm>
            <a:off x="304800" y="4963886"/>
            <a:ext cx="8435162" cy="639472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57F5F46D-3A3F-DAC3-C391-D778401E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40" y="901934"/>
            <a:ext cx="7070298" cy="5184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and Transition through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190860" y="3238080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4985622" y="3891549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061884" y="3674065"/>
            <a:ext cx="3923738" cy="28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0B73D8-99D8-7119-4FA4-5B2844BFC055}"/>
              </a:ext>
            </a:extLst>
          </p:cNvPr>
          <p:cNvSpPr txBox="1"/>
          <p:nvPr/>
        </p:nvSpPr>
        <p:spPr>
          <a:xfrm>
            <a:off x="1182067" y="3011325"/>
            <a:ext cx="7872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RTC+B Systems are now Production for OD December 5 and onward….</a:t>
            </a:r>
          </a:p>
        </p:txBody>
      </p: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0297-5CA1-214B-C031-407345D2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2F11-5F0D-2458-26D2-EEBD47ED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5B46-444F-1922-551E-7B8BE9CB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935253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30-day Market Notices sent November 5 across usual channels:</a:t>
            </a:r>
          </a:p>
          <a:p>
            <a:r>
              <a:rPr lang="en-US" sz="1600" dirty="0">
                <a:solidFill>
                  <a:schemeClr val="tx2"/>
                </a:solidFill>
              </a:rPr>
              <a:t>10-day Market Notices sent November 21 across usual channels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2"/>
              </a:rPr>
              <a:t>https://www.ercot.com/services/comm/mkt_notices/archives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A4D82-9F32-3A16-C42B-7927D012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E4AE8-FCAD-F430-2BD3-2B5E503C5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2179453"/>
            <a:ext cx="8049169" cy="26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6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837E0-9DE1-E864-7F48-5D0371BB7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06F9-C808-D5B6-44F6-5F564623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1F97-6E13-8A4A-8D7E-00E7753A2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API End-Point Changes </a:t>
            </a:r>
            <a:r>
              <a:rPr lang="en-US" sz="1400" dirty="0">
                <a:solidFill>
                  <a:schemeClr val="tx2"/>
                </a:solidFill>
              </a:rPr>
              <a:t>(affects all entities accessing ERCOT XML/API Dec 4/5 impacts)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C4BB3-D6FC-3F20-EFAC-7E54595B2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D82B33D6-8C1F-C0BE-4D85-C0719E63C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8" y="1586017"/>
            <a:ext cx="8196943" cy="44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4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B35C7-864A-685F-0515-BEE23E06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EC09-D6FE-683C-AF1F-8FCB2C38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Task Force &amp; Workshop References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Links to Cutover Workshops (Nov 13) and TWG (Nov 20) materials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D897-B1C0-9F52-F651-49769E6AB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1429064"/>
            <a:ext cx="8534400" cy="4821803"/>
          </a:xfrm>
        </p:spPr>
        <p:txBody>
          <a:bodyPr/>
          <a:lstStyle/>
          <a:p>
            <a:r>
              <a:rPr lang="en-US" sz="1800" b="1" u="sng" dirty="0">
                <a:solidFill>
                  <a:schemeClr val="tx2"/>
                </a:solidFill>
                <a:hlinkClick r:id="rId2"/>
              </a:rPr>
              <a:t>RTC+B Cutover Workshop for QSEs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Review RTCB Transition/Cutover Handbook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 Dual Entry Expectations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Detailed Cutover Plan 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b="1" u="sng" dirty="0">
                <a:solidFill>
                  <a:schemeClr val="tx2"/>
                </a:solidFill>
                <a:hlinkClick r:id="rId3"/>
              </a:rPr>
              <a:t>RTC+B Cutover Workshop for TDSPs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Outage Scheduler API URL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Outage Scheduler Cutover Plan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SOTE Studies 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r>
              <a:rPr lang="en-US" sz="1800" b="1" u="sng" dirty="0">
                <a:solidFill>
                  <a:schemeClr val="tx2"/>
                </a:solidFill>
                <a:hlinkClick r:id="rId4"/>
              </a:rPr>
              <a:t>TWG Meeting Nov 20 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More Details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Dual Submissions </a:t>
            </a:r>
          </a:p>
          <a:p>
            <a:pPr lvl="1"/>
            <a:r>
              <a:rPr lang="en-US" sz="1600" dirty="0" err="1">
                <a:solidFill>
                  <a:schemeClr val="tx2"/>
                </a:solidFill>
              </a:rPr>
              <a:t>etc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DFBD7-4608-5579-D764-DAE15F179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9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81269-6A1A-C8FA-0B07-9E6176A9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DEE0-7CC6-8F28-149C-F97EAC74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E29E-139B-72D0-B01A-A85F2874F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3839156" cy="1843768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Cutover Handbook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 Homepage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Timing and Dual Entry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6682A-8BA6-E4B8-602F-924331D8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BE6E-5B90-FA2F-F4A1-AFA000F47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60" y="796689"/>
            <a:ext cx="4650089" cy="552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670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3213</TotalTime>
  <Words>3231</Words>
  <Application>Microsoft Office PowerPoint</Application>
  <PresentationFormat>On-screen Show (4:3)</PresentationFormat>
  <Paragraphs>608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Aptos</vt:lpstr>
      <vt:lpstr>Aptos Narrow</vt:lpstr>
      <vt:lpstr>Arial</vt:lpstr>
      <vt:lpstr>Calibri</vt:lpstr>
      <vt:lpstr>Courier New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Market Trials and Transition through Go-Live</vt:lpstr>
      <vt:lpstr>Market Notices sent</vt:lpstr>
      <vt:lpstr>Market Notices</vt:lpstr>
      <vt:lpstr>RTC+B Task Force &amp; Workshop References  Links to Cutover Workshops (Nov 13) and TWG (Nov 20) materials</vt:lpstr>
      <vt:lpstr>Cutover Discussion Highlights </vt:lpstr>
      <vt:lpstr>Cutover Discussion Highlights </vt:lpstr>
      <vt:lpstr>PowerPoint Presentation</vt:lpstr>
      <vt:lpstr>PowerPoint Presentation</vt:lpstr>
      <vt:lpstr>PowerPoint Presentation</vt:lpstr>
      <vt:lpstr>RTC RTM vs DAM Submissions  windows at Cutover</vt:lpstr>
      <vt:lpstr>RTC Trades</vt:lpstr>
      <vt:lpstr>Cutover Step-by-Step Timeline Graphic </vt:lpstr>
      <vt:lpstr>Cutover Step-by-Step Timeline Spreadsheet</vt:lpstr>
      <vt:lpstr>Communications Support</vt:lpstr>
      <vt:lpstr>Wrap-Up and Questions</vt:lpstr>
      <vt:lpstr>APPENDIX- Supporting Materials from Market Trials</vt:lpstr>
      <vt:lpstr>Summary of SCED functionality</vt:lpstr>
      <vt:lpstr>Day-Ahead Market </vt:lpstr>
      <vt:lpstr>DAM Operating Day (OD) Test</vt:lpstr>
      <vt:lpstr>DAM Operating Day (OD) Test – Pre DAM</vt:lpstr>
      <vt:lpstr>DAM Operating Day (OD) Test – Post DAM</vt:lpstr>
      <vt:lpstr>DAM ASDC Price Setting Example</vt:lpstr>
      <vt:lpstr>DAM ASDC Price Setting Example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162</cp:revision>
  <cp:lastPrinted>2017-10-10T21:31:05Z</cp:lastPrinted>
  <dcterms:created xsi:type="dcterms:W3CDTF">2016-01-21T15:20:31Z</dcterms:created>
  <dcterms:modified xsi:type="dcterms:W3CDTF">2025-12-02T15:44:53Z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