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81" r:id="rId2"/>
    <p:sldId id="289" r:id="rId3"/>
    <p:sldId id="313" r:id="rId4"/>
    <p:sldId id="314" r:id="rId5"/>
    <p:sldId id="315" r:id="rId6"/>
    <p:sldId id="317" r:id="rId7"/>
    <p:sldId id="316" r:id="rId8"/>
    <p:sldId id="311"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8"/>
    <a:srgbClr val="860038"/>
    <a:srgbClr val="717073"/>
    <a:srgbClr val="EF3E42"/>
    <a:srgbClr val="003D83"/>
    <a:srgbClr val="49A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3"/>
    <p:restoredTop sz="96327"/>
  </p:normalViewPr>
  <p:slideViewPr>
    <p:cSldViewPr snapToGrid="0" snapToObjects="1">
      <p:cViewPr varScale="1">
        <p:scale>
          <a:sx n="81" d="100"/>
          <a:sy n="81" d="100"/>
        </p:scale>
        <p:origin x="542"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E9C6C42A-61EE-48F7-A15E-CC0B31998CC1}" type="datetimeFigureOut">
              <a:rPr lang="en-US" smtClean="0"/>
              <a:t>12/1/2025</a:t>
            </a:fld>
            <a:endParaRPr lang="en-US" dirty="0"/>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21698941-A0BD-43C5-97CC-9850693C2139}" type="slidenum">
              <a:rPr lang="en-US" smtClean="0"/>
              <a:t>‹#›</a:t>
            </a:fld>
            <a:endParaRPr lang="en-US" dirty="0"/>
          </a:p>
        </p:txBody>
      </p:sp>
    </p:spTree>
    <p:extLst>
      <p:ext uri="{BB962C8B-B14F-4D97-AF65-F5344CB8AC3E}">
        <p14:creationId xmlns:p14="http://schemas.microsoft.com/office/powerpoint/2010/main" val="2817617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C9C1C0E3-AFF0-B540-BDA0-8122F751C8D9}" type="datetimeFigureOut">
              <a:rPr lang="en-US" smtClean="0"/>
              <a:t>12/1/2025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F690CC79-1C0C-F642-A258-1ED897B181D2}" type="slidenum">
              <a:rPr lang="en-US" smtClean="0"/>
              <a:t>‹#›</a:t>
            </a:fld>
            <a:endParaRPr lang="en-US" dirty="0"/>
          </a:p>
        </p:txBody>
      </p:sp>
    </p:spTree>
    <p:extLst>
      <p:ext uri="{BB962C8B-B14F-4D97-AF65-F5344CB8AC3E}">
        <p14:creationId xmlns:p14="http://schemas.microsoft.com/office/powerpoint/2010/main" val="169236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0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Tree>
    <p:extLst>
      <p:ext uri="{BB962C8B-B14F-4D97-AF65-F5344CB8AC3E}">
        <p14:creationId xmlns:p14="http://schemas.microsoft.com/office/powerpoint/2010/main" val="226744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with Image 0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2E5B34-75E3-A840-B202-AE4D88217B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1067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F624-FA5A-5E44-91EF-D98B80CB7655}"/>
              </a:ext>
            </a:extLst>
          </p:cNvPr>
          <p:cNvSpPr>
            <a:spLocks noGrp="1"/>
          </p:cNvSpPr>
          <p:nvPr>
            <p:ph type="title"/>
          </p:nvPr>
        </p:nvSpPr>
        <p:spPr>
          <a:xfrm>
            <a:off x="612648" y="640080"/>
            <a:ext cx="10244447" cy="641267"/>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EDCC4DA-646E-6C4D-88F0-C0C3E1397D6D}"/>
              </a:ext>
            </a:extLst>
          </p:cNvPr>
          <p:cNvSpPr>
            <a:spLocks noGrp="1"/>
          </p:cNvSpPr>
          <p:nvPr>
            <p:ph idx="1"/>
          </p:nvPr>
        </p:nvSpPr>
        <p:spPr>
          <a:xfrm>
            <a:off x="609599" y="1371600"/>
            <a:ext cx="10972799" cy="4754880"/>
          </a:xfrm>
        </p:spPr>
        <p:txBody>
          <a:bodyPr/>
          <a:lstStyle>
            <a:lvl1pPr>
              <a:defRPr sz="1600"/>
            </a:lvl1pPr>
            <a:lvl2pPr>
              <a:buClr>
                <a:srgbClr val="007698"/>
              </a:buClr>
              <a:defRPr sz="1600"/>
            </a:lvl2pPr>
            <a:lvl3pPr>
              <a:buClr>
                <a:srgbClr val="007698"/>
              </a:buClr>
              <a:defRPr sz="1600">
                <a:solidFill>
                  <a:srgbClr val="717073"/>
                </a:solidFill>
              </a:defRPr>
            </a:lvl3pPr>
            <a:lvl4pPr>
              <a:buClr>
                <a:srgbClr val="007698"/>
              </a:buClr>
              <a:defRPr sz="1600">
                <a:solidFill>
                  <a:srgbClr val="717073"/>
                </a:solidFill>
              </a:defRPr>
            </a:lvl4pPr>
            <a:lvl5pPr>
              <a:buClr>
                <a:srgbClr val="007698"/>
              </a:buClr>
              <a:defRPr sz="1600">
                <a:solidFill>
                  <a:srgbClr val="7170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A8EF9ED-23CB-E647-B8B9-1546428241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6FDA270-0AE5-874F-AC96-CBCC8B124925}"/>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9" name="Date Placeholder 3">
            <a:extLst>
              <a:ext uri="{FF2B5EF4-FFF2-40B4-BE49-F238E27FC236}">
                <a16:creationId xmlns:a16="http://schemas.microsoft.com/office/drawing/2014/main" id="{A277192B-F444-8E46-910E-47EF8E49DE14}"/>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Presentation title ©2021 Oncor Electric Delivery Company LLC. All rights reserved.                  Confidential – For internal purposes only</a:t>
            </a:r>
            <a:endParaRPr lang="en-US" dirty="0"/>
          </a:p>
        </p:txBody>
      </p:sp>
    </p:spTree>
    <p:extLst>
      <p:ext uri="{BB962C8B-B14F-4D97-AF65-F5344CB8AC3E}">
        <p14:creationId xmlns:p14="http://schemas.microsoft.com/office/powerpoint/2010/main" val="312158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3DF7-8F53-DC4F-9A46-C6C4711AAEFA}"/>
              </a:ext>
            </a:extLst>
          </p:cNvPr>
          <p:cNvSpPr>
            <a:spLocks noGrp="1"/>
          </p:cNvSpPr>
          <p:nvPr>
            <p:ph type="title"/>
          </p:nvPr>
        </p:nvSpPr>
        <p:spPr>
          <a:xfrm>
            <a:off x="609600" y="640080"/>
            <a:ext cx="10244447" cy="641861"/>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46DC2FB-9B4A-6F40-B191-612D3C0845AF}"/>
              </a:ext>
            </a:extLst>
          </p:cNvPr>
          <p:cNvSpPr>
            <a:spLocks noGrp="1"/>
          </p:cNvSpPr>
          <p:nvPr>
            <p:ph sz="half" idx="1"/>
          </p:nvPr>
        </p:nvSpPr>
        <p:spPr>
          <a:xfrm>
            <a:off x="609600" y="1371599"/>
            <a:ext cx="5410200" cy="4754880"/>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2B375C0-57EC-144C-95E3-21A9BBFAC168}"/>
              </a:ext>
            </a:extLst>
          </p:cNvPr>
          <p:cNvSpPr>
            <a:spLocks noGrp="1"/>
          </p:cNvSpPr>
          <p:nvPr>
            <p:ph sz="half" idx="2"/>
          </p:nvPr>
        </p:nvSpPr>
        <p:spPr>
          <a:xfrm>
            <a:off x="6172200" y="1371600"/>
            <a:ext cx="5410198" cy="4754880"/>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55C3741-18B2-CB40-B848-B5DA4CF6DE5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75E9F88-4833-3D41-9BC1-03895FBF7119}"/>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9" name="Date Placeholder 3">
            <a:extLst>
              <a:ext uri="{FF2B5EF4-FFF2-40B4-BE49-F238E27FC236}">
                <a16:creationId xmlns:a16="http://schemas.microsoft.com/office/drawing/2014/main" id="{B5BE1267-3EAE-7C40-AD76-EABB5DD4A751}"/>
              </a:ext>
            </a:extLst>
          </p:cNvPr>
          <p:cNvSpPr>
            <a:spLocks noGrp="1"/>
          </p:cNvSpPr>
          <p:nvPr>
            <p:ph type="dt" sz="half" idx="13"/>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Presentation title ©2021 Oncor Electric Delivery Company LLC. All rights reserved.                  Confidential – For internal purposes only</a:t>
            </a:r>
            <a:endParaRPr lang="en-US" dirty="0"/>
          </a:p>
        </p:txBody>
      </p:sp>
    </p:spTree>
    <p:extLst>
      <p:ext uri="{BB962C8B-B14F-4D97-AF65-F5344CB8AC3E}">
        <p14:creationId xmlns:p14="http://schemas.microsoft.com/office/powerpoint/2010/main" val="40288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FBEE-5FA1-314C-84CF-DADF2FF9B7A1}"/>
              </a:ext>
            </a:extLst>
          </p:cNvPr>
          <p:cNvSpPr>
            <a:spLocks noGrp="1"/>
          </p:cNvSpPr>
          <p:nvPr>
            <p:ph type="title"/>
          </p:nvPr>
        </p:nvSpPr>
        <p:spPr>
          <a:xfrm>
            <a:off x="609602" y="640080"/>
            <a:ext cx="10244446" cy="692786"/>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4700C73-F27B-6546-B67F-5E7EA8B00F9C}"/>
              </a:ext>
            </a:extLst>
          </p:cNvPr>
          <p:cNvSpPr>
            <a:spLocks noGrp="1"/>
          </p:cNvSpPr>
          <p:nvPr>
            <p:ph type="body" idx="1"/>
          </p:nvPr>
        </p:nvSpPr>
        <p:spPr>
          <a:xfrm>
            <a:off x="609602" y="1371600"/>
            <a:ext cx="53879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02AF4-60C7-134F-BD6E-8677FF812BA6}"/>
              </a:ext>
            </a:extLst>
          </p:cNvPr>
          <p:cNvSpPr>
            <a:spLocks noGrp="1"/>
          </p:cNvSpPr>
          <p:nvPr>
            <p:ph sz="half" idx="2"/>
          </p:nvPr>
        </p:nvSpPr>
        <p:spPr>
          <a:xfrm>
            <a:off x="609602" y="2254249"/>
            <a:ext cx="5387974" cy="3935413"/>
          </a:xfrm>
        </p:spPr>
        <p:txBody>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E8844A-4D95-8B4F-9757-5BD5164004C5}"/>
              </a:ext>
            </a:extLst>
          </p:cNvPr>
          <p:cNvSpPr>
            <a:spLocks noGrp="1"/>
          </p:cNvSpPr>
          <p:nvPr>
            <p:ph type="body" sz="quarter" idx="3"/>
          </p:nvPr>
        </p:nvSpPr>
        <p:spPr>
          <a:xfrm>
            <a:off x="6172200" y="1371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D50D96-349B-4F4A-A8B8-F2D783E3669C}"/>
              </a:ext>
            </a:extLst>
          </p:cNvPr>
          <p:cNvSpPr>
            <a:spLocks noGrp="1"/>
          </p:cNvSpPr>
          <p:nvPr>
            <p:ph sz="quarter" idx="4"/>
          </p:nvPr>
        </p:nvSpPr>
        <p:spPr>
          <a:xfrm>
            <a:off x="6172200" y="2254250"/>
            <a:ext cx="5183188" cy="3935412"/>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D18C384-AE99-9749-A721-BF19E22D0E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979364E-247E-3349-88E0-C87E4E99DDDF}"/>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11" name="Date Placeholder 3">
            <a:extLst>
              <a:ext uri="{FF2B5EF4-FFF2-40B4-BE49-F238E27FC236}">
                <a16:creationId xmlns:a16="http://schemas.microsoft.com/office/drawing/2014/main" id="{4E31C54F-19E5-B642-AEBC-A5A2752008F8}"/>
              </a:ext>
            </a:extLst>
          </p:cNvPr>
          <p:cNvSpPr>
            <a:spLocks noGrp="1"/>
          </p:cNvSpPr>
          <p:nvPr>
            <p:ph type="dt" sz="half" idx="13"/>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Presentation title ©2021 Oncor Electric Delivery Company LLC. All rights reserved.                  Confidential – For internal purposes only</a:t>
            </a:r>
            <a:endParaRPr lang="en-US" dirty="0"/>
          </a:p>
        </p:txBody>
      </p:sp>
    </p:spTree>
    <p:extLst>
      <p:ext uri="{BB962C8B-B14F-4D97-AF65-F5344CB8AC3E}">
        <p14:creationId xmlns:p14="http://schemas.microsoft.com/office/powerpoint/2010/main" val="255984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4622-68C1-464B-8643-DB971BAE4E16}"/>
              </a:ext>
            </a:extLst>
          </p:cNvPr>
          <p:cNvSpPr>
            <a:spLocks noGrp="1"/>
          </p:cNvSpPr>
          <p:nvPr>
            <p:ph type="title"/>
          </p:nvPr>
        </p:nvSpPr>
        <p:spPr>
          <a:xfrm>
            <a:off x="609600" y="640080"/>
            <a:ext cx="10244447" cy="641861"/>
          </a:xfrm>
        </p:spPr>
        <p:txBody>
          <a:bodyPr anchor="t" anchorCtr="0">
            <a:normAutofit/>
          </a:bodyPr>
          <a:lstStyle>
            <a:lvl1pPr>
              <a:defRPr sz="3000" b="0">
                <a:solidFill>
                  <a:srgbClr val="007698"/>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8836BB4-D4AE-0C47-8D33-E6A5D5C5B22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FE3F652-7F98-3A47-9F75-C3AB83433402}"/>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7" name="Date Placeholder 3">
            <a:extLst>
              <a:ext uri="{FF2B5EF4-FFF2-40B4-BE49-F238E27FC236}">
                <a16:creationId xmlns:a16="http://schemas.microsoft.com/office/drawing/2014/main" id="{1957E547-A0C3-AA4E-9249-2B5EC46D9C66}"/>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Presentation title ©2021 Oncor Electric Delivery Company LLC. All rights reserved.                  Confidential – For internal purposes only</a:t>
            </a:r>
            <a:endParaRPr lang="en-US" dirty="0"/>
          </a:p>
        </p:txBody>
      </p:sp>
    </p:spTree>
    <p:extLst>
      <p:ext uri="{BB962C8B-B14F-4D97-AF65-F5344CB8AC3E}">
        <p14:creationId xmlns:p14="http://schemas.microsoft.com/office/powerpoint/2010/main" val="144367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Imag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357E16-E70C-D34A-BE6E-EAA50A7F1E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51" y="858"/>
            <a:ext cx="12188948" cy="6856283"/>
          </a:xfrm>
          <a:prstGeom prst="rect">
            <a:avLst/>
          </a:prstGeom>
        </p:spPr>
      </p:pic>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Tree>
    <p:extLst>
      <p:ext uri="{BB962C8B-B14F-4D97-AF65-F5344CB8AC3E}">
        <p14:creationId xmlns:p14="http://schemas.microsoft.com/office/powerpoint/2010/main" val="30667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lace Image 0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AF9B89-D4DE-CC47-A883-C09B47347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857"/>
            <a:ext cx="12188952" cy="6856285"/>
          </a:xfrm>
          <a:prstGeom prst="rect">
            <a:avLst/>
          </a:prstGeom>
        </p:spPr>
      </p:pic>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Tree>
    <p:extLst>
      <p:ext uri="{BB962C8B-B14F-4D97-AF65-F5344CB8AC3E}">
        <p14:creationId xmlns:p14="http://schemas.microsoft.com/office/powerpoint/2010/main" val="347778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_ChooseYour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233480-AA54-1C40-BA0F-5F8AEFF62394}"/>
              </a:ext>
            </a:extLst>
          </p:cNvPr>
          <p:cNvSpPr>
            <a:spLocks noGrp="1"/>
          </p:cNvSpPr>
          <p:nvPr>
            <p:ph type="pic" sz="quarter" idx="13"/>
          </p:nvPr>
        </p:nvSpPr>
        <p:spPr>
          <a:xfrm>
            <a:off x="0" y="0"/>
            <a:ext cx="12192000" cy="6858000"/>
          </a:xfrm>
          <a:solidFill>
            <a:schemeClr val="bg2">
              <a:lumMod val="90000"/>
            </a:schemeClr>
          </a:solidFill>
        </p:spPr>
        <p:txBody>
          <a:bodyPr/>
          <a:lstStyle/>
          <a:p>
            <a:endParaRPr lang="en-US" dirty="0"/>
          </a:p>
        </p:txBody>
      </p:sp>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pic>
        <p:nvPicPr>
          <p:cNvPr id="9" name="Picture 8">
            <a:extLst>
              <a:ext uri="{FF2B5EF4-FFF2-40B4-BE49-F238E27FC236}">
                <a16:creationId xmlns:a16="http://schemas.microsoft.com/office/drawing/2014/main" id="{0F47E2B5-DBC1-AA48-BED1-C9F0013ED7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7706" y="292019"/>
            <a:ext cx="1318928" cy="852539"/>
          </a:xfrm>
          <a:prstGeom prst="rect">
            <a:avLst/>
          </a:prstGeom>
        </p:spPr>
      </p:pic>
    </p:spTree>
    <p:extLst>
      <p:ext uri="{BB962C8B-B14F-4D97-AF65-F5344CB8AC3E}">
        <p14:creationId xmlns:p14="http://schemas.microsoft.com/office/powerpoint/2010/main" val="31462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5" y="0"/>
            <a:ext cx="12188950" cy="6857998"/>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chemeClr val="bg1"/>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chemeClr val="bg1"/>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422470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R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6" y="0"/>
            <a:ext cx="12188948" cy="6857998"/>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chemeClr val="bg1"/>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chemeClr val="bg1"/>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52946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6" y="0"/>
            <a:ext cx="12188948" cy="6857997"/>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rgbClr val="007698"/>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1694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ith Image 0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4E3167-D07C-DA46-8256-9B5ED90B71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412117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with Image 0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2E5B34-75E3-A840-B202-AE4D88217B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71984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3CC07C-ABFA-8941-80AB-18C83B497863}"/>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525" y="2"/>
            <a:ext cx="12188950" cy="5954232"/>
          </a:xfrm>
          <a:prstGeom prst="rect">
            <a:avLst/>
          </a:prstGeom>
        </p:spPr>
      </p:pic>
      <p:sp>
        <p:nvSpPr>
          <p:cNvPr id="2" name="Title Placeholder 1">
            <a:extLst>
              <a:ext uri="{FF2B5EF4-FFF2-40B4-BE49-F238E27FC236}">
                <a16:creationId xmlns:a16="http://schemas.microsoft.com/office/drawing/2014/main" id="{543DFC76-F3D9-5148-BDB2-6E47FFAF28B7}"/>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726354-91BA-6B42-8CFE-67E081E82D7F}"/>
              </a:ext>
            </a:extLst>
          </p:cNvPr>
          <p:cNvSpPr>
            <a:spLocks noGrp="1"/>
          </p:cNvSpPr>
          <p:nvPr>
            <p:ph type="body" idx="1"/>
          </p:nvPr>
        </p:nvSpPr>
        <p:spPr>
          <a:xfrm>
            <a:off x="609599" y="1825625"/>
            <a:ext cx="109727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BA937B-3054-C04E-A949-6499E25F5885}"/>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Presentation title ©2021 Oncor Electric Delivery Company LLC. All rights reserved.                  Confidential – For internal purposes only</a:t>
            </a:r>
            <a:endParaRPr lang="en-US" dirty="0"/>
          </a:p>
        </p:txBody>
      </p:sp>
      <p:sp>
        <p:nvSpPr>
          <p:cNvPr id="5" name="Footer Placeholder 4">
            <a:extLst>
              <a:ext uri="{FF2B5EF4-FFF2-40B4-BE49-F238E27FC236}">
                <a16:creationId xmlns:a16="http://schemas.microsoft.com/office/drawing/2014/main" id="{AB136811-3504-E544-909D-C3E548D18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B636C6-D50D-CD4F-8420-AB7583C42C43}"/>
              </a:ext>
            </a:extLst>
          </p:cNvPr>
          <p:cNvSpPr>
            <a:spLocks noGrp="1"/>
          </p:cNvSpPr>
          <p:nvPr>
            <p:ph type="sldNum" sz="quarter" idx="4"/>
          </p:nvPr>
        </p:nvSpPr>
        <p:spPr>
          <a:xfrm>
            <a:off x="8610599" y="6356350"/>
            <a:ext cx="3224349" cy="365125"/>
          </a:xfrm>
          <a:prstGeom prst="rect">
            <a:avLst/>
          </a:prstGeom>
        </p:spPr>
        <p:txBody>
          <a:bodyPr vert="horz" lIns="91440" tIns="45720" rIns="91440" bIns="45720" rtlCol="0" anchor="ctr"/>
          <a:lstStyle>
            <a:lvl1pPr algn="r">
              <a:defRPr sz="1200" b="0">
                <a:solidFill>
                  <a:srgbClr val="717073"/>
                </a:solidFill>
              </a:defRPr>
            </a:lvl1pPr>
          </a:lstStyle>
          <a:p>
            <a:fld id="{A4D616CF-C9AA-AD44-BBB6-8180664C3BE1}" type="slidenum">
              <a:rPr lang="en-US" smtClean="0"/>
              <a:pPr/>
              <a:t>‹#›</a:t>
            </a:fld>
            <a:endParaRPr lang="en-US" dirty="0"/>
          </a:p>
        </p:txBody>
      </p:sp>
    </p:spTree>
    <p:extLst>
      <p:ext uri="{BB962C8B-B14F-4D97-AF65-F5344CB8AC3E}">
        <p14:creationId xmlns:p14="http://schemas.microsoft.com/office/powerpoint/2010/main" val="165410342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7" r:id="rId4"/>
    <p:sldLayoutId id="2147483651" r:id="rId5"/>
    <p:sldLayoutId id="2147483661" r:id="rId6"/>
    <p:sldLayoutId id="2147483662" r:id="rId7"/>
    <p:sldLayoutId id="2147483663" r:id="rId8"/>
    <p:sldLayoutId id="2147483664" r:id="rId9"/>
    <p:sldLayoutId id="2147483666" r:id="rId10"/>
    <p:sldLayoutId id="2147483650" r:id="rId11"/>
    <p:sldLayoutId id="2147483652" r:id="rId12"/>
    <p:sldLayoutId id="2147483653" r:id="rId13"/>
    <p:sldLayoutId id="214748365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rgbClr val="860038"/>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rgbClr val="717073"/>
          </a:solidFill>
          <a:latin typeface="+mn-lt"/>
          <a:ea typeface="+mn-ea"/>
          <a:cs typeface="+mn-cs"/>
        </a:defRPr>
      </a:lvl1pPr>
      <a:lvl2pPr marL="236538"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2pPr>
      <a:lvl3pPr marL="461963"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3pPr>
      <a:lvl4pPr marL="687388"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4pPr>
      <a:lvl5pPr marL="925513" indent="-2381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Excel_Worksheet1.xlsx"/><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452C8A-E376-CF4D-A9ED-746AB6F90F5A}"/>
              </a:ext>
            </a:extLst>
          </p:cNvPr>
          <p:cNvSpPr>
            <a:spLocks noGrp="1"/>
          </p:cNvSpPr>
          <p:nvPr>
            <p:ph type="ctrTitle"/>
          </p:nvPr>
        </p:nvSpPr>
        <p:spPr>
          <a:xfrm>
            <a:off x="779284" y="2888666"/>
            <a:ext cx="10744199" cy="2311560"/>
          </a:xfrm>
        </p:spPr>
        <p:txBody>
          <a:bodyPr>
            <a:normAutofit fontScale="90000"/>
          </a:bodyPr>
          <a:lstStyle/>
          <a:p>
            <a:r>
              <a:rPr lang="en-US" b="1" dirty="0"/>
              <a:t>ADER DOTA - Proposed Enhancements</a:t>
            </a:r>
            <a:br>
              <a:rPr lang="en-US" dirty="0"/>
            </a:br>
            <a:br>
              <a:rPr lang="en-US" dirty="0"/>
            </a:br>
            <a:r>
              <a:rPr lang="en-US" sz="3200" i="1" dirty="0"/>
              <a:t>Oncor</a:t>
            </a:r>
            <a:br>
              <a:rPr lang="en-US" sz="3200" i="1" dirty="0"/>
            </a:br>
            <a:br>
              <a:rPr lang="en-US" sz="3200" i="1" dirty="0"/>
            </a:br>
            <a:r>
              <a:rPr lang="en-US" sz="3200" dirty="0"/>
              <a:t>December 3, 2025</a:t>
            </a:r>
          </a:p>
        </p:txBody>
      </p:sp>
    </p:spTree>
    <p:extLst>
      <p:ext uri="{BB962C8B-B14F-4D97-AF65-F5344CB8AC3E}">
        <p14:creationId xmlns:p14="http://schemas.microsoft.com/office/powerpoint/2010/main" val="352241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289"/>
            <a:ext cx="10244447" cy="641861"/>
          </a:xfrm>
        </p:spPr>
        <p:txBody>
          <a:bodyPr>
            <a:normAutofit/>
          </a:bodyPr>
          <a:lstStyle/>
          <a:p>
            <a:r>
              <a:rPr lang="en-US" dirty="0"/>
              <a:t>ADER DOTA Enhancement Proposal</a:t>
            </a:r>
          </a:p>
        </p:txBody>
      </p:sp>
      <p:sp>
        <p:nvSpPr>
          <p:cNvPr id="3" name="Content Placeholder 2"/>
          <p:cNvSpPr>
            <a:spLocks noGrp="1"/>
          </p:cNvSpPr>
          <p:nvPr>
            <p:ph sz="half" idx="1"/>
          </p:nvPr>
        </p:nvSpPr>
        <p:spPr>
          <a:xfrm>
            <a:off x="628649" y="1556656"/>
            <a:ext cx="10791825" cy="4488544"/>
          </a:xfrm>
        </p:spPr>
        <p:txBody>
          <a:bodyPr>
            <a:noAutofit/>
          </a:bodyPr>
          <a:lstStyle/>
          <a:p>
            <a:pPr marR="0" lvl="0">
              <a:lnSpc>
                <a:spcPct val="100000"/>
              </a:lnSpc>
              <a:spcBef>
                <a:spcPts val="0"/>
              </a:spcBef>
              <a:spcAft>
                <a:spcPts val="1200"/>
              </a:spcAft>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ea typeface="Times New Roman" panose="02020603050405020304" pitchFamily="18" charset="0"/>
                <a:cs typeface="Times New Roman" panose="02020603050405020304" pitchFamily="18" charset="0"/>
              </a:rPr>
              <a:t>The current ADER Details of the Aggregation (“DOTA”) spreadsheet has been very effective for collecting and analyzing data. However, Oncor proposes enhancements to the DOTA spreadsheet to help DSPs to more efficiently process them as the ADER program grows:</a:t>
            </a:r>
          </a:p>
          <a:p>
            <a:pPr marL="285750" marR="0" lvl="0" indent="-285750">
              <a:lnSpc>
                <a:spcPct val="100000"/>
              </a:lnSpc>
              <a:spcBef>
                <a:spcPts val="0"/>
              </a:spcBef>
              <a:spcAft>
                <a:spcPts val="600"/>
              </a:spcAft>
              <a:buFont typeface="Arial" panose="020B0604020202020204" pitchFamily="34" charset="0"/>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ea typeface="Times New Roman" panose="02020603050405020304" pitchFamily="18" charset="0"/>
                <a:cs typeface="Times New Roman" panose="02020603050405020304" pitchFamily="18" charset="0"/>
              </a:rPr>
              <a:t>Oncor has seen an increased frequency of requests </a:t>
            </a:r>
          </a:p>
          <a:p>
            <a:pPr marL="285750" marR="0" lvl="0" indent="-285750">
              <a:lnSpc>
                <a:spcPct val="100000"/>
              </a:lnSpc>
              <a:spcBef>
                <a:spcPts val="0"/>
              </a:spcBef>
              <a:spcAft>
                <a:spcPts val="600"/>
              </a:spcAft>
              <a:buFont typeface="Arial" panose="020B0604020202020204" pitchFamily="34" charset="0"/>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ea typeface="Times New Roman" panose="02020603050405020304" pitchFamily="18" charset="0"/>
                <a:cs typeface="Times New Roman" panose="02020603050405020304" pitchFamily="18" charset="0"/>
              </a:rPr>
              <a:t>The number of ESI IDs requested on the DOTAs has increased </a:t>
            </a:r>
          </a:p>
          <a:p>
            <a:pPr marL="285750" marR="0" lvl="0" indent="-285750">
              <a:lnSpc>
                <a:spcPct val="100000"/>
              </a:lnSpc>
              <a:spcBef>
                <a:spcPts val="0"/>
              </a:spcBef>
              <a:spcAft>
                <a:spcPts val="1200"/>
              </a:spcAft>
              <a:buFont typeface="Arial" panose="020B0604020202020204" pitchFamily="34" charset="0"/>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ea typeface="Times New Roman" panose="02020603050405020304" pitchFamily="18" charset="0"/>
                <a:cs typeface="Times New Roman" panose="02020603050405020304" pitchFamily="18" charset="0"/>
              </a:rPr>
              <a:t>Some characteristics of the DOTA spreadsheet create opportunities for errors</a:t>
            </a:r>
          </a:p>
          <a:p>
            <a:pPr marR="0" lvl="0">
              <a:lnSpc>
                <a:spcPct val="100000"/>
              </a:lnSpc>
              <a:spcBef>
                <a:spcPts val="0"/>
              </a:spcBef>
              <a:spcAft>
                <a:spcPts val="1200"/>
              </a:spcAft>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ea typeface="Times New Roman" panose="02020603050405020304" pitchFamily="18" charset="0"/>
                <a:cs typeface="Times New Roman" panose="02020603050405020304" pitchFamily="18" charset="0"/>
              </a:rPr>
              <a:t>Processing the DOTA spreadsheets is requiring significantly more effort and time to review and analyze distribution system constraints, as well as to keep up with ESI IDs that have been approved or rejected in the past or are new requests</a:t>
            </a:r>
          </a:p>
          <a:p>
            <a:pPr marR="0" lvl="0">
              <a:lnSpc>
                <a:spcPct val="100000"/>
              </a:lnSpc>
              <a:spcBef>
                <a:spcPts val="0"/>
              </a:spcBef>
              <a:spcAft>
                <a:spcPts val="600"/>
              </a:spcAft>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solidFill>
                  <a:srgbClr val="007698"/>
                </a:solidFill>
                <a:latin typeface="+mj-lt"/>
                <a:ea typeface="Times New Roman" panose="02020603050405020304" pitchFamily="18" charset="0"/>
                <a:cs typeface="Times New Roman" panose="02020603050405020304" pitchFamily="18" charset="0"/>
              </a:rPr>
              <a:t>To address these issues, Oncor proposes the following enhancements to the DOTA spreadsheet format which will improve data collection and analyses and provide DSPs a more efficient method to create and populate databases, ultimately reducing processing time and increasing efficiency.</a:t>
            </a:r>
            <a:endParaRPr lang="en-US" sz="2000" dirty="0">
              <a:solidFill>
                <a:srgbClr val="007698"/>
              </a:solidFill>
              <a:effectLst/>
              <a:latin typeface="+mj-lt"/>
              <a:ea typeface="Times New Roman" panose="02020603050405020304" pitchFamily="18" charset="0"/>
              <a:cs typeface="Times New Roman" panose="02020603050405020304" pitchFamily="18" charset="0"/>
            </a:endParaRPr>
          </a:p>
          <a:p>
            <a:pPr marL="11113" lvl="1" indent="0">
              <a:lnSpc>
                <a:spcPct val="100000"/>
              </a:lnSpc>
              <a:spcBef>
                <a:spcPts val="0"/>
              </a:spcBef>
              <a:spcAft>
                <a:spcPts val="600"/>
              </a:spcAft>
              <a:buNone/>
            </a:pPr>
            <a:endParaRPr lang="en-US" sz="1400" dirty="0"/>
          </a:p>
        </p:txBody>
      </p:sp>
      <p:sp>
        <p:nvSpPr>
          <p:cNvPr id="4" name="Slide Number Placeholder 3">
            <a:extLst>
              <a:ext uri="{FF2B5EF4-FFF2-40B4-BE49-F238E27FC236}">
                <a16:creationId xmlns:a16="http://schemas.microsoft.com/office/drawing/2014/main" id="{92AEDFE7-7B57-4309-9A6D-81C3EC5890F6}"/>
              </a:ext>
            </a:extLst>
          </p:cNvPr>
          <p:cNvSpPr>
            <a:spLocks noGrp="1"/>
          </p:cNvSpPr>
          <p:nvPr>
            <p:ph type="sldNum" sz="quarter" idx="12"/>
          </p:nvPr>
        </p:nvSpPr>
        <p:spPr/>
        <p:txBody>
          <a:bodyPr/>
          <a:lstStyle/>
          <a:p>
            <a:fld id="{A4D616CF-C9AA-AD44-BBB6-8180664C3BE1}" type="slidenum">
              <a:rPr lang="en-US" smtClean="0"/>
              <a:t>2</a:t>
            </a:fld>
            <a:endParaRPr lang="en-US" dirty="0"/>
          </a:p>
        </p:txBody>
      </p:sp>
    </p:spTree>
    <p:extLst>
      <p:ext uri="{BB962C8B-B14F-4D97-AF65-F5344CB8AC3E}">
        <p14:creationId xmlns:p14="http://schemas.microsoft.com/office/powerpoint/2010/main" val="50453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289"/>
            <a:ext cx="10244447" cy="641861"/>
          </a:xfrm>
        </p:spPr>
        <p:txBody>
          <a:bodyPr>
            <a:normAutofit/>
          </a:bodyPr>
          <a:lstStyle/>
          <a:p>
            <a:r>
              <a:rPr lang="en-US" sz="3200" dirty="0"/>
              <a:t>Proposed Enhancement – </a:t>
            </a:r>
            <a:r>
              <a:rPr lang="en-US" sz="3200" i="1" dirty="0"/>
              <a:t>Premise-Level Header Tab</a:t>
            </a:r>
          </a:p>
        </p:txBody>
      </p:sp>
      <p:sp>
        <p:nvSpPr>
          <p:cNvPr id="3" name="Content Placeholder 2"/>
          <p:cNvSpPr>
            <a:spLocks noGrp="1"/>
          </p:cNvSpPr>
          <p:nvPr>
            <p:ph sz="half" idx="1"/>
          </p:nvPr>
        </p:nvSpPr>
        <p:spPr>
          <a:xfrm>
            <a:off x="628649" y="1565123"/>
            <a:ext cx="10791825" cy="2541210"/>
          </a:xfrm>
        </p:spPr>
        <p:txBody>
          <a:bodyPr>
            <a:noAutofit/>
          </a:bodyPr>
          <a:lstStyle/>
          <a:p>
            <a:pPr marL="342900" marR="0" lvl="0"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cs typeface="Times New Roman" panose="02020603050405020304" pitchFamily="18" charset="0"/>
              </a:rPr>
              <a:t>Move the header table from the Premise-Level tab to a new Premise-Level Header tab</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Create a unique Premise-Level Header tab for that information to aid in creating a database friendly Premise-Level tab</a:t>
            </a:r>
          </a:p>
          <a:p>
            <a:pPr marL="342900"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cs typeface="Times New Roman" panose="02020603050405020304" pitchFamily="18" charset="0"/>
              </a:rPr>
              <a:t>Remove columns with redundant information and add to the Premise-Level Header tab</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LSE associated with ESI ID</a:t>
            </a:r>
            <a:r>
              <a:rPr lang="en-US" sz="1800" dirty="0">
                <a:solidFill>
                  <a:srgbClr val="FF0000"/>
                </a:solidFill>
                <a:latin typeface="+mj-lt"/>
                <a:cs typeface="Times New Roman" panose="02020603050405020304" pitchFamily="18" charset="0"/>
              </a:rPr>
              <a:t> *</a:t>
            </a:r>
            <a:endParaRPr lang="en-US" sz="1800" dirty="0">
              <a:latin typeface="+mj-lt"/>
              <a:cs typeface="Times New Roman" panose="02020603050405020304" pitchFamily="18" charset="0"/>
            </a:endParaRP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DUNS+4 of the LSE associated with ESIID or Unique Meter ID</a:t>
            </a:r>
            <a:r>
              <a:rPr lang="en-US" sz="1800" dirty="0">
                <a:solidFill>
                  <a:srgbClr val="FF0000"/>
                </a:solidFill>
                <a:latin typeface="+mj-lt"/>
                <a:cs typeface="Times New Roman" panose="02020603050405020304" pitchFamily="18" charset="0"/>
              </a:rPr>
              <a:t> **</a:t>
            </a:r>
            <a:endParaRPr lang="en-US" sz="1800" dirty="0">
              <a:latin typeface="+mj-lt"/>
              <a:cs typeface="Times New Roman" panose="02020603050405020304" pitchFamily="18" charset="0"/>
            </a:endParaRP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Distribution Service Provider (DSP) serving premise </a:t>
            </a:r>
            <a:r>
              <a:rPr lang="en-US" sz="1800" dirty="0">
                <a:solidFill>
                  <a:srgbClr val="FF0000"/>
                </a:solidFill>
                <a:latin typeface="+mj-lt"/>
                <a:cs typeface="Times New Roman" panose="02020603050405020304" pitchFamily="18" charset="0"/>
              </a:rPr>
              <a:t>***</a:t>
            </a:r>
            <a:endParaRPr lang="en-US" sz="1800"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AEDFE7-7B57-4309-9A6D-81C3EC5890F6}"/>
              </a:ext>
            </a:extLst>
          </p:cNvPr>
          <p:cNvSpPr>
            <a:spLocks noGrp="1"/>
          </p:cNvSpPr>
          <p:nvPr>
            <p:ph type="sldNum" sz="quarter" idx="12"/>
          </p:nvPr>
        </p:nvSpPr>
        <p:spPr/>
        <p:txBody>
          <a:bodyPr/>
          <a:lstStyle/>
          <a:p>
            <a:fld id="{A4D616CF-C9AA-AD44-BBB6-8180664C3BE1}" type="slidenum">
              <a:rPr lang="en-US" smtClean="0"/>
              <a:t>3</a:t>
            </a:fld>
            <a:endParaRPr lang="en-US" dirty="0"/>
          </a:p>
        </p:txBody>
      </p:sp>
      <p:pic>
        <p:nvPicPr>
          <p:cNvPr id="8" name="Picture 7">
            <a:extLst>
              <a:ext uri="{FF2B5EF4-FFF2-40B4-BE49-F238E27FC236}">
                <a16:creationId xmlns:a16="http://schemas.microsoft.com/office/drawing/2014/main" id="{026D1C86-5BD8-4F84-A5B7-13BAA63F2EBF}"/>
              </a:ext>
            </a:extLst>
          </p:cNvPr>
          <p:cNvPicPr>
            <a:picLocks noChangeAspect="1"/>
          </p:cNvPicPr>
          <p:nvPr/>
        </p:nvPicPr>
        <p:blipFill>
          <a:blip r:embed="rId2"/>
          <a:stretch>
            <a:fillRect/>
          </a:stretch>
        </p:blipFill>
        <p:spPr>
          <a:xfrm>
            <a:off x="2476106" y="4106333"/>
            <a:ext cx="7233501" cy="2633644"/>
          </a:xfrm>
          <a:prstGeom prst="rect">
            <a:avLst/>
          </a:prstGeom>
        </p:spPr>
      </p:pic>
    </p:spTree>
    <p:extLst>
      <p:ext uri="{BB962C8B-B14F-4D97-AF65-F5344CB8AC3E}">
        <p14:creationId xmlns:p14="http://schemas.microsoft.com/office/powerpoint/2010/main" val="40340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289"/>
            <a:ext cx="10244447" cy="641861"/>
          </a:xfrm>
        </p:spPr>
        <p:txBody>
          <a:bodyPr>
            <a:normAutofit/>
          </a:bodyPr>
          <a:lstStyle/>
          <a:p>
            <a:r>
              <a:rPr lang="en-US" sz="3200" dirty="0"/>
              <a:t>Proposed Enhancement </a:t>
            </a:r>
            <a:r>
              <a:rPr lang="en-US" sz="3200" i="1" dirty="0"/>
              <a:t>– Hidden Cells / Validations</a:t>
            </a:r>
          </a:p>
        </p:txBody>
      </p:sp>
      <p:sp>
        <p:nvSpPr>
          <p:cNvPr id="3" name="Content Placeholder 2"/>
          <p:cNvSpPr>
            <a:spLocks noGrp="1"/>
          </p:cNvSpPr>
          <p:nvPr>
            <p:ph sz="half" idx="1"/>
          </p:nvPr>
        </p:nvSpPr>
        <p:spPr>
          <a:xfrm>
            <a:off x="628649" y="1556656"/>
            <a:ext cx="10791825" cy="2362832"/>
          </a:xfrm>
        </p:spPr>
        <p:txBody>
          <a:bodyPr>
            <a:noAutofit/>
          </a:bodyPr>
          <a:lstStyle/>
          <a:p>
            <a:pPr marL="342900" marR="0" lvl="0"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cs typeface="Times New Roman" panose="02020603050405020304" pitchFamily="18" charset="0"/>
              </a:rPr>
              <a:t>Move the “Hidden” text columns from the Premise-Level tab</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Currently, the Validation Table is presented on rows 7 through 18 in columns AL-AV</a:t>
            </a:r>
          </a:p>
          <a:p>
            <a:pPr marL="804863" lvl="2"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Deleting any rows between row 7 and row 18 deletes the values used in the drop-down list</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cs typeface="Times New Roman" panose="02020603050405020304" pitchFamily="18" charset="0"/>
              </a:rPr>
              <a:t>Solution - Create a unique tab for the Validation Table Array</a:t>
            </a:r>
          </a:p>
          <a:p>
            <a:pPr marL="804863" lvl="2"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The Validation Table tab could be hidden to prevent modification or deletion</a:t>
            </a:r>
          </a:p>
          <a:p>
            <a:pPr marL="804863" lvl="2"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Reorganize the table to match the order on the Premise Level spreadsheet tab</a:t>
            </a:r>
          </a:p>
          <a:p>
            <a:pPr marL="1030288" lvl="3"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i="1" dirty="0">
                <a:latin typeface="+mj-lt"/>
                <a:cs typeface="Times New Roman" panose="02020603050405020304" pitchFamily="18" charset="0"/>
              </a:rPr>
              <a:t>(order as it appears left to right)</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endParaRPr lang="en-US" dirty="0">
              <a:latin typeface="+mj-lt"/>
              <a:cs typeface="Times New Roman" panose="02020603050405020304" pitchFamily="18" charset="0"/>
            </a:endParaRP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endParaRPr lang="en-US" dirty="0">
              <a:latin typeface="+mj-lt"/>
              <a:cs typeface="Times New Roman" panose="02020603050405020304" pitchFamily="18" charset="0"/>
            </a:endParaRP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endParaRPr lang="en-US" dirty="0"/>
          </a:p>
        </p:txBody>
      </p:sp>
      <p:sp>
        <p:nvSpPr>
          <p:cNvPr id="4" name="Slide Number Placeholder 3">
            <a:extLst>
              <a:ext uri="{FF2B5EF4-FFF2-40B4-BE49-F238E27FC236}">
                <a16:creationId xmlns:a16="http://schemas.microsoft.com/office/drawing/2014/main" id="{92AEDFE7-7B57-4309-9A6D-81C3EC5890F6}"/>
              </a:ext>
            </a:extLst>
          </p:cNvPr>
          <p:cNvSpPr>
            <a:spLocks noGrp="1"/>
          </p:cNvSpPr>
          <p:nvPr>
            <p:ph type="sldNum" sz="quarter" idx="12"/>
          </p:nvPr>
        </p:nvSpPr>
        <p:spPr/>
        <p:txBody>
          <a:bodyPr/>
          <a:lstStyle/>
          <a:p>
            <a:fld id="{A4D616CF-C9AA-AD44-BBB6-8180664C3BE1}" type="slidenum">
              <a:rPr lang="en-US" smtClean="0"/>
              <a:t>4</a:t>
            </a:fld>
            <a:endParaRPr lang="en-US" dirty="0"/>
          </a:p>
        </p:txBody>
      </p:sp>
      <p:pic>
        <p:nvPicPr>
          <p:cNvPr id="10" name="Picture 9">
            <a:extLst>
              <a:ext uri="{FF2B5EF4-FFF2-40B4-BE49-F238E27FC236}">
                <a16:creationId xmlns:a16="http://schemas.microsoft.com/office/drawing/2014/main" id="{BB73E1F8-75F1-4A56-A145-D8B88E377F1B}"/>
              </a:ext>
            </a:extLst>
          </p:cNvPr>
          <p:cNvPicPr>
            <a:picLocks noChangeAspect="1"/>
          </p:cNvPicPr>
          <p:nvPr/>
        </p:nvPicPr>
        <p:blipFill>
          <a:blip r:embed="rId2"/>
          <a:stretch>
            <a:fillRect/>
          </a:stretch>
        </p:blipFill>
        <p:spPr>
          <a:xfrm>
            <a:off x="628649" y="4435320"/>
            <a:ext cx="10523165" cy="1921030"/>
          </a:xfrm>
          <a:prstGeom prst="rect">
            <a:avLst/>
          </a:prstGeom>
        </p:spPr>
      </p:pic>
    </p:spTree>
    <p:extLst>
      <p:ext uri="{BB962C8B-B14F-4D97-AF65-F5344CB8AC3E}">
        <p14:creationId xmlns:p14="http://schemas.microsoft.com/office/powerpoint/2010/main" val="6791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289"/>
            <a:ext cx="10244447" cy="641861"/>
          </a:xfrm>
        </p:spPr>
        <p:txBody>
          <a:bodyPr>
            <a:normAutofit/>
          </a:bodyPr>
          <a:lstStyle/>
          <a:p>
            <a:r>
              <a:rPr lang="en-US" sz="3200" dirty="0"/>
              <a:t>Proposed Enhancement </a:t>
            </a:r>
            <a:r>
              <a:rPr lang="en-US" sz="3200" i="1" dirty="0"/>
              <a:t>– Data Elements</a:t>
            </a:r>
          </a:p>
        </p:txBody>
      </p:sp>
      <p:sp>
        <p:nvSpPr>
          <p:cNvPr id="3" name="Content Placeholder 2"/>
          <p:cNvSpPr>
            <a:spLocks noGrp="1"/>
          </p:cNvSpPr>
          <p:nvPr>
            <p:ph sz="half" idx="1"/>
          </p:nvPr>
        </p:nvSpPr>
        <p:spPr>
          <a:xfrm>
            <a:off x="628649" y="1556656"/>
            <a:ext cx="10791825" cy="2362832"/>
          </a:xfrm>
        </p:spPr>
        <p:txBody>
          <a:bodyPr>
            <a:noAutofit/>
          </a:bodyPr>
          <a:lstStyle/>
          <a:p>
            <a:pPr marL="342900" marR="0" lvl="0"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cs typeface="Times New Roman" panose="02020603050405020304" pitchFamily="18" charset="0"/>
              </a:rPr>
              <a:t>Naming data elements within a database structure requires adherence to a consistent set of conventions to ensure clarity, maintainability, and ease of understanding for all users and developers</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Descriptive and Clear: Names should accurately reflect the data they represent, avoiding ambiguity</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Application of a uniform naming style across the entire database</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While descriptive, names should also be reasonably concise to avoid overly long queries or object references</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1800" dirty="0">
                <a:latin typeface="+mj-lt"/>
                <a:cs typeface="Times New Roman" panose="02020603050405020304" pitchFamily="18" charset="0"/>
              </a:rPr>
              <a:t>Create a Definition Library on a separate tab to provide more detailed descriptions of the naming elements</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endParaRPr lang="en-US" sz="1800" dirty="0">
              <a:latin typeface="+mj-lt"/>
              <a:cs typeface="Times New Roman" panose="02020603050405020304" pitchFamily="18" charset="0"/>
            </a:endParaRP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endParaRPr lang="en-US" dirty="0"/>
          </a:p>
        </p:txBody>
      </p:sp>
      <p:sp>
        <p:nvSpPr>
          <p:cNvPr id="4" name="Slide Number Placeholder 3">
            <a:extLst>
              <a:ext uri="{FF2B5EF4-FFF2-40B4-BE49-F238E27FC236}">
                <a16:creationId xmlns:a16="http://schemas.microsoft.com/office/drawing/2014/main" id="{92AEDFE7-7B57-4309-9A6D-81C3EC5890F6}"/>
              </a:ext>
            </a:extLst>
          </p:cNvPr>
          <p:cNvSpPr>
            <a:spLocks noGrp="1"/>
          </p:cNvSpPr>
          <p:nvPr>
            <p:ph type="sldNum" sz="quarter" idx="12"/>
          </p:nvPr>
        </p:nvSpPr>
        <p:spPr/>
        <p:txBody>
          <a:bodyPr/>
          <a:lstStyle/>
          <a:p>
            <a:fld id="{A4D616CF-C9AA-AD44-BBB6-8180664C3BE1}" type="slidenum">
              <a:rPr lang="en-US" smtClean="0"/>
              <a:t>5</a:t>
            </a:fld>
            <a:endParaRPr lang="en-US" dirty="0"/>
          </a:p>
        </p:txBody>
      </p:sp>
      <p:grpSp>
        <p:nvGrpSpPr>
          <p:cNvPr id="18" name="Group 17">
            <a:extLst>
              <a:ext uri="{FF2B5EF4-FFF2-40B4-BE49-F238E27FC236}">
                <a16:creationId xmlns:a16="http://schemas.microsoft.com/office/drawing/2014/main" id="{F3349FB6-317D-483C-B11C-6DE45F4B0BCE}"/>
              </a:ext>
            </a:extLst>
          </p:cNvPr>
          <p:cNvGrpSpPr/>
          <p:nvPr/>
        </p:nvGrpSpPr>
        <p:grpSpPr>
          <a:xfrm>
            <a:off x="432537" y="4581819"/>
            <a:ext cx="11266127" cy="1959990"/>
            <a:chOff x="432537" y="3950616"/>
            <a:chExt cx="11266127" cy="1959990"/>
          </a:xfrm>
        </p:grpSpPr>
        <p:sp>
          <p:nvSpPr>
            <p:cNvPr id="13" name="Arrow: Down 12">
              <a:extLst>
                <a:ext uri="{FF2B5EF4-FFF2-40B4-BE49-F238E27FC236}">
                  <a16:creationId xmlns:a16="http://schemas.microsoft.com/office/drawing/2014/main" id="{DE0D6FE9-C053-4AC5-8861-FBBBA03A58F6}"/>
                </a:ext>
              </a:extLst>
            </p:cNvPr>
            <p:cNvSpPr/>
            <p:nvPr/>
          </p:nvSpPr>
          <p:spPr>
            <a:xfrm>
              <a:off x="5938886" y="5165888"/>
              <a:ext cx="377072" cy="320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a:extLst>
                <a:ext uri="{FF2B5EF4-FFF2-40B4-BE49-F238E27FC236}">
                  <a16:creationId xmlns:a16="http://schemas.microsoft.com/office/drawing/2014/main" id="{031285EB-2140-42D4-90FF-4BBCFD1E17B7}"/>
                </a:ext>
              </a:extLst>
            </p:cNvPr>
            <p:cNvGraphicFramePr>
              <a:graphicFrameLocks noChangeAspect="1"/>
            </p:cNvGraphicFramePr>
            <p:nvPr>
              <p:extLst>
                <p:ext uri="{D42A27DB-BD31-4B8C-83A1-F6EECF244321}">
                  <p14:modId xmlns:p14="http://schemas.microsoft.com/office/powerpoint/2010/main" val="471531835"/>
                </p:ext>
              </p:extLst>
            </p:nvPr>
          </p:nvGraphicFramePr>
          <p:xfrm>
            <a:off x="432537" y="3950616"/>
            <a:ext cx="11266127" cy="1110941"/>
          </p:xfrm>
          <a:graphic>
            <a:graphicData uri="http://schemas.openxmlformats.org/presentationml/2006/ole">
              <mc:AlternateContent xmlns:mc="http://schemas.openxmlformats.org/markup-compatibility/2006">
                <mc:Choice xmlns:v="urn:schemas-microsoft-com:vml" Requires="v">
                  <p:oleObj spid="_x0000_s1079" name="Worksheet" r:id="rId3" imgW="10271709" imgH="1013443" progId="Excel.Sheet.12">
                    <p:embed/>
                  </p:oleObj>
                </mc:Choice>
                <mc:Fallback>
                  <p:oleObj name="Worksheet" r:id="rId3" imgW="10271709" imgH="1013443" progId="Excel.Sheet.12">
                    <p:embed/>
                    <p:pic>
                      <p:nvPicPr>
                        <p:cNvPr id="0" name=""/>
                        <p:cNvPicPr/>
                        <p:nvPr/>
                      </p:nvPicPr>
                      <p:blipFill>
                        <a:blip r:embed="rId4"/>
                        <a:stretch>
                          <a:fillRect/>
                        </a:stretch>
                      </p:blipFill>
                      <p:spPr>
                        <a:xfrm>
                          <a:off x="432537" y="3950616"/>
                          <a:ext cx="11266127" cy="1110941"/>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721C1F4A-138F-4F42-9C4A-CD3876B6E46E}"/>
                </a:ext>
              </a:extLst>
            </p:cNvPr>
            <p:cNvGraphicFramePr>
              <a:graphicFrameLocks noChangeAspect="1"/>
            </p:cNvGraphicFramePr>
            <p:nvPr>
              <p:extLst>
                <p:ext uri="{D42A27DB-BD31-4B8C-83A1-F6EECF244321}">
                  <p14:modId xmlns:p14="http://schemas.microsoft.com/office/powerpoint/2010/main" val="3896101556"/>
                </p:ext>
              </p:extLst>
            </p:nvPr>
          </p:nvGraphicFramePr>
          <p:xfrm>
            <a:off x="432537" y="5630814"/>
            <a:ext cx="11266127" cy="279792"/>
          </p:xfrm>
          <a:graphic>
            <a:graphicData uri="http://schemas.openxmlformats.org/presentationml/2006/ole">
              <mc:AlternateContent xmlns:mc="http://schemas.openxmlformats.org/markup-compatibility/2006">
                <mc:Choice xmlns:v="urn:schemas-microsoft-com:vml" Requires="v">
                  <p:oleObj spid="_x0000_s1080" name="Worksheet" r:id="rId5" imgW="10271709" imgH="175380" progId="Excel.Sheet.12">
                    <p:embed/>
                  </p:oleObj>
                </mc:Choice>
                <mc:Fallback>
                  <p:oleObj name="Worksheet" r:id="rId5" imgW="10271709" imgH="175380" progId="Excel.Sheet.12">
                    <p:embed/>
                    <p:pic>
                      <p:nvPicPr>
                        <p:cNvPr id="0" name=""/>
                        <p:cNvPicPr/>
                        <p:nvPr/>
                      </p:nvPicPr>
                      <p:blipFill>
                        <a:blip r:embed="rId6"/>
                        <a:stretch>
                          <a:fillRect/>
                        </a:stretch>
                      </p:blipFill>
                      <p:spPr>
                        <a:xfrm>
                          <a:off x="432537" y="5630814"/>
                          <a:ext cx="11266127" cy="279792"/>
                        </a:xfrm>
                        <a:prstGeom prst="rect">
                          <a:avLst/>
                        </a:prstGeom>
                      </p:spPr>
                    </p:pic>
                  </p:oleObj>
                </mc:Fallback>
              </mc:AlternateContent>
            </a:graphicData>
          </a:graphic>
        </p:graphicFrame>
      </p:grpSp>
    </p:spTree>
    <p:extLst>
      <p:ext uri="{BB962C8B-B14F-4D97-AF65-F5344CB8AC3E}">
        <p14:creationId xmlns:p14="http://schemas.microsoft.com/office/powerpoint/2010/main" val="55094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289"/>
            <a:ext cx="10244447" cy="641861"/>
          </a:xfrm>
        </p:spPr>
        <p:txBody>
          <a:bodyPr>
            <a:normAutofit/>
          </a:bodyPr>
          <a:lstStyle/>
          <a:p>
            <a:r>
              <a:rPr lang="en-US" sz="3200" dirty="0"/>
              <a:t>Proposed Enhancement </a:t>
            </a:r>
            <a:r>
              <a:rPr lang="en-US" sz="3200" i="1" dirty="0"/>
              <a:t>– Definition Library</a:t>
            </a:r>
          </a:p>
        </p:txBody>
      </p:sp>
      <p:sp>
        <p:nvSpPr>
          <p:cNvPr id="4" name="Slide Number Placeholder 3">
            <a:extLst>
              <a:ext uri="{FF2B5EF4-FFF2-40B4-BE49-F238E27FC236}">
                <a16:creationId xmlns:a16="http://schemas.microsoft.com/office/drawing/2014/main" id="{92AEDFE7-7B57-4309-9A6D-81C3EC5890F6}"/>
              </a:ext>
            </a:extLst>
          </p:cNvPr>
          <p:cNvSpPr>
            <a:spLocks noGrp="1"/>
          </p:cNvSpPr>
          <p:nvPr>
            <p:ph type="sldNum" sz="quarter" idx="12"/>
          </p:nvPr>
        </p:nvSpPr>
        <p:spPr/>
        <p:txBody>
          <a:bodyPr/>
          <a:lstStyle/>
          <a:p>
            <a:fld id="{A4D616CF-C9AA-AD44-BBB6-8180664C3BE1}" type="slidenum">
              <a:rPr lang="en-US" smtClean="0"/>
              <a:t>6</a:t>
            </a:fld>
            <a:endParaRPr lang="en-US" dirty="0"/>
          </a:p>
        </p:txBody>
      </p:sp>
      <p:graphicFrame>
        <p:nvGraphicFramePr>
          <p:cNvPr id="10" name="Table 9">
            <a:extLst>
              <a:ext uri="{FF2B5EF4-FFF2-40B4-BE49-F238E27FC236}">
                <a16:creationId xmlns:a16="http://schemas.microsoft.com/office/drawing/2014/main" id="{713FAE81-9DCA-48FC-9C78-8F011DBA963F}"/>
              </a:ext>
            </a:extLst>
          </p:cNvPr>
          <p:cNvGraphicFramePr>
            <a:graphicFrameLocks noGrp="1"/>
          </p:cNvGraphicFramePr>
          <p:nvPr>
            <p:extLst>
              <p:ext uri="{D42A27DB-BD31-4B8C-83A1-F6EECF244321}">
                <p14:modId xmlns:p14="http://schemas.microsoft.com/office/powerpoint/2010/main" val="4169656597"/>
              </p:ext>
            </p:extLst>
          </p:nvPr>
        </p:nvGraphicFramePr>
        <p:xfrm>
          <a:off x="609601" y="2535810"/>
          <a:ext cx="10972798" cy="2825218"/>
        </p:xfrm>
        <a:graphic>
          <a:graphicData uri="http://schemas.openxmlformats.org/drawingml/2006/table">
            <a:tbl>
              <a:tblPr/>
              <a:tblGrid>
                <a:gridCol w="361650">
                  <a:extLst>
                    <a:ext uri="{9D8B030D-6E8A-4147-A177-3AD203B41FA5}">
                      <a16:colId xmlns:a16="http://schemas.microsoft.com/office/drawing/2014/main" val="1372119411"/>
                    </a:ext>
                  </a:extLst>
                </a:gridCol>
                <a:gridCol w="1357170">
                  <a:extLst>
                    <a:ext uri="{9D8B030D-6E8A-4147-A177-3AD203B41FA5}">
                      <a16:colId xmlns:a16="http://schemas.microsoft.com/office/drawing/2014/main" val="1969538877"/>
                    </a:ext>
                  </a:extLst>
                </a:gridCol>
                <a:gridCol w="3229213">
                  <a:extLst>
                    <a:ext uri="{9D8B030D-6E8A-4147-A177-3AD203B41FA5}">
                      <a16:colId xmlns:a16="http://schemas.microsoft.com/office/drawing/2014/main" val="4248381460"/>
                    </a:ext>
                  </a:extLst>
                </a:gridCol>
                <a:gridCol w="1093170">
                  <a:extLst>
                    <a:ext uri="{9D8B030D-6E8A-4147-A177-3AD203B41FA5}">
                      <a16:colId xmlns:a16="http://schemas.microsoft.com/office/drawing/2014/main" val="3023417837"/>
                    </a:ext>
                  </a:extLst>
                </a:gridCol>
                <a:gridCol w="1084951">
                  <a:extLst>
                    <a:ext uri="{9D8B030D-6E8A-4147-A177-3AD203B41FA5}">
                      <a16:colId xmlns:a16="http://schemas.microsoft.com/office/drawing/2014/main" val="3431030789"/>
                    </a:ext>
                  </a:extLst>
                </a:gridCol>
                <a:gridCol w="3846644">
                  <a:extLst>
                    <a:ext uri="{9D8B030D-6E8A-4147-A177-3AD203B41FA5}">
                      <a16:colId xmlns:a16="http://schemas.microsoft.com/office/drawing/2014/main" val="441979833"/>
                    </a:ext>
                  </a:extLst>
                </a:gridCol>
              </a:tblGrid>
              <a:tr h="332379">
                <a:tc>
                  <a:txBody>
                    <a:bodyPr/>
                    <a:lstStyle/>
                    <a:p>
                      <a:pPr algn="l" fontAlgn="b"/>
                      <a:r>
                        <a:rPr lang="en-US" sz="1000" b="1" i="0" u="none" strike="noStrike">
                          <a:effectLst/>
                          <a:latin typeface="Arial" panose="020B0604020202020204" pitchFamily="34" charset="0"/>
                        </a:rPr>
                        <a:t>COLUMN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1" i="0" u="none" strike="noStrike">
                          <a:effectLst/>
                          <a:latin typeface="Arial" panose="020B0604020202020204" pitchFamily="34" charset="0"/>
                        </a:rPr>
                        <a:t>DB FRIENDLY HEADINGS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1" i="0" u="none" strike="noStrike">
                          <a:effectLst/>
                          <a:latin typeface="Arial" panose="020B0604020202020204" pitchFamily="34" charset="0"/>
                        </a:rPr>
                        <a:t>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1" i="0" u="none" strike="noStrike">
                          <a:effectLst/>
                          <a:latin typeface="Arial" panose="020B0604020202020204" pitchFamily="34" charset="0"/>
                        </a:rPr>
                        <a:t>ATTRIBUTE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1" i="0" u="none" strike="noStrike">
                          <a:effectLst/>
                          <a:latin typeface="Arial" panose="020B0604020202020204" pitchFamily="34" charset="0"/>
                        </a:rPr>
                        <a:t>NOTES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61507762"/>
                  </a:ext>
                </a:extLst>
              </a:tr>
              <a:tr h="332379">
                <a:tc>
                  <a:txBody>
                    <a:bodyPr/>
                    <a:lstStyle/>
                    <a:p>
                      <a:pPr algn="l" fontAlgn="ctr"/>
                      <a:r>
                        <a:rPr lang="en-US" sz="1000" b="0" i="0" u="none" strike="noStrike">
                          <a:effectLst/>
                          <a:latin typeface="Arial" panose="020B0604020202020204" pitchFamily="34" charset="0"/>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PREMID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Premise Unique Identifier/Site Name (one row per device per premise: A-Q </a:t>
                      </a:r>
                      <a:r>
                        <a:rPr lang="en-US" sz="1000" b="0" i="0" u="sng" strike="noStrike">
                          <a:effectLst/>
                          <a:latin typeface="Arial" panose="020B0604020202020204" pitchFamily="34" charset="0"/>
                        </a:rPr>
                        <a:t>must</a:t>
                      </a:r>
                      <a:r>
                        <a:rPr lang="en-US" sz="1000" b="0" i="0" u="none" strike="noStrike">
                          <a:effectLst/>
                          <a:latin typeface="Arial" panose="020B0604020202020204" pitchFamily="34" charset="0"/>
                        </a:rPr>
                        <a:t> be identical per premise)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Max 64 characters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544003"/>
                  </a:ext>
                </a:extLst>
              </a:tr>
              <a:tr h="166189">
                <a:tc>
                  <a:txBody>
                    <a:bodyPr/>
                    <a:lstStyle/>
                    <a:p>
                      <a:pPr algn="l" fontAlgn="ctr"/>
                      <a:r>
                        <a:rPr lang="en-US" sz="1000" b="0" i="0" u="none" strike="noStrike">
                          <a:effectLst/>
                          <a:latin typeface="Arial" panose="020B0604020202020204" pitchFamily="34" charset="0"/>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SERVADDRESS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Address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Max 64 characters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447672"/>
                  </a:ext>
                </a:extLst>
              </a:tr>
              <a:tr h="166189">
                <a:tc>
                  <a:txBody>
                    <a:bodyPr/>
                    <a:lstStyle/>
                    <a:p>
                      <a:pPr algn="l" fontAlgn="ctr"/>
                      <a:r>
                        <a:rPr lang="en-US" sz="1000" b="0" i="0" u="none" strike="noStrike">
                          <a:effectLst/>
                          <a:latin typeface="Arial" panose="020B0604020202020204" pitchFamily="34" charset="0"/>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Max 64 characters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089893"/>
                  </a:ext>
                </a:extLst>
              </a:tr>
              <a:tr h="166189">
                <a:tc>
                  <a:txBody>
                    <a:bodyPr/>
                    <a:lstStyle/>
                    <a:p>
                      <a:pPr algn="l" fontAlgn="ctr"/>
                      <a:r>
                        <a:rPr lang="en-US" sz="1000" b="0" i="0" u="none" strike="noStrike">
                          <a:effectLst/>
                          <a:latin typeface="Arial" panose="020B0604020202020204" pitchFamily="34"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ZIP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Zip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Max 12 characters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6804"/>
                  </a:ext>
                </a:extLst>
              </a:tr>
              <a:tr h="166189">
                <a:tc>
                  <a:txBody>
                    <a:bodyPr/>
                    <a:lstStyle/>
                    <a:p>
                      <a:pPr algn="l" fontAlgn="ctr"/>
                      <a:r>
                        <a:rPr lang="en-US" sz="1000" b="0" i="0" u="none" strike="noStrike">
                          <a:effectLst/>
                          <a:latin typeface="Arial" panose="020B060402020202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ADERSTARTDATE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Premise start date in ADER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MM/DD/YYYY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Must be first day of the 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458498"/>
                  </a:ext>
                </a:extLst>
              </a:tr>
              <a:tr h="166189">
                <a:tc>
                  <a:txBody>
                    <a:bodyPr/>
                    <a:lstStyle/>
                    <a:p>
                      <a:pPr algn="l" fontAlgn="ctr"/>
                      <a:r>
                        <a:rPr lang="en-US" sz="1000" b="0" i="0" u="none" strike="noStrike">
                          <a:effectLst/>
                          <a:latin typeface="Arial" panose="020B0604020202020204" pitchFamily="34"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ADERSTOPDATE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Premise stop date in ADER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MM/DD/YYYY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Stop date must be last date of the 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788727"/>
                  </a:ext>
                </a:extLst>
              </a:tr>
              <a:tr h="332379">
                <a:tc>
                  <a:txBody>
                    <a:bodyPr/>
                    <a:lstStyle/>
                    <a:p>
                      <a:pPr algn="l" fontAlgn="ctr"/>
                      <a:r>
                        <a:rPr lang="en-US" sz="1000" b="0" i="0" u="none" strike="noStrike">
                          <a:effectLst/>
                          <a:latin typeface="Arial" panose="020B0604020202020204" pitchFamily="34" charset="0"/>
                        </a:rPr>
                        <a: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Update Information Submitted by QSE for DSP  (What has changed at the premise since the last submittal)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Pull Down List with Validation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200201"/>
                  </a:ext>
                </a:extLst>
              </a:tr>
              <a:tr h="166189">
                <a:tc>
                  <a:txBody>
                    <a:bodyPr/>
                    <a:lstStyle/>
                    <a:p>
                      <a:pPr algn="l" fontAlgn="ctr"/>
                      <a:r>
                        <a:rPr lang="en-US" sz="1000" b="0" i="0" u="none" strike="noStrike">
                          <a:effectLst/>
                          <a:latin typeface="Arial" panose="020B0604020202020204" pitchFamily="34" charset="0"/>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ESIID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ESIID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Max 64 characters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860176"/>
                  </a:ext>
                </a:extLst>
              </a:tr>
              <a:tr h="830947">
                <a:tc>
                  <a:txBody>
                    <a:bodyPr/>
                    <a:lstStyle/>
                    <a:p>
                      <a:pPr algn="l" fontAlgn="ctr"/>
                      <a:r>
                        <a:rPr lang="en-US" sz="1000" b="0" i="0" u="none" strike="noStrike">
                          <a:effectLst/>
                          <a:latin typeface="Arial" panose="020B0604020202020204" pitchFamily="34" charset="0"/>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NOIESVCTERRITORY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effectLst/>
                          <a:latin typeface="Arial" panose="020B0604020202020204" pitchFamily="34" charset="0"/>
                        </a:rPr>
                        <a:t>NOIE Service Territory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Arial" panose="020B0604020202020204" pitchFamily="34" charset="0"/>
                        </a:rPr>
                        <a:t>Max 64 characters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effectLst/>
                          <a:latin typeface="Arial" panose="020B0604020202020204" pitchFamily="34" charset="0"/>
                        </a:rPr>
                        <a:t>•Must be "Yes" if the load is inside a NOIE area; otherwise must be "No"</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•If NOIE Area is "Yes" then Private Use Network must be "No"</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•If NOIE Area is "Yes" and Wholesale Meter Point is "No" Unique Meter ID cannot be blank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207742"/>
                  </a:ext>
                </a:extLst>
              </a:tr>
            </a:tbl>
          </a:graphicData>
        </a:graphic>
      </p:graphicFrame>
    </p:spTree>
    <p:extLst>
      <p:ext uri="{BB962C8B-B14F-4D97-AF65-F5344CB8AC3E}">
        <p14:creationId xmlns:p14="http://schemas.microsoft.com/office/powerpoint/2010/main" val="1589986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5289"/>
            <a:ext cx="10244447" cy="641861"/>
          </a:xfrm>
        </p:spPr>
        <p:txBody>
          <a:bodyPr>
            <a:normAutofit/>
          </a:bodyPr>
          <a:lstStyle/>
          <a:p>
            <a:r>
              <a:rPr lang="en-US" sz="3200" dirty="0"/>
              <a:t>Proposed Enhancement </a:t>
            </a:r>
            <a:r>
              <a:rPr lang="en-US" sz="3200" i="1" dirty="0"/>
              <a:t>– New Reject Reason</a:t>
            </a:r>
          </a:p>
        </p:txBody>
      </p:sp>
      <p:sp>
        <p:nvSpPr>
          <p:cNvPr id="3" name="Content Placeholder 2"/>
          <p:cNvSpPr>
            <a:spLocks noGrp="1"/>
          </p:cNvSpPr>
          <p:nvPr>
            <p:ph sz="half" idx="1"/>
          </p:nvPr>
        </p:nvSpPr>
        <p:spPr>
          <a:xfrm>
            <a:off x="628649" y="1556656"/>
            <a:ext cx="10791825" cy="2362832"/>
          </a:xfrm>
        </p:spPr>
        <p:txBody>
          <a:bodyPr>
            <a:noAutofit/>
          </a:bodyPr>
          <a:lstStyle/>
          <a:p>
            <a:pPr marL="342900" marR="0" lvl="0"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cs typeface="Times New Roman" panose="02020603050405020304" pitchFamily="18" charset="0"/>
              </a:rPr>
              <a:t>As the volume of ADER requests increases, processing time to complete a thorough distribution system constraints analysis will also increase</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dirty="0">
                <a:latin typeface="+mj-lt"/>
                <a:cs typeface="Times New Roman" panose="02020603050405020304" pitchFamily="18" charset="0"/>
              </a:rPr>
              <a:t>Add a new Reject Reason to indicate the DSP teams are still studying specific ESIIDs</a:t>
            </a:r>
          </a:p>
          <a:p>
            <a:pPr marL="804863" lvl="2"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dirty="0">
                <a:latin typeface="+mj-lt"/>
                <a:cs typeface="Times New Roman" panose="02020603050405020304" pitchFamily="18" charset="0"/>
              </a:rPr>
              <a:t> “Distribution System Constraints Still Under Review”</a:t>
            </a:r>
          </a:p>
          <a:p>
            <a:pPr marL="342900"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cs typeface="Times New Roman" panose="02020603050405020304" pitchFamily="18" charset="0"/>
              </a:rPr>
              <a:t>This will allow a majority of ESI IDs that pass validations to be returned to the LSE or REP</a:t>
            </a:r>
          </a:p>
          <a:p>
            <a:pPr marL="342900"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r>
              <a:rPr lang="en-US" sz="2000" dirty="0">
                <a:latin typeface="+mj-lt"/>
                <a:cs typeface="Times New Roman" panose="02020603050405020304" pitchFamily="18" charset="0"/>
              </a:rPr>
              <a:t>The ESI IDs indicating “still under review” will be returned once the DSP completes their study</a:t>
            </a:r>
          </a:p>
          <a:p>
            <a:pPr marL="579438" lvl="1" indent="-342900">
              <a:lnSpc>
                <a:spcPct val="100000"/>
              </a:lnSpc>
              <a:spcBef>
                <a:spcPts val="0"/>
              </a:spcBef>
              <a:spcAft>
                <a:spcPts val="600"/>
              </a:spcAft>
              <a:buFont typeface="Symbol" panose="05050102010706020507" pitchFamily="18" charset="2"/>
              <a:buChar char=""/>
              <a:tabLst>
                <a:tab pos="-685800" algn="l"/>
                <a:tab pos="-457200" algn="l"/>
                <a:tab pos="0" algn="l"/>
                <a:tab pos="685800" algn="l"/>
                <a:tab pos="1143000" algn="l"/>
                <a:tab pos="1371600" algn="l"/>
                <a:tab pos="1600200" algn="l"/>
                <a:tab pos="1828800" algn="l"/>
                <a:tab pos="2057400" algn="l"/>
                <a:tab pos="2286000" algn="l"/>
                <a:tab pos="2514600" algn="l"/>
                <a:tab pos="2743200" algn="l"/>
                <a:tab pos="2971800" algn="l"/>
                <a:tab pos="3200400" algn="l"/>
                <a:tab pos="3429000" algn="l"/>
              </a:tabLst>
            </a:pPr>
            <a:endParaRPr lang="en-US" dirty="0"/>
          </a:p>
        </p:txBody>
      </p:sp>
      <p:sp>
        <p:nvSpPr>
          <p:cNvPr id="4" name="Slide Number Placeholder 3">
            <a:extLst>
              <a:ext uri="{FF2B5EF4-FFF2-40B4-BE49-F238E27FC236}">
                <a16:creationId xmlns:a16="http://schemas.microsoft.com/office/drawing/2014/main" id="{92AEDFE7-7B57-4309-9A6D-81C3EC5890F6}"/>
              </a:ext>
            </a:extLst>
          </p:cNvPr>
          <p:cNvSpPr>
            <a:spLocks noGrp="1"/>
          </p:cNvSpPr>
          <p:nvPr>
            <p:ph type="sldNum" sz="quarter" idx="12"/>
          </p:nvPr>
        </p:nvSpPr>
        <p:spPr/>
        <p:txBody>
          <a:bodyPr/>
          <a:lstStyle/>
          <a:p>
            <a:fld id="{A4D616CF-C9AA-AD44-BBB6-8180664C3BE1}" type="slidenum">
              <a:rPr lang="en-US" smtClean="0"/>
              <a:t>7</a:t>
            </a:fld>
            <a:endParaRPr lang="en-US" dirty="0"/>
          </a:p>
        </p:txBody>
      </p:sp>
      <p:pic>
        <p:nvPicPr>
          <p:cNvPr id="9" name="Picture 8">
            <a:extLst>
              <a:ext uri="{FF2B5EF4-FFF2-40B4-BE49-F238E27FC236}">
                <a16:creationId xmlns:a16="http://schemas.microsoft.com/office/drawing/2014/main" id="{6E81DA58-F8EF-4424-9DB0-986BE6355A4C}"/>
              </a:ext>
            </a:extLst>
          </p:cNvPr>
          <p:cNvPicPr>
            <a:picLocks noChangeAspect="1"/>
          </p:cNvPicPr>
          <p:nvPr/>
        </p:nvPicPr>
        <p:blipFill>
          <a:blip r:embed="rId2"/>
          <a:stretch>
            <a:fillRect/>
          </a:stretch>
        </p:blipFill>
        <p:spPr>
          <a:xfrm>
            <a:off x="883173" y="4365452"/>
            <a:ext cx="10352386" cy="1848938"/>
          </a:xfrm>
          <a:prstGeom prst="rect">
            <a:avLst/>
          </a:prstGeom>
        </p:spPr>
      </p:pic>
    </p:spTree>
    <p:extLst>
      <p:ext uri="{BB962C8B-B14F-4D97-AF65-F5344CB8AC3E}">
        <p14:creationId xmlns:p14="http://schemas.microsoft.com/office/powerpoint/2010/main" val="22175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AEDFE7-7B57-4309-9A6D-81C3EC5890F6}"/>
              </a:ext>
            </a:extLst>
          </p:cNvPr>
          <p:cNvSpPr>
            <a:spLocks noGrp="1"/>
          </p:cNvSpPr>
          <p:nvPr>
            <p:ph type="sldNum" sz="quarter" idx="12"/>
          </p:nvPr>
        </p:nvSpPr>
        <p:spPr/>
        <p:txBody>
          <a:bodyPr/>
          <a:lstStyle/>
          <a:p>
            <a:fld id="{A4D616CF-C9AA-AD44-BBB6-8180664C3BE1}" type="slidenum">
              <a:rPr lang="en-US" smtClean="0"/>
              <a:t>8</a:t>
            </a:fld>
            <a:endParaRPr lang="en-US" dirty="0"/>
          </a:p>
        </p:txBody>
      </p:sp>
      <p:pic>
        <p:nvPicPr>
          <p:cNvPr id="7" name="Picture 6">
            <a:extLst>
              <a:ext uri="{FF2B5EF4-FFF2-40B4-BE49-F238E27FC236}">
                <a16:creationId xmlns:a16="http://schemas.microsoft.com/office/drawing/2014/main" id="{5E9D82D4-1DAA-43D1-948B-2643EE121F91}"/>
              </a:ext>
            </a:extLst>
          </p:cNvPr>
          <p:cNvPicPr>
            <a:picLocks noChangeAspect="1"/>
          </p:cNvPicPr>
          <p:nvPr/>
        </p:nvPicPr>
        <p:blipFill>
          <a:blip r:embed="rId2"/>
          <a:stretch>
            <a:fillRect/>
          </a:stretch>
        </p:blipFill>
        <p:spPr>
          <a:xfrm>
            <a:off x="1233449" y="2757145"/>
            <a:ext cx="9857141" cy="1352941"/>
          </a:xfrm>
          <a:prstGeom prst="rect">
            <a:avLst/>
          </a:prstGeom>
        </p:spPr>
      </p:pic>
    </p:spTree>
    <p:extLst>
      <p:ext uri="{BB962C8B-B14F-4D97-AF65-F5344CB8AC3E}">
        <p14:creationId xmlns:p14="http://schemas.microsoft.com/office/powerpoint/2010/main" val="385536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co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2785</TotalTime>
  <Words>752</Words>
  <Application>Microsoft Office PowerPoint</Application>
  <PresentationFormat>Widescreen</PresentationFormat>
  <Paragraphs>104</Paragraphs>
  <Slides>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Symbol</vt:lpstr>
      <vt:lpstr>Oncor Theme</vt:lpstr>
      <vt:lpstr>Microsoft Excel Worksheet</vt:lpstr>
      <vt:lpstr>ADER DOTA - Proposed Enhancements  Oncor  December 3, 2025</vt:lpstr>
      <vt:lpstr>ADER DOTA Enhancement Proposal</vt:lpstr>
      <vt:lpstr>Proposed Enhancement – Premise-Level Header Tab</vt:lpstr>
      <vt:lpstr>Proposed Enhancement – Hidden Cells / Validations</vt:lpstr>
      <vt:lpstr>Proposed Enhancement – Data Elements</vt:lpstr>
      <vt:lpstr>Proposed Enhancement – Definition Library</vt:lpstr>
      <vt:lpstr>Proposed Enhancement – New Reject Reason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Hatley</dc:creator>
  <cp:lastModifiedBy>Rowley, Chris</cp:lastModifiedBy>
  <cp:revision>265</cp:revision>
  <cp:lastPrinted>2023-03-21T10:30:47Z</cp:lastPrinted>
  <dcterms:created xsi:type="dcterms:W3CDTF">2020-02-27T19:53:34Z</dcterms:created>
  <dcterms:modified xsi:type="dcterms:W3CDTF">2025-12-01T23:14:05Z</dcterms:modified>
</cp:coreProperties>
</file>