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4"/>
  </p:notesMasterIdLst>
  <p:sldIdLst>
    <p:sldId id="256" r:id="rId4"/>
    <p:sldId id="264" r:id="rId5"/>
    <p:sldId id="261" r:id="rId6"/>
    <p:sldId id="266" r:id="rId7"/>
    <p:sldId id="259" r:id="rId8"/>
    <p:sldId id="268" r:id="rId9"/>
    <p:sldId id="267" r:id="rId10"/>
    <p:sldId id="269" r:id="rId11"/>
    <p:sldId id="265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7267" autoAdjust="0"/>
  </p:normalViewPr>
  <p:slideViewPr>
    <p:cSldViewPr snapToGrid="0">
      <p:cViewPr>
        <p:scale>
          <a:sx n="75" d="100"/>
          <a:sy n="75" d="100"/>
        </p:scale>
        <p:origin x="883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5559C-BCDA-4A1A-BE5B-8C4875F1EF1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F2BF2-B7F3-466E-B634-9595EB5325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38707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62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780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451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438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5EF1C-CC4F-6639-F148-69BA0259E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C1D084-684C-9419-EA49-11039C9A89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7110B8-340B-173A-B0A6-DCC2DF523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5A33CE2-5FCE-A814-15A9-30FBB274479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8FBBD-311A-08DD-F2E8-FF2FCFC294D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72F5B-90C6-4F03-D194-7CD9FB1CF9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834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58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AA454-A430-88D5-07A5-89E445925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507FE0-FD6C-9DDE-D852-C91BA76398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D9D653-1019-4059-E5E4-661883D224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6A1E35-8978-AC83-B5B3-7A8BBB2669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8038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144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357FB-554C-8C49-7DEB-0F2CB65EC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E5F22E-C1A9-25B4-D6DF-09E0D8D990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4AF9F1-57D6-31A0-E335-06C499511B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C89D242-0077-A0CA-E3F7-FA0F696A836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B7AC7-2F72-A209-8F21-9AA2F3D70B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FF6D0-C98D-DB07-739A-AC1CB4DB85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552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FF2BF2-B7F3-466E-B634-9595EB53257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8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B1FC9-FFD7-6E34-4A85-7863D51A3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648BA-DD66-217F-F897-5B0767759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F44A4-A01F-E036-B2E7-C805E87D5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E3EF2-5779-548B-F28F-B7BD189D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354E5-6F2D-259F-2CB0-CAC924DC3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83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08F1F-6CA2-3E38-C505-A058C6A93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044FD4-29B1-9E39-C6A3-96871FD2A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3896FD-83C9-E6F7-FB4C-C2DE944BE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40B68-9E59-1F9B-3D6D-1F91AFF4B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4DE7D-1F30-32CD-A4D4-4B5A4D87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91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13503-5E2B-C79C-5A6F-014CFFE8C5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0B7598-5405-F4B7-7C00-970D57EBA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10D7E-C235-7147-EE04-5E5F591D9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DBD3E-1FEF-00FF-2BE3-026F57E71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F0A61-8279-1D33-88A1-960939072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76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16526-AECC-0CA6-FAB1-54AB361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30628-BEF3-B4D0-C28D-E46DB9919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748BD-22B7-2FCE-B979-985140AA1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504AA-BCB6-B9C8-ABB8-77927503A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D1E89-0E80-AF1A-6990-F2DC7F98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52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8898-2144-4417-668C-15A17A99A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401FD-6AC3-0A48-453A-7112B5DBA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2FEF7-E6E2-0E7C-CCBB-385D9B89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E66E6-A00C-EB83-3204-B083BAC41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F262F-5DB0-55C2-1587-9C0AFA85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9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4C533-A429-00D2-9729-10CD6E576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D080D-C43D-61D6-3A50-BDAD152610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77C4F-0E41-560A-32CE-DAB8F40188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9A4D3B-8CAD-85E7-8A4B-D4BCF6A4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59D9E6-A135-F5AC-2A6C-CA2A885E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28A97-9748-1B1B-2B88-4A6D0698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96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CC85B-3EF8-B829-9265-54AFAF62C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2D8F8-1E22-C7C0-5D49-7DE07D7B8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7B4D2-6D49-82F0-D2A8-70CCCB923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C9BA64-B198-CE24-13ED-1167EEE53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3B1373-4064-A43F-F11A-9B757C2B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C4716C-2541-6FE9-C387-63D02F5AD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1EFC06-D0DB-CFEC-D9C7-BADC49177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DCD72-A3B8-9AD4-CA82-B94F7BDE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11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2AC9-2EA0-A442-5AAB-4751E87BE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F385C2-B597-1241-BEE1-BA171876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E9A223-8BEB-0464-1DE8-506536608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3DFCE3-EF58-31CD-8E4F-BD43BACC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020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C7D51-A448-96AA-0694-E1A407C5E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F63D3-5819-E817-D5B6-045EACA93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478A5C-E0CA-2D79-C5AF-B1CCCE21C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7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ACEE-EC86-8F6C-E997-4EC9FC31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76236-6997-E579-8E20-37DD80517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57FA94-DD43-856C-1C6E-D01ACEFA4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B2860E-4245-9714-48BF-846EBF5D7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F3C29-09B2-2638-6C74-4497E78A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5B58B-AC61-4C68-77E6-AFEE96A2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3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43587-0B54-3A5E-CA23-97E798D38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F0BFD-FFD5-1F7E-C892-8EEADD162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0130E-068E-E39B-9706-F63808D9A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F52ACF-B61F-2E42-39F7-0FAA3637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CC59C-2A6B-6CA9-67D1-8F05511F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07D63A-66B5-CFB4-362A-C03600175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44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104405-6925-0364-D14C-668D70E96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33E5B-AAC8-C165-E1F9-B3920B7FA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9B2C8-6DD4-C2B9-01F7-FAB22A93DB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16E5E2-5900-486E-BE25-48B61F262A9B}" type="datetimeFigureOut">
              <a:rPr lang="en-US" smtClean="0"/>
              <a:t>11/30/2025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F1314-E2C1-86A4-2AA3-6D3BF448D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274C5-7260-C856-EF50-D1CEDB35F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A87BFC-E8D0-44BE-8A18-13B3AB4890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173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8E97C3-E778-C3F3-7FAF-DCE6A019D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November PLWG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05B1D-E78C-D580-1CB3-7945DFEF4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400" dirty="0"/>
              <a:t>Mina Turner, PLWG Chair</a:t>
            </a:r>
          </a:p>
          <a:p>
            <a:pPr algn="l"/>
            <a:r>
              <a:rPr lang="en-US" sz="2400" dirty="0"/>
              <a:t>Kristin Cook, PLWG Vice-Chair</a:t>
            </a:r>
          </a:p>
          <a:p>
            <a:pPr algn="l"/>
            <a:r>
              <a:rPr lang="en-US" dirty="0"/>
              <a:t>December 4</a:t>
            </a:r>
            <a:r>
              <a:rPr lang="en-US" baseline="30000" dirty="0"/>
              <a:t>th, </a:t>
            </a:r>
            <a:r>
              <a:rPr lang="en-US" dirty="0"/>
              <a:t>2025</a:t>
            </a:r>
            <a:endParaRPr lang="en-US" sz="2400" dirty="0"/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723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EEEDE-776B-A351-B35D-59A1A255C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13" y="2485755"/>
            <a:ext cx="10515600" cy="1325563"/>
          </a:xfrm>
        </p:spPr>
        <p:txBody>
          <a:bodyPr/>
          <a:lstStyle/>
          <a:p>
            <a:r>
              <a:rPr lang="en-US" dirty="0"/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3845491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A5D37-21B4-2CA7-D445-AD58AEAC4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745" y="420404"/>
            <a:ext cx="10515600" cy="40870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127, Addition of Proposed Generation to the Planning Models </a:t>
            </a:r>
          </a:p>
          <a:p>
            <a:pPr marL="800100" lvl="1" indent="-342900"/>
            <a:r>
              <a:rPr lang="en-US" sz="2100" dirty="0"/>
              <a:t>Discussion on addition of proposed generation projects to the planning models.</a:t>
            </a:r>
          </a:p>
          <a:p>
            <a:pPr marL="800100" lvl="1" indent="-342900"/>
            <a:r>
              <a:rPr lang="en-US" sz="2100" dirty="0"/>
              <a:t>CenterPoint Energy expressed concerns with adding projects that have not completed the FIS before signing an SGIA.</a:t>
            </a:r>
          </a:p>
          <a:p>
            <a:pPr marL="800100" lvl="1" indent="-342900"/>
            <a:r>
              <a:rPr lang="en-US" sz="2100" dirty="0"/>
              <a:t>Current protocols do not require FIS to be complete – just SGIA and Financial commitment.</a:t>
            </a:r>
          </a:p>
          <a:p>
            <a:pPr marL="800100" lvl="1" indent="-342900"/>
            <a:r>
              <a:rPr lang="en-US" sz="2100" dirty="0"/>
              <a:t>ERCOT would like to maintain the current flexibility. </a:t>
            </a:r>
          </a:p>
          <a:p>
            <a:pPr marL="800100" lvl="1" indent="-342900"/>
            <a:r>
              <a:rPr lang="en-US" sz="2100" dirty="0"/>
              <a:t>LCRA presented slides on how paragraph 7 logic would work to address transparency and removing bias concerns. </a:t>
            </a:r>
          </a:p>
          <a:p>
            <a:pPr marL="800100" lvl="1" indent="-342900"/>
            <a:r>
              <a:rPr lang="en-US" sz="2100" dirty="0"/>
              <a:t>Consensus reached to move forward with LCRA comments PGRR 127 to ROS for a vote</a:t>
            </a:r>
          </a:p>
          <a:p>
            <a:pPr marL="800100" lvl="1" indent="-34290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520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91F8B-B7C8-4631-EAF9-65D8FB1F4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661" y="330128"/>
            <a:ext cx="10515600" cy="4381722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128, Regional Transmission Plan Review of Grid Enhancing Technologies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2300" dirty="0"/>
              <a:t>Discussion of comments filed by different stakeholders.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2300" dirty="0"/>
              <a:t>Main concept is to remove the GETS review from the RTP to the RPG which is supported by some parties. 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2300" dirty="0"/>
              <a:t>Conversations ongoing between the sponsors and ERCOT and the sponsors appreciated the candid feedback by all and aim to gain consensus.</a:t>
            </a:r>
          </a:p>
          <a:p>
            <a:pPr marL="800100" lvl="1" indent="-342900">
              <a:spcAft>
                <a:spcPts val="1200"/>
              </a:spcAft>
            </a:pPr>
            <a:r>
              <a:rPr lang="en-US" altLang="en-US" sz="2300" dirty="0"/>
              <a:t>Further discussion are planned for the December PLWG with a recommendation being targeted for the January ROS meeting.</a:t>
            </a:r>
          </a:p>
          <a:p>
            <a:pPr marL="457200" lvl="1" indent="0">
              <a:buNone/>
            </a:pPr>
            <a:endParaRPr lang="en-US" sz="2300" dirty="0"/>
          </a:p>
          <a:p>
            <a:pPr lvl="1"/>
            <a:endParaRPr lang="en-US" sz="2100" dirty="0"/>
          </a:p>
          <a:p>
            <a:pPr marL="457200" lvl="1" indent="0">
              <a:buNone/>
            </a:pPr>
            <a:endParaRPr lang="en-US" sz="2100" dirty="0"/>
          </a:p>
          <a:p>
            <a:pPr marL="457200" lvl="1" indent="0">
              <a:buNone/>
            </a:pPr>
            <a:endParaRPr lang="en-US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7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31E68-0356-7284-7D45-42BBFAA25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D617B-D4E7-0645-A564-1CC1DD9B3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133" y="371920"/>
            <a:ext cx="10515600" cy="265097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130, - Related to NPRR 1295, GTC Exit Solutions</a:t>
            </a:r>
          </a:p>
          <a:p>
            <a:pPr marL="800100" lvl="1" indent="-342900"/>
            <a:r>
              <a:rPr lang="en-US" sz="2100" dirty="0"/>
              <a:t>Discussion at PLWG regarding focusing on GTC exit solutions. </a:t>
            </a:r>
          </a:p>
          <a:p>
            <a:pPr marL="800100" lvl="1" indent="-342900"/>
            <a:r>
              <a:rPr lang="en-US" sz="2100" dirty="0"/>
              <a:t>Further discussions are scheduled for SAWG meeting.</a:t>
            </a:r>
          </a:p>
          <a:p>
            <a:pPr marL="800100" lvl="1" indent="-342900"/>
            <a:r>
              <a:rPr lang="en-US" sz="2100" dirty="0"/>
              <a:t>ERCOT staff to consider merits of improving GTC limits over full exit solutions.</a:t>
            </a:r>
          </a:p>
          <a:p>
            <a:pPr marL="800100" lvl="1" indent="-342900"/>
            <a:r>
              <a:rPr lang="en-US" sz="2100" dirty="0"/>
              <a:t>Continuation of discussions needed on unlocking generation and coordination with supply analysis working group. </a:t>
            </a:r>
          </a:p>
          <a:p>
            <a:pPr marL="800100" lvl="1" indent="-342900"/>
            <a:r>
              <a:rPr lang="en-US" sz="2100" dirty="0"/>
              <a:t>PGRR tabled another month for further discussion.</a:t>
            </a:r>
          </a:p>
          <a:p>
            <a:pPr marL="800100" lvl="1" indent="-342900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32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91F8B-B7C8-4631-EAF9-65D8FB1F4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99" y="277990"/>
            <a:ext cx="11210925" cy="3476429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NPRR 1286 – Establish Multi-Value Criteria for Resiliency- Related Transmission Project Evaluation</a:t>
            </a:r>
          </a:p>
          <a:p>
            <a:pPr lvl="1"/>
            <a:r>
              <a:rPr lang="en-US" sz="2100" dirty="0"/>
              <a:t>NPRR was initially moved to ROS for a vote but since has been returned to PLWG to review TIEC comments. </a:t>
            </a:r>
          </a:p>
          <a:p>
            <a:pPr lvl="1"/>
            <a:r>
              <a:rPr lang="en-US" sz="2100" dirty="0"/>
              <a:t>The matter is tabled for one more month, with a promise to provide detailed comments at the next PLWG meeting.</a:t>
            </a:r>
          </a:p>
          <a:p>
            <a:pPr lvl="1"/>
            <a:r>
              <a:rPr lang="en-US" sz="2100" dirty="0"/>
              <a:t>ERCOT staff and other stakeholders like TIEC and TXOGA are involved in the discussion and working towards meeting PUC requirements.</a:t>
            </a:r>
          </a:p>
          <a:p>
            <a:pPr lvl="1"/>
            <a:r>
              <a:rPr lang="en-US" sz="2100" dirty="0"/>
              <a:t>Acknowledgment from stakeholders on the need to move forward expeditiously while appreciating ongoing discussions and collaboration.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922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2A4038-2D35-ED52-34DC-9682B604B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8A3E4-9F40-3175-E339-34E6891218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99" y="277991"/>
            <a:ext cx="11210925" cy="4121888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134 – Interconnection Studies Reform for Dispatchable Loads</a:t>
            </a:r>
          </a:p>
          <a:p>
            <a:pPr lvl="1"/>
            <a:r>
              <a:rPr lang="en-US" sz="2100" dirty="0"/>
              <a:t>Review of the presentation from the sponsors. Need more comments and possible workshops to facilitate understanding. </a:t>
            </a:r>
          </a:p>
          <a:p>
            <a:pPr lvl="1"/>
            <a:r>
              <a:rPr lang="en-US" sz="2100" dirty="0"/>
              <a:t>Sponsors have requested urgency in aligning planning process. </a:t>
            </a:r>
          </a:p>
          <a:p>
            <a:pPr lvl="1"/>
            <a:r>
              <a:rPr lang="en-US" sz="2100" dirty="0"/>
              <a:t>Discussion from various stakeholders and agreed on next steps:</a:t>
            </a:r>
          </a:p>
          <a:p>
            <a:pPr lvl="2"/>
            <a:r>
              <a:rPr lang="en-US" sz="2100" dirty="0"/>
              <a:t>Organize separate meeting or workshop to address issues and concerns.</a:t>
            </a:r>
          </a:p>
          <a:p>
            <a:pPr lvl="2"/>
            <a:r>
              <a:rPr lang="en-US" sz="2100" dirty="0"/>
              <a:t>ERCOT will work on redline version considering the discussion points brought up in the meeting. ERCOT will submit comments before the next PLWG meeting. </a:t>
            </a:r>
          </a:p>
          <a:p>
            <a:pPr lvl="1"/>
            <a:r>
              <a:rPr lang="en-US" sz="2100" dirty="0"/>
              <a:t>PGRR remains tabled at PLWG.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778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E141FE9F-9C4C-11AF-8BFD-E6933063C1A2}"/>
              </a:ext>
            </a:extLst>
          </p:cNvPr>
          <p:cNvSpPr txBox="1">
            <a:spLocks/>
          </p:cNvSpPr>
          <p:nvPr/>
        </p:nvSpPr>
        <p:spPr>
          <a:xfrm>
            <a:off x="296899" y="277991"/>
            <a:ext cx="11210925" cy="47918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135 – Large Load Interconnection Queue Process Revision</a:t>
            </a:r>
          </a:p>
          <a:p>
            <a:pPr lvl="1"/>
            <a:r>
              <a:rPr lang="en-US" sz="2100" dirty="0"/>
              <a:t>Review of the presentation from the sponsor. Movement of loads between the different study buckets creates restudy loops and affecting project timelines. </a:t>
            </a:r>
          </a:p>
          <a:p>
            <a:pPr lvl="1"/>
            <a:r>
              <a:rPr lang="en-US" sz="2100" dirty="0"/>
              <a:t>Concern that ERCOT’s method being potentially discriminatory towards certain customers.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Suggestions for alternatives include signing interconnection agreements at the same time or creating a financial requirement at the onset of study.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Robust discussion at the meeting with solutions ranging from financial security to standardization procedures. 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ERCOT suggested cluster studies approach as  a longer-term solution.</a:t>
            </a:r>
          </a:p>
          <a:p>
            <a:pPr lvl="1">
              <a:lnSpc>
                <a:spcPct val="100000"/>
              </a:lnSpc>
            </a:pPr>
            <a:r>
              <a:rPr lang="en-US" sz="2100" dirty="0"/>
              <a:t>PGRR was tabled at PLWG for further discussion.</a:t>
            </a:r>
          </a:p>
          <a:p>
            <a:pPr lvl="1"/>
            <a:r>
              <a:rPr lang="en-US" sz="2100" dirty="0"/>
              <a:t>11/20/2025 PGRR was withdrawn by the sponsor.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05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9D8AB-5C99-86BE-205D-4D53B5F93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06BC6F8-3DCC-B156-62FF-6D192043CCF9}"/>
              </a:ext>
            </a:extLst>
          </p:cNvPr>
          <p:cNvSpPr txBox="1">
            <a:spLocks/>
          </p:cNvSpPr>
          <p:nvPr/>
        </p:nvSpPr>
        <p:spPr>
          <a:xfrm>
            <a:off x="296899" y="277991"/>
            <a:ext cx="11210925" cy="610129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PGRR 132 – Update to Standard Generation Interconnection Agreement SGIA Requirement</a:t>
            </a:r>
          </a:p>
          <a:p>
            <a:pPr lvl="1"/>
            <a:r>
              <a:rPr lang="en-US" sz="2100" dirty="0"/>
              <a:t>Stakeholders' discussion regarding needing more time to review the proposal from ERCOT. </a:t>
            </a:r>
          </a:p>
          <a:p>
            <a:pPr lvl="1"/>
            <a:r>
              <a:rPr lang="en-US" sz="2100" dirty="0"/>
              <a:t>The proposal was tabled until the December PLWG meeting with the agreement that it will not be delayed further.</a:t>
            </a:r>
          </a:p>
          <a:p>
            <a:pPr lvl="1"/>
            <a:r>
              <a:rPr lang="en-US" sz="2100" dirty="0"/>
              <a:t>The agreed path was to have the proposal move forward in January ROS with urgent status and target February board meeting.</a:t>
            </a:r>
          </a:p>
          <a:p>
            <a:pPr lvl="1"/>
            <a:r>
              <a:rPr lang="en-US" sz="2100" dirty="0" err="1"/>
              <a:t>Vistra</a:t>
            </a:r>
            <a:r>
              <a:rPr lang="en-US" sz="2100" dirty="0"/>
              <a:t> committed to providing any additional comments before the next meeting.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493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4E07F-5D54-F862-4852-B377716A12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540" y="289358"/>
            <a:ext cx="10515600" cy="4750002"/>
          </a:xfrm>
        </p:spPr>
        <p:txBody>
          <a:bodyPr>
            <a:normAutofit/>
          </a:bodyPr>
          <a:lstStyle/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Tabled Items</a:t>
            </a:r>
            <a:endParaRPr lang="en-US" sz="2100" b="1" dirty="0">
              <a:cs typeface="Times New Roman" panose="02020603050405020304" pitchFamily="18" charset="0"/>
            </a:endParaRP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122 -Reliability Performance Criteria for Loss of Load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PGRR 124 - ESR Maintenance Exception to Modifications</a:t>
            </a:r>
            <a:endParaRPr lang="en-US" sz="2500" dirty="0"/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endParaRPr lang="en-US" sz="2400" b="1" dirty="0"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spcAft>
                <a:spcPts val="1200"/>
              </a:spcAft>
              <a:buNone/>
            </a:pPr>
            <a:r>
              <a:rPr lang="en-US" sz="2400" b="1" dirty="0">
                <a:cs typeface="Times New Roman" panose="02020603050405020304" pitchFamily="18" charset="0"/>
              </a:rPr>
              <a:t>Other business</a:t>
            </a:r>
          </a:p>
          <a:p>
            <a:pPr>
              <a:spcBef>
                <a:spcPts val="2400"/>
              </a:spcBef>
              <a:spcAft>
                <a:spcPts val="1200"/>
              </a:spcAft>
            </a:pPr>
            <a:r>
              <a:rPr lang="en-US" sz="2100" dirty="0">
                <a:cs typeface="Times New Roman" panose="02020603050405020304" pitchFamily="18" charset="0"/>
              </a:rPr>
              <a:t>PLWG leadership nominations</a:t>
            </a:r>
          </a:p>
        </p:txBody>
      </p:sp>
    </p:spTree>
    <p:extLst>
      <p:ext uri="{BB962C8B-B14F-4D97-AF65-F5344CB8AC3E}">
        <p14:creationId xmlns:p14="http://schemas.microsoft.com/office/powerpoint/2010/main" val="1848368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jkzNmUyMmQ1LTQ1YTctNGNiNy05NWFiLTFhYThjN2M4ODc4OS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NzExNDI8L1VzZXJOYW1lPjxEYXRlVGltZT44LzUvMjAyNSA5OjQ2OjQxIFBNPC9EYXRlVGltZT48TGFiZWxTdHJpbmc+VW5jYXRlZ29yaXplZDwvTGFiZWxTdHJpbmc+PC9pdGVtPjxpdGVtPjxzaXNsIHNpc2xWZXJzaW9uPSIwIiBwb2xpY3k9ImU5YzBiOGQ3LWJkYjQtNGZkMy1iNjJhLWY1MDMyN2FhZWZjZSIgb3JpZ2luPSJ1c2VyU2VsZWN0ZWQiPjxlbGVtZW50IHVpZD0iYzVmOGViMTItNWIyNy00MzlkLWFhYTYtMzQwMmFmNjI2ZmEzIiB2YWx1ZT0iIiB4bWxucz0iaHR0cDovL3d3dy5ib2xkb25qYW1lcy5jb20vMjAwOC8wMS9zaWUvaW50ZXJuYWwvbGFiZWwiIC8+PGVsZW1lbnQgdWlkPSJkMTRmNWMzNi1mNDRhLTQzMTUtYjQzOC0wMDVjZmU4ZjA2OWYiIHZhbHVlPSIiIHhtbG5zPSJodHRwOi8vd3d3LmJvbGRvbmphbWVzLmNvbS8yMDA4LzAxL3NpZS9pbnRlcm5hbC9sYWJlbCIgLz48L3Npc2w+PFVzZXJOYW1lPkNPUlBcczI0NTUxMTwvVXNlck5hbWU+PERhdGVUaW1lPjEyLzIvMjAyNSAxMjoxNDowOSBBTTwvRGF0ZVRpbWU+PExhYmVsU3RyaW5nPkFFUCBQdWJsaWM8L0xhYmVsU3RyaW5nPjwvaXRlbT48L2xhYmVsSGlzdG9yeT4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Props1.xml><?xml version="1.0" encoding="utf-8"?>
<ds:datastoreItem xmlns:ds="http://schemas.openxmlformats.org/officeDocument/2006/customXml" ds:itemID="{5C5FAABD-A7BB-49A3-93EE-0F642ECD601E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7A13F836-68A0-4386-87FF-69742A2AC1A6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2097</TotalTime>
  <Words>670</Words>
  <Application>Microsoft Office PowerPoint</Application>
  <PresentationFormat>Widescreen</PresentationFormat>
  <Paragraphs>66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Times New Roman</vt:lpstr>
      <vt:lpstr>Office Theme</vt:lpstr>
      <vt:lpstr>November PLWG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?</vt:lpstr>
    </vt:vector>
  </TitlesOfParts>
  <Company>American Electric Power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Erin J Rasmussen</dc:creator>
  <cp:lastModifiedBy>Mina Y Turner</cp:lastModifiedBy>
  <cp:revision>34</cp:revision>
  <dcterms:created xsi:type="dcterms:W3CDTF">2025-08-05T21:34:12Z</dcterms:created>
  <dcterms:modified xsi:type="dcterms:W3CDTF">2025-12-02T00:18:15Z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1f4bbefc-9c7a-432d-a0fb-f215af837196</vt:lpwstr>
  </property>
  <property fmtid="{D5CDD505-2E9C-101B-9397-08002B2CF9AE}" pid="3" name="bjClsUserRVM">
    <vt:lpwstr>[]</vt:lpwstr>
  </property>
  <property fmtid="{D5CDD505-2E9C-101B-9397-08002B2CF9AE}" pid="4" name="bjSaver">
    <vt:lpwstr>qu1yRNhOSqe/tY/UzWUq4LhMNMFil54C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6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7" name="bjDocumentSecurityLabel">
    <vt:lpwstr>AEP Public</vt:lpwstr>
  </property>
  <property fmtid="{D5CDD505-2E9C-101B-9397-08002B2CF9AE}" pid="8" name="MSIP_Label_5c34e43d-0b77-4b2c-b224-1b46981ccfdb_SiteId">
    <vt:lpwstr>15f3c881-6b03-4ff6-8559-77bf5177818f</vt:lpwstr>
  </property>
  <property fmtid="{D5CDD505-2E9C-101B-9397-08002B2CF9AE}" pid="9" name="MSIP_Label_5c34e43d-0b77-4b2c-b224-1b46981ccfdb_Name">
    <vt:lpwstr>AEP Public</vt:lpwstr>
  </property>
  <property fmtid="{D5CDD505-2E9C-101B-9397-08002B2CF9AE}" pid="10" name="MSIP_Label_5c34e43d-0b77-4b2c-b224-1b46981ccfdb_Enabled">
    <vt:lpwstr>true</vt:lpwstr>
  </property>
  <property fmtid="{D5CDD505-2E9C-101B-9397-08002B2CF9AE}" pid="11" name="bjLabelHistoryID">
    <vt:lpwstr>{5C5FAABD-A7BB-49A3-93EE-0F642ECD601E}</vt:lpwstr>
  </property>
</Properties>
</file>