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" y="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7DD3-75C0-35BC-FF27-A6D1A85A6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1D594F-88F5-4930-E667-831F08E588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6598B-5088-8C2F-9D0D-4C2B297B5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6FB78-AF13-46B6-ACE1-0751270CC3A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AB58B-31BE-DB5E-BEF4-8820F82BC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3803E-46BE-25DE-2789-D86DB6D02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35BA-31D2-44AC-AC6B-7FAB670A1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065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D5E2C-0B78-0408-0788-C606F0EC8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D5C7BF-891F-8658-7BCD-4E15E615DB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C2180-C713-3FE9-127C-AF811FA77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6FB78-AF13-46B6-ACE1-0751270CC3A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B874C-848D-4B72-2B94-DD03A6999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14366-D946-1179-3350-EA6348E5D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35BA-31D2-44AC-AC6B-7FAB670A1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904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84BF3F-5B0F-2235-08A9-BE60E941C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0D97B4-5643-8192-0236-38F7CD62A0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E64386-1B6B-0FB0-4C19-28600CB34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6FB78-AF13-46B6-ACE1-0751270CC3A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D8F16-7A50-2FE1-1235-4417AC4F5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EAEF13-D95A-6202-8FB9-E8A9112B8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35BA-31D2-44AC-AC6B-7FAB670A1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47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66351-F311-0C0E-FF10-235202B5B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EB520-010C-50B9-9C68-1C3D2321C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65907-0B97-0D20-96FA-5D4303EA1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6FB78-AF13-46B6-ACE1-0751270CC3A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9690F2-5770-068C-01FF-9DEE28BFE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B9FE09-AF47-9DF6-5BA4-B03CB3383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35BA-31D2-44AC-AC6B-7FAB670A1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320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9D347-C663-3149-DCBA-BF5C24406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A7A7F-126C-4B59-2C3C-402F6EE0A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F0592-D0E6-D735-DD08-9B809DDD1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6FB78-AF13-46B6-ACE1-0751270CC3A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037DF-44D0-EBB6-25C5-E3B7CBD05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883E68-9CB7-D0C8-B439-2ED212A82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35BA-31D2-44AC-AC6B-7FAB670A1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200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71E44-2B7A-F0A0-2224-5AE667353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341D8-8760-7F70-A18E-D694486EC4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315323-9EDC-AFD6-C906-A92BB96B2A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78C85A-99B1-9115-95FF-3BD3AC9A4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6FB78-AF13-46B6-ACE1-0751270CC3A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64B208-679D-7D37-DB12-DD4416187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189379-447F-1216-CF7F-150642F7C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35BA-31D2-44AC-AC6B-7FAB670A1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060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5A772-779D-03A3-B5A8-73568B88A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AAD443-36E6-4F00-7935-EEF3B58DC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554696-504F-52B7-13CB-B73995A836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C44B31-7225-EA11-450F-14F5A10277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9CEA7C-3A90-D15B-BE76-10967E1A8D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6AB866-2EA0-A1D9-E6FD-6191E5C67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6FB78-AF13-46B6-ACE1-0751270CC3A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5E9C86-8CB1-A5EB-2325-5C5D629F4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E0CDCF-AEC5-D147-4302-8EA2DE1BC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35BA-31D2-44AC-AC6B-7FAB670A1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286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3DC46-9C17-2AB1-DEFD-E92E059CB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11E9E4-5364-FEC7-A88F-265C01057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6FB78-AF13-46B6-ACE1-0751270CC3A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FE58A8-B0B7-568D-8C88-5D4F97BB1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58FB56-8803-2D3B-AB6B-1D6F6FB8F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35BA-31D2-44AC-AC6B-7FAB670A1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607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55FC01-E743-5A81-BEC6-B06F693A5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6FB78-AF13-46B6-ACE1-0751270CC3A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E4E687-9111-74A7-8D78-D56CC2B91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F94472-D715-272B-5503-A68015338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35BA-31D2-44AC-AC6B-7FAB670A1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79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3FD49-E446-AB3D-9AE5-84912F5BC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AE93-B235-954E-C984-BF06F7852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656F29-2A21-C117-3179-7F4337BE97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C55AF3-92E8-8FE7-1710-32F7AC3A4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6FB78-AF13-46B6-ACE1-0751270CC3A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DAC35-21DF-BBE4-7DE0-3400778C9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3C910B-BF20-C8B5-2FE1-0357D031C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35BA-31D2-44AC-AC6B-7FAB670A1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31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A554E-946D-8441-D02B-B6246BBCC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523CCD-4C83-F888-1A08-DD62248EC3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29FC01-7796-C21F-A09B-855E9FF314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F39D67-BA67-58F6-EAD8-616410066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6FB78-AF13-46B6-ACE1-0751270CC3A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5003BC-5586-F9A9-CDC4-4099CFB79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D7B11E-A5A8-76BD-9F98-3A905D7BD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35BA-31D2-44AC-AC6B-7FAB670A1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84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38B79E-ED89-056C-7C58-699680971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2AEF2D-2D6A-B179-DA76-3D3C9DA0B6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A2FF9-9A6E-FFF6-E728-6F1A8E25D6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46FB78-AF13-46B6-ACE1-0751270CC3A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D0B435-7915-B7B2-BF3C-64AC5A2820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588AF-2219-1F31-01AF-A770341254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6A35BA-31D2-44AC-AC6B-7FAB670A1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886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F48A65-9938-4214-9384-99A3D644D6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en-US" sz="11500"/>
              <a:t>CMWG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7D9BAF-4086-37BE-DE90-78FACEC889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en-US" dirty="0"/>
              <a:t>Shane Thommas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841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E740A1-2B0E-4F79-47A7-B6CB22CFA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6600"/>
              <a:t>Agenda 	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C36F3-BD1A-F5C4-8F2B-955F1AEA5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400"/>
              <a:t>CRR LTAS Transactions &amp; Performance Update</a:t>
            </a:r>
          </a:p>
          <a:p>
            <a:r>
              <a:rPr lang="en-US" sz="2400"/>
              <a:t>NPRR1301 - Align Protocols to Constraint Activation Procedure</a:t>
            </a:r>
          </a:p>
          <a:p>
            <a:r>
              <a:rPr lang="en-US" sz="2400"/>
              <a:t>TSAT Implementation Updates</a:t>
            </a:r>
          </a:p>
          <a:p>
            <a:r>
              <a:rPr lang="en-US" sz="2400"/>
              <a:t>RUC Analysis</a:t>
            </a:r>
          </a:p>
          <a:p>
            <a:r>
              <a:rPr lang="en-US" sz="2400"/>
              <a:t>NPRR1292: Granular Product Type for CRR TOU</a:t>
            </a:r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410337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5736F2-0BD4-2D8D-B0F7-8798A6277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4000" dirty="0"/>
              <a:t>CRR LTAS Transactions &amp; Performance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EEDF4-D93A-A4EE-A3C6-AACB4FA45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en-US" sz="2400" dirty="0"/>
              <a:t>The latest auction (2026.1st6.Seq1) had fewer total and peak weekday transactions submitted than the previous Seq1 auction, resulting in faster solution times</a:t>
            </a:r>
          </a:p>
          <a:p>
            <a:r>
              <a:rPr lang="en-US" sz="2400" dirty="0"/>
              <a:t>ERCOT reduced the Per-CRRAH Transaction Limit for Seq2 from 2,800 to 2,500</a:t>
            </a:r>
          </a:p>
        </p:txBody>
      </p:sp>
    </p:spTree>
    <p:extLst>
      <p:ext uri="{BB962C8B-B14F-4D97-AF65-F5344CB8AC3E}">
        <p14:creationId xmlns:p14="http://schemas.microsoft.com/office/powerpoint/2010/main" val="766363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81AC91-F0B5-D774-CD41-812C5567E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Autofit/>
          </a:bodyPr>
          <a:lstStyle/>
          <a:p>
            <a:r>
              <a:rPr lang="en-US" sz="4000" dirty="0"/>
              <a:t>NPRR1301 - Align Protocols to Constraint Activation Procedure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D081BF-E639-527B-309A-9A5AD51C9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397761"/>
            <a:ext cx="10144760" cy="3833396"/>
          </a:xfrm>
        </p:spPr>
        <p:txBody>
          <a:bodyPr anchor="t">
            <a:normAutofit lnSpcReduction="10000"/>
          </a:bodyPr>
          <a:lstStyle/>
          <a:p>
            <a:r>
              <a:rPr lang="en-US" sz="2000" dirty="0"/>
              <a:t>ERCOT gave a presentation on the current tools and procedures used by operators</a:t>
            </a:r>
          </a:p>
          <a:p>
            <a:pPr lvl="1"/>
            <a:r>
              <a:rPr lang="en-US" sz="2000" dirty="0"/>
              <a:t>May update to Transmission Constraint Manager (TCM) improves comparison of activated constraints vs. potential constraints</a:t>
            </a:r>
          </a:p>
          <a:p>
            <a:pPr lvl="1"/>
            <a:r>
              <a:rPr lang="en-US" sz="2000" dirty="0"/>
              <a:t>Primary goal of the change was to help operators activate only the most impactful constraint by avoiding duplication and strengthening signals to affected units.</a:t>
            </a:r>
          </a:p>
          <a:p>
            <a:r>
              <a:rPr lang="en-US" sz="2000" dirty="0"/>
              <a:t>Discussion around the use of “will” vs “should” or “may” </a:t>
            </a:r>
          </a:p>
          <a:p>
            <a:r>
              <a:rPr lang="en-US" sz="2000" dirty="0"/>
              <a:t>Discussion around the percent different a constraint would need to be to be considered “similar”</a:t>
            </a:r>
          </a:p>
          <a:p>
            <a:pPr lvl="1"/>
            <a:r>
              <a:rPr lang="en-US" sz="2000" dirty="0"/>
              <a:t>LCRA had proposed 10%</a:t>
            </a:r>
          </a:p>
          <a:p>
            <a:pPr lvl="1"/>
            <a:r>
              <a:rPr lang="en-US" sz="2000" dirty="0"/>
              <a:t>ERCOT currently uses 2%</a:t>
            </a:r>
          </a:p>
          <a:p>
            <a:pPr lvl="1"/>
            <a:r>
              <a:rPr lang="en-US" sz="2000" dirty="0"/>
              <a:t>There was some support for 5%</a:t>
            </a:r>
          </a:p>
          <a:p>
            <a:r>
              <a:rPr lang="en-US" sz="2000" dirty="0"/>
              <a:t>Further discussion scheduled for next CMWG meeting</a:t>
            </a:r>
          </a:p>
        </p:txBody>
      </p:sp>
    </p:spTree>
    <p:extLst>
      <p:ext uri="{BB962C8B-B14F-4D97-AF65-F5344CB8AC3E}">
        <p14:creationId xmlns:p14="http://schemas.microsoft.com/office/powerpoint/2010/main" val="1573608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D9F656-BA88-540B-6D4D-F66966D8E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4000" dirty="0"/>
              <a:t>TSAT Implementation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DB7C2-AEA8-6368-2A67-D9E2DEDBE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570481"/>
            <a:ext cx="9128760" cy="3434470"/>
          </a:xfrm>
        </p:spPr>
        <p:txBody>
          <a:bodyPr anchor="t">
            <a:normAutofit/>
          </a:bodyPr>
          <a:lstStyle/>
          <a:p>
            <a:r>
              <a:rPr lang="en-US" sz="2000" dirty="0"/>
              <a:t>ERCOT has been seeing a difference in the real-time vs offline GTC limits in both directions</a:t>
            </a:r>
          </a:p>
          <a:p>
            <a:pPr lvl="1"/>
            <a:r>
              <a:rPr lang="en-US" sz="2000" dirty="0"/>
              <a:t>Currently being calculated for 4 GTCs </a:t>
            </a:r>
          </a:p>
          <a:p>
            <a:pPr lvl="1"/>
            <a:r>
              <a:rPr lang="en-US" sz="2000" dirty="0"/>
              <a:t>5 additional GTCs currently being tested including WESTEX and MCCAMY</a:t>
            </a:r>
          </a:p>
          <a:p>
            <a:r>
              <a:rPr lang="en-US" sz="2000" dirty="0"/>
              <a:t>Current practice is to use the lowest of the two limits so when real-time TSAT gives a lower limit, it would not be used</a:t>
            </a:r>
          </a:p>
          <a:p>
            <a:pPr lvl="1"/>
            <a:r>
              <a:rPr lang="en-US" sz="2000" dirty="0"/>
              <a:t>As ERCOT gains confidence in the real-time limit they plan to transition to using them as the primary limit with the offline limit as back up in 2026</a:t>
            </a:r>
          </a:p>
          <a:p>
            <a:r>
              <a:rPr lang="en-US" sz="2000" dirty="0"/>
              <a:t>ERCOT noted the review of GTCs and consideration for removal as part of the QSA process </a:t>
            </a:r>
          </a:p>
        </p:txBody>
      </p:sp>
    </p:spTree>
    <p:extLst>
      <p:ext uri="{BB962C8B-B14F-4D97-AF65-F5344CB8AC3E}">
        <p14:creationId xmlns:p14="http://schemas.microsoft.com/office/powerpoint/2010/main" val="3614536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E3E7E-A5F0-3963-FDD1-752BA6FBB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4000" dirty="0"/>
              <a:t>RUC Analysis</a:t>
            </a:r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7C5370CA-1ED5-656A-0001-042A5C8CDBC3}"/>
              </a:ext>
            </a:extLst>
          </p:cNvPr>
          <p:cNvSpPr>
            <a:spLocks noGrp="1" noChangeAspect="1" noChangeArrowheads="1"/>
          </p:cNvSpPr>
          <p:nvPr>
            <p:ph idx="1"/>
          </p:nvPr>
        </p:nvSpPr>
        <p:spPr bwMode="auto">
          <a:xfrm>
            <a:off x="1285240" y="2479041"/>
            <a:ext cx="9621520" cy="329082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/>
              <a:t>ERCOT presented a detailed overview on RUC and recent RUC activity </a:t>
            </a:r>
          </a:p>
          <a:p>
            <a:pPr lvl="1"/>
            <a:r>
              <a:rPr lang="en-US" sz="2000" dirty="0"/>
              <a:t>Increased RUC activity in 2025 compared to recent years and primary reason is to solve congestion but there are often multiple factors</a:t>
            </a:r>
          </a:p>
          <a:p>
            <a:pPr lvl="1"/>
            <a:r>
              <a:rPr lang="en-US" sz="2000" dirty="0"/>
              <a:t>Some units with a hurting shift factor are </a:t>
            </a:r>
            <a:r>
              <a:rPr lang="en-US" sz="2000" dirty="0" err="1"/>
              <a:t>RUC’d</a:t>
            </a:r>
            <a:r>
              <a:rPr lang="en-US" sz="2000" dirty="0"/>
              <a:t> so that a units with a greater hurting shift factor will not run</a:t>
            </a:r>
          </a:p>
          <a:p>
            <a:pPr lvl="1"/>
            <a:r>
              <a:rPr lang="en-US" sz="2000" dirty="0"/>
              <a:t>COP submissions remain a critical input, but data reliability issues persist</a:t>
            </a:r>
          </a:p>
          <a:p>
            <a:pPr lvl="2"/>
            <a:r>
              <a:rPr lang="en-US" dirty="0"/>
              <a:t>ERCOT will be reaching out to QSEs to address COP issues</a:t>
            </a:r>
          </a:p>
          <a:p>
            <a:r>
              <a:rPr lang="en-US" sz="2000" dirty="0"/>
              <a:t>Stakeholders raised concerns about load forecast accuracy, forecast error, the use of HASL, and reliance on older long lead-time units and other issues</a:t>
            </a:r>
          </a:p>
          <a:p>
            <a:r>
              <a:rPr lang="en-US" sz="2000" dirty="0"/>
              <a:t>Further discussion scheduled for the next CMWG meeting</a:t>
            </a:r>
          </a:p>
        </p:txBody>
      </p:sp>
    </p:spTree>
    <p:extLst>
      <p:ext uri="{BB962C8B-B14F-4D97-AF65-F5344CB8AC3E}">
        <p14:creationId xmlns:p14="http://schemas.microsoft.com/office/powerpoint/2010/main" val="3501356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1E1B86-DBF5-8A3B-05A6-8B51F4A81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4000" dirty="0"/>
              <a:t>NPRR1292: Granular Product Type for CRR TOU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3FDB9-7486-7201-03FA-773154592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522997"/>
            <a:ext cx="9900920" cy="3331839"/>
          </a:xfrm>
        </p:spPr>
        <p:txBody>
          <a:bodyPr anchor="t">
            <a:noAutofit/>
          </a:bodyPr>
          <a:lstStyle/>
          <a:p>
            <a:r>
              <a:rPr lang="en-US" sz="2000" dirty="0"/>
              <a:t>Broad stakeholder support for the latest version of NPRR1292</a:t>
            </a:r>
          </a:p>
          <a:p>
            <a:pPr lvl="1"/>
            <a:r>
              <a:rPr lang="en-US" sz="2000" dirty="0"/>
              <a:t>Many concerns were eliminated by the persistence of the existing TOUs</a:t>
            </a:r>
          </a:p>
          <a:p>
            <a:r>
              <a:rPr lang="en-US" sz="2000" dirty="0"/>
              <a:t>Concerns around the impact to CRR transaction limits remain for some stakeholders</a:t>
            </a:r>
          </a:p>
          <a:p>
            <a:pPr lvl="1"/>
            <a:r>
              <a:rPr lang="en-US" sz="2000" dirty="0"/>
              <a:t>ERCOT anticipates longer run-times but expects other initiatives to offset impacts.</a:t>
            </a:r>
          </a:p>
          <a:p>
            <a:pPr lvl="1"/>
            <a:r>
              <a:rPr lang="en-US" sz="2000" dirty="0"/>
              <a:t>Removal of the budget constraint simplifies implementation and reduces impact</a:t>
            </a:r>
          </a:p>
          <a:p>
            <a:pPr lvl="2"/>
            <a:r>
              <a:rPr lang="en-US" dirty="0"/>
              <a:t>ERCOT is looking to file language to remove the constraint in December or January</a:t>
            </a:r>
          </a:p>
          <a:p>
            <a:r>
              <a:rPr lang="en-US" sz="2000" dirty="0"/>
              <a:t>CMWG has concluded discussion</a:t>
            </a:r>
          </a:p>
          <a:p>
            <a:r>
              <a:rPr lang="en-US" sz="2000" dirty="0"/>
              <a:t>Discussion on the removal of the budget constraint and credit will continue at the next meeting </a:t>
            </a:r>
          </a:p>
        </p:txBody>
      </p:sp>
    </p:spTree>
    <p:extLst>
      <p:ext uri="{BB962C8B-B14F-4D97-AF65-F5344CB8AC3E}">
        <p14:creationId xmlns:p14="http://schemas.microsoft.com/office/powerpoint/2010/main" val="1759489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5EFA78-B764-1475-1556-CD5E688C8297}"/>
              </a:ext>
            </a:extLst>
          </p:cNvPr>
          <p:cNvSpPr txBox="1"/>
          <p:nvPr/>
        </p:nvSpPr>
        <p:spPr>
          <a:xfrm>
            <a:off x="1285241" y="1008993"/>
            <a:ext cx="9231410" cy="35420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8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Placeholder slide for you to ask questions</a:t>
            </a:r>
          </a:p>
        </p:txBody>
      </p:sp>
    </p:spTree>
    <p:extLst>
      <p:ext uri="{BB962C8B-B14F-4D97-AF65-F5344CB8AC3E}">
        <p14:creationId xmlns:p14="http://schemas.microsoft.com/office/powerpoint/2010/main" val="835547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e49536e-9021-4e8b-a813-eda5cb0caf1c}" enabled="1" method="Privileged" siteId="{db1e96a8-a3da-442a-930b-235cac24cd5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1637</TotalTime>
  <Words>521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CMWG Update</vt:lpstr>
      <vt:lpstr>Agenda  </vt:lpstr>
      <vt:lpstr>CRR LTAS Transactions &amp; Performance Update</vt:lpstr>
      <vt:lpstr>NPRR1301 - Align Protocols to Constraint Activation Procedure </vt:lpstr>
      <vt:lpstr>TSAT Implementation Updates</vt:lpstr>
      <vt:lpstr>RUC Analysis</vt:lpstr>
      <vt:lpstr>NPRR1292: Granular Product Type for CRR TOU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Thomas, Shane SENA-STX/A/72</dc:creator>
  <cp:lastModifiedBy>Thomas, Shane SENA-STX/A/72</cp:lastModifiedBy>
  <cp:revision>1</cp:revision>
  <dcterms:created xsi:type="dcterms:W3CDTF">2025-12-01T01:30:22Z</dcterms:created>
  <dcterms:modified xsi:type="dcterms:W3CDTF">2025-12-02T04:47:48Z</dcterms:modified>
</cp:coreProperties>
</file>