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heme/theme3.xml" ContentType="application/vnd.openxmlformats-officedocument.theme+xml"/>
  <Override PartName="/ppt/theme/theme4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53" r:id="rId4"/>
    <p:sldMasterId id="2147483663" r:id="rId5"/>
  </p:sldMasterIdLst>
  <p:notesMasterIdLst>
    <p:notesMasterId r:id="rId54"/>
  </p:notesMasterIdLst>
  <p:handoutMasterIdLst>
    <p:handoutMasterId r:id="rId55"/>
  </p:handoutMasterIdLst>
  <p:sldIdLst>
    <p:sldId id="542" r:id="rId6"/>
    <p:sldId id="563" r:id="rId7"/>
    <p:sldId id="592" r:id="rId8"/>
    <p:sldId id="580" r:id="rId9"/>
    <p:sldId id="3015" r:id="rId10"/>
    <p:sldId id="3121" r:id="rId11"/>
    <p:sldId id="3124" r:id="rId12"/>
    <p:sldId id="3127" r:id="rId13"/>
    <p:sldId id="3123" r:id="rId14"/>
    <p:sldId id="3122" r:id="rId15"/>
    <p:sldId id="3119" r:id="rId16"/>
    <p:sldId id="597" r:id="rId17"/>
    <p:sldId id="3129" r:id="rId18"/>
    <p:sldId id="3130" r:id="rId19"/>
    <p:sldId id="3134" r:id="rId20"/>
    <p:sldId id="3138" r:id="rId21"/>
    <p:sldId id="3141" r:id="rId22"/>
    <p:sldId id="3140" r:id="rId23"/>
    <p:sldId id="3142" r:id="rId24"/>
    <p:sldId id="3143" r:id="rId25"/>
    <p:sldId id="3131" r:id="rId26"/>
    <p:sldId id="3136" r:id="rId27"/>
    <p:sldId id="584" r:id="rId28"/>
    <p:sldId id="2981" r:id="rId29"/>
    <p:sldId id="3010" r:id="rId30"/>
    <p:sldId id="3047" r:id="rId31"/>
    <p:sldId id="546" r:id="rId32"/>
    <p:sldId id="550" r:id="rId33"/>
    <p:sldId id="551" r:id="rId34"/>
    <p:sldId id="270" r:id="rId35"/>
    <p:sldId id="271" r:id="rId36"/>
    <p:sldId id="3048" r:id="rId37"/>
    <p:sldId id="331" r:id="rId38"/>
    <p:sldId id="332" r:id="rId39"/>
    <p:sldId id="2943" r:id="rId40"/>
    <p:sldId id="334" r:id="rId41"/>
    <p:sldId id="2952" r:id="rId42"/>
    <p:sldId id="3020" r:id="rId43"/>
    <p:sldId id="3021" r:id="rId44"/>
    <p:sldId id="2979" r:id="rId45"/>
    <p:sldId id="3009" r:id="rId46"/>
    <p:sldId id="2980" r:id="rId47"/>
    <p:sldId id="593" r:id="rId48"/>
    <p:sldId id="594" r:id="rId49"/>
    <p:sldId id="591" r:id="rId50"/>
    <p:sldId id="581" r:id="rId51"/>
    <p:sldId id="603" r:id="rId52"/>
    <p:sldId id="588" r:id="rId53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AED60BC-6DC8-9208-15EC-10DB2B0CE731}" name="Mereness, Matt" initials="MM" userId="S::matt.mereness@ercot.com::6db1126a-164e-4475-8d86-5dde160acd3b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EBF0"/>
    <a:srgbClr val="26D07C"/>
    <a:srgbClr val="94E6D9"/>
    <a:srgbClr val="F6CD9F"/>
    <a:srgbClr val="0076C6"/>
    <a:srgbClr val="00AEC7"/>
    <a:srgbClr val="093C61"/>
    <a:srgbClr val="98C3FA"/>
    <a:srgbClr val="70CDD9"/>
    <a:srgbClr val="8DC3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3296810-A885-4BE3-A3E7-6D5BEEA58F35}"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7" d="100"/>
          <a:sy n="97" d="100"/>
        </p:scale>
        <p:origin x="2004" y="30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handoutMaster" Target="handoutMasters/handoutMaster1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presProps" Target="presProps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tableStyles" Target="tableStyles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viewProps" Target="viewProps.xml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microsoft.com/office/2018/10/relationships/authors" Target="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2E11038-C648-4BF3-8167-6AE1FF3EFDF1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A20C27A-FD2A-445A-A719-6C03AF8940F3}">
      <dgm:prSet phldrT="[Text]"/>
      <dgm:spPr>
        <a:solidFill>
          <a:srgbClr val="5B6770"/>
        </a:solidFill>
      </dgm:spPr>
      <dgm:t>
        <a:bodyPr/>
        <a:lstStyle/>
        <a:p>
          <a:r>
            <a:rPr lang="en-US"/>
            <a:t>Click to edit Master subtitle style</a:t>
          </a:r>
        </a:p>
      </dgm:t>
    </dgm:pt>
    <dgm:pt modelId="{70D27D20-9B5C-4ACA-A932-25F2CF915F48}" type="parTrans" cxnId="{A5351B5C-9190-4E1A-BDA3-BCFD1EA44514}">
      <dgm:prSet/>
      <dgm:spPr/>
      <dgm:t>
        <a:bodyPr/>
        <a:lstStyle/>
        <a:p>
          <a:endParaRPr lang="en-US"/>
        </a:p>
      </dgm:t>
    </dgm:pt>
    <dgm:pt modelId="{6F8B888A-19D7-43C8-BC5E-9BDE549DF313}" type="sibTrans" cxnId="{A5351B5C-9190-4E1A-BDA3-BCFD1EA44514}">
      <dgm:prSet/>
      <dgm:spPr/>
      <dgm:t>
        <a:bodyPr/>
        <a:lstStyle/>
        <a:p>
          <a:endParaRPr lang="en-US"/>
        </a:p>
      </dgm:t>
    </dgm:pt>
    <dgm:pt modelId="{E0CEC3AC-4F65-405E-9DD2-9D5A494B4AC7}">
      <dgm:prSet phldrT="[Text]"/>
      <dgm:spPr>
        <a:solidFill>
          <a:srgbClr val="00AEC7"/>
        </a:solidFill>
      </dgm:spPr>
      <dgm:t>
        <a:bodyPr/>
        <a:lstStyle/>
        <a:p>
          <a:r>
            <a:rPr lang="en-US"/>
            <a:t>Click to edit Master subtitle style</a:t>
          </a:r>
        </a:p>
      </dgm:t>
    </dgm:pt>
    <dgm:pt modelId="{EAB6D17A-4709-4A18-AFBB-0789B952020D}" type="parTrans" cxnId="{6C928428-284E-4E7D-9683-6F55F36228FB}">
      <dgm:prSet/>
      <dgm:spPr/>
      <dgm:t>
        <a:bodyPr/>
        <a:lstStyle/>
        <a:p>
          <a:endParaRPr lang="en-US"/>
        </a:p>
      </dgm:t>
    </dgm:pt>
    <dgm:pt modelId="{E80F0502-7CC7-44FF-B609-B9414F795B8A}" type="sibTrans" cxnId="{6C928428-284E-4E7D-9683-6F55F36228FB}">
      <dgm:prSet/>
      <dgm:spPr/>
      <dgm:t>
        <a:bodyPr/>
        <a:lstStyle/>
        <a:p>
          <a:endParaRPr lang="en-US"/>
        </a:p>
      </dgm:t>
    </dgm:pt>
    <dgm:pt modelId="{187606C4-A5C3-49B4-8A18-BB38CA4215D5}">
      <dgm:prSet phldrT="[Text]"/>
      <dgm:spPr>
        <a:solidFill>
          <a:srgbClr val="093C61"/>
        </a:solidFill>
      </dgm:spPr>
      <dgm:t>
        <a:bodyPr/>
        <a:lstStyle/>
        <a:p>
          <a:r>
            <a:rPr lang="en-US"/>
            <a:t>Click to edit Master subtitle style</a:t>
          </a:r>
        </a:p>
      </dgm:t>
    </dgm:pt>
    <dgm:pt modelId="{58AE02CB-D91D-41B6-A813-B4F035391B83}" type="parTrans" cxnId="{72D59750-5757-41CF-AF05-6C57B64FB7ED}">
      <dgm:prSet/>
      <dgm:spPr/>
      <dgm:t>
        <a:bodyPr/>
        <a:lstStyle/>
        <a:p>
          <a:endParaRPr lang="en-US"/>
        </a:p>
      </dgm:t>
    </dgm:pt>
    <dgm:pt modelId="{3CFCF34C-096A-4329-BCDD-0A8D1A075934}" type="sibTrans" cxnId="{72D59750-5757-41CF-AF05-6C57B64FB7ED}">
      <dgm:prSet/>
      <dgm:spPr/>
      <dgm:t>
        <a:bodyPr/>
        <a:lstStyle/>
        <a:p>
          <a:endParaRPr lang="en-US"/>
        </a:p>
      </dgm:t>
    </dgm:pt>
    <dgm:pt modelId="{075A3D39-E191-4C23-AF82-FED389D4714A}" type="pres">
      <dgm:prSet presAssocID="{32E11038-C648-4BF3-8167-6AE1FF3EFDF1}" presName="Name0" presStyleCnt="0">
        <dgm:presLayoutVars>
          <dgm:chMax val="7"/>
          <dgm:chPref val="7"/>
          <dgm:dir/>
        </dgm:presLayoutVars>
      </dgm:prSet>
      <dgm:spPr/>
    </dgm:pt>
    <dgm:pt modelId="{80725D32-2ED8-4B1F-81A2-9F7C840C4E0C}" type="pres">
      <dgm:prSet presAssocID="{32E11038-C648-4BF3-8167-6AE1FF3EFDF1}" presName="Name1" presStyleCnt="0"/>
      <dgm:spPr/>
    </dgm:pt>
    <dgm:pt modelId="{B6A82959-4BD9-4D99-A596-9C774D74AB1C}" type="pres">
      <dgm:prSet presAssocID="{32E11038-C648-4BF3-8167-6AE1FF3EFDF1}" presName="cycle" presStyleCnt="0"/>
      <dgm:spPr/>
    </dgm:pt>
    <dgm:pt modelId="{A2FCC776-BF52-47C4-92E4-17467F9AE6E1}" type="pres">
      <dgm:prSet presAssocID="{32E11038-C648-4BF3-8167-6AE1FF3EFDF1}" presName="srcNode" presStyleLbl="node1" presStyleIdx="0" presStyleCnt="3"/>
      <dgm:spPr/>
    </dgm:pt>
    <dgm:pt modelId="{6304DB4F-C21D-43CE-BC19-7FC9FE4143EB}" type="pres">
      <dgm:prSet presAssocID="{32E11038-C648-4BF3-8167-6AE1FF3EFDF1}" presName="conn" presStyleLbl="parChTrans1D2" presStyleIdx="0" presStyleCnt="1"/>
      <dgm:spPr/>
    </dgm:pt>
    <dgm:pt modelId="{0AC5C796-425F-48EC-9CE3-FF43A9E945D1}" type="pres">
      <dgm:prSet presAssocID="{32E11038-C648-4BF3-8167-6AE1FF3EFDF1}" presName="extraNode" presStyleLbl="node1" presStyleIdx="0" presStyleCnt="3"/>
      <dgm:spPr/>
    </dgm:pt>
    <dgm:pt modelId="{FEDB5C55-0F80-4976-AD26-0CEE89BEB7EA}" type="pres">
      <dgm:prSet presAssocID="{32E11038-C648-4BF3-8167-6AE1FF3EFDF1}" presName="dstNode" presStyleLbl="node1" presStyleIdx="0" presStyleCnt="3"/>
      <dgm:spPr/>
    </dgm:pt>
    <dgm:pt modelId="{89592E09-CC88-4904-BF5E-1629C8C5E634}" type="pres">
      <dgm:prSet presAssocID="{BA20C27A-FD2A-445A-A719-6C03AF8940F3}" presName="text_1" presStyleLbl="node1" presStyleIdx="0" presStyleCnt="3">
        <dgm:presLayoutVars>
          <dgm:bulletEnabled val="1"/>
        </dgm:presLayoutVars>
      </dgm:prSet>
      <dgm:spPr/>
    </dgm:pt>
    <dgm:pt modelId="{9A21976F-30D0-4847-9028-5756044BAAC3}" type="pres">
      <dgm:prSet presAssocID="{BA20C27A-FD2A-445A-A719-6C03AF8940F3}" presName="accent_1" presStyleCnt="0"/>
      <dgm:spPr/>
    </dgm:pt>
    <dgm:pt modelId="{36E4D279-9DCF-4996-B9DB-80023277EC34}" type="pres">
      <dgm:prSet presAssocID="{BA20C27A-FD2A-445A-A719-6C03AF8940F3}" presName="accentRepeatNode" presStyleLbl="solidFgAcc1" presStyleIdx="0" presStyleCnt="3"/>
      <dgm:spPr>
        <a:ln w="50800">
          <a:solidFill>
            <a:srgbClr val="5B6770"/>
          </a:solidFill>
        </a:ln>
      </dgm:spPr>
    </dgm:pt>
    <dgm:pt modelId="{FA8E3AD4-7354-43A8-B93D-74F840B6AEF6}" type="pres">
      <dgm:prSet presAssocID="{E0CEC3AC-4F65-405E-9DD2-9D5A494B4AC7}" presName="text_2" presStyleLbl="node1" presStyleIdx="1" presStyleCnt="3">
        <dgm:presLayoutVars>
          <dgm:bulletEnabled val="1"/>
        </dgm:presLayoutVars>
      </dgm:prSet>
      <dgm:spPr/>
    </dgm:pt>
    <dgm:pt modelId="{FDAFDD12-87AE-496F-A9BD-D8FA3C5C588E}" type="pres">
      <dgm:prSet presAssocID="{E0CEC3AC-4F65-405E-9DD2-9D5A494B4AC7}" presName="accent_2" presStyleCnt="0"/>
      <dgm:spPr/>
    </dgm:pt>
    <dgm:pt modelId="{CE0FEE12-C9DD-48AF-B095-635EAD24EB23}" type="pres">
      <dgm:prSet presAssocID="{E0CEC3AC-4F65-405E-9DD2-9D5A494B4AC7}" presName="accentRepeatNode" presStyleLbl="solidFgAcc1" presStyleIdx="1" presStyleCnt="3"/>
      <dgm:spPr>
        <a:ln w="50800">
          <a:solidFill>
            <a:srgbClr val="00AEC7"/>
          </a:solidFill>
        </a:ln>
      </dgm:spPr>
    </dgm:pt>
    <dgm:pt modelId="{30EB52CC-4F02-4C80-AAF8-62BFF5A038EA}" type="pres">
      <dgm:prSet presAssocID="{187606C4-A5C3-49B4-8A18-BB38CA4215D5}" presName="text_3" presStyleLbl="node1" presStyleIdx="2" presStyleCnt="3">
        <dgm:presLayoutVars>
          <dgm:bulletEnabled val="1"/>
        </dgm:presLayoutVars>
      </dgm:prSet>
      <dgm:spPr/>
    </dgm:pt>
    <dgm:pt modelId="{C8B76DD7-65EF-4958-B29D-8E09C2D14548}" type="pres">
      <dgm:prSet presAssocID="{187606C4-A5C3-49B4-8A18-BB38CA4215D5}" presName="accent_3" presStyleCnt="0"/>
      <dgm:spPr/>
    </dgm:pt>
    <dgm:pt modelId="{E96C1AF3-5332-4D40-8E92-7C851D843D9E}" type="pres">
      <dgm:prSet presAssocID="{187606C4-A5C3-49B4-8A18-BB38CA4215D5}" presName="accentRepeatNode" presStyleLbl="solidFgAcc1" presStyleIdx="2" presStyleCnt="3"/>
      <dgm:spPr>
        <a:ln w="50800">
          <a:solidFill>
            <a:srgbClr val="093C61"/>
          </a:solidFill>
        </a:ln>
      </dgm:spPr>
    </dgm:pt>
  </dgm:ptLst>
  <dgm:cxnLst>
    <dgm:cxn modelId="{6C928428-284E-4E7D-9683-6F55F36228FB}" srcId="{32E11038-C648-4BF3-8167-6AE1FF3EFDF1}" destId="{E0CEC3AC-4F65-405E-9DD2-9D5A494B4AC7}" srcOrd="1" destOrd="0" parTransId="{EAB6D17A-4709-4A18-AFBB-0789B952020D}" sibTransId="{E80F0502-7CC7-44FF-B609-B9414F795B8A}"/>
    <dgm:cxn modelId="{57C00C33-A140-4336-BF90-35942F94805A}" type="presOf" srcId="{187606C4-A5C3-49B4-8A18-BB38CA4215D5}" destId="{30EB52CC-4F02-4C80-AAF8-62BFF5A038EA}" srcOrd="0" destOrd="0" presId="urn:microsoft.com/office/officeart/2008/layout/VerticalCurvedList"/>
    <dgm:cxn modelId="{A5351B5C-9190-4E1A-BDA3-BCFD1EA44514}" srcId="{32E11038-C648-4BF3-8167-6AE1FF3EFDF1}" destId="{BA20C27A-FD2A-445A-A719-6C03AF8940F3}" srcOrd="0" destOrd="0" parTransId="{70D27D20-9B5C-4ACA-A932-25F2CF915F48}" sibTransId="{6F8B888A-19D7-43C8-BC5E-9BDE549DF313}"/>
    <dgm:cxn modelId="{53883844-14BD-4351-A151-F1F21DB11AA2}" type="presOf" srcId="{E0CEC3AC-4F65-405E-9DD2-9D5A494B4AC7}" destId="{FA8E3AD4-7354-43A8-B93D-74F840B6AEF6}" srcOrd="0" destOrd="0" presId="urn:microsoft.com/office/officeart/2008/layout/VerticalCurvedList"/>
    <dgm:cxn modelId="{72D59750-5757-41CF-AF05-6C57B64FB7ED}" srcId="{32E11038-C648-4BF3-8167-6AE1FF3EFDF1}" destId="{187606C4-A5C3-49B4-8A18-BB38CA4215D5}" srcOrd="2" destOrd="0" parTransId="{58AE02CB-D91D-41B6-A813-B4F035391B83}" sibTransId="{3CFCF34C-096A-4329-BCDD-0A8D1A075934}"/>
    <dgm:cxn modelId="{EBE72F74-33D1-4060-A3B4-F3A60F68D2DE}" type="presOf" srcId="{BA20C27A-FD2A-445A-A719-6C03AF8940F3}" destId="{89592E09-CC88-4904-BF5E-1629C8C5E634}" srcOrd="0" destOrd="0" presId="urn:microsoft.com/office/officeart/2008/layout/VerticalCurvedList"/>
    <dgm:cxn modelId="{44A009B9-4C6E-4056-A237-21B77C751944}" type="presOf" srcId="{32E11038-C648-4BF3-8167-6AE1FF3EFDF1}" destId="{075A3D39-E191-4C23-AF82-FED389D4714A}" srcOrd="0" destOrd="0" presId="urn:microsoft.com/office/officeart/2008/layout/VerticalCurvedList"/>
    <dgm:cxn modelId="{C12810DE-047C-44F0-893C-5DBF7D150250}" type="presOf" srcId="{6F8B888A-19D7-43C8-BC5E-9BDE549DF313}" destId="{6304DB4F-C21D-43CE-BC19-7FC9FE4143EB}" srcOrd="0" destOrd="0" presId="urn:microsoft.com/office/officeart/2008/layout/VerticalCurvedList"/>
    <dgm:cxn modelId="{C8DF18D6-9728-4B9E-8416-9844D37BED16}" type="presParOf" srcId="{075A3D39-E191-4C23-AF82-FED389D4714A}" destId="{80725D32-2ED8-4B1F-81A2-9F7C840C4E0C}" srcOrd="0" destOrd="0" presId="urn:microsoft.com/office/officeart/2008/layout/VerticalCurvedList"/>
    <dgm:cxn modelId="{E35D8989-C4EB-4877-88F9-278C7A5D79BE}" type="presParOf" srcId="{80725D32-2ED8-4B1F-81A2-9F7C840C4E0C}" destId="{B6A82959-4BD9-4D99-A596-9C774D74AB1C}" srcOrd="0" destOrd="0" presId="urn:microsoft.com/office/officeart/2008/layout/VerticalCurvedList"/>
    <dgm:cxn modelId="{2E10BBB5-BB5F-4213-81D6-299D4ED932F9}" type="presParOf" srcId="{B6A82959-4BD9-4D99-A596-9C774D74AB1C}" destId="{A2FCC776-BF52-47C4-92E4-17467F9AE6E1}" srcOrd="0" destOrd="0" presId="urn:microsoft.com/office/officeart/2008/layout/VerticalCurvedList"/>
    <dgm:cxn modelId="{5B23B201-EE0E-41FD-994F-D36FF4AEDA82}" type="presParOf" srcId="{B6A82959-4BD9-4D99-A596-9C774D74AB1C}" destId="{6304DB4F-C21D-43CE-BC19-7FC9FE4143EB}" srcOrd="1" destOrd="0" presId="urn:microsoft.com/office/officeart/2008/layout/VerticalCurvedList"/>
    <dgm:cxn modelId="{44830F56-0B6E-4957-B591-535E7C4AE88E}" type="presParOf" srcId="{B6A82959-4BD9-4D99-A596-9C774D74AB1C}" destId="{0AC5C796-425F-48EC-9CE3-FF43A9E945D1}" srcOrd="2" destOrd="0" presId="urn:microsoft.com/office/officeart/2008/layout/VerticalCurvedList"/>
    <dgm:cxn modelId="{B512C53B-041E-4F05-874B-6C14137472B2}" type="presParOf" srcId="{B6A82959-4BD9-4D99-A596-9C774D74AB1C}" destId="{FEDB5C55-0F80-4976-AD26-0CEE89BEB7EA}" srcOrd="3" destOrd="0" presId="urn:microsoft.com/office/officeart/2008/layout/VerticalCurvedList"/>
    <dgm:cxn modelId="{B5267D50-E7E0-4BB1-BFA8-A827CCA77309}" type="presParOf" srcId="{80725D32-2ED8-4B1F-81A2-9F7C840C4E0C}" destId="{89592E09-CC88-4904-BF5E-1629C8C5E634}" srcOrd="1" destOrd="0" presId="urn:microsoft.com/office/officeart/2008/layout/VerticalCurvedList"/>
    <dgm:cxn modelId="{B277B9AB-1A22-46B8-AB75-EA271659F9A9}" type="presParOf" srcId="{80725D32-2ED8-4B1F-81A2-9F7C840C4E0C}" destId="{9A21976F-30D0-4847-9028-5756044BAAC3}" srcOrd="2" destOrd="0" presId="urn:microsoft.com/office/officeart/2008/layout/VerticalCurvedList"/>
    <dgm:cxn modelId="{F63A9C37-6ADA-42F7-9567-B5030E7619A5}" type="presParOf" srcId="{9A21976F-30D0-4847-9028-5756044BAAC3}" destId="{36E4D279-9DCF-4996-B9DB-80023277EC34}" srcOrd="0" destOrd="0" presId="urn:microsoft.com/office/officeart/2008/layout/VerticalCurvedList"/>
    <dgm:cxn modelId="{F0AF24C9-085E-4E7F-84AF-44BDBD83C8D6}" type="presParOf" srcId="{80725D32-2ED8-4B1F-81A2-9F7C840C4E0C}" destId="{FA8E3AD4-7354-43A8-B93D-74F840B6AEF6}" srcOrd="3" destOrd="0" presId="urn:microsoft.com/office/officeart/2008/layout/VerticalCurvedList"/>
    <dgm:cxn modelId="{53C3BAA1-3CEB-4E9B-B244-D18A0E21044B}" type="presParOf" srcId="{80725D32-2ED8-4B1F-81A2-9F7C840C4E0C}" destId="{FDAFDD12-87AE-496F-A9BD-D8FA3C5C588E}" srcOrd="4" destOrd="0" presId="urn:microsoft.com/office/officeart/2008/layout/VerticalCurvedList"/>
    <dgm:cxn modelId="{D9AAB689-C278-446B-B50B-F0121693A922}" type="presParOf" srcId="{FDAFDD12-87AE-496F-A9BD-D8FA3C5C588E}" destId="{CE0FEE12-C9DD-48AF-B095-635EAD24EB23}" srcOrd="0" destOrd="0" presId="urn:microsoft.com/office/officeart/2008/layout/VerticalCurvedList"/>
    <dgm:cxn modelId="{6BE5BE6F-02B9-4318-9BB9-B7CD1051F0D2}" type="presParOf" srcId="{80725D32-2ED8-4B1F-81A2-9F7C840C4E0C}" destId="{30EB52CC-4F02-4C80-AAF8-62BFF5A038EA}" srcOrd="5" destOrd="0" presId="urn:microsoft.com/office/officeart/2008/layout/VerticalCurvedList"/>
    <dgm:cxn modelId="{37A2E405-9B83-4313-96A7-0A679F777B18}" type="presParOf" srcId="{80725D32-2ED8-4B1F-81A2-9F7C840C4E0C}" destId="{C8B76DD7-65EF-4958-B29D-8E09C2D14548}" srcOrd="6" destOrd="0" presId="urn:microsoft.com/office/officeart/2008/layout/VerticalCurvedList"/>
    <dgm:cxn modelId="{BA1CF7BF-1B96-48C4-ADB0-9317E5BC7454}" type="presParOf" srcId="{C8B76DD7-65EF-4958-B29D-8E09C2D14548}" destId="{E96C1AF3-5332-4D40-8E92-7C851D843D9E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04DB4F-C21D-43CE-BC19-7FC9FE4143EB}">
      <dsp:nvSpPr>
        <dsp:cNvPr id="0" name=""/>
        <dsp:cNvSpPr/>
      </dsp:nvSpPr>
      <dsp:spPr>
        <a:xfrm>
          <a:off x="-6201673" y="-949060"/>
          <a:ext cx="7384521" cy="7384521"/>
        </a:xfrm>
        <a:prstGeom prst="blockArc">
          <a:avLst>
            <a:gd name="adj1" fmla="val 18900000"/>
            <a:gd name="adj2" fmla="val 2700000"/>
            <a:gd name="adj3" fmla="val 293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9592E09-CC88-4904-BF5E-1629C8C5E634}">
      <dsp:nvSpPr>
        <dsp:cNvPr id="0" name=""/>
        <dsp:cNvSpPr/>
      </dsp:nvSpPr>
      <dsp:spPr>
        <a:xfrm>
          <a:off x="761512" y="548640"/>
          <a:ext cx="7697175" cy="1097280"/>
        </a:xfrm>
        <a:prstGeom prst="rect">
          <a:avLst/>
        </a:prstGeom>
        <a:solidFill>
          <a:srgbClr val="5B677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0966" tIns="88900" rIns="88900" bIns="8890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/>
            <a:t>Click to edit Master subtitle style</a:t>
          </a:r>
        </a:p>
      </dsp:txBody>
      <dsp:txXfrm>
        <a:off x="761512" y="548640"/>
        <a:ext cx="7697175" cy="1097280"/>
      </dsp:txXfrm>
    </dsp:sp>
    <dsp:sp modelId="{36E4D279-9DCF-4996-B9DB-80023277EC34}">
      <dsp:nvSpPr>
        <dsp:cNvPr id="0" name=""/>
        <dsp:cNvSpPr/>
      </dsp:nvSpPr>
      <dsp:spPr>
        <a:xfrm>
          <a:off x="75712" y="411480"/>
          <a:ext cx="1371600" cy="13716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50800" cap="flat" cmpd="sng" algn="ctr">
          <a:solidFill>
            <a:srgbClr val="5B677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A8E3AD4-7354-43A8-B93D-74F840B6AEF6}">
      <dsp:nvSpPr>
        <dsp:cNvPr id="0" name=""/>
        <dsp:cNvSpPr/>
      </dsp:nvSpPr>
      <dsp:spPr>
        <a:xfrm>
          <a:off x="1160373" y="2194560"/>
          <a:ext cx="7298314" cy="1097280"/>
        </a:xfrm>
        <a:prstGeom prst="rect">
          <a:avLst/>
        </a:prstGeom>
        <a:solidFill>
          <a:srgbClr val="00AEC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0966" tIns="88900" rIns="88900" bIns="8890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/>
            <a:t>Click to edit Master subtitle style</a:t>
          </a:r>
        </a:p>
      </dsp:txBody>
      <dsp:txXfrm>
        <a:off x="1160373" y="2194560"/>
        <a:ext cx="7298314" cy="1097280"/>
      </dsp:txXfrm>
    </dsp:sp>
    <dsp:sp modelId="{CE0FEE12-C9DD-48AF-B095-635EAD24EB23}">
      <dsp:nvSpPr>
        <dsp:cNvPr id="0" name=""/>
        <dsp:cNvSpPr/>
      </dsp:nvSpPr>
      <dsp:spPr>
        <a:xfrm>
          <a:off x="474573" y="2057400"/>
          <a:ext cx="1371600" cy="13716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50800" cap="flat" cmpd="sng" algn="ctr">
          <a:solidFill>
            <a:srgbClr val="00AEC7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EB52CC-4F02-4C80-AAF8-62BFF5A038EA}">
      <dsp:nvSpPr>
        <dsp:cNvPr id="0" name=""/>
        <dsp:cNvSpPr/>
      </dsp:nvSpPr>
      <dsp:spPr>
        <a:xfrm>
          <a:off x="761512" y="3840480"/>
          <a:ext cx="7697175" cy="1097280"/>
        </a:xfrm>
        <a:prstGeom prst="rect">
          <a:avLst/>
        </a:prstGeom>
        <a:solidFill>
          <a:srgbClr val="093C6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0966" tIns="88900" rIns="88900" bIns="8890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/>
            <a:t>Click to edit Master subtitle style</a:t>
          </a:r>
        </a:p>
      </dsp:txBody>
      <dsp:txXfrm>
        <a:off x="761512" y="3840480"/>
        <a:ext cx="7697175" cy="1097280"/>
      </dsp:txXfrm>
    </dsp:sp>
    <dsp:sp modelId="{E96C1AF3-5332-4D40-8E92-7C851D843D9E}">
      <dsp:nvSpPr>
        <dsp:cNvPr id="0" name=""/>
        <dsp:cNvSpPr/>
      </dsp:nvSpPr>
      <dsp:spPr>
        <a:xfrm>
          <a:off x="75712" y="3703320"/>
          <a:ext cx="1371600" cy="13716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50800" cap="flat" cmpd="sng" algn="ctr">
          <a:solidFill>
            <a:srgbClr val="093C6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50BF31-E9A8-4E88-81E7-44C5092290FC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B2BDB1-E95E-402D-B2EB-CA9CC1A395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2199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7EFB637-CCC9-4803-8851-F6915048CBB4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62AC51D-6DAA-4455-8EA7-D54B64909A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5930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Master" Target="../slideMasters/slideMaster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45377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2A0837FE-C71E-9CF6-AC64-3D795C3B5F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2A5C917-3A9B-FEDC-2C2D-7DCD85F5C1DF}"/>
              </a:ext>
            </a:extLst>
          </p:cNvPr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49D2196-8960-8007-C0C0-62EFA03EA586}"/>
              </a:ext>
            </a:extLst>
          </p:cNvPr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5B05C1E4-0ADA-E143-5454-47ACE69FE9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Footer text goes here.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4CB3C4B1-5703-0FC3-7F3A-467B71334E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2" y="6408738"/>
            <a:ext cx="485231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B51E1165-2D5E-A8BA-AD01-59C2367A01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762000"/>
            <a:ext cx="8534400" cy="2209800"/>
          </a:xfrm>
          <a:prstGeom prst="rect">
            <a:avLst/>
          </a:prstGeom>
        </p:spPr>
        <p:txBody>
          <a:bodyPr lIns="274320" tIns="274320" rIns="274320" bIns="274320"/>
          <a:lstStyle>
            <a:lvl1pPr marL="0" indent="0">
              <a:buNone/>
              <a:defRPr sz="2000" b="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1068C6B-C94E-547A-7102-71442E874B5D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304800" y="3124200"/>
            <a:ext cx="8534400" cy="2667000"/>
          </a:xfrm>
          <a:prstGeom prst="rect">
            <a:avLst/>
          </a:prstGeom>
          <a:solidFill>
            <a:srgbClr val="E6EBF0"/>
          </a:solidFill>
          <a:ln w="15875" cap="rnd">
            <a:solidFill>
              <a:schemeClr val="bg1">
                <a:lumMod val="85000"/>
                <a:alpha val="59000"/>
              </a:schemeClr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274320" tIns="274320" rIns="274320" bIns="274320"/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4810681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Takeaw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 descr="xdgdfgdfg">
            <a:extLst>
              <a:ext uri="{FF2B5EF4-FFF2-40B4-BE49-F238E27FC236}">
                <a16:creationId xmlns:a16="http://schemas.microsoft.com/office/drawing/2014/main" id="{11BF4596-49BD-5DCB-711C-47030A443E0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304800" y="1058219"/>
            <a:ext cx="8534400" cy="194819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5875" cap="rnd">
            <a:solidFill>
              <a:srgbClr val="00AEC7">
                <a:alpha val="59000"/>
              </a:srgbClr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274320" tIns="274320" rIns="274320" bIns="274320"/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C2FC120C-B1CB-16E5-B00E-55E88FB1592E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304800" y="3524730"/>
            <a:ext cx="8534400" cy="2212106"/>
          </a:xfrm>
          <a:prstGeom prst="rect">
            <a:avLst/>
          </a:prstGeom>
          <a:solidFill>
            <a:schemeClr val="bg2"/>
          </a:solidFill>
          <a:ln w="15875" cap="rnd">
            <a:solidFill>
              <a:schemeClr val="bg1">
                <a:lumMod val="85000"/>
                <a:alpha val="59000"/>
              </a:schemeClr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274320" tIns="274320" rIns="274320" bIns="274320"/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2A0837FE-C71E-9CF6-AC64-3D795C3B5F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2A5C917-3A9B-FEDC-2C2D-7DCD85F5C1DF}"/>
              </a:ext>
            </a:extLst>
          </p:cNvPr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49D2196-8960-8007-C0C0-62EFA03EA586}"/>
              </a:ext>
            </a:extLst>
          </p:cNvPr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5B05C1E4-0ADA-E143-5454-47ACE69FE9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Footer text goes here.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4CB3C4B1-5703-0FC3-7F3A-467B71334E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2" y="6408738"/>
            <a:ext cx="485231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8573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 2 (Gray Tit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BDA98D29-CFFC-C296-B023-91A03EEC3E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E12A03F-8D2E-8532-3203-031013FA5A10}"/>
              </a:ext>
            </a:extLst>
          </p:cNvPr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FFCD6A5-9B36-D9E5-72F2-FBEA5B672AB9}"/>
              </a:ext>
            </a:extLst>
          </p:cNvPr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EFC8874-25EC-5A5F-D57F-0691879F1F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762000"/>
            <a:ext cx="5410200" cy="5334000"/>
          </a:xfrm>
          <a:prstGeom prst="rect">
            <a:avLst/>
          </a:prstGeom>
        </p:spPr>
        <p:txBody>
          <a:bodyPr lIns="274320" tIns="274320" rIns="274320" bIns="274320"/>
          <a:lstStyle>
            <a:lvl1pPr marL="0" indent="0">
              <a:buNone/>
              <a:defRPr sz="2000" b="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9D7C7B98-DF84-E7E1-CF67-1DA50AD90673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5867400" y="914400"/>
            <a:ext cx="2971800" cy="5181600"/>
          </a:xfrm>
          <a:prstGeom prst="rect">
            <a:avLst/>
          </a:prstGeom>
          <a:solidFill>
            <a:srgbClr val="E6EBF0"/>
          </a:solidFill>
          <a:ln w="15875" cap="rnd">
            <a:solidFill>
              <a:schemeClr val="bg1">
                <a:lumMod val="85000"/>
                <a:alpha val="62000"/>
              </a:schemeClr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274320" tIns="182880" rIns="274320" bIns="182880"/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EC87C22B-ECB6-24C9-CA51-802C0CC5A9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Footer text goes here.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4C902CBC-1565-53AF-76EE-5EA87EAAED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2" y="6408738"/>
            <a:ext cx="485231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2400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ape Background with Colu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4BF0DE-C10A-1045-5990-B1FA49AF9E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71C69C7-7D39-DEDD-BE1B-B8C046B0CA95}"/>
              </a:ext>
            </a:extLst>
          </p:cNvPr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DE78E12-A908-1977-15C5-27DAB2FF2F2B}"/>
              </a:ext>
            </a:extLst>
          </p:cNvPr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18275120-314C-AFBD-B170-4B990F0EFBAF}"/>
              </a:ext>
            </a:extLst>
          </p:cNvPr>
          <p:cNvSpPr>
            <a:spLocks noGrp="1"/>
          </p:cNvSpPr>
          <p:nvPr>
            <p:ph type="body" sz="half" idx="17"/>
          </p:nvPr>
        </p:nvSpPr>
        <p:spPr>
          <a:xfrm>
            <a:off x="304801" y="1066800"/>
            <a:ext cx="8534400" cy="219136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5875" cap="rnd" cmpd="sng">
            <a:solidFill>
              <a:schemeClr val="accent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182880" tIns="182880" rIns="182880" bIns="182880" numCol="2" spcCol="548640">
            <a:sp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2"/>
            <a:endParaRPr lang="en-US"/>
          </a:p>
          <a:p>
            <a:pPr lvl="2"/>
            <a:endParaRPr lang="en-US"/>
          </a:p>
          <a:p>
            <a:pPr lvl="2"/>
            <a:endParaRPr lang="en-US"/>
          </a:p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2"/>
            <a:endParaRPr lang="en-US"/>
          </a:p>
          <a:p>
            <a:pPr lvl="2"/>
            <a:endParaRPr lang="en-US"/>
          </a:p>
        </p:txBody>
      </p:sp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9C95B286-9A86-1DCC-052D-7E695490B198}"/>
              </a:ext>
            </a:extLst>
          </p:cNvPr>
          <p:cNvSpPr>
            <a:spLocks noGrp="1"/>
          </p:cNvSpPr>
          <p:nvPr>
            <p:ph type="body" sz="half" idx="18"/>
          </p:nvPr>
        </p:nvSpPr>
        <p:spPr>
          <a:xfrm>
            <a:off x="304801" y="3574374"/>
            <a:ext cx="8534400" cy="2277547"/>
          </a:xfrm>
          <a:prstGeom prst="rect">
            <a:avLst/>
          </a:prstGeom>
          <a:solidFill>
            <a:srgbClr val="093C61"/>
          </a:solidFill>
          <a:ln w="15875" cap="rnd" cmpd="sng">
            <a:solidFill>
              <a:srgbClr val="093C6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182880" tIns="182880" rIns="182880" bIns="182880" numCol="3" spcCol="548640">
            <a:sp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 sz="1600">
                <a:solidFill>
                  <a:schemeClr val="bg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2"/>
            <a:endParaRPr lang="en-US"/>
          </a:p>
          <a:p>
            <a:pPr lvl="0"/>
            <a:endParaRPr lang="en-US"/>
          </a:p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2"/>
            <a:endParaRPr lang="en-US"/>
          </a:p>
          <a:p>
            <a:pPr lvl="0"/>
            <a:endParaRPr lang="en-US"/>
          </a:p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2"/>
            <a:endParaRPr lang="en-US"/>
          </a:p>
          <a:p>
            <a:pPr lvl="2"/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4AF8B1A1-8352-B98E-3C78-48C46BD8F2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Footer text goes here.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040D7F8C-7E87-E617-9858-400C5F8AC2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2" y="6408738"/>
            <a:ext cx="485231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0293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304800" y="762000"/>
            <a:ext cx="4210050" cy="5029201"/>
          </a:xfrm>
          <a:prstGeom prst="rect">
            <a:avLst/>
          </a:prstGeom>
        </p:spPr>
        <p:txBody>
          <a:bodyPr lIns="274320" tIns="274320" rIns="274320" bIns="274320"/>
          <a:lstStyle>
            <a:lvl1pPr>
              <a:defRPr lang="en-US" sz="2000" dirty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29150" y="762000"/>
            <a:ext cx="3886200" cy="5029201"/>
          </a:xfrm>
          <a:prstGeom prst="rect">
            <a:avLst/>
          </a:prstGeom>
        </p:spPr>
        <p:txBody>
          <a:bodyPr lIns="274320" tIns="274320" rIns="274320" bIns="274320"/>
          <a:lstStyle>
            <a:lvl1pPr>
              <a:defRPr sz="2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F6FD2C47-F578-2F9E-22DF-DA95B857A3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Footer text goes here.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42ED327A-7496-0E17-F5C8-2E5C3BB961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2" y="6408738"/>
            <a:ext cx="485231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405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A2E64688-55C6-E357-9586-99D476DEA0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1000" y="1240594"/>
            <a:ext cx="2743200" cy="57626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>
                <a:solidFill>
                  <a:srgbClr val="00AEC7"/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22" name="Text Placeholder 6">
            <a:extLst>
              <a:ext uri="{FF2B5EF4-FFF2-40B4-BE49-F238E27FC236}">
                <a16:creationId xmlns:a16="http://schemas.microsoft.com/office/drawing/2014/main" id="{5647BB42-DB2F-5A0E-E38E-6058202FE98E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400516" y="1926394"/>
            <a:ext cx="2743200" cy="3941006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ACFE8832-28AD-B47C-8C26-31B963CA9E5A}"/>
              </a:ext>
            </a:extLst>
          </p:cNvPr>
          <p:cNvSpPr>
            <a:spLocks noGrp="1"/>
          </p:cNvSpPr>
          <p:nvPr>
            <p:ph type="body" idx="16"/>
          </p:nvPr>
        </p:nvSpPr>
        <p:spPr>
          <a:xfrm>
            <a:off x="3200400" y="1240594"/>
            <a:ext cx="2743200" cy="5762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rgbClr val="00AEC7"/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24" name="Text Placeholder 6">
            <a:extLst>
              <a:ext uri="{FF2B5EF4-FFF2-40B4-BE49-F238E27FC236}">
                <a16:creationId xmlns:a16="http://schemas.microsoft.com/office/drawing/2014/main" id="{2945EFAC-694A-3BD3-547B-6671ECA14576}"/>
              </a:ext>
            </a:extLst>
          </p:cNvPr>
          <p:cNvSpPr>
            <a:spLocks noGrp="1"/>
          </p:cNvSpPr>
          <p:nvPr>
            <p:ph type="body" sz="half" idx="17"/>
          </p:nvPr>
        </p:nvSpPr>
        <p:spPr>
          <a:xfrm>
            <a:off x="3219916" y="1926394"/>
            <a:ext cx="2743200" cy="3941006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559C7A71-BBBF-254C-4D14-5F4DC1F4ED33}"/>
              </a:ext>
            </a:extLst>
          </p:cNvPr>
          <p:cNvSpPr>
            <a:spLocks noGrp="1"/>
          </p:cNvSpPr>
          <p:nvPr>
            <p:ph type="body" idx="18"/>
          </p:nvPr>
        </p:nvSpPr>
        <p:spPr>
          <a:xfrm>
            <a:off x="6000284" y="1237099"/>
            <a:ext cx="2743200" cy="57626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>
                <a:solidFill>
                  <a:srgbClr val="00AEC7"/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26" name="Text Placeholder 6">
            <a:extLst>
              <a:ext uri="{FF2B5EF4-FFF2-40B4-BE49-F238E27FC236}">
                <a16:creationId xmlns:a16="http://schemas.microsoft.com/office/drawing/2014/main" id="{B003D11D-EC33-ECB2-82CF-2D9A887EAC5E}"/>
              </a:ext>
            </a:extLst>
          </p:cNvPr>
          <p:cNvSpPr>
            <a:spLocks noGrp="1"/>
          </p:cNvSpPr>
          <p:nvPr>
            <p:ph type="body" sz="half" idx="19"/>
          </p:nvPr>
        </p:nvSpPr>
        <p:spPr>
          <a:xfrm>
            <a:off x="6019800" y="1922899"/>
            <a:ext cx="2743200" cy="3941006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00B85CC8-6F83-6404-ACAA-F1FA4529AE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Footer text goes here.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9AE8A331-9F84-084C-7267-CFE65AA777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2" y="6408738"/>
            <a:ext cx="485231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3796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Sh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F9EE3F64-5084-626C-72A7-533838A69759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2536825941"/>
              </p:ext>
            </p:extLst>
          </p:nvPr>
        </p:nvGraphicFramePr>
        <p:xfrm>
          <a:off x="304800" y="762000"/>
          <a:ext cx="8534400" cy="548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itle 1">
            <a:extLst>
              <a:ext uri="{FF2B5EF4-FFF2-40B4-BE49-F238E27FC236}">
                <a16:creationId xmlns:a16="http://schemas.microsoft.com/office/drawing/2014/main" id="{440F2B08-EC92-A561-8BE4-EDCE8DB345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1FF5FC3-0BB0-C369-E541-DAB7BF2A7B43}"/>
              </a:ext>
            </a:extLst>
          </p:cNvPr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DA8C3691-EDE4-B07C-F114-E502244790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Footer text goes here.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C7B83F30-EC1D-F71C-95D7-1B5BC9FD20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2" y="6408738"/>
            <a:ext cx="485231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3866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70951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8534400" cy="485323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324600"/>
            <a:ext cx="609600" cy="2968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200" y="6299284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Footer text goes here.</a:t>
            </a:r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8534400" y="6324600"/>
            <a:ext cx="609600" cy="2968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6364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2130429"/>
            <a:ext cx="8005618" cy="147002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52418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61D9533-CB1D-41E2-A7CA-83FDF6B751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Footer text goes here.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41D418E-9C88-65C3-7644-3BFD9E325C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2" y="6408738"/>
            <a:ext cx="485231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3166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2438404"/>
            <a:ext cx="8005618" cy="147002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1F378818-BDFE-F884-8C6C-4CCC2735F4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Footer text goes here.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441FCBFE-0DE4-6F22-6E66-AE772DD05E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2" y="6408738"/>
            <a:ext cx="485231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8552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545B7A48-1656-2C3F-0296-FBEF4281AB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Footer text goes here.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F866302B-9158-11F4-3B77-9F86EAAEC2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2" y="6408738"/>
            <a:ext cx="485231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7205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762001"/>
            <a:ext cx="8534400" cy="5280822"/>
          </a:xfrm>
          <a:prstGeom prst="rect">
            <a:avLst/>
          </a:prstGeom>
        </p:spPr>
        <p:txBody>
          <a:bodyPr lIns="274320" tIns="274320" rIns="274320" bIns="274320"/>
          <a:lstStyle>
            <a:lvl1pPr>
              <a:defRPr sz="2000" b="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166858FE-C979-8B8E-03D2-C3C16DE57A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Footer text goes here.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AC82599C-5AEF-12A9-5E15-1FCCC1DE3F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2" y="6408738"/>
            <a:ext cx="485231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1178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hape Background with Colu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4BF0DE-C10A-1045-5990-B1FA49AF9E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71C69C7-7D39-DEDD-BE1B-B8C046B0CA95}"/>
              </a:ext>
            </a:extLst>
          </p:cNvPr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DE78E12-A908-1977-15C5-27DAB2FF2F2B}"/>
              </a:ext>
            </a:extLst>
          </p:cNvPr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18275120-314C-AFBD-B170-4B990F0EFBAF}"/>
              </a:ext>
            </a:extLst>
          </p:cNvPr>
          <p:cNvSpPr>
            <a:spLocks noGrp="1"/>
          </p:cNvSpPr>
          <p:nvPr>
            <p:ph type="body" sz="half" idx="17"/>
          </p:nvPr>
        </p:nvSpPr>
        <p:spPr>
          <a:xfrm>
            <a:off x="304800" y="762000"/>
            <a:ext cx="8534400" cy="2080570"/>
          </a:xfrm>
          <a:prstGeom prst="rect">
            <a:avLst/>
          </a:prstGeom>
          <a:noFill/>
          <a:ln w="15875" cap="rnd" cmpd="sng">
            <a:noFill/>
            <a:miter lim="800000"/>
          </a:ln>
          <a:effectLst/>
        </p:spPr>
        <p:txBody>
          <a:bodyPr wrap="square" lIns="274320" tIns="274320" rIns="274320" bIns="274320" numCol="1" spcCol="0">
            <a:sp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2"/>
            <a:endParaRPr lang="en-US"/>
          </a:p>
          <a:p>
            <a:pPr lvl="2"/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56E5B54-4089-96A7-2D9D-9DE3B556DE6C}"/>
              </a:ext>
            </a:extLst>
          </p:cNvPr>
          <p:cNvSpPr>
            <a:spLocks noGrp="1"/>
          </p:cNvSpPr>
          <p:nvPr>
            <p:ph type="body" sz="half" idx="18"/>
          </p:nvPr>
        </p:nvSpPr>
        <p:spPr>
          <a:xfrm>
            <a:off x="304800" y="4283179"/>
            <a:ext cx="8534400" cy="172354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5875" cap="rnd" cmpd="sng">
            <a:solidFill>
              <a:schemeClr val="accent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274320" tIns="274320" rIns="274320" bIns="274320" numCol="1" spcCol="0">
            <a:spAutoFit/>
          </a:bodyPr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2"/>
            <a:endParaRPr lang="en-US"/>
          </a:p>
          <a:p>
            <a:pPr lvl="2"/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56C41BB5-1EEC-FCDB-01DA-7245FD308E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Footer text goes here.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EDE784D3-CB7A-BC89-24C2-BFB1A76006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2" y="6408738"/>
            <a:ext cx="485231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6570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ate with Captions (Aqu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04800" y="762000"/>
            <a:ext cx="5181600" cy="5486400"/>
          </a:xfrm>
          <a:prstGeom prst="rect">
            <a:avLst/>
          </a:prstGeom>
        </p:spPr>
        <p:txBody>
          <a:bodyPr lIns="274320" tIns="274320" rIns="274320" bIns="274320"/>
          <a:lstStyle>
            <a:lvl1pPr marL="0" indent="0">
              <a:buNone/>
              <a:defRPr sz="2000" b="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87CE442-37B7-476C-9FE8-E96267B02A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0D15576-9FF6-A891-FEC4-42E2548A9FC7}"/>
              </a:ext>
            </a:extLst>
          </p:cNvPr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556E2A8-9379-D337-6383-63A755F631AD}"/>
              </a:ext>
            </a:extLst>
          </p:cNvPr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55758650-6057-27BA-3042-74E6ED3D25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Footer text goes here.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5F3A14D9-11BE-48EC-BFD4-7B66ECAF99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2" y="6408738"/>
            <a:ext cx="485231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E2DD23C-49EE-C657-D737-13CB53F52F7D}"/>
              </a:ext>
            </a:extLst>
          </p:cNvPr>
          <p:cNvSpPr txBox="1"/>
          <p:nvPr userDrawn="1"/>
        </p:nvSpPr>
        <p:spPr>
          <a:xfrm>
            <a:off x="5638800" y="914400"/>
            <a:ext cx="3124200" cy="129266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5875">
            <a:solidFill>
              <a:srgbClr val="00AEC7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182880" tIns="182880" rIns="182880" bIns="182880" rtlCol="0">
            <a:spAutoFit/>
          </a:bodyPr>
          <a:lstStyle/>
          <a:p>
            <a:pPr lvl="0"/>
            <a:r>
              <a:rPr lang="en-US" sz="1600">
                <a:solidFill>
                  <a:schemeClr val="tx1"/>
                </a:solidFill>
              </a:rPr>
              <a:t>Click to edit Master text styles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tx1"/>
                </a:solidFill>
              </a:rPr>
              <a:t>Second level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sz="1200">
                <a:solidFill>
                  <a:schemeClr val="tx1"/>
                </a:solidFill>
              </a:rPr>
              <a:t>Third level</a:t>
            </a:r>
          </a:p>
          <a:p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32911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(Gray Tit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A08BA54D-6CCD-C3E8-6751-1276B8364E6C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5486400" y="0"/>
            <a:ext cx="3657600" cy="6318504"/>
          </a:xfrm>
          <a:prstGeom prst="rect">
            <a:avLst/>
          </a:prstGeom>
          <a:solidFill>
            <a:srgbClr val="E6EBF0"/>
          </a:solidFill>
        </p:spPr>
        <p:txBody>
          <a:bodyPr lIns="274320" tIns="1051560" rIns="274320" bIns="731520"/>
          <a:lstStyle>
            <a:lvl1pPr marL="0" indent="0">
              <a:buNone/>
              <a:defRPr sz="2000" b="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04800" y="762000"/>
            <a:ext cx="5181600" cy="5257800"/>
          </a:xfrm>
          <a:prstGeom prst="rect">
            <a:avLst/>
          </a:prstGeom>
        </p:spPr>
        <p:txBody>
          <a:bodyPr lIns="274320" tIns="274320" rIns="274320" bIns="274320"/>
          <a:lstStyle>
            <a:lvl1pPr marL="0" indent="0">
              <a:buNone/>
              <a:defRPr sz="2000" b="0">
                <a:solidFill>
                  <a:schemeClr val="tx1"/>
                </a:solidFill>
                <a:latin typeface="+mj-lt"/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4CC83710-C64D-1BD2-447D-28FF58823C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8FF9252-B1FC-9936-53BB-BEE6DD5CEFBE}"/>
              </a:ext>
            </a:extLst>
          </p:cNvPr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60D07C2-2A38-B953-E52E-4EBD6A8D19A2}"/>
              </a:ext>
            </a:extLst>
          </p:cNvPr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4FB953F4-81A3-8A2B-DF43-0A159C2AAB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Footer text goes here.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FF00FF52-E6F1-3C2A-4808-5A12AA3953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2" y="6408738"/>
            <a:ext cx="485231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3229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(Blue Tit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E560A137-FB98-0536-3809-C26CC3FAD5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762000"/>
            <a:ext cx="4572000" cy="5410200"/>
          </a:xfrm>
          <a:prstGeom prst="rect">
            <a:avLst/>
          </a:prstGeom>
        </p:spPr>
        <p:txBody>
          <a:bodyPr lIns="274320" tIns="274320" rIns="274320" bIns="274320"/>
          <a:lstStyle>
            <a:lvl1pPr marL="0" indent="0">
              <a:buNone/>
              <a:defRPr sz="2000" b="0">
                <a:solidFill>
                  <a:schemeClr val="tx1"/>
                </a:solidFill>
                <a:latin typeface="+mj-lt"/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15AB1D34-51BB-4778-251A-21036E98CE5C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5486400" y="0"/>
            <a:ext cx="3657600" cy="6318504"/>
          </a:xfrm>
          <a:prstGeom prst="rect">
            <a:avLst/>
          </a:prstGeom>
          <a:solidFill>
            <a:srgbClr val="E6EBF0"/>
          </a:solidFill>
        </p:spPr>
        <p:txBody>
          <a:bodyPr lIns="274320" tIns="1005840" rIns="274320" bIns="731520"/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796BAD60-5C45-1A72-0429-2EA7A0968D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A60EBBE-A2F2-20F7-8FB9-432D577E3F22}"/>
              </a:ext>
            </a:extLst>
          </p:cNvPr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30BE998-F70B-DF4E-4F08-F7692DA494DE}"/>
              </a:ext>
            </a:extLst>
          </p:cNvPr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08A006D7-B111-59A0-C107-A762902634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Footer text goes here.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25D1E40-D3DE-D4F4-AD78-7AD3CD8F1D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2" y="6408738"/>
            <a:ext cx="485231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313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4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6" Type="http://schemas.openxmlformats.org/officeDocument/2006/relationships/slideLayout" Target="../slideLayouts/slideLayout17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657600" y="0"/>
            <a:ext cx="5486400" cy="6858000"/>
          </a:xfrm>
          <a:prstGeom prst="rect">
            <a:avLst/>
          </a:prstGeom>
          <a:solidFill>
            <a:srgbClr val="E6EBF0"/>
          </a:solidFill>
          <a:ln>
            <a:noFill/>
          </a:ln>
          <a:effectLst>
            <a:outerShdw blurRad="50800" dist="50800" dir="11400000" algn="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014" y="2876281"/>
            <a:ext cx="2857586" cy="1105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696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164D7AF-E2F5-1599-41AA-3C3E7364C4D0}"/>
              </a:ext>
            </a:extLst>
          </p:cNvPr>
          <p:cNvSpPr/>
          <p:nvPr userDrawn="1"/>
        </p:nvSpPr>
        <p:spPr>
          <a:xfrm>
            <a:off x="8534402" y="6324604"/>
            <a:ext cx="533399" cy="53339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bg2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C265F66-6D17-D963-C0E8-D5570992A0F6}"/>
              </a:ext>
            </a:extLst>
          </p:cNvPr>
          <p:cNvSpPr/>
          <p:nvPr userDrawn="1"/>
        </p:nvSpPr>
        <p:spPr>
          <a:xfrm>
            <a:off x="9019630" y="6324600"/>
            <a:ext cx="124369" cy="533396"/>
          </a:xfrm>
          <a:prstGeom prst="rect">
            <a:avLst/>
          </a:prstGeom>
          <a:solidFill>
            <a:schemeClr val="tx2"/>
          </a:solidFill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Footer text goes here.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76200" y="6324600"/>
            <a:ext cx="59436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2194560" y="6324604"/>
            <a:ext cx="6858000" cy="1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096000"/>
            <a:ext cx="1181868" cy="457200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415D4E-E4EE-28DF-8C01-159908B931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2" y="6408738"/>
            <a:ext cx="485231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D58BBB7-4F61-67AB-A4FB-BF4DCCE49743}"/>
              </a:ext>
            </a:extLst>
          </p:cNvPr>
          <p:cNvSpPr txBox="1"/>
          <p:nvPr userDrawn="1"/>
        </p:nvSpPr>
        <p:spPr>
          <a:xfrm>
            <a:off x="54675" y="6324600"/>
            <a:ext cx="28409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 sz="1000" b="0" baseline="0">
              <a:solidFill>
                <a:schemeClr val="tx1"/>
              </a:solidFill>
            </a:endParaRPr>
          </a:p>
          <a:p>
            <a:pPr algn="l"/>
            <a:r>
              <a:rPr lang="en-US" sz="1000" b="0" baseline="0">
                <a:solidFill>
                  <a:schemeClr val="tx1"/>
                </a:solidFill>
              </a:rPr>
              <a:t>Public</a:t>
            </a:r>
            <a:endParaRPr lang="en-US" sz="1000" b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9641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736" r:id="rId2"/>
    <p:sldLayoutId id="2147483665" r:id="rId3"/>
    <p:sldLayoutId id="2147483738" r:id="rId4"/>
    <p:sldLayoutId id="2147483739" r:id="rId5"/>
    <p:sldLayoutId id="2147483719" r:id="rId6"/>
    <p:sldLayoutId id="2147483713" r:id="rId7"/>
    <p:sldLayoutId id="2147483714" r:id="rId8"/>
    <p:sldLayoutId id="2147483716" r:id="rId9"/>
    <p:sldLayoutId id="2147483740" r:id="rId10"/>
    <p:sldLayoutId id="2147483717" r:id="rId11"/>
    <p:sldLayoutId id="2147483720" r:id="rId12"/>
    <p:sldLayoutId id="2147483666" r:id="rId13"/>
    <p:sldLayoutId id="2147483737" r:id="rId14"/>
    <p:sldLayoutId id="2147483721" r:id="rId15"/>
    <p:sldLayoutId id="2147483755" r:id="rId16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ww.ercot.com/services/comm/mkt_notices/M-B110625-01" TargetMode="Externa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rcot.com/calendar/11132025-RTCB-Cutover-Workshop-for" TargetMode="External"/><Relationship Id="rId2" Type="http://schemas.openxmlformats.org/officeDocument/2006/relationships/hyperlink" Target="https://www.ercot.com/calendar/11132025-RTC_B-Cutover-Workshop-for" TargetMode="External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www.ercot.com/calendar/11202025-TWG-Meeting-_-Webex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www.ercot.com/files/docs/2025/10/30/RTCB_Market_Trials_Handbook_7_Transition_Cutover_10152025_FINAL.docx" TargetMode="External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www.ercot.com/files/docs/2025/10/23/Cutover-Strategy_Dual-Submissions_20251015.xlsx" TargetMode="Externa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www.ercot.com/files/docs/2025/11/24/ERCOT-RTCB-Go-Live-Cutover-Plan-v1.4.pptx" TargetMode="External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s://www.ercot.com/files/docs/2025/11/24/RTC-B-Go-Live-Cutover-Plan-External-v1.2.xlsx" TargetMode="External"/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testmisapi.wan.ercot.com/NodalAPI/EWS/" TargetMode="External"/><Relationship Id="rId2" Type="http://schemas.openxmlformats.org/officeDocument/2006/relationships/hyperlink" Target="https://testmisapi.ercot.com/NodalAPI/EWS/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www.ercot.com/calendar/12012025-RTC_B-MOTE-Support-Call" TargetMode="External"/><Relationship Id="rId5" Type="http://schemas.openxmlformats.org/officeDocument/2006/relationships/hyperlink" Target="https://testmis.ercot.com/osrui/osrui/Summary.action" TargetMode="External"/><Relationship Id="rId4" Type="http://schemas.openxmlformats.org/officeDocument/2006/relationships/hyperlink" Target="https://testmis.ercot.com/mmsui/mmsui/displayTradesLanding.action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rcot.com/files/docs/2025/05/12/RTCB-FAQ-Questions-and-Answers-111925.xlsx" TargetMode="External"/><Relationship Id="rId2" Type="http://schemas.openxmlformats.org/officeDocument/2006/relationships/hyperlink" Target="https://www.ercot.com/calendar/12012025-RTC_B-MOTE-Support-Call" TargetMode="External"/><Relationship Id="rId1" Type="http://schemas.openxmlformats.org/officeDocument/2006/relationships/slideLayout" Target="../slideLayouts/slideLayout17.xml"/><Relationship Id="rId4" Type="http://schemas.openxmlformats.org/officeDocument/2006/relationships/hyperlink" Target="mailto:RTCB@ercot.com" TargetMode="Externa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rcot.com/files/docs/2025/04/28/RTCB_Market_Trials_Handbook_6_DayAheadMarket_06132025_FINAL.docx" TargetMode="External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3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17.xml"/><Relationship Id="rId4" Type="http://schemas.openxmlformats.org/officeDocument/2006/relationships/hyperlink" Target="https://www.ercot.com/committees/tac/rtcbtf/training" TargetMode="Externa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rcot.com/committees/tac/rtcbtf" TargetMode="External"/><Relationship Id="rId2" Type="http://schemas.openxmlformats.org/officeDocument/2006/relationships/hyperlink" Target="https://www.ercot.com/files/docs/2025/02/26/RTCB_Market_Trials_Plan_TAC_Approved_10302024.docx" TargetMode="Externa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37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hyperlink" Target="https://www.ercot.com/committees/tac/rtcbtf" TargetMode="External"/><Relationship Id="rId1" Type="http://schemas.openxmlformats.org/officeDocument/2006/relationships/slideLayout" Target="../slideLayouts/slideLayout1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s://testmarkettrials.ercot.com/osrui/osrui/Summary.action" TargetMode="External"/><Relationship Id="rId7" Type="http://schemas.openxmlformats.org/officeDocument/2006/relationships/hyperlink" Target="https://markettrialsapi.wan.ercot.com/NodalAPI/EWS/" TargetMode="External"/><Relationship Id="rId2" Type="http://schemas.openxmlformats.org/officeDocument/2006/relationships/hyperlink" Target="https://itestmarkettrials.ercot.com/mmsui/mmsui/displayTradesLanding.action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markettrialsapi.ercot.com/NodalAPI/EWS/" TargetMode="External"/><Relationship Id="rId5" Type="http://schemas.openxmlformats.org/officeDocument/2006/relationships/hyperlink" Target="https://testmarkettrialsapi.wan.ercot.com/NodalAPI/EWS/" TargetMode="External"/><Relationship Id="rId4" Type="http://schemas.openxmlformats.org/officeDocument/2006/relationships/hyperlink" Target="https://testmarkettrialsapi.ercot.com/NodalAPI/EWS/" TargetMode="Externa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hyperlink" Target="https://www.ercot.com/services/mdt/webservices" TargetMode="Externa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ercot.com/services/comm/mkt_notices/archives" TargetMode="Externa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ercot.com/services/comm/mkt_notices/M-B110525-02" TargetMode="Externa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ercot.com/services/comm/mkt_notices/M-B110525-02" TargetMode="Externa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www.ercot.com/services/comm/mkt_notices/M-C110625-02" TargetMode="Externa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1B380C9-83F4-13B7-773B-9880F0F13E5F}"/>
              </a:ext>
            </a:extLst>
          </p:cNvPr>
          <p:cNvSpPr txBox="1"/>
          <p:nvPr/>
        </p:nvSpPr>
        <p:spPr>
          <a:xfrm>
            <a:off x="3810000" y="1674673"/>
            <a:ext cx="4953000" cy="387798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400" b="1" dirty="0"/>
              <a:t>Weekly </a:t>
            </a:r>
          </a:p>
          <a:p>
            <a:r>
              <a:rPr lang="en-US" sz="2400" b="1" dirty="0"/>
              <a:t>RTC+B Market Trials Update</a:t>
            </a:r>
            <a:endParaRPr lang="en-US" sz="2400" b="1" dirty="0">
              <a:cs typeface="Arial"/>
            </a:endParaRPr>
          </a:p>
          <a:p>
            <a:endParaRPr lang="en-US" dirty="0">
              <a:solidFill>
                <a:schemeClr val="tx2"/>
              </a:solidFill>
            </a:endParaRPr>
          </a:p>
          <a:p>
            <a:endParaRPr lang="en-US" i="1" dirty="0"/>
          </a:p>
          <a:p>
            <a:endParaRPr lang="en-US" i="1" dirty="0"/>
          </a:p>
          <a:p>
            <a:r>
              <a:rPr lang="en-US" i="1" dirty="0"/>
              <a:t>ERCOT Staff</a:t>
            </a:r>
            <a:endParaRPr lang="en-US" i="1" dirty="0">
              <a:cs typeface="Arial"/>
            </a:endParaRPr>
          </a:p>
          <a:p>
            <a:endParaRPr lang="en-US" i="1" dirty="0"/>
          </a:p>
          <a:p>
            <a:endParaRPr lang="en-US" i="1" dirty="0">
              <a:solidFill>
                <a:schemeClr val="tx2"/>
              </a:solidFill>
            </a:endParaRPr>
          </a:p>
          <a:p>
            <a:endParaRPr lang="en-US" i="1" dirty="0">
              <a:solidFill>
                <a:schemeClr val="tx2"/>
              </a:solidFill>
            </a:endParaRPr>
          </a:p>
          <a:p>
            <a:endParaRPr lang="en-US" dirty="0">
              <a:solidFill>
                <a:schemeClr val="tx2"/>
              </a:solidFill>
            </a:endParaRPr>
          </a:p>
          <a:p>
            <a:endParaRPr lang="en-US" dirty="0">
              <a:solidFill>
                <a:schemeClr val="tx2"/>
              </a:solidFill>
            </a:endParaRPr>
          </a:p>
          <a:p>
            <a:r>
              <a:rPr lang="en-US" dirty="0">
                <a:solidFill>
                  <a:schemeClr val="tx2"/>
                </a:solidFill>
              </a:rPr>
              <a:t>December 1, 2025</a:t>
            </a:r>
            <a:endParaRPr lang="en-US" dirty="0">
              <a:solidFill>
                <a:schemeClr val="tx2"/>
              </a:solidFill>
              <a:cs typeface="Arial"/>
            </a:endParaRPr>
          </a:p>
          <a:p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06767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90BCBA-AB63-9293-657C-9E8129ABCD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1F3B13-DBA7-46BA-23F8-26DAEE5FAC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Market Notices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48443F-9024-890B-16C8-D87EB889D5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1522" y="762918"/>
            <a:ext cx="8534400" cy="4821803"/>
          </a:xfrm>
        </p:spPr>
        <p:txBody>
          <a:bodyPr/>
          <a:lstStyle/>
          <a:p>
            <a:pPr lvl="1"/>
            <a:r>
              <a:rPr lang="en-US" sz="1400" dirty="0">
                <a:solidFill>
                  <a:schemeClr val="tx2"/>
                </a:solidFill>
                <a:hlinkClick r:id="rId2"/>
              </a:rPr>
              <a:t>QSE without Resources Acknowledgement</a:t>
            </a:r>
            <a:r>
              <a:rPr lang="en-US" sz="1400" dirty="0">
                <a:solidFill>
                  <a:schemeClr val="tx2"/>
                </a:solidFill>
              </a:rPr>
              <a:t>  (not re-sent, performing ERCOT outreach)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C90349-59FD-C162-4A61-DCC596AF60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1107EBB-0811-CD26-071E-F58CC21823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231" y="1485382"/>
            <a:ext cx="7796981" cy="4199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83290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2B35C7-864A-685F-0515-BEE23E068A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72EC09-D6FE-683C-AF1F-8FCB2C38AC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RTC+B Task Force &amp; Workshop References</a:t>
            </a:r>
            <a:br>
              <a:rPr lang="en-US" dirty="0">
                <a:solidFill>
                  <a:schemeClr val="accent2">
                    <a:lumMod val="50000"/>
                  </a:schemeClr>
                </a:solidFill>
              </a:rPr>
            </a:br>
            <a:br>
              <a:rPr lang="en-US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sz="2000" dirty="0">
                <a:solidFill>
                  <a:schemeClr val="accent2">
                    <a:lumMod val="50000"/>
                  </a:schemeClr>
                </a:solidFill>
              </a:rPr>
              <a:t>Links to Cutover Workshops (Nov 13) and TWG (Nov 20) materials</a:t>
            </a:r>
            <a:endParaRPr 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82D897-B1C0-9F52-F651-49769E6AB6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1522" y="1429064"/>
            <a:ext cx="8534400" cy="4821803"/>
          </a:xfrm>
        </p:spPr>
        <p:txBody>
          <a:bodyPr/>
          <a:lstStyle/>
          <a:p>
            <a:r>
              <a:rPr lang="en-US" sz="1800" b="1" u="sng" dirty="0">
                <a:solidFill>
                  <a:schemeClr val="tx2"/>
                </a:solidFill>
                <a:hlinkClick r:id="rId2"/>
              </a:rPr>
              <a:t>RTC+B Cutover Workshop for QSEs</a:t>
            </a:r>
            <a:endParaRPr lang="en-US" sz="1800" dirty="0">
              <a:solidFill>
                <a:schemeClr val="tx2"/>
              </a:solidFill>
            </a:endParaRPr>
          </a:p>
          <a:p>
            <a:pPr lvl="1"/>
            <a:r>
              <a:rPr lang="en-US" sz="1600" dirty="0">
                <a:solidFill>
                  <a:schemeClr val="tx2"/>
                </a:solidFill>
              </a:rPr>
              <a:t>Review RTCB Transition/Cutover Handbook</a:t>
            </a:r>
          </a:p>
          <a:p>
            <a:pPr lvl="1"/>
            <a:r>
              <a:rPr lang="en-US" sz="1600" dirty="0">
                <a:solidFill>
                  <a:schemeClr val="tx2"/>
                </a:solidFill>
              </a:rPr>
              <a:t>QSE Dual Entry Expectations</a:t>
            </a:r>
          </a:p>
          <a:p>
            <a:pPr lvl="1"/>
            <a:r>
              <a:rPr lang="en-US" sz="1600" dirty="0">
                <a:solidFill>
                  <a:schemeClr val="tx2"/>
                </a:solidFill>
              </a:rPr>
              <a:t>Detailed Cutover Plan </a:t>
            </a:r>
          </a:p>
          <a:p>
            <a:endParaRPr lang="en-US" sz="1800" dirty="0">
              <a:solidFill>
                <a:schemeClr val="tx2"/>
              </a:solidFill>
            </a:endParaRPr>
          </a:p>
          <a:p>
            <a:r>
              <a:rPr lang="en-US" sz="1800" b="1" u="sng" dirty="0">
                <a:solidFill>
                  <a:schemeClr val="tx2"/>
                </a:solidFill>
                <a:hlinkClick r:id="rId3"/>
              </a:rPr>
              <a:t>RTC+B Cutover Workshop for TDSPs</a:t>
            </a:r>
            <a:endParaRPr lang="en-US" sz="1800" dirty="0">
              <a:solidFill>
                <a:schemeClr val="tx2"/>
              </a:solidFill>
            </a:endParaRPr>
          </a:p>
          <a:p>
            <a:pPr lvl="1"/>
            <a:r>
              <a:rPr lang="en-US" sz="1600" dirty="0">
                <a:solidFill>
                  <a:schemeClr val="tx2"/>
                </a:solidFill>
              </a:rPr>
              <a:t>Outage Scheduler API URL changes</a:t>
            </a:r>
          </a:p>
          <a:p>
            <a:pPr lvl="1"/>
            <a:r>
              <a:rPr lang="en-US" sz="1600" dirty="0">
                <a:solidFill>
                  <a:schemeClr val="tx2"/>
                </a:solidFill>
              </a:rPr>
              <a:t>Outage Scheduler Cutover Plan</a:t>
            </a:r>
          </a:p>
          <a:p>
            <a:pPr lvl="1"/>
            <a:r>
              <a:rPr lang="en-US" sz="1600" dirty="0">
                <a:solidFill>
                  <a:schemeClr val="tx2"/>
                </a:solidFill>
              </a:rPr>
              <a:t>SOTE Studies </a:t>
            </a:r>
          </a:p>
          <a:p>
            <a:pPr lvl="1"/>
            <a:endParaRPr lang="en-US" sz="1600" dirty="0">
              <a:solidFill>
                <a:schemeClr val="tx2"/>
              </a:solidFill>
            </a:endParaRPr>
          </a:p>
          <a:p>
            <a:r>
              <a:rPr lang="en-US" sz="1800" b="1" u="sng" dirty="0">
                <a:solidFill>
                  <a:schemeClr val="tx2"/>
                </a:solidFill>
                <a:hlinkClick r:id="rId4"/>
              </a:rPr>
              <a:t>TWG Meeting Nov 20 </a:t>
            </a:r>
            <a:endParaRPr lang="en-US" sz="1800" dirty="0">
              <a:solidFill>
                <a:schemeClr val="tx2"/>
              </a:solidFill>
            </a:endParaRPr>
          </a:p>
          <a:p>
            <a:pPr lvl="1"/>
            <a:r>
              <a:rPr lang="en-US" sz="1600" dirty="0">
                <a:solidFill>
                  <a:schemeClr val="tx2"/>
                </a:solidFill>
              </a:rPr>
              <a:t>More Details</a:t>
            </a:r>
          </a:p>
          <a:p>
            <a:pPr lvl="1"/>
            <a:r>
              <a:rPr lang="en-US" sz="1600" dirty="0">
                <a:solidFill>
                  <a:schemeClr val="tx2"/>
                </a:solidFill>
              </a:rPr>
              <a:t>Dual Submissions </a:t>
            </a:r>
          </a:p>
          <a:p>
            <a:pPr lvl="1"/>
            <a:r>
              <a:rPr lang="en-US" sz="1600" dirty="0" err="1">
                <a:solidFill>
                  <a:schemeClr val="tx2"/>
                </a:solidFill>
              </a:rPr>
              <a:t>etc</a:t>
            </a:r>
            <a:endParaRPr lang="en-US" sz="1600" dirty="0">
              <a:solidFill>
                <a:schemeClr val="tx2"/>
              </a:solidFill>
            </a:endParaRPr>
          </a:p>
          <a:p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0DFBD7-4608-5579-D764-DAE15F1796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9996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E14902-58A6-F32B-2045-3952E82060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E3AA3F-C7A4-AFFC-0DBD-441A412B32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t"/>
          <a:lstStyle/>
          <a:p>
            <a:r>
              <a:rPr lang="en-US" dirty="0">
                <a:cs typeface="Arial"/>
              </a:rPr>
              <a:t>ESR Single- Model Qualification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B89675-8CE0-605E-FB3F-3264FCF030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1604" y="899432"/>
            <a:ext cx="8534400" cy="5177082"/>
          </a:xfrm>
        </p:spPr>
        <p:txBody>
          <a:bodyPr lIns="91440" tIns="45720" rIns="91440" bIns="45720" anchor="t"/>
          <a:lstStyle/>
          <a:p>
            <a:pPr marL="0" indent="0">
              <a:buNone/>
            </a:pPr>
            <a:r>
              <a:rPr lang="en-US" sz="2000" u="sng" dirty="0">
                <a:solidFill>
                  <a:schemeClr val="tx2"/>
                </a:solidFill>
                <a:cs typeface="Arial"/>
              </a:rPr>
              <a:t>Special Note about ESR Qualification:</a:t>
            </a:r>
          </a:p>
          <a:p>
            <a:pPr lvl="1">
              <a:buFontTx/>
              <a:buChar char="-"/>
            </a:pPr>
            <a:r>
              <a:rPr lang="en-US" sz="1800" dirty="0">
                <a:solidFill>
                  <a:srgbClr val="C00000"/>
                </a:solidFill>
                <a:cs typeface="Arial"/>
              </a:rPr>
              <a:t>If ERCOT does not receive updated tests in NDCRC, the RRS-PFR qualification for RTCB go-live will be removed. </a:t>
            </a:r>
          </a:p>
          <a:p>
            <a:pPr lvl="1">
              <a:buFontTx/>
              <a:buChar char="-"/>
            </a:pPr>
            <a:r>
              <a:rPr lang="en-US" sz="1800" dirty="0">
                <a:solidFill>
                  <a:srgbClr val="C00000"/>
                </a:solidFill>
                <a:cs typeface="Arial"/>
              </a:rPr>
              <a:t>The RRSPFR qualification will be re-instated upon submitting the test. </a:t>
            </a:r>
          </a:p>
          <a:p>
            <a:pPr lvl="1">
              <a:buFontTx/>
              <a:buChar char="-"/>
            </a:pPr>
            <a:endParaRPr lang="en-US" sz="1800" dirty="0">
              <a:solidFill>
                <a:schemeClr val="tx2"/>
              </a:solidFill>
              <a:cs typeface="Arial"/>
            </a:endParaRPr>
          </a:p>
          <a:p>
            <a:pPr>
              <a:buFontTx/>
              <a:buChar char="-"/>
            </a:pPr>
            <a:endParaRPr lang="en-US" sz="2000" dirty="0">
              <a:solidFill>
                <a:schemeClr val="tx2"/>
              </a:solidFill>
              <a:cs typeface="Arial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D7DD92-77EB-6699-04B8-0CC8B57317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5128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281269-6A1A-C8FA-0B07-9E6176A984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77DEE0-7CC6-8F28-149C-F97EAC748B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t"/>
          <a:lstStyle/>
          <a:p>
            <a:r>
              <a:rPr lang="en-US" dirty="0">
                <a:cs typeface="Arial"/>
              </a:rPr>
              <a:t>Cutover Discussion Highlights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70E29E-139B-72D0-B01A-A85F2874FF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1604" y="899432"/>
            <a:ext cx="3839156" cy="1843768"/>
          </a:xfrm>
        </p:spPr>
        <p:txBody>
          <a:bodyPr lIns="91440" tIns="45720" rIns="91440" bIns="45720" anchor="t"/>
          <a:lstStyle/>
          <a:p>
            <a:r>
              <a:rPr lang="en-US" sz="2000" dirty="0">
                <a:solidFill>
                  <a:schemeClr val="tx2"/>
                </a:solidFill>
                <a:cs typeface="Arial"/>
              </a:rPr>
              <a:t>Link to </a:t>
            </a:r>
            <a:r>
              <a:rPr lang="en-US" sz="2000" dirty="0">
                <a:solidFill>
                  <a:schemeClr val="tx2"/>
                </a:solidFill>
                <a:cs typeface="Arial"/>
                <a:hlinkClick r:id="rId2"/>
              </a:rPr>
              <a:t>Cutover Handbook</a:t>
            </a:r>
            <a:r>
              <a:rPr lang="en-US" sz="2000" dirty="0">
                <a:solidFill>
                  <a:schemeClr val="tx2"/>
                </a:solidFill>
                <a:cs typeface="Arial"/>
              </a:rPr>
              <a:t> on RTCBTF Homepage</a:t>
            </a:r>
          </a:p>
          <a:p>
            <a:r>
              <a:rPr lang="en-US" sz="2000" dirty="0">
                <a:solidFill>
                  <a:schemeClr val="tx2"/>
                </a:solidFill>
                <a:cs typeface="Arial"/>
              </a:rPr>
              <a:t>Timing and Dual Entry Requirements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B6682A-8BA6-E4B8-602F-924331D8A0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0BBBE6E-5B90-FA2F-F4A1-AFA000F477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0760" y="796689"/>
            <a:ext cx="4650089" cy="5527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7670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5B67A4-145A-44B3-C105-BCC7EDE45E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EFA982-EAD8-CD8C-D51A-02C2AE773A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t"/>
          <a:lstStyle/>
          <a:p>
            <a:r>
              <a:rPr lang="en-US" dirty="0">
                <a:cs typeface="Arial"/>
              </a:rPr>
              <a:t>Cutover Discussion Highlights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54A6D8-D736-9917-BDAD-EAFA72B6D6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1603" y="899432"/>
            <a:ext cx="8458199" cy="1237593"/>
          </a:xfrm>
        </p:spPr>
        <p:txBody>
          <a:bodyPr lIns="91440" tIns="45720" rIns="91440" bIns="45720" anchor="t"/>
          <a:lstStyle/>
          <a:p>
            <a:r>
              <a:rPr lang="en-US" sz="2000" dirty="0">
                <a:solidFill>
                  <a:schemeClr val="tx2"/>
                </a:solidFill>
                <a:cs typeface="Arial"/>
              </a:rPr>
              <a:t>Link to </a:t>
            </a:r>
            <a:r>
              <a:rPr lang="en-US" sz="2000" dirty="0">
                <a:solidFill>
                  <a:schemeClr val="tx2"/>
                </a:solidFill>
                <a:cs typeface="Arial"/>
                <a:hlinkClick r:id="rId2"/>
              </a:rPr>
              <a:t>Cutover Strategy for Dual Submissions spreadsheet</a:t>
            </a:r>
            <a:r>
              <a:rPr lang="en-US" sz="2000" dirty="0">
                <a:solidFill>
                  <a:schemeClr val="tx2"/>
                </a:solidFill>
                <a:cs typeface="Arial"/>
              </a:rPr>
              <a:t> on RTCBTF Homepage</a:t>
            </a:r>
          </a:p>
          <a:p>
            <a:r>
              <a:rPr lang="en-US" sz="2000" dirty="0">
                <a:solidFill>
                  <a:schemeClr val="tx2"/>
                </a:solidFill>
                <a:cs typeface="Arial"/>
              </a:rPr>
              <a:t>Granular Timing and Dual Entry Requirements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A1312B-BCDC-E0E4-00AB-3C08714D5A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9F264A9-35D6-61F8-2439-9C217DD12A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708" y="2108320"/>
            <a:ext cx="7274103" cy="241179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D630633-102F-DA66-283B-AF3F2945BC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3708" y="4579191"/>
            <a:ext cx="7274103" cy="1099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7861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E8248B-9821-F96E-8D6D-1E4626BB2B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7D4030-1754-7161-1282-295A6639F6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t"/>
          <a:lstStyle/>
          <a:p>
            <a:r>
              <a:rPr lang="en-US" dirty="0">
                <a:cs typeface="Arial"/>
              </a:rPr>
              <a:t>Cutover Discussion Highlights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D9F0BB-14E2-CD5A-619D-6863DF4644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1603" y="899432"/>
            <a:ext cx="8458199" cy="2699174"/>
          </a:xfrm>
        </p:spPr>
        <p:txBody>
          <a:bodyPr lIns="91440" tIns="45720" rIns="91440" bIns="45720" anchor="t"/>
          <a:lstStyle/>
          <a:p>
            <a:r>
              <a:rPr lang="en-US" sz="2000" dirty="0">
                <a:solidFill>
                  <a:schemeClr val="tx2"/>
                </a:solidFill>
                <a:cs typeface="Arial"/>
              </a:rPr>
              <a:t>No dual submission requirements for Day-Ahead Market purposes</a:t>
            </a:r>
          </a:p>
          <a:p>
            <a:pPr lvl="1"/>
            <a:r>
              <a:rPr lang="en-US" sz="1600" dirty="0">
                <a:solidFill>
                  <a:schemeClr val="tx2"/>
                </a:solidFill>
                <a:cs typeface="Arial"/>
              </a:rPr>
              <a:t>DAM executions performed Dec 1 – Dec 4 are same pre-RTC system</a:t>
            </a:r>
          </a:p>
          <a:p>
            <a:pPr lvl="1"/>
            <a:r>
              <a:rPr lang="en-US" sz="1600" dirty="0">
                <a:solidFill>
                  <a:schemeClr val="tx2"/>
                </a:solidFill>
                <a:cs typeface="Arial"/>
              </a:rPr>
              <a:t>First “changed DAM” in RTC+B is executed on Dec 5, for OD Dec 6</a:t>
            </a:r>
          </a:p>
          <a:p>
            <a:endParaRPr lang="en-US" sz="2000" dirty="0">
              <a:solidFill>
                <a:schemeClr val="tx2"/>
              </a:solidFill>
              <a:cs typeface="Arial"/>
            </a:endParaRPr>
          </a:p>
          <a:p>
            <a:r>
              <a:rPr lang="en-US" sz="2000" dirty="0">
                <a:solidFill>
                  <a:schemeClr val="tx2"/>
                </a:solidFill>
                <a:cs typeface="Arial"/>
              </a:rPr>
              <a:t>Dual submissions limited to certain transactions on certain days as  described in spreadsheet (prior slide) and explained at a high level in next slide…..</a:t>
            </a:r>
          </a:p>
          <a:p>
            <a:endParaRPr lang="en-US" sz="2000" dirty="0">
              <a:solidFill>
                <a:schemeClr val="tx2"/>
              </a:solidFill>
              <a:cs typeface="Arial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EED509-EC90-F3BC-9020-60C4FB4D40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7166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4D4D08D-B670-FC40-77D8-38BE6DD44C5B}"/>
              </a:ext>
            </a:extLst>
          </p:cNvPr>
          <p:cNvSpPr/>
          <p:nvPr/>
        </p:nvSpPr>
        <p:spPr>
          <a:xfrm>
            <a:off x="2322872" y="1822040"/>
            <a:ext cx="6688393" cy="90702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Pre-RTC System</a:t>
            </a:r>
          </a:p>
          <a:p>
            <a:pPr algn="ctr"/>
            <a:endParaRPr lang="en-US" sz="135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B033A61-062E-EEE8-E97A-74D223321124}"/>
              </a:ext>
            </a:extLst>
          </p:cNvPr>
          <p:cNvSpPr/>
          <p:nvPr/>
        </p:nvSpPr>
        <p:spPr>
          <a:xfrm>
            <a:off x="2322872" y="4454935"/>
            <a:ext cx="6688393" cy="907026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  <a:p>
            <a:pPr algn="ctr"/>
            <a:endParaRPr lang="en-US" sz="1350" dirty="0"/>
          </a:p>
          <a:p>
            <a:pPr algn="ctr"/>
            <a:r>
              <a:rPr lang="en-US" sz="1350" dirty="0"/>
              <a:t>RTC System</a:t>
            </a:r>
          </a:p>
          <a:p>
            <a:pPr algn="ctr"/>
            <a:endParaRPr lang="en-US" sz="1350" dirty="0"/>
          </a:p>
        </p:txBody>
      </p:sp>
      <p:cxnSp>
        <p:nvCxnSpPr>
          <p:cNvPr id="8" name="Connector: Elbow 7">
            <a:extLst>
              <a:ext uri="{FF2B5EF4-FFF2-40B4-BE49-F238E27FC236}">
                <a16:creationId xmlns:a16="http://schemas.microsoft.com/office/drawing/2014/main" id="{1DB0F400-83A2-1E94-766A-48B7C59A76CA}"/>
              </a:ext>
            </a:extLst>
          </p:cNvPr>
          <p:cNvCxnSpPr/>
          <p:nvPr/>
        </p:nvCxnSpPr>
        <p:spPr>
          <a:xfrm flipV="1">
            <a:off x="2322871" y="2729066"/>
            <a:ext cx="1681316" cy="723593"/>
          </a:xfrm>
          <a:prstGeom prst="bentConnector3">
            <a:avLst>
              <a:gd name="adj1" fmla="val 100000"/>
            </a:avLst>
          </a:prstGeom>
          <a:ln w="38100">
            <a:solidFill>
              <a:schemeClr val="accent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586368F3-DAAC-C3F2-CEF5-E7EB2215E937}"/>
              </a:ext>
            </a:extLst>
          </p:cNvPr>
          <p:cNvSpPr/>
          <p:nvPr/>
        </p:nvSpPr>
        <p:spPr>
          <a:xfrm>
            <a:off x="2440859" y="2312885"/>
            <a:ext cx="1047135" cy="39820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Dec 1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AFD32DB-2372-CDE7-DC3F-1B3177DDCA1F}"/>
              </a:ext>
            </a:extLst>
          </p:cNvPr>
          <p:cNvSpPr/>
          <p:nvPr/>
        </p:nvSpPr>
        <p:spPr>
          <a:xfrm>
            <a:off x="3521181" y="2312885"/>
            <a:ext cx="1047135" cy="39820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Dec 2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BB834DD-390D-BAEF-FF3E-7451A97E5EF8}"/>
              </a:ext>
            </a:extLst>
          </p:cNvPr>
          <p:cNvSpPr/>
          <p:nvPr/>
        </p:nvSpPr>
        <p:spPr>
          <a:xfrm>
            <a:off x="4601504" y="2312885"/>
            <a:ext cx="1047135" cy="39820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Dec 3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3CCF5E7-D0D8-E1F9-32F2-6A6FE75A7DDD}"/>
              </a:ext>
            </a:extLst>
          </p:cNvPr>
          <p:cNvSpPr/>
          <p:nvPr/>
        </p:nvSpPr>
        <p:spPr>
          <a:xfrm>
            <a:off x="5681826" y="2312885"/>
            <a:ext cx="1047135" cy="39820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Dec 4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6E61B7C-B4C9-2C04-ADC4-FC1A7F37C7B5}"/>
              </a:ext>
            </a:extLst>
          </p:cNvPr>
          <p:cNvSpPr/>
          <p:nvPr/>
        </p:nvSpPr>
        <p:spPr>
          <a:xfrm>
            <a:off x="7842471" y="2312885"/>
            <a:ext cx="1047135" cy="39820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Dec 6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6AB0A8A-C2F6-1FFA-365D-C5465A548F6A}"/>
              </a:ext>
            </a:extLst>
          </p:cNvPr>
          <p:cNvSpPr/>
          <p:nvPr/>
        </p:nvSpPr>
        <p:spPr>
          <a:xfrm>
            <a:off x="6762149" y="2308737"/>
            <a:ext cx="1047135" cy="39820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Dec 5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13CE672-EDFE-4D5E-FCA6-980180F80A95}"/>
              </a:ext>
            </a:extLst>
          </p:cNvPr>
          <p:cNvSpPr/>
          <p:nvPr/>
        </p:nvSpPr>
        <p:spPr>
          <a:xfrm>
            <a:off x="2444549" y="4491344"/>
            <a:ext cx="1047135" cy="39820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Dec 1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BAD3DD8-7F92-A3FB-DE23-0ABAE3B63D49}"/>
              </a:ext>
            </a:extLst>
          </p:cNvPr>
          <p:cNvSpPr/>
          <p:nvPr/>
        </p:nvSpPr>
        <p:spPr>
          <a:xfrm>
            <a:off x="3524871" y="4491344"/>
            <a:ext cx="1047135" cy="39820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Dec 2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4F2F787-A0CD-9921-A225-9FC55271462E}"/>
              </a:ext>
            </a:extLst>
          </p:cNvPr>
          <p:cNvSpPr/>
          <p:nvPr/>
        </p:nvSpPr>
        <p:spPr>
          <a:xfrm>
            <a:off x="4605194" y="4491344"/>
            <a:ext cx="1047135" cy="39820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Dec 3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E8ADA07-FF91-AC41-A1F3-90EE2B839ACC}"/>
              </a:ext>
            </a:extLst>
          </p:cNvPr>
          <p:cNvSpPr/>
          <p:nvPr/>
        </p:nvSpPr>
        <p:spPr>
          <a:xfrm>
            <a:off x="5685516" y="4491344"/>
            <a:ext cx="1047135" cy="39820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Dec 4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14AFCD6-6433-B4D1-6460-F21A8E6E4D4A}"/>
              </a:ext>
            </a:extLst>
          </p:cNvPr>
          <p:cNvSpPr/>
          <p:nvPr/>
        </p:nvSpPr>
        <p:spPr>
          <a:xfrm>
            <a:off x="7846161" y="4491344"/>
            <a:ext cx="1047135" cy="39820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Dec 6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E5A3E3B-5E05-F20E-9B0A-574ABB6B9A4F}"/>
              </a:ext>
            </a:extLst>
          </p:cNvPr>
          <p:cNvSpPr/>
          <p:nvPr/>
        </p:nvSpPr>
        <p:spPr>
          <a:xfrm>
            <a:off x="6765839" y="4494570"/>
            <a:ext cx="1047135" cy="39820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Dec 5</a:t>
            </a:r>
          </a:p>
        </p:txBody>
      </p:sp>
      <p:cxnSp>
        <p:nvCxnSpPr>
          <p:cNvPr id="22" name="Connector: Elbow 21">
            <a:extLst>
              <a:ext uri="{FF2B5EF4-FFF2-40B4-BE49-F238E27FC236}">
                <a16:creationId xmlns:a16="http://schemas.microsoft.com/office/drawing/2014/main" id="{C0E1B104-4AE7-0507-787F-E5043F0B9F78}"/>
              </a:ext>
            </a:extLst>
          </p:cNvPr>
          <p:cNvCxnSpPr/>
          <p:nvPr/>
        </p:nvCxnSpPr>
        <p:spPr>
          <a:xfrm flipV="1">
            <a:off x="1242549" y="2747501"/>
            <a:ext cx="1681316" cy="723593"/>
          </a:xfrm>
          <a:prstGeom prst="bentConnector3">
            <a:avLst>
              <a:gd name="adj1" fmla="val 100000"/>
            </a:avLst>
          </a:prstGeom>
          <a:ln w="38100">
            <a:solidFill>
              <a:schemeClr val="accent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Connector: Elbow 22">
            <a:extLst>
              <a:ext uri="{FF2B5EF4-FFF2-40B4-BE49-F238E27FC236}">
                <a16:creationId xmlns:a16="http://schemas.microsoft.com/office/drawing/2014/main" id="{2ACB43CE-A483-F237-61FB-15BD9ECE7C63}"/>
              </a:ext>
            </a:extLst>
          </p:cNvPr>
          <p:cNvCxnSpPr/>
          <p:nvPr/>
        </p:nvCxnSpPr>
        <p:spPr>
          <a:xfrm flipV="1">
            <a:off x="3487993" y="2721691"/>
            <a:ext cx="1681316" cy="723593"/>
          </a:xfrm>
          <a:prstGeom prst="bentConnector3">
            <a:avLst>
              <a:gd name="adj1" fmla="val 100000"/>
            </a:avLst>
          </a:prstGeom>
          <a:ln w="38100">
            <a:solidFill>
              <a:schemeClr val="accent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Connector: Elbow 23">
            <a:extLst>
              <a:ext uri="{FF2B5EF4-FFF2-40B4-BE49-F238E27FC236}">
                <a16:creationId xmlns:a16="http://schemas.microsoft.com/office/drawing/2014/main" id="{184E0267-7BBD-C6A5-6135-E420515C5CF1}"/>
              </a:ext>
            </a:extLst>
          </p:cNvPr>
          <p:cNvCxnSpPr/>
          <p:nvPr/>
        </p:nvCxnSpPr>
        <p:spPr>
          <a:xfrm flipV="1">
            <a:off x="4568316" y="2732753"/>
            <a:ext cx="1681316" cy="723593"/>
          </a:xfrm>
          <a:prstGeom prst="bentConnector3">
            <a:avLst>
              <a:gd name="adj1" fmla="val 100000"/>
            </a:avLst>
          </a:prstGeom>
          <a:ln w="38100">
            <a:solidFill>
              <a:schemeClr val="accent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Connector: Elbow 24">
            <a:extLst>
              <a:ext uri="{FF2B5EF4-FFF2-40B4-BE49-F238E27FC236}">
                <a16:creationId xmlns:a16="http://schemas.microsoft.com/office/drawing/2014/main" id="{97DE62E5-775D-5973-ED0B-321AAD74C30C}"/>
              </a:ext>
            </a:extLst>
          </p:cNvPr>
          <p:cNvCxnSpPr/>
          <p:nvPr/>
        </p:nvCxnSpPr>
        <p:spPr>
          <a:xfrm flipV="1">
            <a:off x="5700251" y="2731831"/>
            <a:ext cx="1681316" cy="723593"/>
          </a:xfrm>
          <a:prstGeom prst="bentConnector3">
            <a:avLst>
              <a:gd name="adj1" fmla="val 100000"/>
            </a:avLst>
          </a:prstGeom>
          <a:ln w="38100">
            <a:solidFill>
              <a:schemeClr val="accent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Connector: Elbow 25">
            <a:extLst>
              <a:ext uri="{FF2B5EF4-FFF2-40B4-BE49-F238E27FC236}">
                <a16:creationId xmlns:a16="http://schemas.microsoft.com/office/drawing/2014/main" id="{DC120E36-F0A4-BF4B-C458-55F9E5643836}"/>
              </a:ext>
            </a:extLst>
          </p:cNvPr>
          <p:cNvCxnSpPr>
            <a:cxnSpLocks/>
          </p:cNvCxnSpPr>
          <p:nvPr/>
        </p:nvCxnSpPr>
        <p:spPr>
          <a:xfrm>
            <a:off x="2403985" y="3676497"/>
            <a:ext cx="4962845" cy="760003"/>
          </a:xfrm>
          <a:prstGeom prst="bentConnector3">
            <a:avLst>
              <a:gd name="adj1" fmla="val 99926"/>
            </a:avLst>
          </a:prstGeom>
          <a:ln w="38100"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Connector: Elbow 41">
            <a:extLst>
              <a:ext uri="{FF2B5EF4-FFF2-40B4-BE49-F238E27FC236}">
                <a16:creationId xmlns:a16="http://schemas.microsoft.com/office/drawing/2014/main" id="{6D0FC474-AEA8-E6EC-7CD6-8E6FC6290D64}"/>
              </a:ext>
            </a:extLst>
          </p:cNvPr>
          <p:cNvCxnSpPr>
            <a:cxnSpLocks/>
          </p:cNvCxnSpPr>
          <p:nvPr/>
        </p:nvCxnSpPr>
        <p:spPr>
          <a:xfrm>
            <a:off x="3395833" y="3672810"/>
            <a:ext cx="4962845" cy="760003"/>
          </a:xfrm>
          <a:prstGeom prst="bentConnector3">
            <a:avLst>
              <a:gd name="adj1" fmla="val 99926"/>
            </a:avLst>
          </a:prstGeom>
          <a:ln w="38100"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Connector: Elbow 42">
            <a:extLst>
              <a:ext uri="{FF2B5EF4-FFF2-40B4-BE49-F238E27FC236}">
                <a16:creationId xmlns:a16="http://schemas.microsoft.com/office/drawing/2014/main" id="{504C9508-0B0C-D441-21BD-6D2DF041A8E3}"/>
              </a:ext>
            </a:extLst>
          </p:cNvPr>
          <p:cNvCxnSpPr>
            <a:cxnSpLocks/>
          </p:cNvCxnSpPr>
          <p:nvPr/>
        </p:nvCxnSpPr>
        <p:spPr>
          <a:xfrm>
            <a:off x="1308913" y="3665436"/>
            <a:ext cx="4962845" cy="760003"/>
          </a:xfrm>
          <a:prstGeom prst="bentConnector3">
            <a:avLst>
              <a:gd name="adj1" fmla="val 99926"/>
            </a:avLst>
          </a:prstGeom>
          <a:ln w="38100"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2675628B-2FA2-7F1C-387C-C199315476D1}"/>
              </a:ext>
            </a:extLst>
          </p:cNvPr>
          <p:cNvSpPr/>
          <p:nvPr/>
        </p:nvSpPr>
        <p:spPr>
          <a:xfrm>
            <a:off x="280221" y="3091323"/>
            <a:ext cx="2042651" cy="907026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QSE Submitting during timeframe of </a:t>
            </a:r>
          </a:p>
          <a:p>
            <a:pPr algn="ctr"/>
            <a:r>
              <a:rPr lang="en-US" sz="1350" dirty="0"/>
              <a:t>Dec 1-3</a:t>
            </a:r>
          </a:p>
        </p:txBody>
      </p: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4262E6AD-9CE3-9AB4-3AB6-D0E5B4A5D95A}"/>
              </a:ext>
            </a:extLst>
          </p:cNvPr>
          <p:cNvCxnSpPr/>
          <p:nvPr/>
        </p:nvCxnSpPr>
        <p:spPr>
          <a:xfrm>
            <a:off x="8205108" y="3676650"/>
            <a:ext cx="684499" cy="0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id="{27D07D26-50B6-8141-D2AF-4CBFAF86753D}"/>
              </a:ext>
            </a:extLst>
          </p:cNvPr>
          <p:cNvSpPr txBox="1"/>
          <p:nvPr/>
        </p:nvSpPr>
        <p:spPr>
          <a:xfrm>
            <a:off x="273512" y="122280"/>
            <a:ext cx="2761334" cy="738664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100" dirty="0">
                <a:solidFill>
                  <a:srgbClr val="FF0000"/>
                </a:solidFill>
              </a:rPr>
              <a:t>Market Submissions December 1-3 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408FB76F-9D76-9190-9961-E2323C8F8D3A}"/>
              </a:ext>
            </a:extLst>
          </p:cNvPr>
          <p:cNvSpPr/>
          <p:nvPr/>
        </p:nvSpPr>
        <p:spPr>
          <a:xfrm>
            <a:off x="5657872" y="1225961"/>
            <a:ext cx="2168006" cy="4370768"/>
          </a:xfrm>
          <a:prstGeom prst="rect">
            <a:avLst/>
          </a:prstGeom>
          <a:solidFill>
            <a:srgbClr val="FFFF00">
              <a:alpha val="25000"/>
            </a:srgbClr>
          </a:solidFill>
          <a:ln>
            <a:solidFill>
              <a:schemeClr val="accent1">
                <a:shade val="15000"/>
                <a:alpha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rgbClr val="C00000"/>
                </a:solidFill>
              </a:rPr>
              <a:t>Overlapping / Dual Submissions</a:t>
            </a:r>
          </a:p>
          <a:p>
            <a:pPr algn="ctr"/>
            <a:endParaRPr lang="en-US" sz="1350" dirty="0">
              <a:solidFill>
                <a:srgbClr val="C00000"/>
              </a:solidFill>
            </a:endParaRPr>
          </a:p>
          <a:p>
            <a:pPr algn="ctr"/>
            <a:endParaRPr lang="en-US" sz="1350" dirty="0">
              <a:solidFill>
                <a:srgbClr val="C00000"/>
              </a:solidFill>
            </a:endParaRPr>
          </a:p>
          <a:p>
            <a:pPr algn="ctr"/>
            <a:endParaRPr lang="en-US" sz="1350" dirty="0">
              <a:solidFill>
                <a:srgbClr val="C00000"/>
              </a:solidFill>
            </a:endParaRPr>
          </a:p>
          <a:p>
            <a:pPr algn="ctr"/>
            <a:endParaRPr lang="en-US" sz="1350" dirty="0">
              <a:solidFill>
                <a:srgbClr val="C00000"/>
              </a:solidFill>
            </a:endParaRPr>
          </a:p>
          <a:p>
            <a:pPr algn="ctr"/>
            <a:endParaRPr lang="en-US" sz="1350" dirty="0">
              <a:solidFill>
                <a:srgbClr val="C00000"/>
              </a:solidFill>
            </a:endParaRPr>
          </a:p>
          <a:p>
            <a:pPr algn="ctr"/>
            <a:endParaRPr lang="en-US" sz="1350" dirty="0">
              <a:solidFill>
                <a:srgbClr val="C00000"/>
              </a:solidFill>
            </a:endParaRPr>
          </a:p>
          <a:p>
            <a:pPr algn="ctr"/>
            <a:endParaRPr lang="en-US" sz="1350" dirty="0">
              <a:solidFill>
                <a:srgbClr val="C00000"/>
              </a:solidFill>
            </a:endParaRPr>
          </a:p>
          <a:p>
            <a:pPr algn="ctr"/>
            <a:endParaRPr lang="en-US" sz="1350" dirty="0">
              <a:solidFill>
                <a:srgbClr val="C00000"/>
              </a:solidFill>
            </a:endParaRPr>
          </a:p>
          <a:p>
            <a:pPr algn="ctr"/>
            <a:endParaRPr lang="en-US" sz="1350" dirty="0">
              <a:solidFill>
                <a:srgbClr val="C00000"/>
              </a:solidFill>
            </a:endParaRPr>
          </a:p>
          <a:p>
            <a:pPr algn="ctr"/>
            <a:endParaRPr lang="en-US" sz="1350" dirty="0">
              <a:solidFill>
                <a:srgbClr val="C00000"/>
              </a:solidFill>
            </a:endParaRPr>
          </a:p>
          <a:p>
            <a:pPr algn="ctr"/>
            <a:endParaRPr lang="en-US" sz="1350" dirty="0">
              <a:solidFill>
                <a:srgbClr val="C00000"/>
              </a:solidFill>
            </a:endParaRPr>
          </a:p>
          <a:p>
            <a:pPr algn="ctr"/>
            <a:endParaRPr lang="en-US" sz="1350" dirty="0">
              <a:solidFill>
                <a:srgbClr val="C00000"/>
              </a:solidFill>
            </a:endParaRPr>
          </a:p>
          <a:p>
            <a:pPr algn="ctr"/>
            <a:endParaRPr lang="en-US" sz="1350" dirty="0">
              <a:solidFill>
                <a:srgbClr val="C00000"/>
              </a:solidFill>
            </a:endParaRPr>
          </a:p>
          <a:p>
            <a:pPr algn="ctr"/>
            <a:endParaRPr lang="en-US" sz="1350" dirty="0">
              <a:solidFill>
                <a:srgbClr val="C00000"/>
              </a:solidFill>
            </a:endParaRPr>
          </a:p>
          <a:p>
            <a:pPr algn="ctr"/>
            <a:endParaRPr lang="en-US" sz="1350" dirty="0">
              <a:solidFill>
                <a:srgbClr val="C00000"/>
              </a:solidFill>
            </a:endParaRPr>
          </a:p>
          <a:p>
            <a:pPr algn="ctr"/>
            <a:endParaRPr lang="en-US" sz="1350" dirty="0">
              <a:solidFill>
                <a:srgbClr val="C00000"/>
              </a:solidFill>
            </a:endParaRPr>
          </a:p>
          <a:p>
            <a:pPr algn="ctr"/>
            <a:endParaRPr lang="en-US" sz="1350" dirty="0">
              <a:solidFill>
                <a:srgbClr val="C00000"/>
              </a:solidFill>
            </a:endParaRPr>
          </a:p>
          <a:p>
            <a:pPr algn="ctr"/>
            <a:endParaRPr lang="en-US" sz="1350" dirty="0">
              <a:solidFill>
                <a:srgbClr val="C0000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71892DE-E786-9E9E-F647-3284926AE9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6636" y="5376557"/>
            <a:ext cx="3950929" cy="102048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1810416-109D-DF8A-CB17-A5A2FB4EBE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4179" y="918702"/>
            <a:ext cx="3925290" cy="899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762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E24599-7613-2CBE-8B70-D239CB68B2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342B0B1-E6EE-BCDE-5590-1767C4604077}"/>
              </a:ext>
            </a:extLst>
          </p:cNvPr>
          <p:cNvSpPr/>
          <p:nvPr/>
        </p:nvSpPr>
        <p:spPr>
          <a:xfrm>
            <a:off x="2322872" y="944817"/>
            <a:ext cx="6688393" cy="90702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Pre-RTC System</a:t>
            </a:r>
          </a:p>
          <a:p>
            <a:pPr algn="ctr"/>
            <a:endParaRPr lang="en-US" sz="135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239A3D8-03B6-00CE-996E-8BC3CB66E65B}"/>
              </a:ext>
            </a:extLst>
          </p:cNvPr>
          <p:cNvSpPr/>
          <p:nvPr/>
        </p:nvSpPr>
        <p:spPr>
          <a:xfrm>
            <a:off x="2322872" y="3577712"/>
            <a:ext cx="6688393" cy="907026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  <a:p>
            <a:pPr algn="ctr"/>
            <a:endParaRPr lang="en-US" sz="1350" dirty="0"/>
          </a:p>
          <a:p>
            <a:pPr algn="ctr"/>
            <a:r>
              <a:rPr lang="en-US" sz="1350" dirty="0"/>
              <a:t>RTC System</a:t>
            </a:r>
          </a:p>
          <a:p>
            <a:pPr algn="ctr"/>
            <a:endParaRPr lang="en-US" sz="135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C04B90C-DF1E-ED92-9D5A-F41CE78D2810}"/>
              </a:ext>
            </a:extLst>
          </p:cNvPr>
          <p:cNvSpPr/>
          <p:nvPr/>
        </p:nvSpPr>
        <p:spPr>
          <a:xfrm>
            <a:off x="2440859" y="1435662"/>
            <a:ext cx="1047135" cy="39820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Dec 1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26EA4B7-7EEF-F022-E7E0-5D8728038970}"/>
              </a:ext>
            </a:extLst>
          </p:cNvPr>
          <p:cNvSpPr/>
          <p:nvPr/>
        </p:nvSpPr>
        <p:spPr>
          <a:xfrm>
            <a:off x="3521181" y="1435662"/>
            <a:ext cx="1047135" cy="39820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Dec 2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A7B8BB8-AEDC-0B4E-2CF8-1BA6051AA91E}"/>
              </a:ext>
            </a:extLst>
          </p:cNvPr>
          <p:cNvSpPr/>
          <p:nvPr/>
        </p:nvSpPr>
        <p:spPr>
          <a:xfrm>
            <a:off x="4601504" y="1435662"/>
            <a:ext cx="1047135" cy="39820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Dec 3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A13E16F-4A62-E4E4-5C11-87C543ADB97C}"/>
              </a:ext>
            </a:extLst>
          </p:cNvPr>
          <p:cNvSpPr/>
          <p:nvPr/>
        </p:nvSpPr>
        <p:spPr>
          <a:xfrm>
            <a:off x="5681826" y="1435662"/>
            <a:ext cx="1047135" cy="39820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Dec 4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F61A440-AD77-DDC1-3FB0-D3FA92283893}"/>
              </a:ext>
            </a:extLst>
          </p:cNvPr>
          <p:cNvSpPr/>
          <p:nvPr/>
        </p:nvSpPr>
        <p:spPr>
          <a:xfrm>
            <a:off x="7842471" y="1435662"/>
            <a:ext cx="1047135" cy="39820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Dec 6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DF43C34-603D-BCCA-F8D1-A36A7FE801CF}"/>
              </a:ext>
            </a:extLst>
          </p:cNvPr>
          <p:cNvSpPr/>
          <p:nvPr/>
        </p:nvSpPr>
        <p:spPr>
          <a:xfrm>
            <a:off x="6762149" y="1438888"/>
            <a:ext cx="1047135" cy="39820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Dec 5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A67119B-2B44-C020-41B9-DC501456F5BB}"/>
              </a:ext>
            </a:extLst>
          </p:cNvPr>
          <p:cNvSpPr/>
          <p:nvPr/>
        </p:nvSpPr>
        <p:spPr>
          <a:xfrm>
            <a:off x="2444549" y="3614121"/>
            <a:ext cx="1047135" cy="39820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Dec 1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99E9BDD-6E03-D476-46E5-3B592B508018}"/>
              </a:ext>
            </a:extLst>
          </p:cNvPr>
          <p:cNvSpPr/>
          <p:nvPr/>
        </p:nvSpPr>
        <p:spPr>
          <a:xfrm>
            <a:off x="3524871" y="3614121"/>
            <a:ext cx="1047135" cy="39820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Dec 2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ABCA46D-0525-4441-A4FC-3BA038323BF7}"/>
              </a:ext>
            </a:extLst>
          </p:cNvPr>
          <p:cNvSpPr/>
          <p:nvPr/>
        </p:nvSpPr>
        <p:spPr>
          <a:xfrm>
            <a:off x="4605194" y="3614121"/>
            <a:ext cx="1047135" cy="39820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Dec 3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F410FA9-ED0F-C928-34FA-ACE92BEE35DB}"/>
              </a:ext>
            </a:extLst>
          </p:cNvPr>
          <p:cNvSpPr/>
          <p:nvPr/>
        </p:nvSpPr>
        <p:spPr>
          <a:xfrm>
            <a:off x="5685516" y="3614121"/>
            <a:ext cx="1047135" cy="39820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Dec 4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BDB3CC2-720F-C7C4-2125-EB980F2BD251}"/>
              </a:ext>
            </a:extLst>
          </p:cNvPr>
          <p:cNvSpPr/>
          <p:nvPr/>
        </p:nvSpPr>
        <p:spPr>
          <a:xfrm>
            <a:off x="7846161" y="3614121"/>
            <a:ext cx="1047135" cy="39820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Dec 6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5B58BC5-8B26-6CF6-B312-4065627A6DAD}"/>
              </a:ext>
            </a:extLst>
          </p:cNvPr>
          <p:cNvSpPr/>
          <p:nvPr/>
        </p:nvSpPr>
        <p:spPr>
          <a:xfrm>
            <a:off x="6765839" y="3617347"/>
            <a:ext cx="1047135" cy="39820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Dec 5</a:t>
            </a:r>
          </a:p>
        </p:txBody>
      </p:sp>
      <p:cxnSp>
        <p:nvCxnSpPr>
          <p:cNvPr id="24" name="Connector: Elbow 23">
            <a:extLst>
              <a:ext uri="{FF2B5EF4-FFF2-40B4-BE49-F238E27FC236}">
                <a16:creationId xmlns:a16="http://schemas.microsoft.com/office/drawing/2014/main" id="{EC8D9A8C-6119-E0DE-2CAF-D1BB0EE26D7E}"/>
              </a:ext>
            </a:extLst>
          </p:cNvPr>
          <p:cNvCxnSpPr>
            <a:cxnSpLocks/>
          </p:cNvCxnSpPr>
          <p:nvPr/>
        </p:nvCxnSpPr>
        <p:spPr>
          <a:xfrm flipV="1">
            <a:off x="2322872" y="1855530"/>
            <a:ext cx="3926760" cy="722670"/>
          </a:xfrm>
          <a:prstGeom prst="bentConnector3">
            <a:avLst>
              <a:gd name="adj1" fmla="val 99953"/>
            </a:avLst>
          </a:prstGeom>
          <a:ln w="38100">
            <a:solidFill>
              <a:schemeClr val="accent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Connector: Elbow 24">
            <a:extLst>
              <a:ext uri="{FF2B5EF4-FFF2-40B4-BE49-F238E27FC236}">
                <a16:creationId xmlns:a16="http://schemas.microsoft.com/office/drawing/2014/main" id="{123C2C03-5C9F-4DA9-F81E-74F368EAC42E}"/>
              </a:ext>
            </a:extLst>
          </p:cNvPr>
          <p:cNvCxnSpPr/>
          <p:nvPr/>
        </p:nvCxnSpPr>
        <p:spPr>
          <a:xfrm flipV="1">
            <a:off x="5700251" y="1854607"/>
            <a:ext cx="1681316" cy="723593"/>
          </a:xfrm>
          <a:prstGeom prst="bentConnector3">
            <a:avLst>
              <a:gd name="adj1" fmla="val 100000"/>
            </a:avLst>
          </a:prstGeom>
          <a:ln w="38100">
            <a:solidFill>
              <a:schemeClr val="accent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Connector: Elbow 25">
            <a:extLst>
              <a:ext uri="{FF2B5EF4-FFF2-40B4-BE49-F238E27FC236}">
                <a16:creationId xmlns:a16="http://schemas.microsoft.com/office/drawing/2014/main" id="{5A247350-8F7C-C27A-8BE9-906235AA9A97}"/>
              </a:ext>
            </a:extLst>
          </p:cNvPr>
          <p:cNvCxnSpPr>
            <a:cxnSpLocks/>
          </p:cNvCxnSpPr>
          <p:nvPr/>
        </p:nvCxnSpPr>
        <p:spPr>
          <a:xfrm>
            <a:off x="2403985" y="2799274"/>
            <a:ext cx="4962845" cy="760003"/>
          </a:xfrm>
          <a:prstGeom prst="bentConnector3">
            <a:avLst>
              <a:gd name="adj1" fmla="val 99926"/>
            </a:avLst>
          </a:prstGeom>
          <a:ln w="38100"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Connector: Elbow 41">
            <a:extLst>
              <a:ext uri="{FF2B5EF4-FFF2-40B4-BE49-F238E27FC236}">
                <a16:creationId xmlns:a16="http://schemas.microsoft.com/office/drawing/2014/main" id="{8E1E96BA-AD79-3654-058D-72DBE8282020}"/>
              </a:ext>
            </a:extLst>
          </p:cNvPr>
          <p:cNvCxnSpPr>
            <a:cxnSpLocks/>
          </p:cNvCxnSpPr>
          <p:nvPr/>
        </p:nvCxnSpPr>
        <p:spPr>
          <a:xfrm>
            <a:off x="3395833" y="2795587"/>
            <a:ext cx="4962845" cy="760003"/>
          </a:xfrm>
          <a:prstGeom prst="bentConnector3">
            <a:avLst>
              <a:gd name="adj1" fmla="val 99926"/>
            </a:avLst>
          </a:prstGeom>
          <a:ln w="38100"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Connector: Elbow 42">
            <a:extLst>
              <a:ext uri="{FF2B5EF4-FFF2-40B4-BE49-F238E27FC236}">
                <a16:creationId xmlns:a16="http://schemas.microsoft.com/office/drawing/2014/main" id="{8D54468B-A99E-0320-6108-58BD1CF66077}"/>
              </a:ext>
            </a:extLst>
          </p:cNvPr>
          <p:cNvCxnSpPr>
            <a:cxnSpLocks/>
          </p:cNvCxnSpPr>
          <p:nvPr/>
        </p:nvCxnSpPr>
        <p:spPr>
          <a:xfrm>
            <a:off x="1308913" y="2788212"/>
            <a:ext cx="4962845" cy="760003"/>
          </a:xfrm>
          <a:prstGeom prst="bentConnector3">
            <a:avLst>
              <a:gd name="adj1" fmla="val 99926"/>
            </a:avLst>
          </a:prstGeom>
          <a:ln w="38100"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2B311C23-D28E-7262-09AF-F531FBD056AA}"/>
              </a:ext>
            </a:extLst>
          </p:cNvPr>
          <p:cNvSpPr/>
          <p:nvPr/>
        </p:nvSpPr>
        <p:spPr>
          <a:xfrm>
            <a:off x="280221" y="2214100"/>
            <a:ext cx="2042651" cy="907026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QSE Submitting during timeframe of </a:t>
            </a:r>
          </a:p>
          <a:p>
            <a:pPr algn="ctr"/>
            <a:r>
              <a:rPr lang="en-US" sz="1350" dirty="0"/>
              <a:t>Dec 4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706E7F0-0118-BC3A-C6EE-3440145C858D}"/>
              </a:ext>
            </a:extLst>
          </p:cNvPr>
          <p:cNvSpPr txBox="1"/>
          <p:nvPr/>
        </p:nvSpPr>
        <p:spPr>
          <a:xfrm>
            <a:off x="4662884" y="4833738"/>
            <a:ext cx="4424516" cy="78483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900" dirty="0"/>
              <a:t>Example, RUC Snapshots after 1800 Dec 4 (balance of 12/4 and OD 12/5) needs items </a:t>
            </a:r>
            <a:r>
              <a:rPr lang="en-US" sz="900" i="1" u="sng" dirty="0"/>
              <a:t>maintained by QSEs for settlement if any RUCs for Dec 5</a:t>
            </a:r>
            <a:r>
              <a:rPr lang="en-US" sz="900" dirty="0"/>
              <a:t>:</a:t>
            </a:r>
          </a:p>
          <a:p>
            <a:pPr marL="214313" indent="-214313">
              <a:buFontTx/>
              <a:buChar char="-"/>
            </a:pPr>
            <a:r>
              <a:rPr lang="en-US" sz="900" dirty="0"/>
              <a:t>COP</a:t>
            </a:r>
          </a:p>
          <a:p>
            <a:pPr marL="214313" indent="-214313">
              <a:buFontTx/>
              <a:buChar char="-"/>
            </a:pPr>
            <a:r>
              <a:rPr lang="en-US" sz="900" dirty="0"/>
              <a:t>AS Offers</a:t>
            </a:r>
          </a:p>
          <a:p>
            <a:pPr marL="214313" indent="-214313">
              <a:buFontTx/>
              <a:buChar char="-"/>
            </a:pPr>
            <a:r>
              <a:rPr lang="en-US" sz="900" dirty="0"/>
              <a:t>QSE-Trades</a:t>
            </a:r>
          </a:p>
        </p:txBody>
      </p:sp>
      <p:sp>
        <p:nvSpPr>
          <p:cNvPr id="3" name="Arrow: Down 2">
            <a:extLst>
              <a:ext uri="{FF2B5EF4-FFF2-40B4-BE49-F238E27FC236}">
                <a16:creationId xmlns:a16="http://schemas.microsoft.com/office/drawing/2014/main" id="{A08084DA-C762-B573-DCE7-660F0EF00137}"/>
              </a:ext>
            </a:extLst>
          </p:cNvPr>
          <p:cNvSpPr/>
          <p:nvPr/>
        </p:nvSpPr>
        <p:spPr>
          <a:xfrm flipV="1">
            <a:off x="6198019" y="4012324"/>
            <a:ext cx="530942" cy="784887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D238E1B-0F84-5F67-3695-6FA56FDB9F12}"/>
              </a:ext>
            </a:extLst>
          </p:cNvPr>
          <p:cNvSpPr txBox="1"/>
          <p:nvPr/>
        </p:nvSpPr>
        <p:spPr>
          <a:xfrm>
            <a:off x="2620736" y="5203071"/>
            <a:ext cx="2041923" cy="900246"/>
          </a:xfrm>
          <a:prstGeom prst="rect">
            <a:avLst/>
          </a:prstGeom>
          <a:noFill/>
          <a:ln>
            <a:solidFill>
              <a:schemeClr val="tx2">
                <a:lumMod val="75000"/>
                <a:lumOff val="2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050" dirty="0"/>
              <a:t>After pre-RTC DAM on 12/4 for OD 12/5 is executed: </a:t>
            </a:r>
          </a:p>
          <a:p>
            <a:r>
              <a:rPr lang="en-US" sz="1050" dirty="0"/>
              <a:t>ERCOT will copy DAM Awards and Self-Arranged AS into RTC tables by 1800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15AB8108-328E-D690-4FD6-8FD2574F1DF7}"/>
              </a:ext>
            </a:extLst>
          </p:cNvPr>
          <p:cNvCxnSpPr/>
          <p:nvPr/>
        </p:nvCxnSpPr>
        <p:spPr>
          <a:xfrm>
            <a:off x="8205108" y="2795587"/>
            <a:ext cx="684499" cy="0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425D216A-6415-5D87-86E8-1E1C39352A44}"/>
              </a:ext>
            </a:extLst>
          </p:cNvPr>
          <p:cNvSpPr txBox="1"/>
          <p:nvPr/>
        </p:nvSpPr>
        <p:spPr>
          <a:xfrm>
            <a:off x="176053" y="1052308"/>
            <a:ext cx="2143147" cy="1061829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100" dirty="0">
                <a:solidFill>
                  <a:srgbClr val="FF0000"/>
                </a:solidFill>
              </a:rPr>
              <a:t>Market Submissions December 4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AE5B5AA-1B93-3142-8F43-68FAB8F60B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819" y="4122327"/>
            <a:ext cx="3950929" cy="102048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577F644-ADD2-4E69-7F0A-C00D2C118C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9781" y="23120"/>
            <a:ext cx="3925290" cy="89965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3FE6789-BD2B-CD08-E296-F63C00E6198C}"/>
              </a:ext>
            </a:extLst>
          </p:cNvPr>
          <p:cNvSpPr txBox="1"/>
          <p:nvPr/>
        </p:nvSpPr>
        <p:spPr>
          <a:xfrm>
            <a:off x="4662659" y="5618568"/>
            <a:ext cx="4424516" cy="78483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900" dirty="0">
                <a:highlight>
                  <a:srgbClr val="FFFF00"/>
                </a:highlight>
              </a:rPr>
              <a:t>Real-Time Market Submissions – Submit for all Operating Hours for OD 12/04/2025 HE 1800 and Beyond</a:t>
            </a:r>
          </a:p>
          <a:p>
            <a:pPr marL="214313" indent="-214313">
              <a:buFontTx/>
              <a:buChar char="-"/>
            </a:pPr>
            <a:r>
              <a:rPr lang="en-US" sz="900" dirty="0">
                <a:highlight>
                  <a:srgbClr val="FFFF00"/>
                </a:highlight>
              </a:rPr>
              <a:t>AS Offers</a:t>
            </a:r>
          </a:p>
          <a:p>
            <a:pPr marL="214313" indent="-214313">
              <a:buFontTx/>
              <a:buChar char="-"/>
            </a:pPr>
            <a:r>
              <a:rPr lang="en-US" sz="900" dirty="0">
                <a:highlight>
                  <a:srgbClr val="FFFF00"/>
                </a:highlight>
              </a:rPr>
              <a:t>TPO</a:t>
            </a:r>
            <a:br>
              <a:rPr lang="en-US" sz="900" dirty="0">
                <a:highlight>
                  <a:srgbClr val="FFFF00"/>
                </a:highlight>
              </a:rPr>
            </a:br>
            <a:r>
              <a:rPr lang="en-US" sz="900" dirty="0">
                <a:highlight>
                  <a:srgbClr val="FFFF00"/>
                </a:highlight>
              </a:rPr>
              <a:t>Output Schedules </a:t>
            </a:r>
          </a:p>
        </p:txBody>
      </p:sp>
    </p:spTree>
    <p:extLst>
      <p:ext uri="{BB962C8B-B14F-4D97-AF65-F5344CB8AC3E}">
        <p14:creationId xmlns:p14="http://schemas.microsoft.com/office/powerpoint/2010/main" val="4063660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EE5CD6-50F8-DC8B-E96F-234C1A30AF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ABA392D-745F-84AB-72CF-96B5D954E605}"/>
              </a:ext>
            </a:extLst>
          </p:cNvPr>
          <p:cNvSpPr/>
          <p:nvPr/>
        </p:nvSpPr>
        <p:spPr>
          <a:xfrm>
            <a:off x="2322872" y="1075095"/>
            <a:ext cx="6688393" cy="907026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Pre-RTC System</a:t>
            </a:r>
          </a:p>
          <a:p>
            <a:pPr algn="ctr"/>
            <a:endParaRPr lang="en-US" sz="135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7A357BB-64FD-E789-4468-8957FEBA4595}"/>
              </a:ext>
            </a:extLst>
          </p:cNvPr>
          <p:cNvSpPr/>
          <p:nvPr/>
        </p:nvSpPr>
        <p:spPr>
          <a:xfrm>
            <a:off x="2322872" y="3612739"/>
            <a:ext cx="6688393" cy="907026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  <a:p>
            <a:pPr algn="ctr"/>
            <a:endParaRPr lang="en-US" sz="1350" dirty="0"/>
          </a:p>
          <a:p>
            <a:pPr algn="ctr"/>
            <a:r>
              <a:rPr lang="en-US" sz="1350" dirty="0"/>
              <a:t>RTC System</a:t>
            </a:r>
          </a:p>
          <a:p>
            <a:pPr algn="ctr"/>
            <a:endParaRPr lang="en-US" sz="135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F4B1180-162C-1183-463A-007D6FA6EC60}"/>
              </a:ext>
            </a:extLst>
          </p:cNvPr>
          <p:cNvSpPr/>
          <p:nvPr/>
        </p:nvSpPr>
        <p:spPr>
          <a:xfrm>
            <a:off x="2440859" y="1565939"/>
            <a:ext cx="1047135" cy="39820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Dec 1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017938B-8792-A25D-31BC-3593E180682F}"/>
              </a:ext>
            </a:extLst>
          </p:cNvPr>
          <p:cNvSpPr/>
          <p:nvPr/>
        </p:nvSpPr>
        <p:spPr>
          <a:xfrm>
            <a:off x="3521181" y="1565939"/>
            <a:ext cx="1047135" cy="39820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Dec 2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8D4F603-98A7-2E87-FCD3-C210F2C586B4}"/>
              </a:ext>
            </a:extLst>
          </p:cNvPr>
          <p:cNvSpPr/>
          <p:nvPr/>
        </p:nvSpPr>
        <p:spPr>
          <a:xfrm>
            <a:off x="4601504" y="1565939"/>
            <a:ext cx="1047135" cy="39820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Dec 3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83E4EBB-A201-7C19-563E-6938D324BC44}"/>
              </a:ext>
            </a:extLst>
          </p:cNvPr>
          <p:cNvSpPr/>
          <p:nvPr/>
        </p:nvSpPr>
        <p:spPr>
          <a:xfrm>
            <a:off x="5681826" y="1565939"/>
            <a:ext cx="1047135" cy="39820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Dec 4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0A5D727-1F59-C271-6B95-A0148121A535}"/>
              </a:ext>
            </a:extLst>
          </p:cNvPr>
          <p:cNvSpPr/>
          <p:nvPr/>
        </p:nvSpPr>
        <p:spPr>
          <a:xfrm>
            <a:off x="7842471" y="1565939"/>
            <a:ext cx="1047135" cy="39820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Dec 6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D63AB58-3D71-F442-D1D9-0E3161DE8CE9}"/>
              </a:ext>
            </a:extLst>
          </p:cNvPr>
          <p:cNvSpPr/>
          <p:nvPr/>
        </p:nvSpPr>
        <p:spPr>
          <a:xfrm>
            <a:off x="6762149" y="1561791"/>
            <a:ext cx="1047135" cy="39820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Dec 5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C28EBCD-6142-D047-C752-6FF3D8746FE0}"/>
              </a:ext>
            </a:extLst>
          </p:cNvPr>
          <p:cNvSpPr/>
          <p:nvPr/>
        </p:nvSpPr>
        <p:spPr>
          <a:xfrm>
            <a:off x="2444549" y="3649148"/>
            <a:ext cx="1047135" cy="39820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Dec 1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A3B12D1-BFC6-C3FE-4912-42F2FFF40D59}"/>
              </a:ext>
            </a:extLst>
          </p:cNvPr>
          <p:cNvSpPr/>
          <p:nvPr/>
        </p:nvSpPr>
        <p:spPr>
          <a:xfrm>
            <a:off x="3524871" y="3649148"/>
            <a:ext cx="1047135" cy="39820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Dec 2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C9ED750-7633-A0E1-E391-09BEBB18F136}"/>
              </a:ext>
            </a:extLst>
          </p:cNvPr>
          <p:cNvSpPr/>
          <p:nvPr/>
        </p:nvSpPr>
        <p:spPr>
          <a:xfrm>
            <a:off x="4605194" y="3649148"/>
            <a:ext cx="1047135" cy="39820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Dec 3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900D33C-F1E8-5BB6-9686-A9E87ED5F854}"/>
              </a:ext>
            </a:extLst>
          </p:cNvPr>
          <p:cNvSpPr/>
          <p:nvPr/>
        </p:nvSpPr>
        <p:spPr>
          <a:xfrm>
            <a:off x="5685516" y="3649148"/>
            <a:ext cx="1047135" cy="39820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Dec 4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DE1C42E-280A-B6AF-2C4F-C08B857430B2}"/>
              </a:ext>
            </a:extLst>
          </p:cNvPr>
          <p:cNvSpPr/>
          <p:nvPr/>
        </p:nvSpPr>
        <p:spPr>
          <a:xfrm>
            <a:off x="7846161" y="3649148"/>
            <a:ext cx="1047135" cy="39820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Dec 6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6BD3F31-053B-7A54-9863-F1A25EB5FCD8}"/>
              </a:ext>
            </a:extLst>
          </p:cNvPr>
          <p:cNvSpPr/>
          <p:nvPr/>
        </p:nvSpPr>
        <p:spPr>
          <a:xfrm>
            <a:off x="6765839" y="3652374"/>
            <a:ext cx="1047135" cy="39820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Dec 5</a:t>
            </a:r>
          </a:p>
        </p:txBody>
      </p:sp>
      <p:cxnSp>
        <p:nvCxnSpPr>
          <p:cNvPr id="26" name="Connector: Elbow 25">
            <a:extLst>
              <a:ext uri="{FF2B5EF4-FFF2-40B4-BE49-F238E27FC236}">
                <a16:creationId xmlns:a16="http://schemas.microsoft.com/office/drawing/2014/main" id="{E8FE98E1-807D-6203-E762-F227BD3ED60B}"/>
              </a:ext>
            </a:extLst>
          </p:cNvPr>
          <p:cNvCxnSpPr>
            <a:cxnSpLocks/>
          </p:cNvCxnSpPr>
          <p:nvPr/>
        </p:nvCxnSpPr>
        <p:spPr>
          <a:xfrm>
            <a:off x="2403985" y="2834302"/>
            <a:ext cx="4962845" cy="760003"/>
          </a:xfrm>
          <a:prstGeom prst="bentConnector3">
            <a:avLst>
              <a:gd name="adj1" fmla="val 99926"/>
            </a:avLst>
          </a:prstGeom>
          <a:ln w="38100"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Connector: Elbow 41">
            <a:extLst>
              <a:ext uri="{FF2B5EF4-FFF2-40B4-BE49-F238E27FC236}">
                <a16:creationId xmlns:a16="http://schemas.microsoft.com/office/drawing/2014/main" id="{C5ABF677-8C40-8AE0-99F5-E44D07BFF3C0}"/>
              </a:ext>
            </a:extLst>
          </p:cNvPr>
          <p:cNvCxnSpPr>
            <a:cxnSpLocks/>
          </p:cNvCxnSpPr>
          <p:nvPr/>
        </p:nvCxnSpPr>
        <p:spPr>
          <a:xfrm>
            <a:off x="3395833" y="2830615"/>
            <a:ext cx="4962845" cy="760003"/>
          </a:xfrm>
          <a:prstGeom prst="bentConnector3">
            <a:avLst>
              <a:gd name="adj1" fmla="val 99926"/>
            </a:avLst>
          </a:prstGeom>
          <a:ln w="38100"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Connector: Elbow 42">
            <a:extLst>
              <a:ext uri="{FF2B5EF4-FFF2-40B4-BE49-F238E27FC236}">
                <a16:creationId xmlns:a16="http://schemas.microsoft.com/office/drawing/2014/main" id="{0C33660D-C6E6-C778-CF21-93DDB7E778D0}"/>
              </a:ext>
            </a:extLst>
          </p:cNvPr>
          <p:cNvCxnSpPr>
            <a:cxnSpLocks/>
          </p:cNvCxnSpPr>
          <p:nvPr/>
        </p:nvCxnSpPr>
        <p:spPr>
          <a:xfrm>
            <a:off x="1308913" y="2833072"/>
            <a:ext cx="4962845" cy="760003"/>
          </a:xfrm>
          <a:prstGeom prst="bentConnector3">
            <a:avLst>
              <a:gd name="adj1" fmla="val 99926"/>
            </a:avLst>
          </a:prstGeom>
          <a:ln w="38100">
            <a:solidFill>
              <a:srgbClr val="C00000"/>
            </a:solidFill>
            <a:prstDash val="sys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6FC47BF9-6AFA-3371-76C3-C9845C5E7BF8}"/>
              </a:ext>
            </a:extLst>
          </p:cNvPr>
          <p:cNvSpPr/>
          <p:nvPr/>
        </p:nvSpPr>
        <p:spPr>
          <a:xfrm>
            <a:off x="280221" y="2344377"/>
            <a:ext cx="2042651" cy="907026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QSE Submitting during timeframe of </a:t>
            </a:r>
          </a:p>
          <a:p>
            <a:pPr algn="ctr"/>
            <a:r>
              <a:rPr lang="en-US" sz="1350" dirty="0"/>
              <a:t>Dec 5</a:t>
            </a:r>
          </a:p>
        </p:txBody>
      </p:sp>
      <p:sp>
        <p:nvSpPr>
          <p:cNvPr id="7" name="Multiplication Sign 6">
            <a:extLst>
              <a:ext uri="{FF2B5EF4-FFF2-40B4-BE49-F238E27FC236}">
                <a16:creationId xmlns:a16="http://schemas.microsoft.com/office/drawing/2014/main" id="{482698BC-F086-E710-7EE3-6CAF5E761DBA}"/>
              </a:ext>
            </a:extLst>
          </p:cNvPr>
          <p:cNvSpPr/>
          <p:nvPr/>
        </p:nvSpPr>
        <p:spPr>
          <a:xfrm>
            <a:off x="6575948" y="1852150"/>
            <a:ext cx="339213" cy="294966"/>
          </a:xfrm>
          <a:prstGeom prst="mathMultiply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56D2B99-4EEF-D07B-530C-A541D1BD7590}"/>
              </a:ext>
            </a:extLst>
          </p:cNvPr>
          <p:cNvSpPr txBox="1"/>
          <p:nvPr/>
        </p:nvSpPr>
        <p:spPr>
          <a:xfrm>
            <a:off x="6551998" y="2094908"/>
            <a:ext cx="251825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Midnight cutoff pre-RTC system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8B304E0-3675-0334-27B7-91CC99E6821D}"/>
              </a:ext>
            </a:extLst>
          </p:cNvPr>
          <p:cNvSpPr txBox="1"/>
          <p:nvPr/>
        </p:nvSpPr>
        <p:spPr>
          <a:xfrm>
            <a:off x="5640011" y="2951321"/>
            <a:ext cx="958691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Energy Trades only*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218855D-EE47-CAAC-47D6-B5E35491DD24}"/>
              </a:ext>
            </a:extLst>
          </p:cNvPr>
          <p:cNvSpPr txBox="1"/>
          <p:nvPr/>
        </p:nvSpPr>
        <p:spPr>
          <a:xfrm>
            <a:off x="179582" y="326158"/>
            <a:ext cx="2143147" cy="1061829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100" dirty="0">
                <a:solidFill>
                  <a:srgbClr val="FF0000"/>
                </a:solidFill>
              </a:rPr>
              <a:t>Market Submissions December 5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F870E7D-B784-173C-613C-CEA2BDC71238}"/>
              </a:ext>
            </a:extLst>
          </p:cNvPr>
          <p:cNvSpPr txBox="1"/>
          <p:nvPr/>
        </p:nvSpPr>
        <p:spPr>
          <a:xfrm>
            <a:off x="4139382" y="4831448"/>
            <a:ext cx="4930876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* Energy Trades can be put in for prior OD (back to 1430)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695C38A-46C1-4A0A-32E1-085480BAE0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4308" y="5162186"/>
            <a:ext cx="5077534" cy="56205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196834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9B21BE-8BC4-B17B-2260-4F550313AB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7DFD7B-73E5-3244-027F-2B379EE526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t"/>
          <a:lstStyle/>
          <a:p>
            <a:r>
              <a:rPr lang="en-US" dirty="0">
                <a:cs typeface="Arial"/>
              </a:rPr>
              <a:t>Cutover Step-by-Step Timeline Graphic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7A2AF4-5193-9A5A-90DD-587B6B5337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1603" y="899432"/>
            <a:ext cx="8458199" cy="1237593"/>
          </a:xfrm>
        </p:spPr>
        <p:txBody>
          <a:bodyPr lIns="91440" tIns="45720" rIns="91440" bIns="45720" anchor="t"/>
          <a:lstStyle/>
          <a:p>
            <a:r>
              <a:rPr lang="en-US" sz="2000">
                <a:solidFill>
                  <a:schemeClr val="tx2"/>
                </a:solidFill>
                <a:cs typeface="Arial"/>
              </a:rPr>
              <a:t>Link to </a:t>
            </a:r>
            <a:r>
              <a:rPr lang="en-US" sz="2000">
                <a:solidFill>
                  <a:schemeClr val="tx2"/>
                </a:solidFill>
                <a:cs typeface="Arial"/>
                <a:hlinkClick r:id="rId2"/>
              </a:rPr>
              <a:t>Cutover Detail Plan Presentation</a:t>
            </a:r>
            <a:r>
              <a:rPr lang="en-US" sz="2000">
                <a:solidFill>
                  <a:schemeClr val="tx2"/>
                </a:solidFill>
                <a:cs typeface="Arial"/>
              </a:rPr>
              <a:t> on RTCBTF Homepage</a:t>
            </a:r>
            <a:endParaRPr lang="en-US" sz="2000" dirty="0">
              <a:solidFill>
                <a:schemeClr val="tx2"/>
              </a:solidFill>
              <a:cs typeface="Arial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DDB911-D666-26DE-D716-8702096D71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F1876C1-5F0B-F614-0C37-F01230C062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1352549"/>
            <a:ext cx="8608464" cy="4697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5496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7D6869-86A1-B83B-8299-C2EB10231D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F20F1E-D4E3-7A70-2873-597B398F2A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746440"/>
            <a:ext cx="8534400" cy="5606500"/>
          </a:xfrm>
        </p:spPr>
        <p:txBody>
          <a:bodyPr/>
          <a:lstStyle/>
          <a:p>
            <a:pPr>
              <a:buFontTx/>
              <a:buChar char="-"/>
            </a:pPr>
            <a:r>
              <a:rPr lang="en-US" sz="2000" dirty="0">
                <a:solidFill>
                  <a:schemeClr val="tx2"/>
                </a:solidFill>
              </a:rPr>
              <a:t>Antitrust Admonition</a:t>
            </a:r>
          </a:p>
          <a:p>
            <a:pPr>
              <a:buFontTx/>
              <a:buChar char="-"/>
            </a:pPr>
            <a:r>
              <a:rPr lang="en-US" sz="2000" dirty="0">
                <a:solidFill>
                  <a:schemeClr val="tx2"/>
                </a:solidFill>
              </a:rPr>
              <a:t>Where we are at</a:t>
            </a:r>
          </a:p>
          <a:p>
            <a:pPr>
              <a:buFontTx/>
              <a:buChar char="-"/>
            </a:pPr>
            <a:r>
              <a:rPr lang="en-US" sz="2000" dirty="0">
                <a:solidFill>
                  <a:schemeClr val="tx2"/>
                </a:solidFill>
              </a:rPr>
              <a:t>Cutover Workshop highlights</a:t>
            </a:r>
          </a:p>
          <a:p>
            <a:pPr>
              <a:buFontTx/>
              <a:buChar char="-"/>
            </a:pPr>
            <a:r>
              <a:rPr lang="en-US" sz="2000" dirty="0">
                <a:solidFill>
                  <a:schemeClr val="tx2"/>
                </a:solidFill>
              </a:rPr>
              <a:t>MOTE transition</a:t>
            </a:r>
          </a:p>
          <a:p>
            <a:pPr>
              <a:buFontTx/>
              <a:buChar char="-"/>
            </a:pPr>
            <a:r>
              <a:rPr lang="en-US" sz="2000" dirty="0">
                <a:solidFill>
                  <a:schemeClr val="tx2"/>
                </a:solidFill>
              </a:rPr>
              <a:t>Walk-through other postings/details</a:t>
            </a:r>
          </a:p>
          <a:p>
            <a:pPr>
              <a:buFontTx/>
              <a:buChar char="-"/>
            </a:pPr>
            <a:r>
              <a:rPr lang="en-US" sz="2000" dirty="0">
                <a:solidFill>
                  <a:schemeClr val="tx2"/>
                </a:solidFill>
              </a:rPr>
              <a:t>Q&amp;A </a:t>
            </a:r>
          </a:p>
          <a:p>
            <a:pPr>
              <a:buFontTx/>
              <a:buChar char="-"/>
            </a:pPr>
            <a:r>
              <a:rPr lang="en-US" sz="2000" dirty="0">
                <a:solidFill>
                  <a:schemeClr val="tx2"/>
                </a:solidFill>
              </a:rPr>
              <a:t>Appendix- Supporting Materials: </a:t>
            </a:r>
          </a:p>
          <a:p>
            <a:pPr lvl="1">
              <a:buFontTx/>
              <a:buChar char="-"/>
            </a:pPr>
            <a:r>
              <a:rPr lang="en-US" sz="1050" dirty="0">
                <a:solidFill>
                  <a:schemeClr val="tx2"/>
                </a:solidFill>
              </a:rPr>
              <a:t>Summary of SCED Functionality</a:t>
            </a:r>
          </a:p>
          <a:p>
            <a:pPr lvl="1">
              <a:buFontTx/>
              <a:buChar char="-"/>
            </a:pPr>
            <a:r>
              <a:rPr lang="en-US" sz="1050" dirty="0">
                <a:solidFill>
                  <a:schemeClr val="accent2">
                    <a:lumMod val="50000"/>
                  </a:schemeClr>
                </a:solidFill>
              </a:rPr>
              <a:t>SCED Analysis/Results for prior week</a:t>
            </a:r>
          </a:p>
          <a:p>
            <a:pPr lvl="1">
              <a:buFontTx/>
              <a:buChar char="-"/>
            </a:pPr>
            <a:r>
              <a:rPr lang="en-US" sz="1050" dirty="0">
                <a:solidFill>
                  <a:schemeClr val="tx2"/>
                </a:solidFill>
              </a:rPr>
              <a:t>DAM and AS Self-Provision Education</a:t>
            </a:r>
          </a:p>
          <a:p>
            <a:pPr lvl="1">
              <a:buFontTx/>
              <a:buChar char="-"/>
            </a:pPr>
            <a:r>
              <a:rPr lang="en-US" sz="1050" dirty="0">
                <a:solidFill>
                  <a:schemeClr val="tx2"/>
                </a:solidFill>
              </a:rPr>
              <a:t>Telemetry Screening</a:t>
            </a:r>
          </a:p>
          <a:p>
            <a:pPr lvl="1">
              <a:buFontTx/>
              <a:buChar char="-"/>
            </a:pPr>
            <a:r>
              <a:rPr lang="en-US" sz="1050" dirty="0">
                <a:solidFill>
                  <a:schemeClr val="tx2"/>
                </a:solidFill>
              </a:rPr>
              <a:t>New RTC Pricing Reports location</a:t>
            </a:r>
          </a:p>
          <a:p>
            <a:pPr lvl="1">
              <a:buFontTx/>
              <a:buChar char="-"/>
            </a:pPr>
            <a:r>
              <a:rPr lang="en-US" sz="1050" dirty="0">
                <a:solidFill>
                  <a:schemeClr val="tx2"/>
                </a:solidFill>
              </a:rPr>
              <a:t>NPRR1290 Validation Changes</a:t>
            </a:r>
          </a:p>
          <a:p>
            <a:pPr lvl="1">
              <a:buFontTx/>
              <a:buChar char="-"/>
            </a:pPr>
            <a:r>
              <a:rPr lang="en-US" sz="1050" dirty="0">
                <a:solidFill>
                  <a:schemeClr val="tx2"/>
                </a:solidFill>
              </a:rPr>
              <a:t>Links to Handbooks</a:t>
            </a:r>
          </a:p>
          <a:p>
            <a:pPr lvl="1">
              <a:buFontTx/>
              <a:buChar char="-"/>
            </a:pPr>
            <a:r>
              <a:rPr lang="en-US" sz="1050" dirty="0">
                <a:solidFill>
                  <a:schemeClr val="tx2"/>
                </a:solidFill>
              </a:rPr>
              <a:t>FAQ Updated </a:t>
            </a:r>
          </a:p>
          <a:p>
            <a:pPr lvl="1">
              <a:buFontTx/>
              <a:buChar char="-"/>
            </a:pPr>
            <a:r>
              <a:rPr lang="en-US" sz="1050" dirty="0">
                <a:solidFill>
                  <a:srgbClr val="C00000"/>
                </a:solidFill>
              </a:rPr>
              <a:t>Connectivity and Configuration (digital certs)</a:t>
            </a:r>
            <a:endParaRPr lang="en-US" sz="1200" dirty="0">
              <a:solidFill>
                <a:srgbClr val="C0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8D7AED-487B-8A2B-4965-52C0718789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5938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243D56-7444-70F5-F681-BB0AEFCE4E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D6F5FC-D664-5093-715D-DB07FE51F6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t"/>
          <a:lstStyle/>
          <a:p>
            <a:r>
              <a:rPr lang="en-US" dirty="0">
                <a:cs typeface="Arial"/>
              </a:rPr>
              <a:t>Cutover Step-by-Step Timeline Spreadsheet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FD6C6F-8696-169E-577B-D94E4E1E62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1603" y="899432"/>
            <a:ext cx="8458199" cy="1237593"/>
          </a:xfrm>
        </p:spPr>
        <p:txBody>
          <a:bodyPr lIns="91440" tIns="45720" rIns="91440" bIns="45720" anchor="t"/>
          <a:lstStyle/>
          <a:p>
            <a:r>
              <a:rPr lang="en-US" sz="2000" dirty="0">
                <a:solidFill>
                  <a:schemeClr val="tx2"/>
                </a:solidFill>
                <a:cs typeface="Arial"/>
              </a:rPr>
              <a:t>Link to </a:t>
            </a:r>
            <a:r>
              <a:rPr lang="en-US" sz="2000" dirty="0">
                <a:solidFill>
                  <a:schemeClr val="tx2"/>
                </a:solidFill>
                <a:cs typeface="Arial"/>
                <a:hlinkClick r:id="rId2"/>
              </a:rPr>
              <a:t>Go-Live Cutover Plan External Spreadsheet</a:t>
            </a:r>
            <a:r>
              <a:rPr lang="en-US" sz="2000" dirty="0">
                <a:solidFill>
                  <a:schemeClr val="tx2"/>
                </a:solidFill>
                <a:cs typeface="Arial"/>
              </a:rPr>
              <a:t> on RTCBTF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8E61DD-6DA2-3E14-C7EC-84AD9D4ADA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57DF957-2760-29D1-A86F-0CBA0095CD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71600"/>
            <a:ext cx="9144000" cy="4705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06529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49A16D-BA3E-87AD-6E56-AAFC86866E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46B6A0-8BD8-1C52-D915-3ADB9CDD76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Market Notice for MOTE transition Dec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4A4A3C-34FD-3BEA-3684-0DDB292E16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B127BC3-B7B8-7509-14D2-D89F78ED3C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613" y="747048"/>
            <a:ext cx="8509404" cy="5363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7947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1381C7-8DF5-949D-2DAA-42E6BE5035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9611D6-D03D-1B11-8BE1-C75AD95170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/>
              <a:t>Current MOTE Transition to RTC+B – Cutover Plan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6E472B-BF39-B5B3-4BA1-6393914097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155" y="633813"/>
            <a:ext cx="8534400" cy="5280822"/>
          </a:xfrm>
        </p:spPr>
        <p:txBody>
          <a:bodyPr/>
          <a:lstStyle/>
          <a:p>
            <a:r>
              <a:rPr lang="en-US" sz="1600" dirty="0"/>
              <a:t>Current MOTE (UIs/APIs) is updated with RTC+B code and configurations</a:t>
            </a:r>
          </a:p>
          <a:p>
            <a:endParaRPr lang="en-US" sz="1600" dirty="0"/>
          </a:p>
          <a:p>
            <a:pPr marL="400050" lvl="1" indent="0">
              <a:buNone/>
            </a:pPr>
            <a:r>
              <a:rPr lang="en-US" sz="1600" b="1" u="sng" dirty="0"/>
              <a:t>New MOTE API URLs:</a:t>
            </a:r>
            <a:endParaRPr lang="en-US" sz="1600" b="1" dirty="0"/>
          </a:p>
          <a:p>
            <a:pPr marL="400050" lvl="1" indent="0">
              <a:buNone/>
            </a:pPr>
            <a:r>
              <a:rPr lang="en-US" dirty="0"/>
              <a:t>   </a:t>
            </a:r>
            <a:r>
              <a:rPr lang="en-US" sz="1600" dirty="0"/>
              <a:t>Internet API URL: </a:t>
            </a:r>
            <a:r>
              <a:rPr lang="en-US" sz="1600" dirty="0">
                <a:hlinkClick r:id="rId2"/>
              </a:rPr>
              <a:t>https://testmisapi.ercot.com/NodalAPI/EWS/</a:t>
            </a:r>
            <a:endParaRPr lang="en-US" sz="1600" dirty="0"/>
          </a:p>
          <a:p>
            <a:pPr marL="400050" lvl="1" indent="0">
              <a:buNone/>
            </a:pPr>
            <a:r>
              <a:rPr lang="en-US" sz="1600" dirty="0"/>
              <a:t>   WAN API URL: </a:t>
            </a:r>
            <a:r>
              <a:rPr lang="en-US" sz="1600" dirty="0">
                <a:hlinkClick r:id="rId3"/>
              </a:rPr>
              <a:t>https://testmisapi.wan.ercot.com/NodalAPI/EWS/</a:t>
            </a:r>
            <a:endParaRPr lang="en-US" sz="1600" dirty="0"/>
          </a:p>
          <a:p>
            <a:pPr marL="0" indent="0">
              <a:buNone/>
            </a:pPr>
            <a:r>
              <a:rPr lang="en-US" sz="1600" dirty="0"/>
              <a:t>          *ERCOT is not making any changes to </a:t>
            </a:r>
            <a:r>
              <a:rPr lang="en-US" sz="1400" dirty="0"/>
              <a:t>current MOTE digital certs and API public key</a:t>
            </a:r>
          </a:p>
          <a:p>
            <a:pPr marL="0" indent="0">
              <a:buNone/>
            </a:pPr>
            <a:endParaRPr lang="en-US" sz="1400" dirty="0"/>
          </a:p>
          <a:p>
            <a:pPr marL="400050" lvl="1" indent="0">
              <a:buNone/>
            </a:pPr>
            <a:r>
              <a:rPr lang="en-US" sz="1400" b="1" dirty="0"/>
              <a:t>Market Manager UI: </a:t>
            </a:r>
            <a:r>
              <a:rPr lang="en-US" sz="1400" dirty="0">
                <a:hlinkClick r:id="rId4"/>
              </a:rPr>
              <a:t>https://testmis.ercot.com/mmsui/mmsui/displayTradesLanding.action</a:t>
            </a:r>
            <a:r>
              <a:rPr lang="en-US" sz="1400" dirty="0"/>
              <a:t> </a:t>
            </a:r>
          </a:p>
          <a:p>
            <a:pPr marL="400050" lvl="1" indent="0">
              <a:buNone/>
            </a:pPr>
            <a:r>
              <a:rPr lang="en-US" sz="1400" b="1" dirty="0"/>
              <a:t>Outage Scheduler (OS) UI:</a:t>
            </a:r>
            <a:r>
              <a:rPr lang="en-US" sz="1400" dirty="0"/>
              <a:t> </a:t>
            </a:r>
            <a:r>
              <a:rPr lang="en-US" sz="1400" dirty="0">
                <a:hlinkClick r:id="rId5"/>
              </a:rPr>
              <a:t>https://testmis.ercot.com/osrui/osrui/Summary.action</a:t>
            </a:r>
            <a:endParaRPr lang="en-US" sz="1600" dirty="0"/>
          </a:p>
          <a:p>
            <a:endParaRPr lang="en-US" sz="1600" dirty="0"/>
          </a:p>
          <a:p>
            <a:pPr lvl="1"/>
            <a:r>
              <a:rPr lang="en-US" sz="1200" dirty="0"/>
              <a:t>Same current MOTE system Notification Listener URLs will be used to send notifications to Market Participants after the MOTE transition to RTC+B.</a:t>
            </a:r>
          </a:p>
          <a:p>
            <a:pPr lvl="1"/>
            <a:endParaRPr lang="en-US" sz="1400" dirty="0"/>
          </a:p>
          <a:p>
            <a:pPr lvl="1"/>
            <a:r>
              <a:rPr lang="en-US" sz="1200" dirty="0"/>
              <a:t>MOTE MPIM is NOT impacted due to RTC+B upgrade, so Market Participants will be using same MPIM applications.</a:t>
            </a:r>
          </a:p>
          <a:p>
            <a:pPr marL="0" indent="0">
              <a:buNone/>
            </a:pPr>
            <a:endParaRPr lang="en-US" sz="1600" dirty="0"/>
          </a:p>
          <a:p>
            <a:r>
              <a:rPr lang="en-US" sz="1400" dirty="0"/>
              <a:t>ERCOT support call today </a:t>
            </a:r>
            <a:r>
              <a:rPr lang="en-US" sz="1400" b="1" u="sng" dirty="0"/>
              <a:t>from 1:00 PM till 3:00 PM on December 1,2025 </a:t>
            </a:r>
            <a:r>
              <a:rPr lang="en-US" sz="1400" dirty="0"/>
              <a:t>to support QSEs/TSPs MOTE API URLs transition to new MOTE API URLs.</a:t>
            </a:r>
          </a:p>
          <a:p>
            <a:pPr lvl="1"/>
            <a:r>
              <a:rPr lang="en-US" sz="1200" dirty="0">
                <a:hlinkClick r:id="rId6"/>
              </a:rPr>
              <a:t>https://www.ercot.com/calendar/12012025-RTC_B-MOTE-Support-Call</a:t>
            </a:r>
            <a:r>
              <a:rPr lang="en-US" sz="1200" dirty="0"/>
              <a:t> </a:t>
            </a:r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endParaRPr lang="en-US" sz="1600" dirty="0"/>
          </a:p>
          <a:p>
            <a:pPr marL="400050" lvl="1" indent="0">
              <a:buNone/>
            </a:pPr>
            <a:endParaRPr lang="en-US" sz="1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32385F-BC65-A4D0-5CD7-A428E06125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2405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047D35-388B-773E-4BED-BFB0B5168B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Wrap-Up and Questions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97F78F1-831D-5D2B-D86F-5DA2B2C9A1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814632"/>
            <a:ext cx="8534400" cy="5645161"/>
          </a:xfrm>
        </p:spPr>
        <p:txBody>
          <a:bodyPr lIns="91440" tIns="45720" rIns="91440" bIns="45720" anchor="t"/>
          <a:lstStyle/>
          <a:p>
            <a:pPr marL="0" indent="0">
              <a:buNone/>
            </a:pPr>
            <a:r>
              <a:rPr lang="en-US" sz="2000" dirty="0">
                <a:solidFill>
                  <a:schemeClr val="tx2"/>
                </a:solidFill>
              </a:rPr>
              <a:t>Extra support beyond Daily Calls:</a:t>
            </a:r>
          </a:p>
          <a:p>
            <a:pPr lvl="1">
              <a:buFontTx/>
              <a:buChar char="-"/>
            </a:pPr>
            <a:r>
              <a:rPr lang="en-US" sz="1400" dirty="0">
                <a:solidFill>
                  <a:schemeClr val="tx2"/>
                </a:solidFill>
              </a:rPr>
              <a:t>Public </a:t>
            </a:r>
            <a:r>
              <a:rPr lang="en-US" sz="1400" dirty="0">
                <a:solidFill>
                  <a:schemeClr val="tx2"/>
                </a:solidFill>
                <a:hlinkClick r:id="rId2"/>
              </a:rPr>
              <a:t>MOTE </a:t>
            </a:r>
            <a:r>
              <a:rPr lang="en-US" sz="1400" dirty="0" err="1">
                <a:solidFill>
                  <a:schemeClr val="tx2"/>
                </a:solidFill>
                <a:hlinkClick r:id="rId2"/>
              </a:rPr>
              <a:t>WebEx</a:t>
            </a:r>
            <a:r>
              <a:rPr lang="en-US" sz="1400" dirty="0">
                <a:solidFill>
                  <a:schemeClr val="tx2"/>
                </a:solidFill>
                <a:hlinkClick r:id="rId2"/>
              </a:rPr>
              <a:t> today </a:t>
            </a:r>
            <a:endParaRPr lang="en-US" sz="1400" dirty="0">
              <a:solidFill>
                <a:schemeClr val="tx2"/>
              </a:solidFill>
            </a:endParaRPr>
          </a:p>
          <a:p>
            <a:pPr lvl="2">
              <a:buFontTx/>
              <a:buChar char="-"/>
            </a:pPr>
            <a:r>
              <a:rPr lang="en-US" sz="1000" dirty="0">
                <a:solidFill>
                  <a:schemeClr val="tx2"/>
                </a:solidFill>
              </a:rPr>
              <a:t>Connectivity support</a:t>
            </a:r>
          </a:p>
          <a:p>
            <a:pPr lvl="1">
              <a:buFontTx/>
              <a:buChar char="-"/>
            </a:pPr>
            <a:r>
              <a:rPr lang="en-US" sz="1400" dirty="0">
                <a:solidFill>
                  <a:schemeClr val="tx2"/>
                </a:solidFill>
              </a:rPr>
              <a:t>Secure </a:t>
            </a:r>
            <a:r>
              <a:rPr lang="en-US" sz="1400" dirty="0" err="1">
                <a:solidFill>
                  <a:schemeClr val="tx2"/>
                </a:solidFill>
              </a:rPr>
              <a:t>WebEx</a:t>
            </a:r>
            <a:r>
              <a:rPr lang="en-US" sz="1400" dirty="0">
                <a:solidFill>
                  <a:schemeClr val="tx2"/>
                </a:solidFill>
              </a:rPr>
              <a:t> Thursday night cutover for QSE with Resources (similar to LFC Test)</a:t>
            </a:r>
          </a:p>
          <a:p>
            <a:pPr lvl="2">
              <a:buFontTx/>
              <a:buChar char="-"/>
            </a:pPr>
            <a:r>
              <a:rPr lang="en-US" sz="1000" dirty="0">
                <a:solidFill>
                  <a:schemeClr val="tx2"/>
                </a:solidFill>
              </a:rPr>
              <a:t>Mailing </a:t>
            </a:r>
            <a:r>
              <a:rPr lang="en-US" sz="1000" dirty="0" err="1">
                <a:solidFill>
                  <a:schemeClr val="tx2"/>
                </a:solidFill>
              </a:rPr>
              <a:t>WebEx</a:t>
            </a:r>
            <a:r>
              <a:rPr lang="en-US" sz="1000" dirty="0">
                <a:solidFill>
                  <a:schemeClr val="tx2"/>
                </a:solidFill>
              </a:rPr>
              <a:t> info later today to </a:t>
            </a:r>
            <a:r>
              <a:rPr lang="en-US" sz="1000" dirty="0" err="1">
                <a:solidFill>
                  <a:schemeClr val="tx2"/>
                </a:solidFill>
              </a:rPr>
              <a:t>AuthRep</a:t>
            </a:r>
            <a:r>
              <a:rPr lang="en-US" sz="1000" dirty="0">
                <a:solidFill>
                  <a:schemeClr val="tx2"/>
                </a:solidFill>
              </a:rPr>
              <a:t> and </a:t>
            </a:r>
            <a:r>
              <a:rPr lang="en-US" sz="1000" dirty="0" err="1">
                <a:solidFill>
                  <a:schemeClr val="tx2"/>
                </a:solidFill>
              </a:rPr>
              <a:t>BackupAuthRep</a:t>
            </a:r>
            <a:endParaRPr lang="en-US" sz="1000" dirty="0">
              <a:solidFill>
                <a:schemeClr val="tx2"/>
              </a:solidFill>
            </a:endParaRPr>
          </a:p>
          <a:p>
            <a:pPr lvl="2">
              <a:buFontTx/>
              <a:buChar char="-"/>
            </a:pPr>
            <a:r>
              <a:rPr lang="en-US" sz="1100" dirty="0">
                <a:solidFill>
                  <a:schemeClr val="tx2"/>
                </a:solidFill>
              </a:rPr>
              <a:t>Also confirm if same QSE contact list as used for LFC Closed Loop Tests</a:t>
            </a:r>
          </a:p>
          <a:p>
            <a:pPr lvl="1">
              <a:buFontTx/>
              <a:buChar char="-"/>
            </a:pPr>
            <a:r>
              <a:rPr lang="en-US" sz="1400" dirty="0">
                <a:solidFill>
                  <a:schemeClr val="tx2"/>
                </a:solidFill>
              </a:rPr>
              <a:t>Public QSE </a:t>
            </a:r>
            <a:r>
              <a:rPr lang="en-US" sz="1400" dirty="0" err="1">
                <a:solidFill>
                  <a:schemeClr val="tx2"/>
                </a:solidFill>
              </a:rPr>
              <a:t>WebEx</a:t>
            </a:r>
            <a:r>
              <a:rPr lang="en-US" sz="1400" dirty="0">
                <a:solidFill>
                  <a:schemeClr val="tx2"/>
                </a:solidFill>
              </a:rPr>
              <a:t> for Friday morning</a:t>
            </a:r>
          </a:p>
          <a:p>
            <a:pPr lvl="2">
              <a:buFontTx/>
              <a:buChar char="-"/>
            </a:pPr>
            <a:r>
              <a:rPr lang="en-US" sz="1000" dirty="0">
                <a:solidFill>
                  <a:schemeClr val="tx2"/>
                </a:solidFill>
              </a:rPr>
              <a:t>Connectivity/submission support for Day-Ahead Market</a:t>
            </a:r>
          </a:p>
          <a:p>
            <a:pPr marL="0" indent="0">
              <a:buNone/>
            </a:pPr>
            <a:endParaRPr lang="en-US" sz="1200" dirty="0">
              <a:solidFill>
                <a:schemeClr val="tx2"/>
              </a:solidFill>
            </a:endParaRPr>
          </a:p>
          <a:p>
            <a:r>
              <a:rPr lang="en-US" sz="1600" dirty="0">
                <a:solidFill>
                  <a:schemeClr val="tx2"/>
                </a:solidFill>
              </a:rPr>
              <a:t>QSEs should be reviewing Cutover plans and considering staffing and system needs for Dec 1-5</a:t>
            </a:r>
          </a:p>
          <a:p>
            <a:endParaRPr lang="en-US" sz="1100" dirty="0">
              <a:solidFill>
                <a:schemeClr val="tx2"/>
              </a:solidFill>
            </a:endParaRPr>
          </a:p>
          <a:p>
            <a:r>
              <a:rPr lang="en-US" sz="1600" dirty="0">
                <a:solidFill>
                  <a:schemeClr val="tx2"/>
                </a:solidFill>
              </a:rPr>
              <a:t>Go to more details and then finish Wrap-Up</a:t>
            </a:r>
          </a:p>
          <a:p>
            <a:pPr lvl="1"/>
            <a:endParaRPr lang="en-US" sz="1200" dirty="0">
              <a:solidFill>
                <a:schemeClr val="tx2"/>
              </a:solidFill>
            </a:endParaRPr>
          </a:p>
          <a:p>
            <a:r>
              <a:rPr lang="en-US" sz="1600" dirty="0">
                <a:solidFill>
                  <a:schemeClr val="tx2"/>
                </a:solidFill>
              </a:rPr>
              <a:t>RTC+B FAQ is a great resource for support (on RTCBTF home page): </a:t>
            </a:r>
          </a:p>
          <a:p>
            <a:pPr marL="971550" lvl="2" indent="-171450"/>
            <a:r>
              <a:rPr lang="en-US" sz="1050" dirty="0">
                <a:solidFill>
                  <a:schemeClr val="tx2"/>
                </a:solidFill>
                <a:hlinkClick r:id="rId3"/>
              </a:rPr>
              <a:t>https://www.ercot.com/files/docs/2025/05/12/RTCB-FAQ-Questions-and-Answers-111925.xlsx</a:t>
            </a:r>
            <a:r>
              <a:rPr lang="en-US" sz="1050" dirty="0">
                <a:solidFill>
                  <a:schemeClr val="tx2"/>
                </a:solidFill>
              </a:rPr>
              <a:t> </a:t>
            </a:r>
          </a:p>
          <a:p>
            <a:pPr lvl="1"/>
            <a:endParaRPr lang="en-US" sz="1100" dirty="0">
              <a:solidFill>
                <a:schemeClr val="tx2"/>
              </a:solidFill>
            </a:endParaRPr>
          </a:p>
          <a:p>
            <a:r>
              <a:rPr lang="en-US" sz="1600" dirty="0">
                <a:solidFill>
                  <a:schemeClr val="tx2"/>
                </a:solidFill>
              </a:rPr>
              <a:t>Remainder of meeting for Q&amp;A</a:t>
            </a:r>
          </a:p>
          <a:p>
            <a:pPr lvl="1"/>
            <a:r>
              <a:rPr lang="en-US" sz="1400" dirty="0">
                <a:solidFill>
                  <a:schemeClr val="tx2"/>
                </a:solidFill>
              </a:rPr>
              <a:t>Can always email the RTC+B Program mailbox: </a:t>
            </a:r>
            <a:r>
              <a:rPr lang="en-US" sz="1400" dirty="0">
                <a:solidFill>
                  <a:schemeClr val="tx2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RTCB@ercot.com</a:t>
            </a:r>
            <a:r>
              <a:rPr lang="en-US" sz="1400" dirty="0">
                <a:solidFill>
                  <a:schemeClr val="tx2"/>
                </a:solidFill>
              </a:rPr>
              <a:t> </a:t>
            </a:r>
          </a:p>
          <a:p>
            <a:endParaRPr lang="en-US" sz="1400" dirty="0">
              <a:solidFill>
                <a:schemeClr val="tx2"/>
              </a:solidFill>
              <a:cs typeface="Arial"/>
            </a:endParaRPr>
          </a:p>
          <a:p>
            <a:pPr>
              <a:buFontTx/>
              <a:buChar char="-"/>
            </a:pPr>
            <a:endParaRPr lang="en-US" sz="1200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en-US" sz="1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062474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6C337F-DA7C-CC78-1DB1-B6E15826C6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APPENDIX- Supporting Materials from Market Trials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4BC5C8-605E-9253-3014-5A6F1CDCDA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6142" y="1462896"/>
            <a:ext cx="8534400" cy="3139440"/>
          </a:xfrm>
        </p:spPr>
        <p:txBody>
          <a:bodyPr/>
          <a:lstStyle/>
          <a:p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Summary of SCED Functionality</a:t>
            </a:r>
          </a:p>
          <a:p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SCED Analysis/Results for prior week</a:t>
            </a:r>
          </a:p>
          <a:p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DAM and AS Self-Provision Education</a:t>
            </a:r>
          </a:p>
          <a:p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Telemetry Screening</a:t>
            </a:r>
          </a:p>
          <a:p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New RTC Pricing Reports location</a:t>
            </a:r>
          </a:p>
          <a:p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NPRR1290 Validation Changes</a:t>
            </a:r>
          </a:p>
          <a:p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Links to Handbooks</a:t>
            </a:r>
          </a:p>
          <a:p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FAQ Updated </a:t>
            </a:r>
          </a:p>
          <a:p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Connectivity and Configuration (digital certs)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2B310E-13E7-C753-59EB-AFD51955E7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68870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FC7A6E-0677-041F-3C20-1F87F311A9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511A99-DC31-1E27-A8E9-9AFBCDF7BB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t"/>
          <a:lstStyle/>
          <a:p>
            <a:r>
              <a:rPr lang="en-US" dirty="0">
                <a:cs typeface="Arial"/>
              </a:rPr>
              <a:t>Summary of SCED functionality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83D741-3F0D-8726-8527-E430C2C29C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024127"/>
            <a:ext cx="8665464" cy="5017443"/>
          </a:xfrm>
        </p:spPr>
        <p:txBody>
          <a:bodyPr lIns="91440" tIns="45720" rIns="91440" bIns="45720" anchor="t"/>
          <a:lstStyle/>
          <a:p>
            <a:r>
              <a:rPr lang="en-US" sz="1800" dirty="0">
                <a:solidFill>
                  <a:schemeClr val="tx2"/>
                </a:solidFill>
                <a:cs typeface="Arial"/>
              </a:rPr>
              <a:t>What is RTC SCED using to solve in trials?</a:t>
            </a:r>
          </a:p>
          <a:p>
            <a:pPr lvl="1"/>
            <a:r>
              <a:rPr lang="en-US" sz="1600" dirty="0">
                <a:solidFill>
                  <a:schemeClr val="tx2"/>
                </a:solidFill>
                <a:cs typeface="Arial"/>
              </a:rPr>
              <a:t>Production Network model from NMMS</a:t>
            </a:r>
          </a:p>
          <a:p>
            <a:pPr lvl="1"/>
            <a:r>
              <a:rPr lang="en-US" sz="1600" dirty="0">
                <a:solidFill>
                  <a:schemeClr val="tx2"/>
                </a:solidFill>
                <a:cs typeface="Arial"/>
              </a:rPr>
              <a:t>QSE submitted offers (energy and A/S)</a:t>
            </a:r>
          </a:p>
          <a:p>
            <a:pPr lvl="1"/>
            <a:r>
              <a:rPr lang="en-US" sz="1600" dirty="0">
                <a:solidFill>
                  <a:schemeClr val="tx2"/>
                </a:solidFill>
                <a:cs typeface="Arial"/>
              </a:rPr>
              <a:t>QSE production telemetry </a:t>
            </a:r>
          </a:p>
          <a:p>
            <a:pPr lvl="2"/>
            <a:r>
              <a:rPr lang="en-US" sz="1400" dirty="0">
                <a:solidFill>
                  <a:schemeClr val="tx2"/>
                </a:solidFill>
                <a:cs typeface="Arial"/>
              </a:rPr>
              <a:t>ERCOT performs some overrides for stale data from QSE sites- improving each week</a:t>
            </a:r>
          </a:p>
          <a:p>
            <a:pPr lvl="1"/>
            <a:r>
              <a:rPr lang="en-US" sz="1600" dirty="0">
                <a:solidFill>
                  <a:schemeClr val="tx2"/>
                </a:solidFill>
                <a:cs typeface="Arial"/>
              </a:rPr>
              <a:t>Outages in prod telemetry would be outage in RTC SCED</a:t>
            </a:r>
          </a:p>
          <a:p>
            <a:pPr lvl="1"/>
            <a:r>
              <a:rPr lang="en-US" sz="1600" dirty="0">
                <a:solidFill>
                  <a:schemeClr val="tx2"/>
                </a:solidFill>
                <a:cs typeface="Arial"/>
              </a:rPr>
              <a:t>July 31 improvements implemented:</a:t>
            </a:r>
          </a:p>
          <a:p>
            <a:pPr lvl="2"/>
            <a:r>
              <a:rPr lang="en-US" sz="1200" dirty="0">
                <a:solidFill>
                  <a:schemeClr val="tx2"/>
                </a:solidFill>
                <a:cs typeface="Arial"/>
              </a:rPr>
              <a:t>NPRR1268/1269 ASDC and Proxies logic implemented</a:t>
            </a:r>
          </a:p>
          <a:p>
            <a:pPr lvl="2"/>
            <a:r>
              <a:rPr lang="en-US" sz="1200" dirty="0">
                <a:solidFill>
                  <a:schemeClr val="tx2"/>
                </a:solidFill>
                <a:cs typeface="Arial"/>
              </a:rPr>
              <a:t>AS Plan improved and now same as Prod</a:t>
            </a:r>
          </a:p>
          <a:p>
            <a:pPr lvl="1"/>
            <a:r>
              <a:rPr lang="en-US" sz="1600" dirty="0">
                <a:solidFill>
                  <a:schemeClr val="tx2"/>
                </a:solidFill>
                <a:cs typeface="Arial"/>
              </a:rPr>
              <a:t>Aug 4 improvements implemented:</a:t>
            </a:r>
          </a:p>
          <a:p>
            <a:pPr lvl="2"/>
            <a:r>
              <a:rPr lang="en-US" sz="1200" dirty="0">
                <a:solidFill>
                  <a:schemeClr val="tx2"/>
                </a:solidFill>
                <a:cs typeface="Arial"/>
              </a:rPr>
              <a:t>IRR Forecast synchronization has been manual, but now automated</a:t>
            </a:r>
          </a:p>
          <a:p>
            <a:pPr lvl="1"/>
            <a:r>
              <a:rPr lang="en-US" sz="1600" dirty="0">
                <a:solidFill>
                  <a:schemeClr val="tx2"/>
                </a:solidFill>
                <a:cs typeface="Arial"/>
              </a:rPr>
              <a:t>Aug 18 improvements implemented :</a:t>
            </a:r>
          </a:p>
          <a:p>
            <a:pPr lvl="2"/>
            <a:r>
              <a:rPr lang="en-US" sz="1200" dirty="0">
                <a:solidFill>
                  <a:schemeClr val="tx2"/>
                </a:solidFill>
                <a:cs typeface="Arial"/>
              </a:rPr>
              <a:t>Active constraints flag being manually copied (automation planned for Aug 18)</a:t>
            </a:r>
          </a:p>
          <a:p>
            <a:pPr lvl="2"/>
            <a:r>
              <a:rPr lang="en-US" sz="1200" dirty="0">
                <a:solidFill>
                  <a:schemeClr val="tx2"/>
                </a:solidFill>
                <a:cs typeface="Arial"/>
              </a:rPr>
              <a:t>Load Forecasts being fed into RTC, but ERCOT manually aligns which forecast is being used based on operator selection in Prod (automation planned for Aug 18)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479861-B939-F089-723A-FE9FB10191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60467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654367-167D-FE64-55B4-2C805A644F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21A24DA-746F-E921-CC1C-AB7CE650368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600" b="0" dirty="0"/>
              <a:t>Day-Ahead Market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A25D1F-C1A3-414B-1E65-943673A061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1D93BD3E-1E9A-4970-A6F7-E7AC52762E0C}" type="slidenum">
              <a:rPr lang="en-US" sz="900" smtClean="0"/>
              <a:pPr>
                <a:lnSpc>
                  <a:spcPct val="90000"/>
                </a:lnSpc>
                <a:spcAft>
                  <a:spcPts val="600"/>
                </a:spcAft>
              </a:pPr>
              <a:t>26</a:t>
            </a:fld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378508861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87978D0-4B67-CCD1-8084-898DC57B7D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DAM Operating Day (OD) Test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6AEBABE-899F-F463-8EB6-A801DF1705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502841"/>
            <a:ext cx="8534400" cy="5494959"/>
          </a:xfrm>
        </p:spPr>
        <p:txBody>
          <a:bodyPr/>
          <a:lstStyle/>
          <a:p>
            <a:r>
              <a:rPr lang="en-US" b="0" dirty="0">
                <a:solidFill>
                  <a:schemeClr val="tx2"/>
                </a:solidFill>
              </a:rPr>
              <a:t>Testing strongly encouraged, but not required for all QSEs </a:t>
            </a:r>
          </a:p>
          <a:p>
            <a:pPr lvl="1"/>
            <a:r>
              <a:rPr lang="en-US" dirty="0">
                <a:solidFill>
                  <a:schemeClr val="tx2"/>
                </a:solidFill>
                <a:hlinkClick r:id="rId2"/>
              </a:rPr>
              <a:t>Handbook #6 Day-Ahead Market</a:t>
            </a:r>
            <a:endParaRPr lang="en-US" dirty="0">
              <a:solidFill>
                <a:schemeClr val="tx2"/>
              </a:solidFill>
            </a:endParaRPr>
          </a:p>
          <a:p>
            <a:pPr lvl="1"/>
            <a:r>
              <a:rPr lang="en-US" b="0" dirty="0">
                <a:solidFill>
                  <a:schemeClr val="tx2"/>
                </a:solidFill>
              </a:rPr>
              <a:t>The DAM will run on Tuesdays</a:t>
            </a:r>
          </a:p>
          <a:p>
            <a:pPr lvl="1"/>
            <a:r>
              <a:rPr lang="en-US" dirty="0">
                <a:solidFill>
                  <a:srgbClr val="C00000"/>
                </a:solidFill>
              </a:rPr>
              <a:t>DAM submission window closes at noon.</a:t>
            </a:r>
          </a:p>
          <a:p>
            <a:pPr marL="0" indent="0">
              <a:buNone/>
            </a:pPr>
            <a:endParaRPr lang="en-US" sz="1050" dirty="0">
              <a:solidFill>
                <a:schemeClr val="tx2"/>
              </a:solidFill>
            </a:endParaRPr>
          </a:p>
          <a:p>
            <a:r>
              <a:rPr lang="en-US" b="0" dirty="0">
                <a:solidFill>
                  <a:schemeClr val="tx2"/>
                </a:solidFill>
              </a:rPr>
              <a:t>By 0600 QSEs can validate and confirm report posting:</a:t>
            </a:r>
            <a:endParaRPr lang="en-US" sz="1350" dirty="0">
              <a:solidFill>
                <a:schemeClr val="tx2"/>
              </a:solidFill>
            </a:endParaRPr>
          </a:p>
          <a:p>
            <a:pPr lvl="1"/>
            <a:r>
              <a:rPr lang="en-US" b="0" dirty="0">
                <a:solidFill>
                  <a:schemeClr val="tx2"/>
                </a:solidFill>
              </a:rPr>
              <a:t>Advisory AS Obligation: Available on Market Trials MMSUI</a:t>
            </a:r>
            <a:r>
              <a:rPr lang="en-US" dirty="0">
                <a:solidFill>
                  <a:schemeClr val="tx2"/>
                </a:solidFill>
              </a:rPr>
              <a:t> (5 significant digits after decimal point)</a:t>
            </a:r>
            <a:endParaRPr lang="en-US" b="0" dirty="0">
              <a:solidFill>
                <a:schemeClr val="tx2"/>
              </a:solidFill>
            </a:endParaRPr>
          </a:p>
          <a:p>
            <a:pPr lvl="1"/>
            <a:r>
              <a:rPr lang="en-US" dirty="0">
                <a:solidFill>
                  <a:schemeClr val="tx2"/>
                </a:solidFill>
              </a:rPr>
              <a:t>ASDCs: Available on Production MIS</a:t>
            </a:r>
          </a:p>
          <a:p>
            <a:pPr lvl="1"/>
            <a:r>
              <a:rPr lang="en-US" dirty="0">
                <a:solidFill>
                  <a:schemeClr val="tx2"/>
                </a:solidFill>
              </a:rPr>
              <a:t>Load Ratio Share and PSS/e files will change with RTC cutover, but will not be visible for OD 9/17</a:t>
            </a:r>
          </a:p>
          <a:p>
            <a:pPr lvl="1"/>
            <a:endParaRPr lang="en-US" sz="1050" dirty="0">
              <a:solidFill>
                <a:schemeClr val="tx2"/>
              </a:solidFill>
            </a:endParaRPr>
          </a:p>
          <a:p>
            <a:r>
              <a:rPr lang="en-US" dirty="0">
                <a:solidFill>
                  <a:schemeClr val="tx2"/>
                </a:solidFill>
              </a:rPr>
              <a:t>For successful DAM completion, and meaningful results, market participants are strongly encouraged to submit various submission types, and not only submission types listed above (E.g., PTPs, EOOs, EBs, AS Self-Arrangement, non-ESR AS and non-ESR TPO submissions).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CC55B8-2A8A-88CC-F89F-6D2C7331B1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0755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716545-8270-5703-081E-E0F5031FC9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49C5060-3011-502F-DA2A-E802441FBD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DAM Operating Day (OD) Test – Pre DAM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776A883-B0EC-7A81-9118-65D2366D80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768" y="637640"/>
            <a:ext cx="8534400" cy="5771097"/>
          </a:xfrm>
        </p:spPr>
        <p:txBody>
          <a:bodyPr lIns="205740" tIns="205740" rIns="205740" bIns="205740" anchor="t"/>
          <a:lstStyle/>
          <a:p>
            <a:endParaRPr lang="en-US" sz="1800" dirty="0">
              <a:solidFill>
                <a:schemeClr val="tx2"/>
              </a:solidFill>
              <a:cs typeface="Arial"/>
            </a:endParaRPr>
          </a:p>
          <a:p>
            <a:r>
              <a:rPr lang="en-US" sz="1800" b="0" dirty="0">
                <a:solidFill>
                  <a:schemeClr val="tx2"/>
                </a:solidFill>
              </a:rPr>
              <a:t>Key DAM Submission Changes</a:t>
            </a:r>
          </a:p>
          <a:p>
            <a:pPr lvl="1"/>
            <a:r>
              <a:rPr lang="en-US" sz="1600" dirty="0">
                <a:solidFill>
                  <a:schemeClr val="tx2"/>
                </a:solidFill>
              </a:rPr>
              <a:t>AS Obligation – no self-arrangement will be allowed over QSE’s Advisory AS Obligation.</a:t>
            </a:r>
          </a:p>
          <a:p>
            <a:pPr lvl="2"/>
            <a:r>
              <a:rPr lang="en-US" sz="1400" dirty="0">
                <a:solidFill>
                  <a:schemeClr val="tx2"/>
                </a:solidFill>
              </a:rPr>
              <a:t>Example: RRS Advisory AS Obligation = 2.18368 -&gt; maximum Self-AS submission = 2.1</a:t>
            </a:r>
          </a:p>
          <a:p>
            <a:pPr lvl="1"/>
            <a:r>
              <a:rPr lang="en-US" sz="1600" b="0" dirty="0">
                <a:solidFill>
                  <a:schemeClr val="tx2"/>
                </a:solidFill>
              </a:rPr>
              <a:t>COP</a:t>
            </a:r>
            <a:r>
              <a:rPr lang="en-US" sz="1600" dirty="0">
                <a:solidFill>
                  <a:schemeClr val="tx2"/>
                </a:solidFill>
              </a:rPr>
              <a:t> – can submit negative LSL/HSL for ESR. Can submit values for AS Capability within the existing AS fields.</a:t>
            </a:r>
            <a:endParaRPr lang="en-US" sz="1600" b="0" dirty="0">
              <a:solidFill>
                <a:schemeClr val="tx2"/>
              </a:solidFill>
            </a:endParaRPr>
          </a:p>
          <a:p>
            <a:pPr lvl="1"/>
            <a:r>
              <a:rPr lang="en-US" sz="1600" dirty="0">
                <a:solidFill>
                  <a:schemeClr val="tx2"/>
                </a:solidFill>
              </a:rPr>
              <a:t>TPO (EB/OC) – negative MW quantity reflects ESR EB/OC. ESR startup and minimum energy costs are not allowed and ESRs are considered self-committed. </a:t>
            </a:r>
          </a:p>
          <a:p>
            <a:pPr lvl="1"/>
            <a:r>
              <a:rPr lang="en-US" sz="1600" dirty="0">
                <a:solidFill>
                  <a:schemeClr val="tx2"/>
                </a:solidFill>
              </a:rPr>
              <a:t>Resource-Specific AS Offers – FRRSUP and FRRSDN offers not allowed. Offers must be between $0 and DAM SWCAP. For ESRs, RRSUFR and ECRSM offers not allowed. All AS offers from ESRs are inclusive of EB/OCs.</a:t>
            </a:r>
          </a:p>
          <a:p>
            <a:pPr lvl="1"/>
            <a:r>
              <a:rPr lang="en-US" sz="1600" dirty="0">
                <a:solidFill>
                  <a:schemeClr val="tx2"/>
                </a:solidFill>
              </a:rPr>
              <a:t>AS Only Offers – Offers must be between $0 and DAM SWCAP. REGUP, REGDN, RRSPFR, Online NSPIN, and Online ECRS are allowed. Other AS types are not allowed. Multi-hour and fixed blocks are not allowed.</a:t>
            </a:r>
            <a:endParaRPr lang="en-US" sz="1600" b="0" dirty="0">
              <a:solidFill>
                <a:schemeClr val="tx2"/>
              </a:solidFill>
            </a:endParaRPr>
          </a:p>
          <a:p>
            <a:endParaRPr lang="en-US" sz="1800" b="0" dirty="0"/>
          </a:p>
          <a:p>
            <a:endParaRPr lang="en-US" b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38AEEE-2E84-22C7-7278-F62A9B83A5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89721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E06B63-711E-D1FE-73E2-7B64DE4F1F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58585EA-F5DC-2A0B-2461-D22CBF1492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DAM Operating Day (OD) Test – Post DAM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B95EBFB-DFA0-3EF8-3310-B5C211436B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0" dirty="0">
                <a:solidFill>
                  <a:schemeClr val="tx2"/>
                </a:solidFill>
              </a:rPr>
              <a:t>Post Publish Report Verification</a:t>
            </a:r>
            <a:endParaRPr lang="en-US" sz="1350" dirty="0">
              <a:solidFill>
                <a:schemeClr val="tx2"/>
              </a:solidFill>
            </a:endParaRPr>
          </a:p>
          <a:p>
            <a:pPr lvl="1"/>
            <a:r>
              <a:rPr lang="en-US" sz="1600" dirty="0">
                <a:solidFill>
                  <a:schemeClr val="tx2"/>
                </a:solidFill>
              </a:rPr>
              <a:t>AS-Only Awards</a:t>
            </a:r>
          </a:p>
          <a:p>
            <a:pPr lvl="1"/>
            <a:r>
              <a:rPr lang="en-US" sz="1600" dirty="0">
                <a:solidFill>
                  <a:schemeClr val="tx2"/>
                </a:solidFill>
              </a:rPr>
              <a:t>ESR Resource-Specific AS awards</a:t>
            </a:r>
          </a:p>
          <a:p>
            <a:pPr lvl="1"/>
            <a:r>
              <a:rPr lang="en-US" sz="1600" dirty="0">
                <a:solidFill>
                  <a:schemeClr val="tx2"/>
                </a:solidFill>
              </a:rPr>
              <a:t>TPO(EB/OC) awards</a:t>
            </a:r>
          </a:p>
          <a:p>
            <a:pPr lvl="1"/>
            <a:r>
              <a:rPr lang="en-US" sz="1600" dirty="0">
                <a:solidFill>
                  <a:schemeClr val="tx2"/>
                </a:solidFill>
              </a:rPr>
              <a:t>QSEs with Advisory AS Obligations and AS awards can download/review their Final AS Obligations and ensure observe/handle values with up to 5 significant digits after the decimal</a:t>
            </a:r>
          </a:p>
          <a:p>
            <a:pPr lvl="1"/>
            <a:r>
              <a:rPr lang="en-US" sz="1600" dirty="0">
                <a:solidFill>
                  <a:schemeClr val="tx2"/>
                </a:solidFill>
              </a:rPr>
              <a:t>DAM LMPs</a:t>
            </a:r>
          </a:p>
          <a:p>
            <a:pPr lvl="1"/>
            <a:r>
              <a:rPr lang="en-US" sz="1600" dirty="0">
                <a:solidFill>
                  <a:schemeClr val="tx2"/>
                </a:solidFill>
              </a:rPr>
              <a:t>DAM MCPCs</a:t>
            </a:r>
          </a:p>
          <a:p>
            <a:pPr lvl="1"/>
            <a:r>
              <a:rPr lang="en-US" sz="1600" dirty="0">
                <a:solidFill>
                  <a:schemeClr val="tx2"/>
                </a:solidFill>
              </a:rPr>
              <a:t>DAM Constraint Shadow Prices</a:t>
            </a:r>
          </a:p>
          <a:p>
            <a:pPr lvl="1"/>
            <a:r>
              <a:rPr lang="en-US" sz="1600" dirty="0">
                <a:solidFill>
                  <a:schemeClr val="tx2"/>
                </a:solidFill>
              </a:rPr>
              <a:t>Other DAM Awards</a:t>
            </a:r>
          </a:p>
          <a:p>
            <a:pPr marL="0" indent="0">
              <a:buNone/>
            </a:pPr>
            <a:endParaRPr lang="en-US" sz="1350" dirty="0">
              <a:solidFill>
                <a:schemeClr val="tx2"/>
              </a:solidFill>
            </a:endParaRPr>
          </a:p>
          <a:p>
            <a:endParaRPr lang="en-US" b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0081CD-73F4-BD5C-2B9F-47E8321DB8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8141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56AF33-F71D-197A-1BE9-91F04A0A3C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F11C1A-9583-2614-97BF-C09B911031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8" name="Content Placeholder 7" descr="Graphical user interface, text, application&#10;&#10;AI-generated content may be incorrect.">
            <a:extLst>
              <a:ext uri="{FF2B5EF4-FFF2-40B4-BE49-F238E27FC236}">
                <a16:creationId xmlns:a16="http://schemas.microsoft.com/office/drawing/2014/main" id="{D1747901-7D00-631B-D2A7-9798DF9B98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457200"/>
            <a:ext cx="7467600" cy="3517496"/>
          </a:xfrm>
          <a:ln>
            <a:solidFill>
              <a:schemeClr val="accent1"/>
            </a:solidFill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08E3D3E-5670-4482-47A0-AE189C3339A0}"/>
              </a:ext>
            </a:extLst>
          </p:cNvPr>
          <p:cNvSpPr txBox="1"/>
          <p:nvPr/>
        </p:nvSpPr>
        <p:spPr>
          <a:xfrm>
            <a:off x="685800" y="4419600"/>
            <a:ext cx="7467600" cy="147732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err="1">
                <a:solidFill>
                  <a:schemeClr val="tx2"/>
                </a:solidFill>
              </a:rPr>
              <a:t>WebEx</a:t>
            </a:r>
            <a:r>
              <a:rPr lang="en-US">
                <a:solidFill>
                  <a:schemeClr val="tx2"/>
                </a:solidFill>
              </a:rPr>
              <a:t> Meeting reminders (same as other ERCOT forums):</a:t>
            </a:r>
          </a:p>
          <a:p>
            <a:pPr marL="285750" indent="-285750">
              <a:buFontTx/>
              <a:buChar char="-"/>
            </a:pPr>
            <a:r>
              <a:rPr lang="en-US">
                <a:solidFill>
                  <a:schemeClr val="tx2"/>
                </a:solidFill>
              </a:rPr>
              <a:t>Please keep line muted</a:t>
            </a:r>
          </a:p>
          <a:p>
            <a:pPr marL="285750" indent="-285750">
              <a:buFontTx/>
              <a:buChar char="-"/>
            </a:pPr>
            <a:r>
              <a:rPr lang="en-US">
                <a:solidFill>
                  <a:schemeClr val="tx2"/>
                </a:solidFill>
              </a:rPr>
              <a:t>If you have a question, </a:t>
            </a:r>
            <a:r>
              <a:rPr lang="en-US" i="1" u="sng">
                <a:solidFill>
                  <a:srgbClr val="C00000"/>
                </a:solidFill>
              </a:rPr>
              <a:t>please use the chat feature</a:t>
            </a:r>
            <a:r>
              <a:rPr lang="en-US">
                <a:solidFill>
                  <a:srgbClr val="C00000"/>
                </a:solidFill>
              </a:rPr>
              <a:t> </a:t>
            </a:r>
            <a:r>
              <a:rPr lang="en-US">
                <a:solidFill>
                  <a:schemeClr val="tx2"/>
                </a:solidFill>
              </a:rPr>
              <a:t>to either:</a:t>
            </a:r>
          </a:p>
          <a:p>
            <a:pPr marL="742950" lvl="1" indent="-285750">
              <a:buFontTx/>
              <a:buChar char="-"/>
            </a:pPr>
            <a:r>
              <a:rPr lang="en-US">
                <a:solidFill>
                  <a:schemeClr val="tx2"/>
                </a:solidFill>
              </a:rPr>
              <a:t>Type in your question, or </a:t>
            </a:r>
          </a:p>
          <a:p>
            <a:pPr marL="742950" lvl="1" indent="-285750">
              <a:buFontTx/>
              <a:buChar char="-"/>
            </a:pPr>
            <a:r>
              <a:rPr lang="en-US">
                <a:solidFill>
                  <a:schemeClr val="tx2"/>
                </a:solidFill>
              </a:rPr>
              <a:t>Type in “Question” and wait to be recognized to state question</a:t>
            </a:r>
          </a:p>
        </p:txBody>
      </p:sp>
    </p:spTree>
    <p:extLst>
      <p:ext uri="{BB962C8B-B14F-4D97-AF65-F5344CB8AC3E}">
        <p14:creationId xmlns:p14="http://schemas.microsoft.com/office/powerpoint/2010/main" val="216821097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4D3B9F-9116-8B16-B75D-3F08A0E940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12440F-9B6F-0BC1-9EAB-133B8018C1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DAM ASDC Price Setting Example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04F258-54D4-DD8A-28EA-512E4FA143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30</a:t>
            </a:fld>
            <a:endParaRPr lang="en-US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A70DBEF2-565C-44BB-D9C0-9273512820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1853" y="3435818"/>
            <a:ext cx="2423373" cy="2634538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A90C8736-5BB7-E302-FC72-774D86B04D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6903" y="2006846"/>
            <a:ext cx="3994799" cy="4317754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845C35DD-1D7F-9ECE-865F-F79CC445AB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6002" y="931826"/>
            <a:ext cx="3797856" cy="2497174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0E50203C-458D-D2AD-323E-3B7675C6B708}"/>
              </a:ext>
            </a:extLst>
          </p:cNvPr>
          <p:cNvSpPr/>
          <p:nvPr/>
        </p:nvSpPr>
        <p:spPr>
          <a:xfrm>
            <a:off x="733507" y="1236393"/>
            <a:ext cx="2739885" cy="1888040"/>
          </a:xfrm>
          <a:prstGeom prst="rect">
            <a:avLst/>
          </a:prstGeom>
          <a:solidFill>
            <a:schemeClr val="tx2">
              <a:lumMod val="20000"/>
              <a:lumOff val="80000"/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F500490A-1D53-8469-5378-2B5C9AC74FB2}"/>
              </a:ext>
            </a:extLst>
          </p:cNvPr>
          <p:cNvSpPr/>
          <p:nvPr/>
        </p:nvSpPr>
        <p:spPr>
          <a:xfrm>
            <a:off x="3601985" y="1215147"/>
            <a:ext cx="425773" cy="1895643"/>
          </a:xfrm>
          <a:prstGeom prst="rect">
            <a:avLst/>
          </a:prstGeom>
          <a:solidFill>
            <a:schemeClr val="tx2">
              <a:lumMod val="20000"/>
              <a:lumOff val="80000"/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7288B8-3C2D-94D2-FCDE-B9F726A9BB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36156" y="1113877"/>
            <a:ext cx="4507844" cy="1192213"/>
          </a:xfrm>
        </p:spPr>
        <p:txBody>
          <a:bodyPr lIns="91440" tIns="45720" rIns="91440" bIns="45720" anchor="t"/>
          <a:lstStyle/>
          <a:p>
            <a:pPr marL="0" indent="0">
              <a:buNone/>
            </a:pPr>
            <a:r>
              <a:rPr lang="en-US" sz="1200" b="1" dirty="0">
                <a:solidFill>
                  <a:schemeClr val="tx2"/>
                </a:solidFill>
                <a:cs typeface="Arial"/>
              </a:rPr>
              <a:t>OD 9/17/2025 HE 21</a:t>
            </a:r>
          </a:p>
          <a:p>
            <a:r>
              <a:rPr lang="en-US" sz="1200" dirty="0">
                <a:solidFill>
                  <a:schemeClr val="tx2"/>
                </a:solidFill>
                <a:cs typeface="Arial"/>
              </a:rPr>
              <a:t>NSPIN MCPC : $38.52 </a:t>
            </a:r>
          </a:p>
          <a:p>
            <a:pPr lvl="1"/>
            <a:r>
              <a:rPr lang="en-US" sz="1050" dirty="0">
                <a:solidFill>
                  <a:schemeClr val="tx2"/>
                </a:solidFill>
                <a:cs typeface="Arial"/>
              </a:rPr>
              <a:t>AS Award stack intersected the ASDC @ 2536.6 MW</a:t>
            </a:r>
          </a:p>
          <a:p>
            <a:pPr lvl="1"/>
            <a:r>
              <a:rPr lang="en-US" sz="1050" dirty="0">
                <a:solidFill>
                  <a:schemeClr val="tx2"/>
                </a:solidFill>
                <a:cs typeface="Arial"/>
              </a:rPr>
              <a:t>NSPIN AS P</a:t>
            </a:r>
            <a:r>
              <a:rPr lang="en-US" sz="1000" dirty="0">
                <a:solidFill>
                  <a:schemeClr val="tx2"/>
                </a:solidFill>
                <a:cs typeface="Arial"/>
              </a:rPr>
              <a:t>lan @ HE 21 : 2339 MW</a:t>
            </a:r>
          </a:p>
        </p:txBody>
      </p:sp>
    </p:spTree>
    <p:extLst>
      <p:ext uri="{BB962C8B-B14F-4D97-AF65-F5344CB8AC3E}">
        <p14:creationId xmlns:p14="http://schemas.microsoft.com/office/powerpoint/2010/main" val="314314846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75C5C5-6819-D9A3-3B10-9043997F2C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4867D2-D80D-5D18-0761-089FCFB124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DAM ASDC Price Setting Example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514757-C3EC-B312-C361-78A883551A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31</a:t>
            </a:fld>
            <a:endParaRPr lang="en-US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3BA5289F-34D0-A2B7-8407-1900A0D8F6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3505200"/>
            <a:ext cx="2477314" cy="269318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66A501B-E3C7-D393-A404-FCB40BCDE4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0466" y="1905000"/>
            <a:ext cx="4114800" cy="454436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52369DE-28A6-08A3-FD5E-C2A480A1CE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5886" y="914400"/>
            <a:ext cx="3525060" cy="24384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83F5B25-92DA-2EEA-4F20-4604649B16A6}"/>
              </a:ext>
            </a:extLst>
          </p:cNvPr>
          <p:cNvSpPr/>
          <p:nvPr/>
        </p:nvSpPr>
        <p:spPr>
          <a:xfrm>
            <a:off x="679664" y="1219200"/>
            <a:ext cx="2057400" cy="1863492"/>
          </a:xfrm>
          <a:prstGeom prst="rect">
            <a:avLst/>
          </a:prstGeom>
          <a:solidFill>
            <a:schemeClr val="tx2">
              <a:lumMod val="20000"/>
              <a:lumOff val="80000"/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E27B228-FBEC-E4FE-766C-D6CCA85876A2}"/>
              </a:ext>
            </a:extLst>
          </p:cNvPr>
          <p:cNvSpPr/>
          <p:nvPr/>
        </p:nvSpPr>
        <p:spPr>
          <a:xfrm>
            <a:off x="2877051" y="1219200"/>
            <a:ext cx="710486" cy="1849898"/>
          </a:xfrm>
          <a:prstGeom prst="rect">
            <a:avLst/>
          </a:prstGeom>
          <a:solidFill>
            <a:schemeClr val="tx2">
              <a:lumMod val="20000"/>
              <a:lumOff val="80000"/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1269C7-9F6B-6469-733B-0002B40BE2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60466" y="958733"/>
            <a:ext cx="4507844" cy="1192213"/>
          </a:xfrm>
        </p:spPr>
        <p:txBody>
          <a:bodyPr lIns="91440" tIns="45720" rIns="91440" bIns="45720" anchor="t"/>
          <a:lstStyle/>
          <a:p>
            <a:pPr marL="0" indent="0">
              <a:buNone/>
            </a:pPr>
            <a:r>
              <a:rPr lang="en-US" sz="1200" b="1" dirty="0">
                <a:solidFill>
                  <a:schemeClr val="tx2"/>
                </a:solidFill>
                <a:cs typeface="Arial"/>
              </a:rPr>
              <a:t>OD 9/17/2025 HE 18</a:t>
            </a:r>
          </a:p>
          <a:p>
            <a:r>
              <a:rPr lang="en-US" sz="1200" dirty="0">
                <a:solidFill>
                  <a:schemeClr val="tx2"/>
                </a:solidFill>
                <a:cs typeface="Arial"/>
              </a:rPr>
              <a:t>ECRS MCPC : $80.51 </a:t>
            </a:r>
          </a:p>
          <a:p>
            <a:pPr lvl="1"/>
            <a:r>
              <a:rPr lang="en-US" sz="1050" dirty="0">
                <a:solidFill>
                  <a:schemeClr val="tx2"/>
                </a:solidFill>
                <a:cs typeface="Arial"/>
              </a:rPr>
              <a:t>AS Award stack intersected the ASDC @ 1888.6 MW</a:t>
            </a:r>
          </a:p>
          <a:p>
            <a:pPr lvl="1"/>
            <a:r>
              <a:rPr lang="en-US" sz="1050" dirty="0">
                <a:solidFill>
                  <a:schemeClr val="tx2"/>
                </a:solidFill>
                <a:cs typeface="Arial"/>
              </a:rPr>
              <a:t>ECRS AS P</a:t>
            </a:r>
            <a:r>
              <a:rPr lang="en-US" sz="1000" dirty="0">
                <a:solidFill>
                  <a:schemeClr val="tx2"/>
                </a:solidFill>
                <a:cs typeface="Arial"/>
              </a:rPr>
              <a:t>lan @ HE 18 : 2877 MW</a:t>
            </a:r>
          </a:p>
        </p:txBody>
      </p:sp>
    </p:spTree>
    <p:extLst>
      <p:ext uri="{BB962C8B-B14F-4D97-AF65-F5344CB8AC3E}">
        <p14:creationId xmlns:p14="http://schemas.microsoft.com/office/powerpoint/2010/main" val="212702538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A98235-94C1-EEA8-C8E6-C699446482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F54E412-B13A-92FF-959D-459C84BAB1B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600" b="0" dirty="0"/>
              <a:t>NCLR Self-Provision</a:t>
            </a:r>
            <a:br>
              <a:rPr lang="en-US" sz="3600" b="0" dirty="0"/>
            </a:br>
            <a:br>
              <a:rPr lang="en-US" sz="3600" b="0" dirty="0"/>
            </a:br>
            <a:br>
              <a:rPr lang="en-US" sz="3600" b="0" dirty="0">
                <a:solidFill>
                  <a:schemeClr val="tx2"/>
                </a:solidFill>
              </a:rPr>
            </a:br>
            <a:r>
              <a:rPr lang="en-US" sz="2800" b="0" dirty="0">
                <a:solidFill>
                  <a:schemeClr val="tx2"/>
                </a:solidFill>
              </a:rPr>
              <a:t>Reminder: </a:t>
            </a:r>
            <a:br>
              <a:rPr lang="en-US" sz="2800" b="0" dirty="0">
                <a:solidFill>
                  <a:schemeClr val="tx2"/>
                </a:solidFill>
              </a:rPr>
            </a:br>
            <a:r>
              <a:rPr lang="en-US" sz="2000" b="0" dirty="0">
                <a:solidFill>
                  <a:schemeClr val="tx2"/>
                </a:solidFill>
              </a:rPr>
              <a:t>AS Self-Provision is a special design to allow Non-Controllable Load Resources to self-provide their AS Responsibilities into/through  SCED/Real-Time Market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B396B5-F1DB-94F8-A07D-560EFD98A8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1D93BD3E-1E9A-4970-A6F7-E7AC52762E0C}" type="slidenum">
              <a:rPr lang="en-US" sz="900" smtClean="0"/>
              <a:pPr>
                <a:lnSpc>
                  <a:spcPct val="90000"/>
                </a:lnSpc>
                <a:spcAft>
                  <a:spcPts val="600"/>
                </a:spcAft>
              </a:pPr>
              <a:t>32</a:t>
            </a:fld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252218571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E12485-2331-5E1B-13B4-70A2AEF029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NCLR Resource Status Codes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D3E9DA-DE06-E395-1230-137C431FBE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990600"/>
            <a:ext cx="7315200" cy="5052221"/>
          </a:xfrm>
        </p:spPr>
        <p:txBody>
          <a:bodyPr numCol="2"/>
          <a:lstStyle/>
          <a:p>
            <a:r>
              <a:rPr lang="en-US" sz="2400" dirty="0"/>
              <a:t>Pre-RTC</a:t>
            </a:r>
          </a:p>
          <a:p>
            <a:pPr lvl="1"/>
            <a:r>
              <a:rPr lang="en-US" sz="2000" dirty="0"/>
              <a:t>Resource Status Codes (RST)</a:t>
            </a:r>
          </a:p>
          <a:p>
            <a:pPr lvl="1"/>
            <a:endParaRPr lang="en-US" sz="2000" dirty="0"/>
          </a:p>
          <a:p>
            <a:pPr lvl="1"/>
            <a:r>
              <a:rPr lang="en-US" sz="2000" dirty="0"/>
              <a:t>OUTL = 260</a:t>
            </a:r>
          </a:p>
          <a:p>
            <a:pPr lvl="1"/>
            <a:endParaRPr lang="en-US" sz="2000" dirty="0"/>
          </a:p>
          <a:p>
            <a:pPr lvl="1"/>
            <a:r>
              <a:rPr lang="en-US" sz="2000" dirty="0"/>
              <a:t>ONRL = 259</a:t>
            </a:r>
          </a:p>
          <a:p>
            <a:pPr lvl="1"/>
            <a:r>
              <a:rPr lang="en-US" sz="2000" dirty="0"/>
              <a:t>ONECL = 264</a:t>
            </a:r>
          </a:p>
          <a:p>
            <a:pPr lvl="1"/>
            <a:endParaRPr lang="en-US" sz="20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DDF9CE-C208-74BA-8C8D-2F3DF01645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43200" y="65532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September 2025 DSWG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C14C66-66DC-EA2F-B917-432F296424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F83163D-D559-3860-C802-4776CF12F9F1}"/>
              </a:ext>
            </a:extLst>
          </p:cNvPr>
          <p:cNvSpPr txBox="1">
            <a:spLocks/>
          </p:cNvSpPr>
          <p:nvPr/>
        </p:nvSpPr>
        <p:spPr>
          <a:xfrm>
            <a:off x="5029200" y="990600"/>
            <a:ext cx="7315200" cy="5052221"/>
          </a:xfrm>
          <a:prstGeom prst="rect">
            <a:avLst/>
          </a:prstGeom>
        </p:spPr>
        <p:txBody>
          <a:bodyPr numCol="2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RTC+B</a:t>
            </a:r>
          </a:p>
          <a:p>
            <a:pPr lvl="1"/>
            <a:r>
              <a:rPr lang="en-US" sz="2000" dirty="0"/>
              <a:t>Updated Resource Status Codes (RSTR)</a:t>
            </a:r>
          </a:p>
          <a:p>
            <a:pPr lvl="1"/>
            <a:endParaRPr lang="en-US" sz="2000" dirty="0"/>
          </a:p>
          <a:p>
            <a:pPr lvl="1"/>
            <a:r>
              <a:rPr lang="en-US" sz="2000" dirty="0"/>
              <a:t>OUTL = 258</a:t>
            </a:r>
          </a:p>
          <a:p>
            <a:pPr lvl="1"/>
            <a:endParaRPr lang="en-US" sz="2000" dirty="0"/>
          </a:p>
          <a:p>
            <a:pPr lvl="1"/>
            <a:r>
              <a:rPr lang="en-US" sz="2000" dirty="0"/>
              <a:t>ONL = 257</a:t>
            </a: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413035AE-DBE3-0F54-E31F-1A955C81974D}"/>
              </a:ext>
            </a:extLst>
          </p:cNvPr>
          <p:cNvSpPr/>
          <p:nvPr/>
        </p:nvSpPr>
        <p:spPr>
          <a:xfrm>
            <a:off x="3924300" y="2514600"/>
            <a:ext cx="838200" cy="38100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F666E1A8-D676-DB0A-FFF3-480A93620F7D}"/>
              </a:ext>
            </a:extLst>
          </p:cNvPr>
          <p:cNvSpPr/>
          <p:nvPr/>
        </p:nvSpPr>
        <p:spPr>
          <a:xfrm>
            <a:off x="3924300" y="3405979"/>
            <a:ext cx="838200" cy="38100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65646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FDC75E-4E1D-F655-5B6A-486D89EE9F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35A533-6267-378D-7423-F7300FC693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Ramp Rates and Capabilities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F88C53-7EC7-E948-EDCB-9EA048B4DD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990600"/>
            <a:ext cx="7315200" cy="5052221"/>
          </a:xfrm>
        </p:spPr>
        <p:txBody>
          <a:bodyPr numCol="2"/>
          <a:lstStyle/>
          <a:p>
            <a:r>
              <a:rPr lang="en-US" sz="2400" dirty="0"/>
              <a:t>Pre-RTC</a:t>
            </a:r>
          </a:p>
          <a:p>
            <a:pPr lvl="1"/>
            <a:r>
              <a:rPr lang="en-US" sz="2000" dirty="0"/>
              <a:t>AS Responsibility and Schedule</a:t>
            </a:r>
          </a:p>
          <a:p>
            <a:pPr lvl="1"/>
            <a:endParaRPr lang="en-US" sz="2000" dirty="0"/>
          </a:p>
          <a:p>
            <a:pPr lvl="1"/>
            <a:r>
              <a:rPr lang="en-US" sz="2000" dirty="0"/>
              <a:t>RRRS</a:t>
            </a:r>
          </a:p>
          <a:p>
            <a:pPr lvl="1"/>
            <a:r>
              <a:rPr lang="en-US" sz="2000" dirty="0"/>
              <a:t>RRSC</a:t>
            </a:r>
          </a:p>
          <a:p>
            <a:pPr lvl="1"/>
            <a:endParaRPr lang="en-US" sz="2000" dirty="0"/>
          </a:p>
          <a:p>
            <a:pPr lvl="1"/>
            <a:r>
              <a:rPr lang="en-US" sz="2000" dirty="0"/>
              <a:t>ECRS</a:t>
            </a:r>
          </a:p>
          <a:p>
            <a:pPr lvl="1"/>
            <a:r>
              <a:rPr lang="en-US" sz="2000" dirty="0"/>
              <a:t>ECSC</a:t>
            </a:r>
          </a:p>
          <a:p>
            <a:pPr lvl="1"/>
            <a:endParaRPr lang="en-US" sz="2000" dirty="0"/>
          </a:p>
          <a:p>
            <a:pPr lvl="1"/>
            <a:r>
              <a:rPr lang="en-US" sz="2000" dirty="0"/>
              <a:t>NSRS</a:t>
            </a:r>
          </a:p>
          <a:p>
            <a:pPr lvl="1"/>
            <a:r>
              <a:rPr lang="en-US" sz="2000" dirty="0"/>
              <a:t>NSSC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18761DA-7C44-33F8-2DD8-793B6ABA7B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43200" y="65532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September 2025 DSWG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2A069E-0873-72DC-2D47-A52AA45642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F912A00-3BBA-B14B-9006-DBCFC66E9A6B}"/>
              </a:ext>
            </a:extLst>
          </p:cNvPr>
          <p:cNvSpPr txBox="1">
            <a:spLocks/>
          </p:cNvSpPr>
          <p:nvPr/>
        </p:nvSpPr>
        <p:spPr>
          <a:xfrm>
            <a:off x="3810000" y="987287"/>
            <a:ext cx="9144000" cy="5052221"/>
          </a:xfrm>
          <a:prstGeom prst="rect">
            <a:avLst/>
          </a:prstGeom>
        </p:spPr>
        <p:txBody>
          <a:bodyPr numCol="1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RTC+B</a:t>
            </a:r>
          </a:p>
          <a:p>
            <a:pPr lvl="1"/>
            <a:r>
              <a:rPr lang="en-US" sz="2000" dirty="0"/>
              <a:t>Ramp Rates &amp; Awards</a:t>
            </a:r>
          </a:p>
          <a:p>
            <a:pPr marL="457200" lvl="1" indent="0">
              <a:buNone/>
            </a:pPr>
            <a:endParaRPr lang="en-US" sz="2000" dirty="0"/>
          </a:p>
          <a:p>
            <a:pPr marL="457200" lvl="1" indent="0">
              <a:buNone/>
            </a:pPr>
            <a:endParaRPr lang="en-US" sz="2000" dirty="0"/>
          </a:p>
          <a:p>
            <a:pPr lvl="1"/>
            <a:r>
              <a:rPr lang="en-US" sz="2000" u="sng" dirty="0">
                <a:solidFill>
                  <a:schemeClr val="accent3"/>
                </a:solidFill>
              </a:rPr>
              <a:t>UFRC</a:t>
            </a:r>
            <a:r>
              <a:rPr lang="en-US" sz="2000" dirty="0">
                <a:solidFill>
                  <a:schemeClr val="accent3"/>
                </a:solidFill>
              </a:rPr>
              <a:t> (UFR Capability)</a:t>
            </a:r>
          </a:p>
          <a:p>
            <a:pPr lvl="1"/>
            <a:r>
              <a:rPr lang="en-US" sz="2000" u="sng" dirty="0">
                <a:solidFill>
                  <a:schemeClr val="accent1"/>
                </a:solidFill>
              </a:rPr>
              <a:t>UFRA</a:t>
            </a:r>
            <a:r>
              <a:rPr lang="en-US" sz="2000" dirty="0">
                <a:solidFill>
                  <a:schemeClr val="accent1"/>
                </a:solidFill>
              </a:rPr>
              <a:t> (UFR Award)</a:t>
            </a:r>
          </a:p>
          <a:p>
            <a:pPr lvl="1"/>
            <a:endParaRPr lang="en-US" sz="2000" dirty="0"/>
          </a:p>
          <a:p>
            <a:pPr lvl="1"/>
            <a:r>
              <a:rPr lang="en-US" sz="2000" u="sng" dirty="0">
                <a:solidFill>
                  <a:schemeClr val="accent3"/>
                </a:solidFill>
              </a:rPr>
              <a:t>ECRR</a:t>
            </a:r>
            <a:r>
              <a:rPr lang="en-US" sz="2000" dirty="0">
                <a:solidFill>
                  <a:schemeClr val="accent3"/>
                </a:solidFill>
              </a:rPr>
              <a:t> (ECRS RR Capability *10 Min) </a:t>
            </a:r>
          </a:p>
          <a:p>
            <a:pPr lvl="1"/>
            <a:r>
              <a:rPr lang="en-US" sz="2000" u="sng" dirty="0">
                <a:solidFill>
                  <a:schemeClr val="accent1"/>
                </a:solidFill>
              </a:rPr>
              <a:t>ECRA (</a:t>
            </a:r>
            <a:r>
              <a:rPr lang="en-US" sz="2000" dirty="0">
                <a:solidFill>
                  <a:schemeClr val="accent1"/>
                </a:solidFill>
              </a:rPr>
              <a:t>ECRS Award)</a:t>
            </a:r>
          </a:p>
          <a:p>
            <a:pPr lvl="1"/>
            <a:endParaRPr lang="en-US" sz="2000" dirty="0"/>
          </a:p>
          <a:p>
            <a:pPr lvl="1"/>
            <a:r>
              <a:rPr lang="en-US" sz="2000" u="sng" dirty="0">
                <a:solidFill>
                  <a:schemeClr val="accent3"/>
                </a:solidFill>
              </a:rPr>
              <a:t>NSRR</a:t>
            </a:r>
            <a:r>
              <a:rPr lang="en-US" sz="2000" dirty="0">
                <a:solidFill>
                  <a:schemeClr val="accent3"/>
                </a:solidFill>
              </a:rPr>
              <a:t> (NSPIN RR Capability *30 Min)</a:t>
            </a:r>
          </a:p>
          <a:p>
            <a:pPr lvl="1"/>
            <a:r>
              <a:rPr lang="en-US" sz="2000" u="sng" dirty="0">
                <a:solidFill>
                  <a:schemeClr val="accent1"/>
                </a:solidFill>
              </a:rPr>
              <a:t>NSRA</a:t>
            </a:r>
            <a:r>
              <a:rPr lang="en-US" sz="2000" dirty="0">
                <a:solidFill>
                  <a:schemeClr val="accent1"/>
                </a:solidFill>
              </a:rPr>
              <a:t> (NSPIN Award)</a:t>
            </a:r>
          </a:p>
          <a:p>
            <a:pPr lvl="1"/>
            <a:endParaRPr lang="en-US" sz="2000" dirty="0"/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70FF9170-3414-BD8F-8AFF-0F341351DD51}"/>
              </a:ext>
            </a:extLst>
          </p:cNvPr>
          <p:cNvSpPr/>
          <p:nvPr/>
        </p:nvSpPr>
        <p:spPr>
          <a:xfrm>
            <a:off x="2743200" y="2628901"/>
            <a:ext cx="838200" cy="38100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C6694E19-5F47-FF5B-A5DA-1B35A3363C9A}"/>
              </a:ext>
            </a:extLst>
          </p:cNvPr>
          <p:cNvSpPr/>
          <p:nvPr/>
        </p:nvSpPr>
        <p:spPr>
          <a:xfrm>
            <a:off x="2743200" y="3733800"/>
            <a:ext cx="838200" cy="38100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0889AB0A-3C4C-8A37-A60C-09EA5D11938B}"/>
              </a:ext>
            </a:extLst>
          </p:cNvPr>
          <p:cNvSpPr/>
          <p:nvPr/>
        </p:nvSpPr>
        <p:spPr>
          <a:xfrm>
            <a:off x="2743200" y="4899821"/>
            <a:ext cx="838200" cy="38100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50D76CF-0E49-F613-BD57-DCE92ED9ABA9}"/>
              </a:ext>
            </a:extLst>
          </p:cNvPr>
          <p:cNvSpPr txBox="1"/>
          <p:nvPr/>
        </p:nvSpPr>
        <p:spPr>
          <a:xfrm>
            <a:off x="4755874" y="5605790"/>
            <a:ext cx="2298700" cy="523220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defTabSz="685800"/>
            <a:r>
              <a:rPr lang="en-US" sz="1400" i="1" dirty="0">
                <a:solidFill>
                  <a:srgbClr val="00CE7D"/>
                </a:solidFill>
                <a:latin typeface="Arial" panose="020B0604020202020204"/>
              </a:rPr>
              <a:t>QSE to ERCOT Telemetry</a:t>
            </a:r>
          </a:p>
          <a:p>
            <a:pPr defTabSz="685800"/>
            <a:r>
              <a:rPr lang="en-US" sz="1400" i="1" dirty="0">
                <a:solidFill>
                  <a:srgbClr val="00ACC8">
                    <a:lumMod val="60000"/>
                    <a:lumOff val="40000"/>
                  </a:srgbClr>
                </a:solidFill>
                <a:latin typeface="Arial" panose="020B0604020202020204"/>
              </a:rPr>
              <a:t>ERCOT to QSE ICCP</a:t>
            </a:r>
          </a:p>
        </p:txBody>
      </p:sp>
    </p:spTree>
    <p:extLst>
      <p:ext uri="{BB962C8B-B14F-4D97-AF65-F5344CB8AC3E}">
        <p14:creationId xmlns:p14="http://schemas.microsoft.com/office/powerpoint/2010/main" val="51176527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/>
              <a:t>Self-Provision Achieved via Telemetry Points for NCLRs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8221"/>
            <a:ext cx="6629400" cy="4000500"/>
          </a:xfrm>
        </p:spPr>
        <p:txBody>
          <a:bodyPr/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800" b="1" dirty="0"/>
              <a:t>QSEs will be able to self-provide in real-time via telemetered ICCP points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685800"/>
            <a:fld id="{1D93BD3E-1E9A-4970-A6F7-E7AC52762E0C}" type="slidenum">
              <a:rPr lang="en-US">
                <a:solidFill>
                  <a:prstClr val="black">
                    <a:tint val="75000"/>
                  </a:prstClr>
                </a:solidFill>
                <a:latin typeface="Arial" panose="020B0604020202020204"/>
              </a:rPr>
              <a:pPr defTabSz="685800"/>
              <a:t>35</a:t>
            </a:fld>
            <a:endParaRPr lang="en-US">
              <a:solidFill>
                <a:prstClr val="black">
                  <a:tint val="75000"/>
                </a:prstClr>
              </a:solidFill>
              <a:latin typeface="Arial" panose="020B0604020202020204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DF25C3F-5867-EE59-AA97-4DBC5EABEA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9" y="2169218"/>
            <a:ext cx="9140672" cy="339338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70A2B0E-129D-6FB0-2ADD-3797A1FC7A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51006" y="1152494"/>
            <a:ext cx="1843252" cy="924771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48FFDDD-4725-0B69-EB43-346BF83C2712}"/>
              </a:ext>
            </a:extLst>
          </p:cNvPr>
          <p:cNvSpPr txBox="1">
            <a:spLocks/>
          </p:cNvSpPr>
          <p:nvPr/>
        </p:nvSpPr>
        <p:spPr>
          <a:xfrm>
            <a:off x="7742506" y="907413"/>
            <a:ext cx="1096694" cy="621617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+mj-lt"/>
              <a:buAutoNum type="arabicParenR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800100" indent="-342900" algn="l" defTabSz="914400" rtl="0" eaLnBrk="1" latinLnBrk="0" hangingPunct="1">
              <a:spcBef>
                <a:spcPct val="20000"/>
              </a:spcBef>
              <a:buFont typeface="+mj-lt"/>
              <a:buAutoNum type="alphaLcParenR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14450" indent="-400050" algn="l" defTabSz="914400" rtl="0" eaLnBrk="1" latinLnBrk="0" hangingPunct="1">
              <a:spcBef>
                <a:spcPct val="20000"/>
              </a:spcBef>
              <a:buFont typeface="+mj-lt"/>
              <a:buAutoNum type="romanLcPeriod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771650" indent="-400050" algn="l" defTabSz="914400" rtl="0" eaLnBrk="1" latinLnBrk="0" hangingPunct="1">
              <a:spcBef>
                <a:spcPct val="20000"/>
              </a:spcBef>
              <a:buFont typeface="+mj-lt"/>
              <a:buAutoNum type="romanLcPeriod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28850" indent="-400050" algn="l" defTabSz="914400" rtl="0" eaLnBrk="1" latinLnBrk="0" hangingPunct="1">
              <a:spcBef>
                <a:spcPct val="20000"/>
              </a:spcBef>
              <a:buFont typeface="+mj-lt"/>
              <a:buAutoNum type="romanLcPeriod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685800">
              <a:buNone/>
            </a:pPr>
            <a:r>
              <a:rPr lang="en-US" sz="1200" i="1" dirty="0">
                <a:solidFill>
                  <a:prstClr val="black"/>
                </a:solidFill>
                <a:latin typeface="Arial" panose="020B0604020202020204"/>
              </a:rPr>
              <a:t>LEGEND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F54349F-9225-B7B2-50CB-0CEF453701F5}"/>
              </a:ext>
            </a:extLst>
          </p:cNvPr>
          <p:cNvSpPr/>
          <p:nvPr/>
        </p:nvSpPr>
        <p:spPr>
          <a:xfrm>
            <a:off x="-5315" y="4349939"/>
            <a:ext cx="9140672" cy="353615"/>
          </a:xfrm>
          <a:prstGeom prst="rect">
            <a:avLst/>
          </a:prstGeom>
          <a:noFill/>
          <a:ln>
            <a:solidFill>
              <a:schemeClr val="accent4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1E7C8C06-E081-2E63-2FD6-4D0A1F7E0C74}"/>
              </a:ext>
            </a:extLst>
          </p:cNvPr>
          <p:cNvSpPr/>
          <p:nvPr/>
        </p:nvSpPr>
        <p:spPr>
          <a:xfrm rot="10800000">
            <a:off x="4800600" y="4439403"/>
            <a:ext cx="433478" cy="17468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8CEF2EF-DAA0-2E57-F171-3AF87E19FB7C}"/>
              </a:ext>
            </a:extLst>
          </p:cNvPr>
          <p:cNvSpPr txBox="1"/>
          <p:nvPr/>
        </p:nvSpPr>
        <p:spPr>
          <a:xfrm>
            <a:off x="2149414" y="5854908"/>
            <a:ext cx="668978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1050" dirty="0">
                <a:solidFill>
                  <a:prstClr val="black"/>
                </a:solidFill>
                <a:latin typeface="Arial" panose="020B0604020202020204"/>
                <a:hlinkClick r:id="rId4"/>
              </a:rPr>
              <a:t>ICCP Change Request Example RTC+B V1.4 </a:t>
            </a:r>
            <a:r>
              <a:rPr lang="en-US" sz="1050" dirty="0">
                <a:solidFill>
                  <a:prstClr val="black"/>
                </a:solidFill>
                <a:latin typeface="Arial" panose="020B0604020202020204"/>
              </a:rPr>
              <a:t>on RTC ERCOT webpage</a:t>
            </a:r>
          </a:p>
        </p:txBody>
      </p:sp>
    </p:spTree>
    <p:extLst>
      <p:ext uri="{BB962C8B-B14F-4D97-AF65-F5344CB8AC3E}">
        <p14:creationId xmlns:p14="http://schemas.microsoft.com/office/powerpoint/2010/main" val="2322068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23B1A6-E361-A810-1674-BB80927BBE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Self-Provision Checklist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6C4495-0AD5-301B-C8EF-1D4AEDFBCF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Scenario: My Load Resource was awarded 15 MW in the DAM, and I purchased 5 MW via a trade.</a:t>
            </a:r>
          </a:p>
          <a:p>
            <a:pPr marL="0" indent="0" algn="ctr">
              <a:buNone/>
            </a:pPr>
            <a:r>
              <a:rPr lang="en-US" sz="2000" b="1" dirty="0"/>
              <a:t>    My total RRS AS Position is 20 MW.   </a:t>
            </a:r>
          </a:p>
          <a:p>
            <a:endParaRPr lang="en-US" sz="2000" dirty="0"/>
          </a:p>
          <a:p>
            <a:r>
              <a:rPr lang="en-US" sz="2000" dirty="0"/>
              <a:t>How to correctly self-provide 20 MW:</a:t>
            </a:r>
          </a:p>
          <a:p>
            <a:pPr lvl="2"/>
            <a:r>
              <a:rPr lang="en-US" sz="2000" dirty="0"/>
              <a:t>Is my resource qualified?</a:t>
            </a:r>
          </a:p>
          <a:p>
            <a:pPr lvl="2"/>
            <a:r>
              <a:rPr lang="en-US" sz="2000" dirty="0"/>
              <a:t>Telemetry Points</a:t>
            </a:r>
          </a:p>
          <a:p>
            <a:pPr lvl="3"/>
            <a:r>
              <a:rPr lang="en-US" dirty="0"/>
              <a:t>RSTR set to ONL (257)</a:t>
            </a:r>
          </a:p>
          <a:p>
            <a:pPr lvl="3"/>
            <a:r>
              <a:rPr lang="en-US" dirty="0"/>
              <a:t>UFR must be Armed</a:t>
            </a:r>
          </a:p>
          <a:p>
            <a:pPr lvl="3"/>
            <a:r>
              <a:rPr lang="en-US" dirty="0"/>
              <a:t>Can I cover my obligation?</a:t>
            </a:r>
          </a:p>
          <a:p>
            <a:pPr lvl="4"/>
            <a:r>
              <a:rPr lang="en-US" dirty="0"/>
              <a:t>Qualified MW Amount       </a:t>
            </a:r>
            <a:r>
              <a:rPr lang="en-US" sz="2200" b="1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≥</a:t>
            </a:r>
            <a:r>
              <a:rPr lang="en-US" dirty="0"/>
              <a:t>   Self-provided amount</a:t>
            </a:r>
          </a:p>
          <a:p>
            <a:pPr lvl="4"/>
            <a:r>
              <a:rPr lang="en-US" dirty="0"/>
              <a:t>NPF - LPC 		      </a:t>
            </a:r>
            <a:r>
              <a:rPr lang="en-US" b="1" dirty="0">
                <a:solidFill>
                  <a:schemeClr val="accent1"/>
                </a:solidFill>
              </a:rPr>
              <a:t>≥</a:t>
            </a:r>
            <a:r>
              <a:rPr lang="en-US" dirty="0"/>
              <a:t>   Self-provided amount</a:t>
            </a:r>
          </a:p>
          <a:p>
            <a:pPr lvl="4"/>
            <a:r>
              <a:rPr lang="en-US" dirty="0"/>
              <a:t>Capability to Provide AS   </a:t>
            </a:r>
            <a:r>
              <a:rPr lang="en-US" b="1" dirty="0">
                <a:solidFill>
                  <a:schemeClr val="accent1"/>
                </a:solidFill>
              </a:rPr>
              <a:t>≥</a:t>
            </a:r>
            <a:r>
              <a:rPr lang="en-US" dirty="0"/>
              <a:t>   Self-provided amount</a:t>
            </a:r>
          </a:p>
          <a:p>
            <a:pPr lvl="3"/>
            <a:r>
              <a:rPr lang="en-US" dirty="0"/>
              <a:t>Final Step: Telemeter Self-provision</a:t>
            </a:r>
          </a:p>
          <a:p>
            <a:pPr lvl="5"/>
            <a:endParaRPr lang="en-US" dirty="0"/>
          </a:p>
          <a:p>
            <a:pPr lvl="4"/>
            <a:endParaRPr lang="en-US" dirty="0"/>
          </a:p>
          <a:p>
            <a:pPr lvl="4"/>
            <a:endParaRPr lang="en-US" dirty="0"/>
          </a:p>
          <a:p>
            <a:pPr lvl="3"/>
            <a:endParaRPr lang="en-US" dirty="0"/>
          </a:p>
          <a:p>
            <a:pPr lvl="3"/>
            <a:r>
              <a:rPr lang="en-US" dirty="0"/>
              <a:t>“your offers explain your extra”</a:t>
            </a:r>
          </a:p>
          <a:p>
            <a:pPr lvl="3"/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79EC0DA-ED7E-BADB-D9F9-24296B590F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43200" y="65532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September 2025 DSWG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D1D5C45-63D0-A547-7D17-755A4FC513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82870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EDFB8C-2637-B5DB-E46A-99BCE5F73E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4FED47-4E79-711B-AEDA-9FB8134BB0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Scenario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C15E10-9FCC-7F5E-3E75-B6B3F06AD8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685800"/>
            <a:fld id="{1D93BD3E-1E9A-4970-A6F7-E7AC52762E0C}" type="slidenum">
              <a:rPr lang="en-US">
                <a:solidFill>
                  <a:prstClr val="black">
                    <a:tint val="75000"/>
                  </a:prstClr>
                </a:solidFill>
                <a:latin typeface="Arial" panose="020B0604020202020204"/>
              </a:rPr>
              <a:pPr defTabSz="685800"/>
              <a:t>37</a:t>
            </a:fld>
            <a:endParaRPr lang="en-US">
              <a:solidFill>
                <a:prstClr val="black">
                  <a:tint val="75000"/>
                </a:prstClr>
              </a:solidFill>
              <a:latin typeface="Arial" panose="020B0604020202020204"/>
            </a:endParaRPr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FD9E07E2-D25D-FC26-4A0A-CFA820D5E637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8580" y="1895693"/>
          <a:ext cx="8991600" cy="28194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48459">
                  <a:extLst>
                    <a:ext uri="{9D8B030D-6E8A-4147-A177-3AD203B41FA5}">
                      <a16:colId xmlns:a16="http://schemas.microsoft.com/office/drawing/2014/main" val="2803127119"/>
                    </a:ext>
                  </a:extLst>
                </a:gridCol>
                <a:gridCol w="490451">
                  <a:extLst>
                    <a:ext uri="{9D8B030D-6E8A-4147-A177-3AD203B41FA5}">
                      <a16:colId xmlns:a16="http://schemas.microsoft.com/office/drawing/2014/main" val="76635263"/>
                    </a:ext>
                  </a:extLst>
                </a:gridCol>
                <a:gridCol w="490451">
                  <a:extLst>
                    <a:ext uri="{9D8B030D-6E8A-4147-A177-3AD203B41FA5}">
                      <a16:colId xmlns:a16="http://schemas.microsoft.com/office/drawing/2014/main" val="4062436037"/>
                    </a:ext>
                  </a:extLst>
                </a:gridCol>
                <a:gridCol w="490451">
                  <a:extLst>
                    <a:ext uri="{9D8B030D-6E8A-4147-A177-3AD203B41FA5}">
                      <a16:colId xmlns:a16="http://schemas.microsoft.com/office/drawing/2014/main" val="4149570335"/>
                    </a:ext>
                  </a:extLst>
                </a:gridCol>
                <a:gridCol w="490451">
                  <a:extLst>
                    <a:ext uri="{9D8B030D-6E8A-4147-A177-3AD203B41FA5}">
                      <a16:colId xmlns:a16="http://schemas.microsoft.com/office/drawing/2014/main" val="434471892"/>
                    </a:ext>
                  </a:extLst>
                </a:gridCol>
                <a:gridCol w="490451">
                  <a:extLst>
                    <a:ext uri="{9D8B030D-6E8A-4147-A177-3AD203B41FA5}">
                      <a16:colId xmlns:a16="http://schemas.microsoft.com/office/drawing/2014/main" val="3150781353"/>
                    </a:ext>
                  </a:extLst>
                </a:gridCol>
                <a:gridCol w="490451">
                  <a:extLst>
                    <a:ext uri="{9D8B030D-6E8A-4147-A177-3AD203B41FA5}">
                      <a16:colId xmlns:a16="http://schemas.microsoft.com/office/drawing/2014/main" val="2161417385"/>
                    </a:ext>
                  </a:extLst>
                </a:gridCol>
                <a:gridCol w="490451">
                  <a:extLst>
                    <a:ext uri="{9D8B030D-6E8A-4147-A177-3AD203B41FA5}">
                      <a16:colId xmlns:a16="http://schemas.microsoft.com/office/drawing/2014/main" val="4067700116"/>
                    </a:ext>
                  </a:extLst>
                </a:gridCol>
                <a:gridCol w="490451">
                  <a:extLst>
                    <a:ext uri="{9D8B030D-6E8A-4147-A177-3AD203B41FA5}">
                      <a16:colId xmlns:a16="http://schemas.microsoft.com/office/drawing/2014/main" val="3696933908"/>
                    </a:ext>
                  </a:extLst>
                </a:gridCol>
                <a:gridCol w="490451">
                  <a:extLst>
                    <a:ext uri="{9D8B030D-6E8A-4147-A177-3AD203B41FA5}">
                      <a16:colId xmlns:a16="http://schemas.microsoft.com/office/drawing/2014/main" val="4155430397"/>
                    </a:ext>
                  </a:extLst>
                </a:gridCol>
                <a:gridCol w="490451">
                  <a:extLst>
                    <a:ext uri="{9D8B030D-6E8A-4147-A177-3AD203B41FA5}">
                      <a16:colId xmlns:a16="http://schemas.microsoft.com/office/drawing/2014/main" val="4073973821"/>
                    </a:ext>
                  </a:extLst>
                </a:gridCol>
                <a:gridCol w="490451">
                  <a:extLst>
                    <a:ext uri="{9D8B030D-6E8A-4147-A177-3AD203B41FA5}">
                      <a16:colId xmlns:a16="http://schemas.microsoft.com/office/drawing/2014/main" val="292240271"/>
                    </a:ext>
                  </a:extLst>
                </a:gridCol>
                <a:gridCol w="1948180">
                  <a:extLst>
                    <a:ext uri="{9D8B030D-6E8A-4147-A177-3AD203B41FA5}">
                      <a16:colId xmlns:a16="http://schemas.microsoft.com/office/drawing/2014/main" val="2448079698"/>
                    </a:ext>
                  </a:extLst>
                </a:gridCol>
              </a:tblGrid>
              <a:tr h="960282">
                <a:tc>
                  <a:txBody>
                    <a:bodyPr/>
                    <a:lstStyle/>
                    <a:p>
                      <a:pPr lvl="1" algn="l" fontAlgn="ctr"/>
                      <a:r>
                        <a:rPr lang="en-US" sz="900" b="1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Scenario ** </a:t>
                      </a:r>
                    </a:p>
                    <a:p>
                      <a:pPr lvl="1" algn="l" fontAlgn="ctr"/>
                      <a:r>
                        <a:rPr lang="en-US" sz="900" b="1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Assume AS qualified for All Headroom (NPF-LPC)</a:t>
                      </a:r>
                      <a:endParaRPr lang="en-US" sz="9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343" marR="5343" marT="53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Max Power Cons.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343" marR="5343" marT="53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FD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Net Power Flow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343" marR="5343" marT="53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FD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Low Power Cons.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343" marR="5343" marT="53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FD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Resource Status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343" marR="5343" marT="53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FD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Under Freq. Relay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343" marR="5343" marT="53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FD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Self-provided RRS UFR</a:t>
                      </a:r>
                    </a:p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(MW)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343" marR="5343" marT="53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FD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Self-provided ECRS (MW)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343" marR="5343" marT="53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FD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Current Capability to provide UFR (MW)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343" marR="5343" marT="53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FD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ECRS (10min) Ramp Rate (MW/min)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343" marR="5343" marT="53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FD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RRS UFR AS Award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343" marR="5343" marT="53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ECRS </a:t>
                      </a:r>
                    </a:p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AS Award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343" marR="5343" marT="53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lvl="1" algn="l" defTabSz="914400" rtl="0" eaLnBrk="1" fontAlgn="ctr" latinLnBrk="0" hangingPunct="1"/>
                      <a:r>
                        <a:rPr lang="en-US" sz="900" b="1" u="none" strike="noStrike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Notes</a:t>
                      </a:r>
                    </a:p>
                  </a:txBody>
                  <a:tcPr marL="5343" marR="5343" marT="53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57188334"/>
                  </a:ext>
                </a:extLst>
              </a:tr>
              <a:tr h="193452">
                <a:tc>
                  <a:txBody>
                    <a:bodyPr/>
                    <a:lstStyle/>
                    <a:p>
                      <a:pPr lvl="1" algn="l" fontAlgn="ctr"/>
                      <a:endParaRPr lang="en-US" sz="9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343" marR="5343" marT="53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C00000"/>
                          </a:solidFill>
                          <a:effectLst/>
                          <a:latin typeface="Aptos Narrow" panose="020B0004020202020204" pitchFamily="34" charset="0"/>
                        </a:rPr>
                        <a:t>MPC</a:t>
                      </a:r>
                    </a:p>
                  </a:txBody>
                  <a:tcPr marL="5343" marR="5343" marT="53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FD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C00000"/>
                          </a:solidFill>
                          <a:effectLst/>
                          <a:latin typeface="Aptos Narrow" panose="020B0004020202020204" pitchFamily="34" charset="0"/>
                        </a:rPr>
                        <a:t>NPF</a:t>
                      </a:r>
                    </a:p>
                  </a:txBody>
                  <a:tcPr marL="5343" marR="5343" marT="53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FD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C00000"/>
                          </a:solidFill>
                          <a:effectLst/>
                          <a:latin typeface="Aptos Narrow" panose="020B0004020202020204" pitchFamily="34" charset="0"/>
                        </a:rPr>
                        <a:t>LPC</a:t>
                      </a:r>
                    </a:p>
                  </a:txBody>
                  <a:tcPr marL="5343" marR="5343" marT="53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FD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C00000"/>
                          </a:solidFill>
                          <a:effectLst/>
                          <a:latin typeface="Aptos Narrow" panose="020B0004020202020204" pitchFamily="34" charset="0"/>
                        </a:rPr>
                        <a:t>RSTR</a:t>
                      </a:r>
                    </a:p>
                  </a:txBody>
                  <a:tcPr marL="5343" marR="5343" marT="53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FD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C00000"/>
                          </a:solidFill>
                          <a:effectLst/>
                          <a:latin typeface="Aptos Narrow" panose="020B0004020202020204" pitchFamily="34" charset="0"/>
                        </a:rPr>
                        <a:t>UFR</a:t>
                      </a:r>
                    </a:p>
                  </a:txBody>
                  <a:tcPr marL="5343" marR="5343" marT="53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FD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C00000"/>
                          </a:solidFill>
                          <a:effectLst/>
                          <a:latin typeface="Aptos Narrow" panose="020B0004020202020204" pitchFamily="34" charset="0"/>
                        </a:rPr>
                        <a:t>SPUF</a:t>
                      </a:r>
                    </a:p>
                  </a:txBody>
                  <a:tcPr marL="5343" marR="5343" marT="53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FD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C00000"/>
                          </a:solidFill>
                          <a:effectLst/>
                          <a:latin typeface="Aptos Narrow" panose="020B0004020202020204" pitchFamily="34" charset="0"/>
                        </a:rPr>
                        <a:t>SPEC</a:t>
                      </a:r>
                    </a:p>
                  </a:txBody>
                  <a:tcPr marL="5343" marR="5343" marT="53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FD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C00000"/>
                          </a:solidFill>
                          <a:effectLst/>
                          <a:latin typeface="Aptos Narrow" panose="020B0004020202020204" pitchFamily="34" charset="0"/>
                        </a:rPr>
                        <a:t>UFRC</a:t>
                      </a:r>
                    </a:p>
                  </a:txBody>
                  <a:tcPr marL="5343" marR="5343" marT="53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FD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C00000"/>
                          </a:solidFill>
                          <a:effectLst/>
                          <a:latin typeface="Aptos Narrow" panose="020B0004020202020204" pitchFamily="34" charset="0"/>
                        </a:rPr>
                        <a:t>ECRR</a:t>
                      </a:r>
                    </a:p>
                  </a:txBody>
                  <a:tcPr marL="5343" marR="5343" marT="53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FD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C00000"/>
                          </a:solidFill>
                          <a:effectLst/>
                          <a:latin typeface="Aptos Narrow" panose="020B0004020202020204" pitchFamily="34" charset="0"/>
                        </a:rPr>
                        <a:t>UFRA</a:t>
                      </a:r>
                    </a:p>
                  </a:txBody>
                  <a:tcPr marL="5343" marR="5343" marT="53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C00000"/>
                          </a:solidFill>
                          <a:effectLst/>
                          <a:latin typeface="Aptos Narrow" panose="020B0004020202020204" pitchFamily="34" charset="0"/>
                        </a:rPr>
                        <a:t>ECRA</a:t>
                      </a:r>
                    </a:p>
                  </a:txBody>
                  <a:tcPr marL="5343" marR="5343" marT="53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lvl="1" algn="l" defTabSz="914400" rtl="0" eaLnBrk="1" fontAlgn="ctr" latinLnBrk="0" hangingPunct="1"/>
                      <a:endParaRPr lang="en-US" sz="900" b="1" u="none" strike="noStrike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343" marR="5343" marT="53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5682991"/>
                  </a:ext>
                </a:extLst>
              </a:tr>
              <a:tr h="1665666">
                <a:tc>
                  <a:txBody>
                    <a:bodyPr/>
                    <a:lstStyle/>
                    <a:p>
                      <a:pPr marL="171450" lvl="1" indent="-171450" algn="l" defTabSz="914400" rtl="0" eaLnBrk="1" fontAlgn="ctr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800" u="none" strike="noStrike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NCLR_1 is qualified to provide 20 MW. </a:t>
                      </a:r>
                    </a:p>
                    <a:p>
                      <a:pPr marL="171450" lvl="1" indent="-171450" algn="l" defTabSz="914400" rtl="0" eaLnBrk="1" fontAlgn="ctr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800" u="none" strike="noStrike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DAM awards NCLR_1 with 15MW RRS. </a:t>
                      </a:r>
                    </a:p>
                    <a:p>
                      <a:pPr marL="171450" lvl="1" indent="-171450" algn="l" defTabSz="914400" rtl="0" eaLnBrk="1" fontAlgn="ctr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800" u="none" strike="noStrike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QSE also has additional 5MW RRS Position via RRS Trades.</a:t>
                      </a:r>
                    </a:p>
                  </a:txBody>
                  <a:tcPr marL="5343" marR="5343" marT="53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ptos Narrow" panose="020B0004020202020204" pitchFamily="34" charset="0"/>
                        </a:rPr>
                        <a:t>20</a:t>
                      </a:r>
                    </a:p>
                  </a:txBody>
                  <a:tcPr marL="5343" marR="5343" marT="53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ptos Narrow" panose="020B0004020202020204" pitchFamily="34" charset="0"/>
                        </a:rPr>
                        <a:t>20</a:t>
                      </a:r>
                    </a:p>
                  </a:txBody>
                  <a:tcPr marL="5343" marR="5343" marT="53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ptos Narrow" panose="020B0004020202020204" pitchFamily="34" charset="0"/>
                        </a:rPr>
                        <a:t>0</a:t>
                      </a:r>
                    </a:p>
                  </a:txBody>
                  <a:tcPr marL="5343" marR="5343" marT="53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ptos Narrow" panose="020B0004020202020204" pitchFamily="34" charset="0"/>
                        </a:rPr>
                        <a:t>ONL</a:t>
                      </a:r>
                    </a:p>
                  </a:txBody>
                  <a:tcPr marL="5343" marR="5343" marT="53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ptos Narrow" panose="020B0004020202020204" pitchFamily="34" charset="0"/>
                        </a:rPr>
                        <a:t>Arm</a:t>
                      </a:r>
                    </a:p>
                  </a:txBody>
                  <a:tcPr marL="5343" marR="5343" marT="53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ptos Narrow" panose="020B0004020202020204" pitchFamily="34" charset="0"/>
                        </a:rPr>
                        <a:t>20</a:t>
                      </a:r>
                    </a:p>
                  </a:txBody>
                  <a:tcPr marL="5343" marR="5343" marT="53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ptos Narrow" panose="020B0004020202020204" pitchFamily="34" charset="0"/>
                        </a:rPr>
                        <a:t>0</a:t>
                      </a:r>
                    </a:p>
                  </a:txBody>
                  <a:tcPr marL="5343" marR="5343" marT="53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ptos Narrow" panose="020B0004020202020204" pitchFamily="34" charset="0"/>
                        </a:rPr>
                        <a:t>20</a:t>
                      </a:r>
                    </a:p>
                  </a:txBody>
                  <a:tcPr marL="5343" marR="5343" marT="53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ptos Narrow" panose="020B0004020202020204" pitchFamily="34" charset="0"/>
                        </a:rPr>
                        <a:t>0</a:t>
                      </a:r>
                    </a:p>
                  </a:txBody>
                  <a:tcPr marL="5343" marR="5343" marT="53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C00000"/>
                          </a:solidFill>
                          <a:effectLst/>
                          <a:latin typeface="Aptos Narrow" panose="020B0004020202020204" pitchFamily="34" charset="0"/>
                        </a:rPr>
                        <a:t>20</a:t>
                      </a:r>
                    </a:p>
                  </a:txBody>
                  <a:tcPr marL="5343" marR="5343" marT="53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ptos Narrow" panose="020B0004020202020204" pitchFamily="34" charset="0"/>
                        </a:rPr>
                        <a:t>0</a:t>
                      </a:r>
                    </a:p>
                  </a:txBody>
                  <a:tcPr marL="5343" marR="5343" marT="53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u="none" strike="noStrike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NCLR_1 Telemetry needs to show: 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u="none" strike="noStrike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Status = ONL, 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u="none" strike="noStrike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MPC &gt;= NPF &gt;= 20 MW, 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u="none" strike="noStrike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NPF-LPC &gt;= 20 MW, 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u="none" strike="noStrike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RRS capability &gt;= 20 MW, 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u="none" strike="noStrike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RRS self-provided telemetry = 20 MW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u="none" strike="noStrike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1" u="none" strike="noStrike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SCED will respect the 20 MW self-provided RRS and award the resource 20 MW RRS UFR.</a:t>
                      </a:r>
                    </a:p>
                    <a:p>
                      <a:pPr algn="l" fontAlgn="b"/>
                      <a:endParaRPr lang="en-US" sz="8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343" marR="5343" marT="53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4557834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C831025C-A552-C0B9-92F3-2BC1D518C113}"/>
              </a:ext>
            </a:extLst>
          </p:cNvPr>
          <p:cNvSpPr txBox="1"/>
          <p:nvPr/>
        </p:nvSpPr>
        <p:spPr>
          <a:xfrm>
            <a:off x="304800" y="5255402"/>
            <a:ext cx="1859797" cy="438582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defTabSz="685800"/>
            <a:r>
              <a:rPr lang="en-US" sz="1125" i="1" dirty="0">
                <a:solidFill>
                  <a:srgbClr val="00CE7D"/>
                </a:solidFill>
                <a:latin typeface="Arial" panose="020B0604020202020204"/>
              </a:rPr>
              <a:t>QSE to ERCOT Telemetry</a:t>
            </a:r>
          </a:p>
          <a:p>
            <a:pPr defTabSz="685800"/>
            <a:r>
              <a:rPr lang="en-US" sz="1125" i="1" dirty="0">
                <a:solidFill>
                  <a:srgbClr val="00ACC8">
                    <a:lumMod val="60000"/>
                    <a:lumOff val="40000"/>
                  </a:srgbClr>
                </a:solidFill>
                <a:latin typeface="Arial" panose="020B0604020202020204"/>
              </a:rPr>
              <a:t>ERCOT to QSE ICCP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964E98-9FB2-1094-098F-EA058AEF3C07}"/>
              </a:ext>
            </a:extLst>
          </p:cNvPr>
          <p:cNvSpPr txBox="1">
            <a:spLocks/>
          </p:cNvSpPr>
          <p:nvPr/>
        </p:nvSpPr>
        <p:spPr>
          <a:xfrm>
            <a:off x="304800" y="1066800"/>
            <a:ext cx="8534400" cy="52409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+mj-lt"/>
              <a:buAutoNum type="arabicParenR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800100" indent="-342900" algn="l" defTabSz="914400" rtl="0" eaLnBrk="1" latinLnBrk="0" hangingPunct="1">
              <a:spcBef>
                <a:spcPct val="20000"/>
              </a:spcBef>
              <a:buFont typeface="+mj-lt"/>
              <a:buAutoNum type="alphaLcParenR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14450" indent="-400050" algn="l" defTabSz="914400" rtl="0" eaLnBrk="1" latinLnBrk="0" hangingPunct="1">
              <a:spcBef>
                <a:spcPct val="20000"/>
              </a:spcBef>
              <a:buFont typeface="+mj-lt"/>
              <a:buAutoNum type="romanLcPeriod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771650" indent="-400050" algn="l" defTabSz="914400" rtl="0" eaLnBrk="1" latinLnBrk="0" hangingPunct="1">
              <a:spcBef>
                <a:spcPct val="20000"/>
              </a:spcBef>
              <a:buFont typeface="+mj-lt"/>
              <a:buAutoNum type="romanLcPeriod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28850" indent="-400050" algn="l" defTabSz="914400" rtl="0" eaLnBrk="1" latinLnBrk="0" hangingPunct="1">
              <a:spcBef>
                <a:spcPct val="20000"/>
              </a:spcBef>
              <a:buFont typeface="+mj-lt"/>
              <a:buAutoNum type="romanLcPeriod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7175" indent="-257175" defTabSz="68580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5B6770"/>
                </a:solidFill>
                <a:latin typeface="Arial" panose="020B0604020202020204"/>
              </a:rPr>
              <a:t>NCLR_1 has a 20 MW RRS AS Position, 15 MW from DAM award and 5 MW from RRS Trade  </a:t>
            </a:r>
          </a:p>
        </p:txBody>
      </p:sp>
    </p:spTree>
    <p:extLst>
      <p:ext uri="{BB962C8B-B14F-4D97-AF65-F5344CB8AC3E}">
        <p14:creationId xmlns:p14="http://schemas.microsoft.com/office/powerpoint/2010/main" val="327004786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E824C0-B34D-A020-3CF1-C60B76E3B1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6D4790-CB5F-1CA7-4685-226C405FFD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/>
              <a:t>Telemetry Screening for Scorecard 3B for Handbook 3</a:t>
            </a:r>
            <a:br>
              <a:rPr lang="en-US" sz="2000" dirty="0"/>
            </a:br>
            <a:r>
              <a:rPr lang="en-US" sz="1600" dirty="0"/>
              <a:t>Acceptable Telemetry Point values received by ERCOT for active resources.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75C76B87-CBC9-E33B-2BAA-9F00A2612034}"/>
              </a:ext>
            </a:extLst>
          </p:cNvPr>
          <p:cNvSpPr txBox="1">
            <a:spLocks/>
          </p:cNvSpPr>
          <p:nvPr/>
        </p:nvSpPr>
        <p:spPr>
          <a:xfrm>
            <a:off x="76200" y="814633"/>
            <a:ext cx="8534400" cy="463818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69863" lvl="1" indent="0">
              <a:buNone/>
            </a:pPr>
            <a:endParaRPr lang="en-US" sz="1800" dirty="0"/>
          </a:p>
          <a:p>
            <a:pPr marL="169863" lvl="1" indent="0">
              <a:buNone/>
            </a:pPr>
            <a:endParaRPr lang="en-US" sz="1800" dirty="0"/>
          </a:p>
          <a:p>
            <a:pPr marL="512763" lvl="1" indent="-342900">
              <a:buFont typeface="Courier New" panose="02070309020205020404" pitchFamily="49" charset="0"/>
              <a:buChar char="o"/>
            </a:pPr>
            <a:endParaRPr lang="en-US" sz="1800" dirty="0"/>
          </a:p>
          <a:p>
            <a:pPr marL="512763" lvl="1" indent="-342900">
              <a:buFont typeface="Courier New" panose="02070309020205020404" pitchFamily="49" charset="0"/>
              <a:buChar char="o"/>
            </a:pPr>
            <a:endParaRPr lang="en-US" sz="18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D77386A-6571-7038-7471-A62AF1D13E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3505" y="1552850"/>
            <a:ext cx="3975102" cy="12954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34AC24E-8F8E-F6CE-9E6A-31DC8D5CB7FD}"/>
              </a:ext>
            </a:extLst>
          </p:cNvPr>
          <p:cNvSpPr txBox="1"/>
          <p:nvPr/>
        </p:nvSpPr>
        <p:spPr>
          <a:xfrm>
            <a:off x="533400" y="3133725"/>
            <a:ext cx="7400210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5563" indent="-342900">
              <a:buFont typeface="Arial" panose="020B0604020202020204" pitchFamily="34" charset="0"/>
              <a:buChar char="•"/>
            </a:pPr>
            <a:r>
              <a:rPr lang="en-US" sz="2000" b="1" dirty="0"/>
              <a:t>Key points for Telemetry scorecard check</a:t>
            </a:r>
          </a:p>
          <a:p>
            <a:pPr marL="512763" lvl="1" indent="-342900">
              <a:buFont typeface="Courier New" panose="02070309020205020404" pitchFamily="49" charset="0"/>
              <a:buChar char="o"/>
            </a:pPr>
            <a:r>
              <a:rPr lang="en-US" sz="1400" dirty="0"/>
              <a:t>Device types checked - Units, CLRs, NCLRs, ESRs for each QSE</a:t>
            </a:r>
          </a:p>
          <a:p>
            <a:pPr marL="512763" lvl="1" indent="-342900">
              <a:buFont typeface="Courier New" panose="02070309020205020404" pitchFamily="49" charset="0"/>
              <a:buChar char="o"/>
            </a:pPr>
            <a:r>
              <a:rPr lang="en-US" sz="1400" dirty="0"/>
              <a:t>RTCB Telemetry status should be “Good” quality</a:t>
            </a:r>
          </a:p>
          <a:p>
            <a:pPr marL="512763" lvl="1" indent="-342900">
              <a:buFont typeface="Courier New" panose="02070309020205020404" pitchFamily="49" charset="0"/>
              <a:buChar char="o"/>
            </a:pPr>
            <a:r>
              <a:rPr lang="en-US" sz="1400" dirty="0"/>
              <a:t>RTCB Units / CLRs / NCLRs Telemetry values should be within “Expected Range” or  an expected value. Details are provided in next few slides.</a:t>
            </a:r>
          </a:p>
          <a:p>
            <a:pPr marL="512763" lvl="1" indent="-342900">
              <a:buFont typeface="Courier New" panose="02070309020205020404" pitchFamily="49" charset="0"/>
              <a:buChar char="o"/>
            </a:pPr>
            <a:r>
              <a:rPr lang="en-US" sz="1400" dirty="0"/>
              <a:t>Expected values are derived from equivalent analogs in current production, based on defined criteria. </a:t>
            </a:r>
          </a:p>
          <a:p>
            <a:pPr marL="512763" lvl="1" indent="-342900">
              <a:buFont typeface="Courier New" panose="02070309020205020404" pitchFamily="49" charset="0"/>
              <a:buChar char="o"/>
            </a:pPr>
            <a:r>
              <a:rPr lang="en-US" sz="1400" dirty="0"/>
              <a:t>RTCB ESR telemetry values are checked against corresponding combo model Battery Unit / CLR counterparts in production.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AB2B5D2-7402-BB44-3BBC-B52B60A553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1824" y="1600617"/>
            <a:ext cx="3371380" cy="109737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EBDC7E5-4DF1-6922-9C97-DEC2AFC77DB8}"/>
              </a:ext>
            </a:extLst>
          </p:cNvPr>
          <p:cNvSpPr txBox="1"/>
          <p:nvPr/>
        </p:nvSpPr>
        <p:spPr>
          <a:xfrm>
            <a:off x="685800" y="1250366"/>
            <a:ext cx="2601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Scoring:</a:t>
            </a:r>
          </a:p>
        </p:txBody>
      </p:sp>
    </p:spTree>
    <p:extLst>
      <p:ext uri="{BB962C8B-B14F-4D97-AF65-F5344CB8AC3E}">
        <p14:creationId xmlns:p14="http://schemas.microsoft.com/office/powerpoint/2010/main" val="21139111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BE61A7-2D72-C4ED-4CAC-6451BA75D2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672075-F2D3-F352-0D34-93DFA11490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723351"/>
          </a:xfrm>
        </p:spPr>
        <p:txBody>
          <a:bodyPr/>
          <a:lstStyle/>
          <a:p>
            <a:r>
              <a:rPr lang="en-US" dirty="0"/>
              <a:t>RTC+B Telemetry points screening/validation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5F519E-9800-5425-02AC-3BA602F5A6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39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9FEDDA4-CEE9-6332-7587-D2574A1B53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745602"/>
            <a:ext cx="8763000" cy="5366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28614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4E1E05E3-4B7B-AEE0-856E-A594EC516AA4}"/>
              </a:ext>
            </a:extLst>
          </p:cNvPr>
          <p:cNvCxnSpPr>
            <a:cxnSpLocks/>
          </p:cNvCxnSpPr>
          <p:nvPr/>
        </p:nvCxnSpPr>
        <p:spPr>
          <a:xfrm flipH="1">
            <a:off x="762000" y="1713556"/>
            <a:ext cx="31619" cy="279355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03CBEDC4-DD5C-FBF7-F95E-F01476871118}"/>
              </a:ext>
            </a:extLst>
          </p:cNvPr>
          <p:cNvCxnSpPr>
            <a:cxnSpLocks/>
          </p:cNvCxnSpPr>
          <p:nvPr/>
        </p:nvCxnSpPr>
        <p:spPr>
          <a:xfrm>
            <a:off x="8256447" y="1766211"/>
            <a:ext cx="2113" cy="171293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FB040F72-109E-1A7E-29AB-ED2E8665DF38}"/>
              </a:ext>
            </a:extLst>
          </p:cNvPr>
          <p:cNvCxnSpPr>
            <a:cxnSpLocks/>
          </p:cNvCxnSpPr>
          <p:nvPr/>
        </p:nvCxnSpPr>
        <p:spPr>
          <a:xfrm>
            <a:off x="7190469" y="1602142"/>
            <a:ext cx="0" cy="198783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8CF38D88-58F7-5323-6857-8F7052CD7E38}"/>
              </a:ext>
            </a:extLst>
          </p:cNvPr>
          <p:cNvCxnSpPr>
            <a:cxnSpLocks/>
          </p:cNvCxnSpPr>
          <p:nvPr/>
        </p:nvCxnSpPr>
        <p:spPr>
          <a:xfrm flipH="1">
            <a:off x="5045440" y="1782732"/>
            <a:ext cx="6405" cy="403677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3B74B7F0-8252-961E-075D-594F83CC1D32}"/>
              </a:ext>
            </a:extLst>
          </p:cNvPr>
          <p:cNvCxnSpPr>
            <a:cxnSpLocks/>
          </p:cNvCxnSpPr>
          <p:nvPr/>
        </p:nvCxnSpPr>
        <p:spPr>
          <a:xfrm flipH="1">
            <a:off x="2991995" y="1782732"/>
            <a:ext cx="2572" cy="279355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">
            <a:extLst>
              <a:ext uri="{FF2B5EF4-FFF2-40B4-BE49-F238E27FC236}">
                <a16:creationId xmlns:a16="http://schemas.microsoft.com/office/drawing/2014/main" id="{EA97032A-B3FD-6C23-37C5-0CBE23E63CB1}"/>
              </a:ext>
            </a:extLst>
          </p:cNvPr>
          <p:cNvSpPr txBox="1">
            <a:spLocks/>
          </p:cNvSpPr>
          <p:nvPr/>
        </p:nvSpPr>
        <p:spPr>
          <a:xfrm>
            <a:off x="395202" y="233765"/>
            <a:ext cx="8487633" cy="57095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Sequence and Dates for Market Trials to Go-Live </a:t>
            </a:r>
            <a:br>
              <a:rPr lang="en-US" sz="2000"/>
            </a:br>
            <a:endParaRPr lang="en-US" sz="2000">
              <a:solidFill>
                <a:srgbClr val="FF0000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92D907A-7C61-779A-5A91-6DB38D796CC0}"/>
              </a:ext>
            </a:extLst>
          </p:cNvPr>
          <p:cNvSpPr/>
          <p:nvPr/>
        </p:nvSpPr>
        <p:spPr>
          <a:xfrm>
            <a:off x="762001" y="3440574"/>
            <a:ext cx="2229994" cy="914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b="1" u="sng">
                <a:solidFill>
                  <a:schemeClr val="tx1"/>
                </a:solidFill>
              </a:rPr>
              <a:t>#1 RTC QSE Submission Testing</a:t>
            </a:r>
          </a:p>
          <a:p>
            <a:pPr algn="ctr"/>
            <a:r>
              <a:rPr lang="en-US" sz="1000">
                <a:solidFill>
                  <a:schemeClr val="tx1"/>
                </a:solidFill>
              </a:rPr>
              <a:t>(Submit COP, RT AS Offers, </a:t>
            </a:r>
          </a:p>
          <a:p>
            <a:pPr algn="ctr"/>
            <a:r>
              <a:rPr lang="en-US" sz="1000">
                <a:solidFill>
                  <a:schemeClr val="tx1"/>
                </a:solidFill>
              </a:rPr>
              <a:t>DAM Virtual AS, Outages for ESRs)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A7C9F43-D1CD-5F82-6143-0F5ED6118E96}"/>
              </a:ext>
            </a:extLst>
          </p:cNvPr>
          <p:cNvSpPr/>
          <p:nvPr/>
        </p:nvSpPr>
        <p:spPr>
          <a:xfrm>
            <a:off x="3000727" y="3440574"/>
            <a:ext cx="2042141" cy="914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b="1" u="sng">
                <a:solidFill>
                  <a:schemeClr val="tx1"/>
                </a:solidFill>
              </a:rPr>
              <a:t>#3 Open-loop RTC SCED</a:t>
            </a:r>
          </a:p>
          <a:p>
            <a:pPr algn="ctr"/>
            <a:r>
              <a:rPr lang="en-US" sz="1050">
                <a:solidFill>
                  <a:schemeClr val="tx1"/>
                </a:solidFill>
              </a:rPr>
              <a:t>(QSE offers, SCED non-binding award/dispatch)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4026E3E-4BBC-2CDE-660F-6E7C39CFCED7}"/>
              </a:ext>
            </a:extLst>
          </p:cNvPr>
          <p:cNvSpPr/>
          <p:nvPr/>
        </p:nvSpPr>
        <p:spPr>
          <a:xfrm>
            <a:off x="5057104" y="3440574"/>
            <a:ext cx="2139898" cy="1806724"/>
          </a:xfrm>
          <a:prstGeom prst="rect">
            <a:avLst/>
          </a:prstGeom>
          <a:solidFill>
            <a:srgbClr val="F8948A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50" b="1" u="sng">
                <a:solidFill>
                  <a:schemeClr val="tx1"/>
                </a:solidFill>
              </a:rPr>
              <a:t>#5 Ongoing Open-Loop</a:t>
            </a:r>
          </a:p>
          <a:p>
            <a:pPr algn="ctr"/>
            <a:r>
              <a:rPr lang="en-US" sz="1050" b="1" u="sng">
                <a:solidFill>
                  <a:schemeClr val="tx1"/>
                </a:solidFill>
              </a:rPr>
              <a:t>&amp; Periodic Closed-loop SCED/LFC</a:t>
            </a:r>
          </a:p>
          <a:p>
            <a:pPr algn="ctr"/>
            <a:r>
              <a:rPr lang="en-US" sz="1100">
                <a:solidFill>
                  <a:schemeClr val="tx1"/>
                </a:solidFill>
              </a:rPr>
              <a:t>(QSE RTC offers and telemetry to support closed-loop frequency control test 2-3 tests of 2-4 hour durations)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0838D4D-9AF0-66C4-0D8E-0A4D26D70D3D}"/>
              </a:ext>
            </a:extLst>
          </p:cNvPr>
          <p:cNvSpPr/>
          <p:nvPr/>
        </p:nvSpPr>
        <p:spPr>
          <a:xfrm>
            <a:off x="756015" y="4508864"/>
            <a:ext cx="2238552" cy="738434"/>
          </a:xfrm>
          <a:prstGeom prst="rect">
            <a:avLst/>
          </a:prstGeom>
          <a:solidFill>
            <a:srgbClr val="FFC00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b="1" u="sng">
                <a:solidFill>
                  <a:schemeClr val="tx1"/>
                </a:solidFill>
              </a:rPr>
              <a:t>#2 RTC QSE Telemetry Checkout </a:t>
            </a:r>
            <a:r>
              <a:rPr lang="en-US" sz="1100">
                <a:solidFill>
                  <a:schemeClr val="tx1"/>
                </a:solidFill>
              </a:rPr>
              <a:t>(QSEs add/verify new telemetry points for UDSP, New ramp rates, ESR telemetry)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9716E97-B79F-8D46-15FD-EF530D7CEE6F}"/>
              </a:ext>
            </a:extLst>
          </p:cNvPr>
          <p:cNvSpPr/>
          <p:nvPr/>
        </p:nvSpPr>
        <p:spPr>
          <a:xfrm>
            <a:off x="5043328" y="5433765"/>
            <a:ext cx="2139899" cy="738435"/>
          </a:xfrm>
          <a:prstGeom prst="rect">
            <a:avLst/>
          </a:prstGeom>
          <a:solidFill>
            <a:srgbClr val="92D05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50" b="1" u="sng">
                <a:solidFill>
                  <a:schemeClr val="tx1"/>
                </a:solidFill>
              </a:rPr>
              <a:t>#6 Day-Ahead Market </a:t>
            </a:r>
          </a:p>
          <a:p>
            <a:pPr algn="ctr"/>
            <a:r>
              <a:rPr lang="en-US" sz="1100">
                <a:solidFill>
                  <a:schemeClr val="tx1"/>
                </a:solidFill>
              </a:rPr>
              <a:t>(Non-binding DAM using QSE offers for at least 2 tests)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BA243BC-6D29-109B-91A6-4029970CE6A7}"/>
              </a:ext>
            </a:extLst>
          </p:cNvPr>
          <p:cNvSpPr/>
          <p:nvPr/>
        </p:nvSpPr>
        <p:spPr>
          <a:xfrm>
            <a:off x="7188486" y="3437333"/>
            <a:ext cx="1086131" cy="2734867"/>
          </a:xfrm>
          <a:prstGeom prst="rect">
            <a:avLst/>
          </a:prstGeom>
          <a:solidFill>
            <a:srgbClr val="FFFF0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50" b="1" u="sng">
                <a:solidFill>
                  <a:schemeClr val="tx1"/>
                </a:solidFill>
              </a:rPr>
              <a:t>Transition to Go-Live</a:t>
            </a:r>
          </a:p>
          <a:p>
            <a:pPr algn="ctr"/>
            <a:r>
              <a:rPr lang="en-US" sz="1100">
                <a:solidFill>
                  <a:schemeClr val="tx1"/>
                </a:solidFill>
              </a:rPr>
              <a:t>Upon completion of testing, confirmation of ERCOT and market readiness for Go-Live.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B04C06B-C52B-F389-AC5E-A225AA27F943}"/>
              </a:ext>
            </a:extLst>
          </p:cNvPr>
          <p:cNvSpPr/>
          <p:nvPr/>
        </p:nvSpPr>
        <p:spPr>
          <a:xfrm>
            <a:off x="709698" y="2231056"/>
            <a:ext cx="1066800" cy="381000"/>
          </a:xfrm>
          <a:prstGeom prst="rect">
            <a:avLst/>
          </a:prstGeom>
          <a:solidFill>
            <a:srgbClr val="E6EBF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>
                <a:solidFill>
                  <a:schemeClr val="tx1"/>
                </a:solidFill>
              </a:rPr>
              <a:t>May 2025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1A5A9EE-CEF8-7774-1B9B-556FBB9408BF}"/>
              </a:ext>
            </a:extLst>
          </p:cNvPr>
          <p:cNvSpPr/>
          <p:nvPr/>
        </p:nvSpPr>
        <p:spPr>
          <a:xfrm>
            <a:off x="1777692" y="2231056"/>
            <a:ext cx="1066800" cy="381000"/>
          </a:xfrm>
          <a:prstGeom prst="rect">
            <a:avLst/>
          </a:prstGeom>
          <a:solidFill>
            <a:srgbClr val="E6EBF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>
                <a:solidFill>
                  <a:schemeClr val="tx1"/>
                </a:solidFill>
              </a:rPr>
              <a:t>June 2025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5462826-8396-1072-6270-9CEF9E396EC3}"/>
              </a:ext>
            </a:extLst>
          </p:cNvPr>
          <p:cNvSpPr/>
          <p:nvPr/>
        </p:nvSpPr>
        <p:spPr>
          <a:xfrm>
            <a:off x="2855490" y="2231056"/>
            <a:ext cx="1066800" cy="381000"/>
          </a:xfrm>
          <a:prstGeom prst="rect">
            <a:avLst/>
          </a:prstGeom>
          <a:solidFill>
            <a:srgbClr val="E6EBF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>
                <a:solidFill>
                  <a:schemeClr val="tx1"/>
                </a:solidFill>
              </a:rPr>
              <a:t>July 2025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22F09F3-7FED-D165-CAC6-5872696DC5B8}"/>
              </a:ext>
            </a:extLst>
          </p:cNvPr>
          <p:cNvSpPr/>
          <p:nvPr/>
        </p:nvSpPr>
        <p:spPr>
          <a:xfrm>
            <a:off x="3933075" y="2231056"/>
            <a:ext cx="1066800" cy="381000"/>
          </a:xfrm>
          <a:prstGeom prst="rect">
            <a:avLst/>
          </a:prstGeom>
          <a:solidFill>
            <a:srgbClr val="E6EBF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>
                <a:solidFill>
                  <a:schemeClr val="tx1"/>
                </a:solidFill>
              </a:rPr>
              <a:t>Aug 2025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45B9E6F-084C-A3B5-BD31-9FF09D8E34C1}"/>
              </a:ext>
            </a:extLst>
          </p:cNvPr>
          <p:cNvSpPr/>
          <p:nvPr/>
        </p:nvSpPr>
        <p:spPr>
          <a:xfrm>
            <a:off x="5002525" y="2231056"/>
            <a:ext cx="1066800" cy="381000"/>
          </a:xfrm>
          <a:prstGeom prst="rect">
            <a:avLst/>
          </a:prstGeom>
          <a:solidFill>
            <a:srgbClr val="E6EBF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>
                <a:solidFill>
                  <a:schemeClr val="tx1"/>
                </a:solidFill>
              </a:rPr>
              <a:t>Sep 2025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641105A9-C787-2703-CAF0-7909C9525862}"/>
              </a:ext>
            </a:extLst>
          </p:cNvPr>
          <p:cNvSpPr/>
          <p:nvPr/>
        </p:nvSpPr>
        <p:spPr>
          <a:xfrm>
            <a:off x="6057822" y="2231056"/>
            <a:ext cx="1066800" cy="381000"/>
          </a:xfrm>
          <a:prstGeom prst="rect">
            <a:avLst/>
          </a:prstGeom>
          <a:solidFill>
            <a:srgbClr val="E6EBF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>
                <a:solidFill>
                  <a:schemeClr val="tx1"/>
                </a:solidFill>
              </a:rPr>
              <a:t>Oct 2025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0869C7E7-6AD6-66EE-9476-0F679F08C46C}"/>
              </a:ext>
            </a:extLst>
          </p:cNvPr>
          <p:cNvSpPr/>
          <p:nvPr/>
        </p:nvSpPr>
        <p:spPr>
          <a:xfrm>
            <a:off x="7124700" y="2231056"/>
            <a:ext cx="1066800" cy="381000"/>
          </a:xfrm>
          <a:prstGeom prst="rect">
            <a:avLst/>
          </a:prstGeom>
          <a:solidFill>
            <a:srgbClr val="E6EBF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>
                <a:solidFill>
                  <a:schemeClr val="tx1"/>
                </a:solidFill>
              </a:rPr>
              <a:t>Nov 2025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D32395EE-33E2-A0BC-9F5A-829AF4E65FA6}"/>
              </a:ext>
            </a:extLst>
          </p:cNvPr>
          <p:cNvSpPr/>
          <p:nvPr/>
        </p:nvSpPr>
        <p:spPr>
          <a:xfrm>
            <a:off x="8191500" y="2231056"/>
            <a:ext cx="805633" cy="380999"/>
          </a:xfrm>
          <a:prstGeom prst="rect">
            <a:avLst/>
          </a:prstGeom>
          <a:solidFill>
            <a:srgbClr val="E6EBF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>
                <a:solidFill>
                  <a:schemeClr val="tx1"/>
                </a:solidFill>
              </a:rPr>
              <a:t>Dec 2025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9465D1A-060B-F121-F06A-AF0A5EF59DD0}"/>
              </a:ext>
            </a:extLst>
          </p:cNvPr>
          <p:cNvSpPr/>
          <p:nvPr/>
        </p:nvSpPr>
        <p:spPr>
          <a:xfrm>
            <a:off x="2989882" y="4507110"/>
            <a:ext cx="2049398" cy="738434"/>
          </a:xfrm>
          <a:prstGeom prst="rect">
            <a:avLst/>
          </a:prstGeom>
          <a:solidFill>
            <a:srgbClr val="FFC00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b="1" u="sng">
                <a:solidFill>
                  <a:schemeClr val="tx1"/>
                </a:solidFill>
              </a:rPr>
              <a:t>#4 QSE Telemetry Tests</a:t>
            </a:r>
          </a:p>
          <a:p>
            <a:pPr algn="ctr"/>
            <a:r>
              <a:rPr lang="en-US" sz="1050">
                <a:solidFill>
                  <a:schemeClr val="tx1"/>
                </a:solidFill>
              </a:rPr>
              <a:t>(Individual QSE to follow UDSP and support new ramp rate and ESR telemetry)</a:t>
            </a:r>
          </a:p>
        </p:txBody>
      </p:sp>
      <p:sp>
        <p:nvSpPr>
          <p:cNvPr id="4" name="Arrow: Pentagon 3">
            <a:extLst>
              <a:ext uri="{FF2B5EF4-FFF2-40B4-BE49-F238E27FC236}">
                <a16:creationId xmlns:a16="http://schemas.microsoft.com/office/drawing/2014/main" id="{F2F16B1F-63A9-8500-B166-F4A8E6E29F12}"/>
              </a:ext>
            </a:extLst>
          </p:cNvPr>
          <p:cNvSpPr/>
          <p:nvPr/>
        </p:nvSpPr>
        <p:spPr>
          <a:xfrm>
            <a:off x="776202" y="2612056"/>
            <a:ext cx="6394459" cy="570951"/>
          </a:xfrm>
          <a:prstGeom prst="homePlate">
            <a:avLst/>
          </a:prstGeom>
          <a:solidFill>
            <a:srgbClr val="E6EBF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chemeClr val="tx1"/>
                </a:solidFill>
              </a:rPr>
              <a:t>QSE Scorecards &amp; Exit Criteria for each Trial Phase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30519A9-0C02-DC6F-1AA2-E48EFB265269}"/>
              </a:ext>
            </a:extLst>
          </p:cNvPr>
          <p:cNvSpPr txBox="1"/>
          <p:nvPr/>
        </p:nvSpPr>
        <p:spPr>
          <a:xfrm>
            <a:off x="780551" y="1766211"/>
            <a:ext cx="952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/>
              <a:t>Start </a:t>
            </a:r>
          </a:p>
          <a:p>
            <a:r>
              <a:rPr lang="en-US" sz="1200"/>
              <a:t>5/5/25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F168978B-C93E-362D-C8FE-5A79048E3FD1}"/>
              </a:ext>
            </a:extLst>
          </p:cNvPr>
          <p:cNvSpPr txBox="1"/>
          <p:nvPr/>
        </p:nvSpPr>
        <p:spPr>
          <a:xfrm>
            <a:off x="2971800" y="1766211"/>
            <a:ext cx="952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/>
              <a:t>Start </a:t>
            </a:r>
          </a:p>
          <a:p>
            <a:r>
              <a:rPr lang="en-US" sz="1200"/>
              <a:t>7/7/25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5253E6AA-13E4-0F7F-7E32-D052173B0325}"/>
              </a:ext>
            </a:extLst>
          </p:cNvPr>
          <p:cNvSpPr txBox="1"/>
          <p:nvPr/>
        </p:nvSpPr>
        <p:spPr>
          <a:xfrm>
            <a:off x="7135664" y="1581545"/>
            <a:ext cx="1170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/>
              <a:t>30-day Market Notice</a:t>
            </a:r>
          </a:p>
          <a:p>
            <a:r>
              <a:rPr lang="en-US" sz="1200"/>
              <a:t>11/5/25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8F84B4E5-3DF5-E3A3-87C1-CC46E09B68AC}"/>
              </a:ext>
            </a:extLst>
          </p:cNvPr>
          <p:cNvSpPr txBox="1"/>
          <p:nvPr/>
        </p:nvSpPr>
        <p:spPr>
          <a:xfrm>
            <a:off x="5029200" y="1766211"/>
            <a:ext cx="952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/>
              <a:t>Start </a:t>
            </a:r>
          </a:p>
          <a:p>
            <a:r>
              <a:rPr lang="en-US" sz="1200"/>
              <a:t>9/2/25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7AAB836F-23AE-B9EC-777B-494ED303ACD7}"/>
              </a:ext>
            </a:extLst>
          </p:cNvPr>
          <p:cNvSpPr txBox="1"/>
          <p:nvPr/>
        </p:nvSpPr>
        <p:spPr>
          <a:xfrm>
            <a:off x="8191500" y="1766211"/>
            <a:ext cx="952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/>
              <a:t>Go-Live</a:t>
            </a:r>
          </a:p>
          <a:p>
            <a:r>
              <a:rPr lang="en-US" sz="1200"/>
              <a:t>12/5/25*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1F495A0-643F-DA75-9F60-DDC5FA1F2722}"/>
              </a:ext>
            </a:extLst>
          </p:cNvPr>
          <p:cNvSpPr txBox="1"/>
          <p:nvPr/>
        </p:nvSpPr>
        <p:spPr>
          <a:xfrm>
            <a:off x="756015" y="5642587"/>
            <a:ext cx="42024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/>
              <a:t>* Go-Live date reflects 12/5/2025 as first Operating Day</a:t>
            </a:r>
          </a:p>
          <a:p>
            <a:r>
              <a:rPr lang="en-US" sz="1200" i="1"/>
              <a:t>  where 12/4/2025 is planned software migration.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7C1EB6B-BBD9-A444-50F6-48256210236A}"/>
              </a:ext>
            </a:extLst>
          </p:cNvPr>
          <p:cNvSpPr/>
          <p:nvPr/>
        </p:nvSpPr>
        <p:spPr>
          <a:xfrm rot="16200000">
            <a:off x="-133552" y="1791752"/>
            <a:ext cx="1164255" cy="476349"/>
          </a:xfrm>
          <a:prstGeom prst="rect">
            <a:avLst/>
          </a:prstGeom>
          <a:solidFill>
            <a:srgbClr val="E6EBF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>
                <a:solidFill>
                  <a:schemeClr val="tx1"/>
                </a:solidFill>
              </a:rPr>
              <a:t>March/April</a:t>
            </a:r>
          </a:p>
          <a:p>
            <a:pPr algn="ctr"/>
            <a:r>
              <a:rPr lang="en-US" sz="1050">
                <a:solidFill>
                  <a:schemeClr val="tx1"/>
                </a:solidFill>
              </a:rPr>
              <a:t>2025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DFCB413-2C20-351A-55A5-D0EA988CAA30}"/>
              </a:ext>
            </a:extLst>
          </p:cNvPr>
          <p:cNvSpPr/>
          <p:nvPr/>
        </p:nvSpPr>
        <p:spPr>
          <a:xfrm rot="16200000">
            <a:off x="-1072551" y="3895007"/>
            <a:ext cx="3030533" cy="46462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chemeClr val="tx2"/>
                </a:solidFill>
              </a:rPr>
              <a:t>QSE/Vendor Submission Sandbox and Telemetry Points added Prod EMS model.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71EAFC5-4E29-3D2C-7301-4F57A049C413}"/>
              </a:ext>
            </a:extLst>
          </p:cNvPr>
          <p:cNvSpPr txBox="1"/>
          <p:nvPr/>
        </p:nvSpPr>
        <p:spPr>
          <a:xfrm>
            <a:off x="395202" y="766526"/>
            <a:ext cx="86216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rgbClr val="C00000"/>
                </a:solidFill>
              </a:rPr>
              <a:t>Market trials are a progression of activities to mitigate the risk for Go-Live on new systems and processes for both the Market Participants &amp; ERCOT.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E42416C-CB0E-7EBA-4154-40704DE77F30}"/>
              </a:ext>
            </a:extLst>
          </p:cNvPr>
          <p:cNvCxnSpPr/>
          <p:nvPr/>
        </p:nvCxnSpPr>
        <p:spPr>
          <a:xfrm flipV="1">
            <a:off x="8201972" y="1713556"/>
            <a:ext cx="0" cy="4806116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tar: 5 Points 8">
            <a:extLst>
              <a:ext uri="{FF2B5EF4-FFF2-40B4-BE49-F238E27FC236}">
                <a16:creationId xmlns:a16="http://schemas.microsoft.com/office/drawing/2014/main" id="{0124B669-3855-1693-CE91-F4446C59C623}"/>
              </a:ext>
            </a:extLst>
          </p:cNvPr>
          <p:cNvSpPr/>
          <p:nvPr/>
        </p:nvSpPr>
        <p:spPr>
          <a:xfrm>
            <a:off x="8013451" y="1479931"/>
            <a:ext cx="318048" cy="360347"/>
          </a:xfrm>
          <a:prstGeom prst="star5">
            <a:avLst>
              <a:gd name="adj" fmla="val 13787"/>
              <a:gd name="hf" fmla="val 105146"/>
              <a:gd name="vf" fmla="val 110557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59450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62323473-3905-42AE-7740-5218D5E6E4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l="-1" r="384" b="2765"/>
          <a:stretch/>
        </p:blipFill>
        <p:spPr>
          <a:xfrm>
            <a:off x="1006755" y="1407784"/>
            <a:ext cx="7175424" cy="4717282"/>
          </a:xfrm>
        </p:spPr>
      </p:pic>
      <p:sp>
        <p:nvSpPr>
          <p:cNvPr id="17" name="Content Placeholder 7">
            <a:extLst>
              <a:ext uri="{FF2B5EF4-FFF2-40B4-BE49-F238E27FC236}">
                <a16:creationId xmlns:a16="http://schemas.microsoft.com/office/drawing/2014/main" id="{C9AF15D0-2669-A14B-C55B-9D445888A262}"/>
              </a:ext>
            </a:extLst>
          </p:cNvPr>
          <p:cNvSpPr txBox="1">
            <a:spLocks/>
          </p:cNvSpPr>
          <p:nvPr/>
        </p:nvSpPr>
        <p:spPr>
          <a:xfrm>
            <a:off x="342900" y="814633"/>
            <a:ext cx="8534400" cy="5257800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800" dirty="0">
                <a:solidFill>
                  <a:schemeClr val="tx2"/>
                </a:solidFill>
              </a:rPr>
              <a:t>Links to the available RTC+B versions of Real-Time reports posted on Real-Time Market Information page.</a:t>
            </a:r>
            <a:endParaRPr lang="en-US" dirty="0">
              <a:solidFill>
                <a:schemeClr val="tx2"/>
              </a:solidFill>
              <a:cs typeface="Arial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377733E-3678-8954-65A9-48D752D1C0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RTC+B New Reports Posted to the ERCOT Website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E817A2-C13B-6E4E-4349-3EBDDB1101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40</a:t>
            </a:fld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5C17762-3045-9B45-B101-D84E6B34EE0D}"/>
              </a:ext>
            </a:extLst>
          </p:cNvPr>
          <p:cNvSpPr/>
          <p:nvPr/>
        </p:nvSpPr>
        <p:spPr>
          <a:xfrm>
            <a:off x="1454748" y="2917996"/>
            <a:ext cx="5670771" cy="1829049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FFFF00"/>
              </a:highlight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D6C62E7-C419-1FCA-4C2B-623836B4FD90}"/>
              </a:ext>
            </a:extLst>
          </p:cNvPr>
          <p:cNvSpPr/>
          <p:nvPr/>
        </p:nvSpPr>
        <p:spPr>
          <a:xfrm>
            <a:off x="1006755" y="1424618"/>
            <a:ext cx="1232184" cy="137877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19050">
                <a:solidFill>
                  <a:schemeClr val="tx1"/>
                </a:solidFill>
              </a:ln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424902228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05C9E5-8BBF-02DE-F9E3-E690630850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0FE9A21-5E7B-457C-7A44-278D4C7ED4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1686" y="4602796"/>
            <a:ext cx="5441133" cy="1675465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D0D8E71B-AD0F-FA88-D727-8930883AFAC1}"/>
              </a:ext>
            </a:extLst>
          </p:cNvPr>
          <p:cNvSpPr txBox="1">
            <a:spLocks/>
          </p:cNvSpPr>
          <p:nvPr/>
        </p:nvSpPr>
        <p:spPr>
          <a:xfrm>
            <a:off x="311604" y="899432"/>
            <a:ext cx="8534400" cy="5177082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dirty="0">
                <a:solidFill>
                  <a:schemeClr val="tx2"/>
                </a:solidFill>
                <a:cs typeface="Arial"/>
              </a:rPr>
              <a:t>NPRR1290 :</a:t>
            </a:r>
          </a:p>
          <a:p>
            <a:pPr lvl="1"/>
            <a:r>
              <a:rPr lang="en-US" sz="1400" dirty="0">
                <a:solidFill>
                  <a:schemeClr val="tx2"/>
                </a:solidFill>
                <a:cs typeface="Arial"/>
              </a:rPr>
              <a:t>cleaned up protocol language around submitting offer curves and bid curves</a:t>
            </a:r>
          </a:p>
          <a:p>
            <a:pPr lvl="1"/>
            <a:r>
              <a:rPr lang="en-US" sz="1400" dirty="0">
                <a:solidFill>
                  <a:srgbClr val="C00000"/>
                </a:solidFill>
                <a:cs typeface="Arial"/>
              </a:rPr>
              <a:t>disallows having more than 2 price/quantity points in a flat/vertical segment of the curve. </a:t>
            </a:r>
          </a:p>
          <a:p>
            <a:pPr marL="0" indent="0">
              <a:buNone/>
            </a:pPr>
            <a:r>
              <a:rPr lang="en-US" sz="1600" dirty="0">
                <a:solidFill>
                  <a:schemeClr val="tx2"/>
                </a:solidFill>
                <a:cs typeface="Arial"/>
              </a:rPr>
              <a:t>Impacts to QSEs during dual-submission – some submissions accepted in Production will be rejected in Market Trials environment:</a:t>
            </a:r>
          </a:p>
          <a:p>
            <a:r>
              <a:rPr lang="en-US" sz="1600" dirty="0">
                <a:solidFill>
                  <a:schemeClr val="tx2"/>
                </a:solidFill>
                <a:cs typeface="Arial"/>
              </a:rPr>
              <a:t>RTM Energy bids – </a:t>
            </a:r>
            <a:r>
              <a:rPr lang="en-US" sz="1600" strike="sngStrike" dirty="0">
                <a:solidFill>
                  <a:schemeClr val="tx2"/>
                </a:solidFill>
                <a:cs typeface="Arial"/>
              </a:rPr>
              <a:t>protocol requiring “increasing quantities” now enforced. </a:t>
            </a:r>
          </a:p>
          <a:p>
            <a:pPr lvl="1"/>
            <a:r>
              <a:rPr lang="en-US" sz="1200" dirty="0">
                <a:solidFill>
                  <a:srgbClr val="C00000"/>
                </a:solidFill>
                <a:cs typeface="Arial"/>
              </a:rPr>
              <a:t>Reverted this change to validation. Further discussion highlighted protocol should be brought in line to long-standing practice, not validation.</a:t>
            </a:r>
          </a:p>
          <a:p>
            <a:pPr lvl="1"/>
            <a:r>
              <a:rPr lang="en-US" sz="1200" strike="sngStrike" dirty="0">
                <a:solidFill>
                  <a:schemeClr val="tx2"/>
                </a:solidFill>
                <a:cs typeface="Arial"/>
              </a:rPr>
              <a:t>Example: Bid with Q1=0mw, Q2=10mw, Q3=10mw will be rejected as Q3 does not increase from Q2.</a:t>
            </a:r>
          </a:p>
          <a:p>
            <a:r>
              <a:rPr lang="en-US" sz="1600" dirty="0">
                <a:solidFill>
                  <a:schemeClr val="tx2"/>
                </a:solidFill>
                <a:cs typeface="Arial"/>
              </a:rPr>
              <a:t>TPO &amp; RTM Bid – more than 2 price/quantity pairs with same price or quantity will be rejected</a:t>
            </a:r>
          </a:p>
          <a:p>
            <a:pPr lvl="1">
              <a:buFont typeface="Calibri"/>
              <a:buChar char="-"/>
            </a:pPr>
            <a:endParaRPr lang="en-US" sz="1400" dirty="0">
              <a:solidFill>
                <a:schemeClr val="tx2"/>
              </a:solidFill>
              <a:cs typeface="Arial"/>
            </a:endParaRPr>
          </a:p>
          <a:p>
            <a:pPr lvl="2">
              <a:buFont typeface="Arial"/>
              <a:buChar char="-"/>
            </a:pPr>
            <a:endParaRPr lang="en-US" dirty="0">
              <a:solidFill>
                <a:schemeClr val="tx2"/>
              </a:solidFill>
              <a:cs typeface="Arial"/>
            </a:endParaRPr>
          </a:p>
          <a:p>
            <a:pPr marL="0" indent="0">
              <a:buNone/>
            </a:pPr>
            <a:r>
              <a:rPr lang="en-US" sz="1800" dirty="0">
                <a:solidFill>
                  <a:schemeClr val="tx2"/>
                </a:solidFill>
                <a:cs typeface="Arial"/>
              </a:rPr>
              <a:t>Market Submission Validation</a:t>
            </a:r>
          </a:p>
          <a:p>
            <a:pPr marL="0" indent="0">
              <a:buNone/>
            </a:pPr>
            <a:r>
              <a:rPr lang="en-US" sz="1800" dirty="0">
                <a:solidFill>
                  <a:schemeClr val="tx2"/>
                </a:solidFill>
                <a:cs typeface="Arial"/>
              </a:rPr>
              <a:t>Rules document updated.</a:t>
            </a:r>
          </a:p>
          <a:p>
            <a:pPr>
              <a:buFontTx/>
              <a:buChar char="-"/>
            </a:pPr>
            <a:endParaRPr lang="en-US" dirty="0">
              <a:solidFill>
                <a:schemeClr val="tx2"/>
              </a:solidFill>
              <a:cs typeface="Arial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9D1E93A-2C9F-D4F0-B850-D9BED11B49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Submission validation update - PROD vs RTC+B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285200-DA69-76DB-1D9E-755077DCF8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41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C188CA4-B323-43D7-E378-B979E0C4EE05}"/>
              </a:ext>
            </a:extLst>
          </p:cNvPr>
          <p:cNvSpPr/>
          <p:nvPr/>
        </p:nvSpPr>
        <p:spPr>
          <a:xfrm>
            <a:off x="3544711" y="5769013"/>
            <a:ext cx="5082742" cy="17145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7AAD1AC0-0D40-AED4-EC4B-2B457C5D0BDB}"/>
              </a:ext>
            </a:extLst>
          </p:cNvPr>
          <p:cNvCxnSpPr>
            <a:cxnSpLocks/>
          </p:cNvCxnSpPr>
          <p:nvPr/>
        </p:nvCxnSpPr>
        <p:spPr>
          <a:xfrm>
            <a:off x="2589291" y="4825497"/>
            <a:ext cx="902395" cy="89725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892484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03586D5-EF8F-3583-F653-39C0621CD4F8}"/>
              </a:ext>
            </a:extLst>
          </p:cNvPr>
          <p:cNvSpPr txBox="1">
            <a:spLocks/>
          </p:cNvSpPr>
          <p:nvPr/>
        </p:nvSpPr>
        <p:spPr>
          <a:xfrm>
            <a:off x="311604" y="899432"/>
            <a:ext cx="8534400" cy="5177082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Char char="-"/>
            </a:pPr>
            <a:endParaRPr lang="en-US" dirty="0">
              <a:solidFill>
                <a:schemeClr val="tx2"/>
              </a:solidFill>
              <a:cs typeface="Arial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CA99A34-80E7-86E7-BED5-D2500AEB80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Submission validation update - PROD vs RTC+B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B287B2-E34A-59BB-B215-44C30DC7CF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42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3251152-AD77-677A-4A9E-76B6E52A4E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997" y="965200"/>
            <a:ext cx="2843556" cy="1275014"/>
          </a:xfrm>
          <a:prstGeom prst="rect">
            <a:avLst/>
          </a:prstGeom>
        </p:spPr>
      </p:pic>
      <p:sp>
        <p:nvSpPr>
          <p:cNvPr id="9" name="Equals 8">
            <a:extLst>
              <a:ext uri="{FF2B5EF4-FFF2-40B4-BE49-F238E27FC236}">
                <a16:creationId xmlns:a16="http://schemas.microsoft.com/office/drawing/2014/main" id="{2A0C47CD-D772-143D-4FB8-248A88A086CB}"/>
              </a:ext>
            </a:extLst>
          </p:cNvPr>
          <p:cNvSpPr/>
          <p:nvPr/>
        </p:nvSpPr>
        <p:spPr>
          <a:xfrm>
            <a:off x="3719676" y="1431750"/>
            <a:ext cx="546051" cy="371475"/>
          </a:xfrm>
          <a:prstGeom prst="mathEqual">
            <a:avLst/>
          </a:prstGeom>
          <a:ln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736D5B2-B2F3-5F9E-D0B4-B76F2F0C42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8701" y="830880"/>
            <a:ext cx="3292666" cy="141737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3F9DE92-8CD2-7F61-8506-DC745F2388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3418" y="4607323"/>
            <a:ext cx="3447949" cy="159004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E617B733-F3EE-1923-2A0D-898BFAE3F55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1604" y="4607323"/>
            <a:ext cx="3356748" cy="1488790"/>
          </a:xfrm>
          <a:prstGeom prst="rect">
            <a:avLst/>
          </a:prstGeom>
        </p:spPr>
      </p:pic>
      <p:sp>
        <p:nvSpPr>
          <p:cNvPr id="21" name="Equals 20">
            <a:extLst>
              <a:ext uri="{FF2B5EF4-FFF2-40B4-BE49-F238E27FC236}">
                <a16:creationId xmlns:a16="http://schemas.microsoft.com/office/drawing/2014/main" id="{4E5E00B6-A5D4-207A-D304-ABB429C40C43}"/>
              </a:ext>
            </a:extLst>
          </p:cNvPr>
          <p:cNvSpPr/>
          <p:nvPr/>
        </p:nvSpPr>
        <p:spPr>
          <a:xfrm>
            <a:off x="3782645" y="5032683"/>
            <a:ext cx="546051" cy="371475"/>
          </a:xfrm>
          <a:prstGeom prst="mathEqual">
            <a:avLst/>
          </a:prstGeom>
          <a:ln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900A5126-9BC4-7BE6-0297-17B2A5A3F5C9}"/>
              </a:ext>
            </a:extLst>
          </p:cNvPr>
          <p:cNvCxnSpPr>
            <a:cxnSpLocks/>
          </p:cNvCxnSpPr>
          <p:nvPr/>
        </p:nvCxnSpPr>
        <p:spPr>
          <a:xfrm>
            <a:off x="311604" y="965200"/>
            <a:ext cx="2829949" cy="127501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0713C6B3-CDF8-BD01-B64F-80715A5C47FD}"/>
              </a:ext>
            </a:extLst>
          </p:cNvPr>
          <p:cNvCxnSpPr>
            <a:cxnSpLocks/>
          </p:cNvCxnSpPr>
          <p:nvPr/>
        </p:nvCxnSpPr>
        <p:spPr>
          <a:xfrm flipV="1">
            <a:off x="311604" y="965200"/>
            <a:ext cx="2829949" cy="127501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20604CD5-38FD-0C2E-C09D-CBBA4B8D97B3}"/>
              </a:ext>
            </a:extLst>
          </p:cNvPr>
          <p:cNvCxnSpPr>
            <a:cxnSpLocks/>
          </p:cNvCxnSpPr>
          <p:nvPr/>
        </p:nvCxnSpPr>
        <p:spPr>
          <a:xfrm flipV="1">
            <a:off x="1241220" y="5057125"/>
            <a:ext cx="354178" cy="35752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669069C3-9194-BDB2-1D2F-50D178D13898}"/>
              </a:ext>
            </a:extLst>
          </p:cNvPr>
          <p:cNvCxnSpPr>
            <a:cxnSpLocks/>
          </p:cNvCxnSpPr>
          <p:nvPr/>
        </p:nvCxnSpPr>
        <p:spPr>
          <a:xfrm>
            <a:off x="1173916" y="5068976"/>
            <a:ext cx="440713" cy="34567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ontent Placeholder 7">
            <a:extLst>
              <a:ext uri="{FF2B5EF4-FFF2-40B4-BE49-F238E27FC236}">
                <a16:creationId xmlns:a16="http://schemas.microsoft.com/office/drawing/2014/main" id="{623F91AD-E84C-BB85-343C-077E98F423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173" y="703506"/>
            <a:ext cx="2438946" cy="694880"/>
          </a:xfrm>
        </p:spPr>
        <p:txBody>
          <a:bodyPr lIns="91440" tIns="45720" rIns="91440" bIns="45720" anchor="t"/>
          <a:lstStyle/>
          <a:p>
            <a:pPr marL="0" indent="0">
              <a:buNone/>
            </a:pPr>
            <a:r>
              <a:rPr lang="en-US" sz="1400" dirty="0">
                <a:solidFill>
                  <a:schemeClr val="tx2"/>
                </a:solidFill>
                <a:cs typeface="Arial"/>
              </a:rPr>
              <a:t>TPO – EB/OC - EOC</a:t>
            </a:r>
          </a:p>
        </p:txBody>
      </p:sp>
      <p:sp>
        <p:nvSpPr>
          <p:cNvPr id="19" name="Content Placeholder 7">
            <a:extLst>
              <a:ext uri="{FF2B5EF4-FFF2-40B4-BE49-F238E27FC236}">
                <a16:creationId xmlns:a16="http://schemas.microsoft.com/office/drawing/2014/main" id="{297F07A9-FEED-962E-AEF4-0A6A13AF3702}"/>
              </a:ext>
            </a:extLst>
          </p:cNvPr>
          <p:cNvSpPr txBox="1">
            <a:spLocks/>
          </p:cNvSpPr>
          <p:nvPr/>
        </p:nvSpPr>
        <p:spPr>
          <a:xfrm>
            <a:off x="482561" y="4345628"/>
            <a:ext cx="1554009" cy="1831757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400" dirty="0">
                <a:solidFill>
                  <a:schemeClr val="tx2"/>
                </a:solidFill>
                <a:cs typeface="Arial"/>
              </a:rPr>
              <a:t>RTM EB</a:t>
            </a:r>
          </a:p>
        </p:txBody>
      </p:sp>
      <p:sp>
        <p:nvSpPr>
          <p:cNvPr id="22" name="Content Placeholder 7">
            <a:extLst>
              <a:ext uri="{FF2B5EF4-FFF2-40B4-BE49-F238E27FC236}">
                <a16:creationId xmlns:a16="http://schemas.microsoft.com/office/drawing/2014/main" id="{3A28A339-7275-E1CB-D690-DE02130C3FCA}"/>
              </a:ext>
            </a:extLst>
          </p:cNvPr>
          <p:cNvSpPr txBox="1">
            <a:spLocks/>
          </p:cNvSpPr>
          <p:nvPr/>
        </p:nvSpPr>
        <p:spPr>
          <a:xfrm>
            <a:off x="550173" y="2341084"/>
            <a:ext cx="1825559" cy="562366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400" dirty="0">
                <a:solidFill>
                  <a:schemeClr val="tx2"/>
                </a:solidFill>
                <a:cs typeface="Arial"/>
              </a:rPr>
              <a:t>RTM EB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C2AFF59E-E243-A955-603E-357C92343782}"/>
              </a:ext>
            </a:extLst>
          </p:cNvPr>
          <p:cNvCxnSpPr/>
          <p:nvPr/>
        </p:nvCxnSpPr>
        <p:spPr>
          <a:xfrm>
            <a:off x="40471" y="2341085"/>
            <a:ext cx="910352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5F82AC27-7C1C-F1A8-BE40-A22ACDB01F93}"/>
              </a:ext>
            </a:extLst>
          </p:cNvPr>
          <p:cNvCxnSpPr/>
          <p:nvPr/>
        </p:nvCxnSpPr>
        <p:spPr>
          <a:xfrm>
            <a:off x="-31181" y="4345628"/>
            <a:ext cx="910352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Picture 28">
            <a:extLst>
              <a:ext uri="{FF2B5EF4-FFF2-40B4-BE49-F238E27FC236}">
                <a16:creationId xmlns:a16="http://schemas.microsoft.com/office/drawing/2014/main" id="{052CF48D-5724-8D07-1722-724C6EEEE8B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1604" y="2583664"/>
            <a:ext cx="2989139" cy="1689992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BD9B81AA-0233-1C36-4AF5-E9692DBDB69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03510" y="2583664"/>
            <a:ext cx="3067857" cy="1701792"/>
          </a:xfrm>
          <a:prstGeom prst="rect">
            <a:avLst/>
          </a:prstGeom>
        </p:spPr>
      </p:pic>
      <p:sp>
        <p:nvSpPr>
          <p:cNvPr id="33" name="Equals 32">
            <a:extLst>
              <a:ext uri="{FF2B5EF4-FFF2-40B4-BE49-F238E27FC236}">
                <a16:creationId xmlns:a16="http://schemas.microsoft.com/office/drawing/2014/main" id="{83436DA4-176D-AC97-7C37-45489B32CD15}"/>
              </a:ext>
            </a:extLst>
          </p:cNvPr>
          <p:cNvSpPr/>
          <p:nvPr/>
        </p:nvSpPr>
        <p:spPr>
          <a:xfrm>
            <a:off x="3719676" y="3157619"/>
            <a:ext cx="546051" cy="371475"/>
          </a:xfrm>
          <a:prstGeom prst="mathEqual">
            <a:avLst/>
          </a:prstGeom>
          <a:ln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D930C5D0-DF60-667A-A8D5-3B3625EA67E0}"/>
              </a:ext>
            </a:extLst>
          </p:cNvPr>
          <p:cNvCxnSpPr>
            <a:cxnSpLocks/>
          </p:cNvCxnSpPr>
          <p:nvPr/>
        </p:nvCxnSpPr>
        <p:spPr>
          <a:xfrm>
            <a:off x="426624" y="2756259"/>
            <a:ext cx="2829949" cy="127501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01CB8247-B446-DB3D-D453-FBA9721BDD71}"/>
              </a:ext>
            </a:extLst>
          </p:cNvPr>
          <p:cNvCxnSpPr>
            <a:cxnSpLocks/>
          </p:cNvCxnSpPr>
          <p:nvPr/>
        </p:nvCxnSpPr>
        <p:spPr>
          <a:xfrm flipV="1">
            <a:off x="426624" y="2756259"/>
            <a:ext cx="2829949" cy="127501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Oval 36">
            <a:extLst>
              <a:ext uri="{FF2B5EF4-FFF2-40B4-BE49-F238E27FC236}">
                <a16:creationId xmlns:a16="http://schemas.microsoft.com/office/drawing/2014/main" id="{ED8F3CAF-3E2A-C63B-239F-B862DF6CB710}"/>
              </a:ext>
            </a:extLst>
          </p:cNvPr>
          <p:cNvSpPr/>
          <p:nvPr/>
        </p:nvSpPr>
        <p:spPr>
          <a:xfrm>
            <a:off x="6473228" y="3012653"/>
            <a:ext cx="289711" cy="786455"/>
          </a:xfrm>
          <a:prstGeom prst="ellipse">
            <a:avLst/>
          </a:prstGeom>
          <a:noFill/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47ECDA86-58FC-6697-022E-1CD327B1A03C}"/>
              </a:ext>
            </a:extLst>
          </p:cNvPr>
          <p:cNvCxnSpPr>
            <a:cxnSpLocks/>
          </p:cNvCxnSpPr>
          <p:nvPr/>
        </p:nvCxnSpPr>
        <p:spPr>
          <a:xfrm>
            <a:off x="6844420" y="3304515"/>
            <a:ext cx="63374" cy="124485"/>
          </a:xfrm>
          <a:prstGeom prst="line">
            <a:avLst/>
          </a:prstGeom>
          <a:ln w="3810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008E6BC1-2A9E-ABA5-FBB1-2286825F4475}"/>
              </a:ext>
            </a:extLst>
          </p:cNvPr>
          <p:cNvCxnSpPr>
            <a:cxnSpLocks/>
          </p:cNvCxnSpPr>
          <p:nvPr/>
        </p:nvCxnSpPr>
        <p:spPr>
          <a:xfrm flipV="1">
            <a:off x="6907794" y="3012653"/>
            <a:ext cx="289711" cy="416347"/>
          </a:xfrm>
          <a:prstGeom prst="line">
            <a:avLst/>
          </a:prstGeom>
          <a:ln w="3810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218855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F5C666-F753-C7E5-AD94-9E592D0709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0B883F-FC95-D946-3723-8BFD684F44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Market Trials Framework: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B1A8F7C-24EE-05DC-4578-C18EB6403F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900" y="814633"/>
            <a:ext cx="8534400" cy="3300167"/>
          </a:xfrm>
        </p:spPr>
        <p:txBody>
          <a:bodyPr/>
          <a:lstStyle/>
          <a:p>
            <a:pPr marL="0" indent="0">
              <a:buNone/>
            </a:pPr>
            <a:r>
              <a:rPr lang="en-US" sz="1600" dirty="0">
                <a:solidFill>
                  <a:schemeClr val="tx2"/>
                </a:solidFill>
              </a:rPr>
              <a:t>TAC Approved the </a:t>
            </a:r>
            <a:r>
              <a:rPr lang="en-US" sz="1600" u="sng" dirty="0">
                <a:solidFill>
                  <a:schemeClr val="tx2"/>
                </a:solidFill>
                <a:hlinkClick r:id="rId2"/>
              </a:rPr>
              <a:t>Market Trials Plan</a:t>
            </a:r>
            <a:r>
              <a:rPr lang="en-US" sz="1600" dirty="0">
                <a:solidFill>
                  <a:schemeClr val="tx2"/>
                </a:solidFill>
              </a:rPr>
              <a:t> in October 2024</a:t>
            </a:r>
          </a:p>
          <a:p>
            <a:pPr marL="0" indent="0">
              <a:buNone/>
            </a:pPr>
            <a:endParaRPr lang="en-US" sz="1600" u="sng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sz="1600" u="sng" dirty="0">
                <a:solidFill>
                  <a:schemeClr val="tx2"/>
                </a:solidFill>
              </a:rPr>
              <a:t>Discussions with RTC+B Task Force have shaped the Handbooks</a:t>
            </a:r>
          </a:p>
          <a:p>
            <a:pPr marL="0" indent="0">
              <a:buNone/>
            </a:pPr>
            <a:r>
              <a:rPr lang="en-US" sz="1600" dirty="0">
                <a:solidFill>
                  <a:schemeClr val="tx2"/>
                </a:solidFill>
              </a:rPr>
              <a:t>	Handbook #1- QSE Submission Testing</a:t>
            </a:r>
          </a:p>
          <a:p>
            <a:pPr marL="0" indent="0">
              <a:buNone/>
            </a:pPr>
            <a:r>
              <a:rPr lang="en-US" sz="1600" dirty="0">
                <a:solidFill>
                  <a:schemeClr val="tx2"/>
                </a:solidFill>
              </a:rPr>
              <a:t>	Handbook #2- QSE Telemetry Tests </a:t>
            </a:r>
          </a:p>
          <a:p>
            <a:pPr marL="0" indent="0">
              <a:buNone/>
            </a:pPr>
            <a:r>
              <a:rPr lang="en-US" sz="1600" dirty="0">
                <a:solidFill>
                  <a:schemeClr val="tx2"/>
                </a:solidFill>
              </a:rPr>
              <a:t>	Handbook #3- Open Loop SCED</a:t>
            </a:r>
          </a:p>
          <a:p>
            <a:pPr marL="0" indent="0">
              <a:buNone/>
            </a:pPr>
            <a:r>
              <a:rPr lang="en-US" sz="1600" dirty="0">
                <a:solidFill>
                  <a:schemeClr val="tx2"/>
                </a:solidFill>
              </a:rPr>
              <a:t>	Handbook #4- QSE Telemetry Tests</a:t>
            </a:r>
          </a:p>
          <a:p>
            <a:pPr marL="0" indent="0">
              <a:buNone/>
            </a:pPr>
            <a:r>
              <a:rPr lang="en-US" sz="1600" dirty="0">
                <a:solidFill>
                  <a:schemeClr val="tx2"/>
                </a:solidFill>
              </a:rPr>
              <a:t>	Handbook #5- Close-Loop LFC Tests </a:t>
            </a:r>
          </a:p>
          <a:p>
            <a:pPr marL="0" indent="0">
              <a:buNone/>
            </a:pPr>
            <a:r>
              <a:rPr lang="en-US" sz="1600" dirty="0">
                <a:solidFill>
                  <a:schemeClr val="tx2"/>
                </a:solidFill>
              </a:rPr>
              <a:t>	Handbook #6- Day-Ahead Market Tests </a:t>
            </a:r>
          </a:p>
          <a:p>
            <a:pPr marL="0" indent="0">
              <a:buNone/>
            </a:pPr>
            <a:endParaRPr lang="en-US" sz="1600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sz="1600" dirty="0">
                <a:solidFill>
                  <a:schemeClr val="tx2"/>
                </a:solidFill>
              </a:rPr>
              <a:t>All are posted on the</a:t>
            </a:r>
          </a:p>
          <a:p>
            <a:pPr marL="0" indent="0">
              <a:buNone/>
            </a:pPr>
            <a:r>
              <a:rPr lang="en-US" sz="1600" dirty="0">
                <a:solidFill>
                  <a:schemeClr val="tx2"/>
                </a:solidFill>
                <a:hlinkClick r:id="rId3"/>
              </a:rPr>
              <a:t>RTCBTF Homepage </a:t>
            </a:r>
            <a:endParaRPr lang="en-US" sz="1600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sz="1600" dirty="0">
                <a:solidFill>
                  <a:schemeClr val="tx2"/>
                </a:solidFill>
              </a:rPr>
              <a:t>under Market Trials banner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3D98A1A-9210-2F40-B9E5-D6EF8FDDE5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95600" y="3657600"/>
            <a:ext cx="4247801" cy="278907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505AB84-5AB2-19A8-3ED6-D4AC1DA01D01}"/>
              </a:ext>
            </a:extLst>
          </p:cNvPr>
          <p:cNvSpPr/>
          <p:nvPr/>
        </p:nvSpPr>
        <p:spPr>
          <a:xfrm>
            <a:off x="1012723" y="2281084"/>
            <a:ext cx="4414683" cy="59976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190407B-3968-45B3-9152-870CFF08E0E7}"/>
              </a:ext>
            </a:extLst>
          </p:cNvPr>
          <p:cNvSpPr/>
          <p:nvPr/>
        </p:nvSpPr>
        <p:spPr>
          <a:xfrm>
            <a:off x="1012723" y="1695725"/>
            <a:ext cx="4419599" cy="59976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170F520-BF82-8EBC-0F27-505F91A7A160}"/>
              </a:ext>
            </a:extLst>
          </p:cNvPr>
          <p:cNvSpPr/>
          <p:nvPr/>
        </p:nvSpPr>
        <p:spPr>
          <a:xfrm>
            <a:off x="1018819" y="2881540"/>
            <a:ext cx="4414683" cy="59976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85653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A97587-7DDC-197A-148B-FBDE63299B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C69A28-D94A-F887-2928-D5D1F21587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Market Trials Technical Details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C192CBD-41C4-C54E-66EC-C449CEDE63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119433"/>
            <a:ext cx="8534400" cy="5281367"/>
          </a:xfrm>
        </p:spPr>
        <p:txBody>
          <a:bodyPr/>
          <a:lstStyle/>
          <a:p>
            <a:pPr marL="0" indent="0">
              <a:buNone/>
            </a:pPr>
            <a:r>
              <a:rPr lang="en-US" sz="1800" u="sng">
                <a:solidFill>
                  <a:schemeClr val="tx2"/>
                </a:solidFill>
              </a:rPr>
              <a:t>Detailed discussions with TWG have provided technical content details</a:t>
            </a:r>
          </a:p>
          <a:p>
            <a:pPr marL="0" indent="0">
              <a:buNone/>
            </a:pPr>
            <a:r>
              <a:rPr lang="en-US" sz="1800">
                <a:solidFill>
                  <a:schemeClr val="tx2"/>
                </a:solidFill>
              </a:rPr>
              <a:t>	Digital Certificate details</a:t>
            </a:r>
          </a:p>
          <a:p>
            <a:pPr marL="0" indent="0">
              <a:buNone/>
            </a:pPr>
            <a:r>
              <a:rPr lang="en-US" sz="1800">
                <a:solidFill>
                  <a:schemeClr val="tx2"/>
                </a:solidFill>
              </a:rPr>
              <a:t>	Connectivity/URL details to User Interfaces and APIs</a:t>
            </a:r>
          </a:p>
          <a:p>
            <a:pPr marL="0" indent="0">
              <a:buNone/>
            </a:pPr>
            <a:r>
              <a:rPr lang="en-US" sz="1800">
                <a:solidFill>
                  <a:schemeClr val="tx2"/>
                </a:solidFill>
              </a:rPr>
              <a:t>	Reminder of how to submit new ICCP requests</a:t>
            </a:r>
          </a:p>
          <a:p>
            <a:pPr marL="0" indent="0">
              <a:buNone/>
            </a:pPr>
            <a:r>
              <a:rPr lang="en-US" sz="1800">
                <a:solidFill>
                  <a:schemeClr val="tx2"/>
                </a:solidFill>
              </a:rPr>
              <a:t>	RTC and Production Telemetry connectivity</a:t>
            </a:r>
          </a:p>
          <a:p>
            <a:pPr marL="0" indent="0">
              <a:buNone/>
            </a:pPr>
            <a:r>
              <a:rPr lang="en-US" sz="1800">
                <a:solidFill>
                  <a:schemeClr val="tx2"/>
                </a:solidFill>
              </a:rPr>
              <a:t>	Network Model Load Schedule</a:t>
            </a:r>
          </a:p>
          <a:p>
            <a:pPr marL="0" indent="0">
              <a:buNone/>
            </a:pPr>
            <a:endParaRPr lang="en-US" sz="160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en-US" sz="160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sz="1600">
                <a:solidFill>
                  <a:schemeClr val="tx2"/>
                </a:solidFill>
              </a:rPr>
              <a:t>All are posted on the</a:t>
            </a:r>
          </a:p>
          <a:p>
            <a:pPr marL="0" indent="0">
              <a:buNone/>
            </a:pPr>
            <a:r>
              <a:rPr lang="en-US" sz="1600">
                <a:solidFill>
                  <a:schemeClr val="tx2"/>
                </a:solidFill>
                <a:hlinkClick r:id="rId2"/>
              </a:rPr>
              <a:t>RTCBTF Homepage </a:t>
            </a:r>
            <a:endParaRPr lang="en-US" sz="160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sz="1600">
                <a:solidFill>
                  <a:schemeClr val="tx2"/>
                </a:solidFill>
              </a:rPr>
              <a:t>under Technical Details banner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D76DFEF-B1DC-B994-835B-EAEF364392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0412" y="3529013"/>
            <a:ext cx="5482319" cy="2378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12754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68A02B-5C7F-08EE-0F03-8050233C43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t"/>
          <a:lstStyle/>
          <a:p>
            <a:r>
              <a:rPr lang="en-US" dirty="0"/>
              <a:t>Reminder of RTC+B FAQ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EEBA4D-D3A7-2E7B-EE72-FE194A129E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45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ED5CDA0-F36E-518B-7F3C-7A7DDD841E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712925"/>
            <a:ext cx="7439025" cy="3128499"/>
          </a:xfrm>
          <a:prstGeom prst="rect">
            <a:avLst/>
          </a:prstGeom>
        </p:spPr>
      </p:pic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75C2D484-F222-334C-7725-B0B32225C964}"/>
              </a:ext>
            </a:extLst>
          </p:cNvPr>
          <p:cNvCxnSpPr>
            <a:cxnSpLocks/>
          </p:cNvCxnSpPr>
          <p:nvPr/>
        </p:nvCxnSpPr>
        <p:spPr>
          <a:xfrm flipH="1" flipV="1">
            <a:off x="1137557" y="4807406"/>
            <a:ext cx="228600" cy="4583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0484CBD4-C681-CDC8-AE82-F8453E9EA987}"/>
              </a:ext>
            </a:extLst>
          </p:cNvPr>
          <p:cNvSpPr txBox="1"/>
          <p:nvPr/>
        </p:nvSpPr>
        <p:spPr>
          <a:xfrm>
            <a:off x="382756" y="5276272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tx2"/>
                </a:solidFill>
              </a:rPr>
              <a:t>Worksheets for categories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E697E01-354D-C4ED-F21D-B160AF013CC8}"/>
              </a:ext>
            </a:extLst>
          </p:cNvPr>
          <p:cNvSpPr/>
          <p:nvPr/>
        </p:nvSpPr>
        <p:spPr>
          <a:xfrm>
            <a:off x="55789" y="3739028"/>
            <a:ext cx="7656740" cy="3048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65C08B6-565E-FD74-550F-8639462800E9}"/>
              </a:ext>
            </a:extLst>
          </p:cNvPr>
          <p:cNvSpPr txBox="1"/>
          <p:nvPr/>
        </p:nvSpPr>
        <p:spPr>
          <a:xfrm>
            <a:off x="228600" y="838200"/>
            <a:ext cx="8153400" cy="92333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2"/>
                </a:solidFill>
              </a:rPr>
              <a:t>Posted on RTCBTF Home Page under Key Documents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2"/>
                </a:solidFill>
              </a:rPr>
              <a:t>Common questions/responses in Excel Workbook (target weekly updates)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2"/>
                </a:solidFill>
              </a:rPr>
              <a:t>Search workbook for Key Words </a:t>
            </a:r>
          </a:p>
        </p:txBody>
      </p:sp>
    </p:spTree>
    <p:extLst>
      <p:ext uri="{BB962C8B-B14F-4D97-AF65-F5344CB8AC3E}">
        <p14:creationId xmlns:p14="http://schemas.microsoft.com/office/powerpoint/2010/main" val="4278806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F4DB268F-57EF-D5F3-4C06-FF1106E59A1E}"/>
              </a:ext>
            </a:extLst>
          </p:cNvPr>
          <p:cNvCxnSpPr>
            <a:cxnSpLocks/>
          </p:cNvCxnSpPr>
          <p:nvPr/>
        </p:nvCxnSpPr>
        <p:spPr>
          <a:xfrm>
            <a:off x="7828513" y="1130528"/>
            <a:ext cx="25868" cy="297409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712934A-26A9-BE81-294F-7959E8CC0F88}"/>
              </a:ext>
            </a:extLst>
          </p:cNvPr>
          <p:cNvCxnSpPr>
            <a:cxnSpLocks/>
          </p:cNvCxnSpPr>
          <p:nvPr/>
        </p:nvCxnSpPr>
        <p:spPr>
          <a:xfrm>
            <a:off x="5822442" y="1226820"/>
            <a:ext cx="4885" cy="174014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Callout: Up Arrow 48">
            <a:extLst>
              <a:ext uri="{FF2B5EF4-FFF2-40B4-BE49-F238E27FC236}">
                <a16:creationId xmlns:a16="http://schemas.microsoft.com/office/drawing/2014/main" id="{C4CFD68A-8338-20FF-1D15-DA6E7E0B42DC}"/>
              </a:ext>
            </a:extLst>
          </p:cNvPr>
          <p:cNvSpPr/>
          <p:nvPr/>
        </p:nvSpPr>
        <p:spPr>
          <a:xfrm>
            <a:off x="7860496" y="3098440"/>
            <a:ext cx="1118477" cy="992570"/>
          </a:xfrm>
          <a:prstGeom prst="upArrowCallou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Callout: Up Arrow 45">
            <a:extLst>
              <a:ext uri="{FF2B5EF4-FFF2-40B4-BE49-F238E27FC236}">
                <a16:creationId xmlns:a16="http://schemas.microsoft.com/office/drawing/2014/main" id="{258F6389-5056-30A5-20DD-6E03B20A6426}"/>
              </a:ext>
            </a:extLst>
          </p:cNvPr>
          <p:cNvSpPr/>
          <p:nvPr/>
        </p:nvSpPr>
        <p:spPr>
          <a:xfrm>
            <a:off x="4139825" y="3098440"/>
            <a:ext cx="3688688" cy="992570"/>
          </a:xfrm>
          <a:prstGeom prst="upArrowCallou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Callout: Up Arrow 44">
            <a:extLst>
              <a:ext uri="{FF2B5EF4-FFF2-40B4-BE49-F238E27FC236}">
                <a16:creationId xmlns:a16="http://schemas.microsoft.com/office/drawing/2014/main" id="{A8B296CF-89BF-A21C-30E4-3C25A415F79B}"/>
              </a:ext>
            </a:extLst>
          </p:cNvPr>
          <p:cNvSpPr/>
          <p:nvPr/>
        </p:nvSpPr>
        <p:spPr>
          <a:xfrm>
            <a:off x="1087260" y="3099348"/>
            <a:ext cx="3064045" cy="992570"/>
          </a:xfrm>
          <a:prstGeom prst="upArrowCallou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EC99DA3-0E15-3E33-06DE-669A0E837A28}"/>
              </a:ext>
            </a:extLst>
          </p:cNvPr>
          <p:cNvCxnSpPr>
            <a:cxnSpLocks/>
          </p:cNvCxnSpPr>
          <p:nvPr/>
        </p:nvCxnSpPr>
        <p:spPr>
          <a:xfrm flipH="1">
            <a:off x="4157581" y="1226820"/>
            <a:ext cx="6729" cy="221924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CFAA3BE-1DF0-B1BA-D3A8-151B1601CC6A}"/>
              </a:ext>
            </a:extLst>
          </p:cNvPr>
          <p:cNvCxnSpPr>
            <a:cxnSpLocks/>
          </p:cNvCxnSpPr>
          <p:nvPr/>
        </p:nvCxnSpPr>
        <p:spPr>
          <a:xfrm flipH="1">
            <a:off x="2592155" y="1226820"/>
            <a:ext cx="28969" cy="162639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ABA8E16-40F8-6DE7-3654-1F5652E27357}"/>
              </a:ext>
            </a:extLst>
          </p:cNvPr>
          <p:cNvCxnSpPr>
            <a:cxnSpLocks/>
          </p:cNvCxnSpPr>
          <p:nvPr/>
        </p:nvCxnSpPr>
        <p:spPr>
          <a:xfrm flipH="1">
            <a:off x="1087261" y="1226820"/>
            <a:ext cx="34798" cy="284875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">
            <a:extLst>
              <a:ext uri="{FF2B5EF4-FFF2-40B4-BE49-F238E27FC236}">
                <a16:creationId xmlns:a16="http://schemas.microsoft.com/office/drawing/2014/main" id="{EA97032A-B3FD-6C23-37C5-0CBE23E63CB1}"/>
              </a:ext>
            </a:extLst>
          </p:cNvPr>
          <p:cNvSpPr txBox="1">
            <a:spLocks/>
          </p:cNvSpPr>
          <p:nvPr/>
        </p:nvSpPr>
        <p:spPr>
          <a:xfrm>
            <a:off x="395202" y="233765"/>
            <a:ext cx="8487633" cy="57095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RTC+B Market Submissions -</a:t>
            </a:r>
            <a:r>
              <a:rPr lang="en-US" sz="1600" dirty="0"/>
              <a:t> </a:t>
            </a:r>
            <a:r>
              <a:rPr lang="en-US" dirty="0"/>
              <a:t>Systems configurations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92D907A-7C61-779A-5A91-6DB38D796CC0}"/>
              </a:ext>
            </a:extLst>
          </p:cNvPr>
          <p:cNvSpPr/>
          <p:nvPr/>
        </p:nvSpPr>
        <p:spPr>
          <a:xfrm>
            <a:off x="2618441" y="2125535"/>
            <a:ext cx="1561656" cy="914400"/>
          </a:xfrm>
          <a:prstGeom prst="rect">
            <a:avLst/>
          </a:prstGeom>
          <a:solidFill>
            <a:srgbClr val="FFFF0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b="1">
                <a:solidFill>
                  <a:schemeClr val="tx1"/>
                </a:solidFill>
              </a:rPr>
              <a:t>RTC QSE </a:t>
            </a:r>
          </a:p>
          <a:p>
            <a:pPr algn="ctr"/>
            <a:r>
              <a:rPr lang="en-US" sz="1100" b="1">
                <a:solidFill>
                  <a:schemeClr val="tx1"/>
                </a:solidFill>
              </a:rPr>
              <a:t>Submission Testing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A7C9F43-D1CD-5F82-6143-0F5ED6118E96}"/>
              </a:ext>
            </a:extLst>
          </p:cNvPr>
          <p:cNvSpPr/>
          <p:nvPr/>
        </p:nvSpPr>
        <p:spPr>
          <a:xfrm>
            <a:off x="4164625" y="2125535"/>
            <a:ext cx="1657817" cy="914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50" b="1">
                <a:solidFill>
                  <a:schemeClr val="tx1"/>
                </a:solidFill>
              </a:rPr>
              <a:t>Open-loop </a:t>
            </a:r>
          </a:p>
          <a:p>
            <a:pPr algn="ctr"/>
            <a:r>
              <a:rPr lang="en-US" sz="1050" b="1">
                <a:solidFill>
                  <a:schemeClr val="tx1"/>
                </a:solidFill>
              </a:rPr>
              <a:t>RTC SCED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4026E3E-4BBC-2CDE-660F-6E7C39CFCED7}"/>
              </a:ext>
            </a:extLst>
          </p:cNvPr>
          <p:cNvSpPr/>
          <p:nvPr/>
        </p:nvSpPr>
        <p:spPr>
          <a:xfrm>
            <a:off x="5822443" y="2126590"/>
            <a:ext cx="2006070" cy="910365"/>
          </a:xfrm>
          <a:prstGeom prst="rect">
            <a:avLst/>
          </a:prstGeom>
          <a:solidFill>
            <a:srgbClr val="F8948A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50" b="1">
                <a:solidFill>
                  <a:schemeClr val="tx1"/>
                </a:solidFill>
              </a:rPr>
              <a:t>Ongoing Open-Loop</a:t>
            </a:r>
          </a:p>
          <a:p>
            <a:pPr algn="ctr"/>
            <a:r>
              <a:rPr lang="en-US" sz="1050" b="1">
                <a:solidFill>
                  <a:schemeClr val="tx1"/>
                </a:solidFill>
              </a:rPr>
              <a:t>&amp; Periodic Closed-loop SCED/LFC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B04C06B-C52B-F389-AC5E-A225AA27F943}"/>
              </a:ext>
            </a:extLst>
          </p:cNvPr>
          <p:cNvSpPr/>
          <p:nvPr/>
        </p:nvSpPr>
        <p:spPr>
          <a:xfrm>
            <a:off x="2619727" y="1556611"/>
            <a:ext cx="789194" cy="381000"/>
          </a:xfrm>
          <a:prstGeom prst="rect">
            <a:avLst/>
          </a:prstGeom>
          <a:solidFill>
            <a:srgbClr val="E6EBF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>
                <a:solidFill>
                  <a:schemeClr val="tx1"/>
                </a:solidFill>
              </a:rPr>
              <a:t>May 2025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1A5A9EE-CEF8-7774-1B9B-556FBB9408BF}"/>
              </a:ext>
            </a:extLst>
          </p:cNvPr>
          <p:cNvSpPr/>
          <p:nvPr/>
        </p:nvSpPr>
        <p:spPr>
          <a:xfrm>
            <a:off x="3362585" y="1556611"/>
            <a:ext cx="817512" cy="381000"/>
          </a:xfrm>
          <a:prstGeom prst="rect">
            <a:avLst/>
          </a:prstGeom>
          <a:solidFill>
            <a:srgbClr val="E6EBF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>
                <a:solidFill>
                  <a:schemeClr val="tx1"/>
                </a:solidFill>
              </a:rPr>
              <a:t>June 2025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5462826-8396-1072-6270-9CEF9E396EC3}"/>
              </a:ext>
            </a:extLst>
          </p:cNvPr>
          <p:cNvSpPr/>
          <p:nvPr/>
        </p:nvSpPr>
        <p:spPr>
          <a:xfrm>
            <a:off x="4151305" y="1556611"/>
            <a:ext cx="845119" cy="381000"/>
          </a:xfrm>
          <a:prstGeom prst="rect">
            <a:avLst/>
          </a:prstGeom>
          <a:solidFill>
            <a:srgbClr val="E6EBF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>
                <a:solidFill>
                  <a:schemeClr val="tx1"/>
                </a:solidFill>
              </a:rPr>
              <a:t>July 2025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22F09F3-7FED-D165-CAC6-5872696DC5B8}"/>
              </a:ext>
            </a:extLst>
          </p:cNvPr>
          <p:cNvSpPr/>
          <p:nvPr/>
        </p:nvSpPr>
        <p:spPr>
          <a:xfrm>
            <a:off x="4971533" y="1565280"/>
            <a:ext cx="796539" cy="381000"/>
          </a:xfrm>
          <a:prstGeom prst="rect">
            <a:avLst/>
          </a:prstGeom>
          <a:solidFill>
            <a:srgbClr val="E6EBF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>
                <a:solidFill>
                  <a:schemeClr val="tx1"/>
                </a:solidFill>
              </a:rPr>
              <a:t>Aug 2025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45B9E6F-084C-A3B5-BD31-9FF09D8E34C1}"/>
              </a:ext>
            </a:extLst>
          </p:cNvPr>
          <p:cNvSpPr/>
          <p:nvPr/>
        </p:nvSpPr>
        <p:spPr>
          <a:xfrm>
            <a:off x="5748506" y="1565280"/>
            <a:ext cx="758718" cy="381000"/>
          </a:xfrm>
          <a:prstGeom prst="rect">
            <a:avLst/>
          </a:prstGeom>
          <a:solidFill>
            <a:srgbClr val="E6EBF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>
                <a:solidFill>
                  <a:schemeClr val="tx1"/>
                </a:solidFill>
              </a:rPr>
              <a:t>Sep 2025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641105A9-C787-2703-CAF0-7909C9525862}"/>
              </a:ext>
            </a:extLst>
          </p:cNvPr>
          <p:cNvSpPr/>
          <p:nvPr/>
        </p:nvSpPr>
        <p:spPr>
          <a:xfrm>
            <a:off x="6486711" y="1565280"/>
            <a:ext cx="603818" cy="381000"/>
          </a:xfrm>
          <a:prstGeom prst="rect">
            <a:avLst/>
          </a:prstGeom>
          <a:solidFill>
            <a:srgbClr val="E6EBF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>
                <a:solidFill>
                  <a:schemeClr val="tx1"/>
                </a:solidFill>
              </a:rPr>
              <a:t>Oct 2025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0869C7E7-6AD6-66EE-9476-0F679F08C46C}"/>
              </a:ext>
            </a:extLst>
          </p:cNvPr>
          <p:cNvSpPr/>
          <p:nvPr/>
        </p:nvSpPr>
        <p:spPr>
          <a:xfrm>
            <a:off x="7068495" y="1565280"/>
            <a:ext cx="717282" cy="381000"/>
          </a:xfrm>
          <a:prstGeom prst="rect">
            <a:avLst/>
          </a:prstGeom>
          <a:solidFill>
            <a:srgbClr val="E6EBF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>
                <a:solidFill>
                  <a:schemeClr val="tx1"/>
                </a:solidFill>
              </a:rPr>
              <a:t>Nov 2025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D32395EE-33E2-A0BC-9F5A-829AF4E65FA6}"/>
              </a:ext>
            </a:extLst>
          </p:cNvPr>
          <p:cNvSpPr/>
          <p:nvPr/>
        </p:nvSpPr>
        <p:spPr>
          <a:xfrm>
            <a:off x="7785777" y="1565280"/>
            <a:ext cx="1091523" cy="381000"/>
          </a:xfrm>
          <a:prstGeom prst="rect">
            <a:avLst/>
          </a:prstGeom>
          <a:solidFill>
            <a:srgbClr val="E6EBF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>
                <a:solidFill>
                  <a:schemeClr val="tx1"/>
                </a:solidFill>
              </a:rPr>
              <a:t>Dec 2025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30519A9-0C02-DC6F-1AA2-E48EFB265269}"/>
              </a:ext>
            </a:extLst>
          </p:cNvPr>
          <p:cNvSpPr txBox="1"/>
          <p:nvPr/>
        </p:nvSpPr>
        <p:spPr>
          <a:xfrm>
            <a:off x="1062586" y="1123202"/>
            <a:ext cx="952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/>
              <a:t>Start </a:t>
            </a:r>
          </a:p>
          <a:p>
            <a:r>
              <a:rPr lang="en-US" sz="1200"/>
              <a:t>03/2025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F168978B-C93E-362D-C8FE-5A79048E3FD1}"/>
              </a:ext>
            </a:extLst>
          </p:cNvPr>
          <p:cNvSpPr txBox="1"/>
          <p:nvPr/>
        </p:nvSpPr>
        <p:spPr>
          <a:xfrm>
            <a:off x="2550642" y="1130528"/>
            <a:ext cx="952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/>
              <a:t>Start </a:t>
            </a:r>
          </a:p>
          <a:p>
            <a:r>
              <a:rPr lang="en-US" sz="1200"/>
              <a:t>05/2025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8F84B4E5-3DF5-E3A3-87C1-CC46E09B68AC}"/>
              </a:ext>
            </a:extLst>
          </p:cNvPr>
          <p:cNvSpPr txBox="1"/>
          <p:nvPr/>
        </p:nvSpPr>
        <p:spPr>
          <a:xfrm>
            <a:off x="5801810" y="1125970"/>
            <a:ext cx="952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/>
              <a:t>Start </a:t>
            </a:r>
          </a:p>
          <a:p>
            <a:r>
              <a:rPr lang="en-US" sz="1200"/>
              <a:t>09/2025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7AAB836F-23AE-B9EC-777B-494ED303ACD7}"/>
              </a:ext>
            </a:extLst>
          </p:cNvPr>
          <p:cNvSpPr txBox="1"/>
          <p:nvPr/>
        </p:nvSpPr>
        <p:spPr>
          <a:xfrm>
            <a:off x="7867389" y="1087620"/>
            <a:ext cx="952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/>
              <a:t>Go-Live</a:t>
            </a:r>
          </a:p>
          <a:p>
            <a:r>
              <a:rPr lang="en-US" sz="1200"/>
              <a:t>12/5/25*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28063DA-CBE7-2F20-B567-C6BEDD268778}"/>
              </a:ext>
            </a:extLst>
          </p:cNvPr>
          <p:cNvSpPr/>
          <p:nvPr/>
        </p:nvSpPr>
        <p:spPr>
          <a:xfrm>
            <a:off x="1830924" y="1549285"/>
            <a:ext cx="787517" cy="381000"/>
          </a:xfrm>
          <a:prstGeom prst="rect">
            <a:avLst/>
          </a:prstGeom>
          <a:solidFill>
            <a:srgbClr val="E6EBF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>
                <a:solidFill>
                  <a:schemeClr val="tx1"/>
                </a:solidFill>
              </a:rPr>
              <a:t>Apr 2025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6657172-2A8A-1133-136D-39B6F9AA4A3D}"/>
              </a:ext>
            </a:extLst>
          </p:cNvPr>
          <p:cNvSpPr/>
          <p:nvPr/>
        </p:nvSpPr>
        <p:spPr>
          <a:xfrm>
            <a:off x="1120708" y="1549285"/>
            <a:ext cx="779557" cy="381000"/>
          </a:xfrm>
          <a:prstGeom prst="rect">
            <a:avLst/>
          </a:prstGeom>
          <a:solidFill>
            <a:srgbClr val="E6EBF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>
                <a:solidFill>
                  <a:schemeClr val="tx1"/>
                </a:solidFill>
              </a:rPr>
              <a:t>Mar 2025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10A4BE0-7FC2-429B-C93E-DF976D694308}"/>
              </a:ext>
            </a:extLst>
          </p:cNvPr>
          <p:cNvSpPr/>
          <p:nvPr/>
        </p:nvSpPr>
        <p:spPr>
          <a:xfrm>
            <a:off x="219637" y="1549285"/>
            <a:ext cx="892831" cy="381000"/>
          </a:xfrm>
          <a:prstGeom prst="rect">
            <a:avLst/>
          </a:prstGeom>
          <a:solidFill>
            <a:srgbClr val="E6EBF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>
                <a:solidFill>
                  <a:schemeClr val="tx1"/>
                </a:solidFill>
              </a:rPr>
              <a:t>Feb 2025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021F118-260E-F037-9CFA-D81A17929FA6}"/>
              </a:ext>
            </a:extLst>
          </p:cNvPr>
          <p:cNvSpPr/>
          <p:nvPr/>
        </p:nvSpPr>
        <p:spPr>
          <a:xfrm>
            <a:off x="1120708" y="2125535"/>
            <a:ext cx="1477658" cy="9144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b="1">
                <a:solidFill>
                  <a:schemeClr val="tx1"/>
                </a:solidFill>
              </a:rPr>
              <a:t>Optional: RTC QSE/Vendor Developer</a:t>
            </a:r>
          </a:p>
          <a:p>
            <a:pPr algn="ctr"/>
            <a:r>
              <a:rPr lang="en-US" sz="1100" b="1">
                <a:solidFill>
                  <a:schemeClr val="tx1"/>
                </a:solidFill>
              </a:rPr>
              <a:t>Submission Testing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E2B9A18-6378-834C-6B94-1AE875932493}"/>
              </a:ext>
            </a:extLst>
          </p:cNvPr>
          <p:cNvSpPr txBox="1"/>
          <p:nvPr/>
        </p:nvSpPr>
        <p:spPr>
          <a:xfrm>
            <a:off x="4146554" y="1089298"/>
            <a:ext cx="952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/>
              <a:t>Start </a:t>
            </a:r>
          </a:p>
          <a:p>
            <a:r>
              <a:rPr lang="en-US" sz="1200"/>
              <a:t>07/2025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5AA021C-15FE-AF84-3DE5-A4D44D5E07E3}"/>
              </a:ext>
            </a:extLst>
          </p:cNvPr>
          <p:cNvSpPr/>
          <p:nvPr/>
        </p:nvSpPr>
        <p:spPr>
          <a:xfrm>
            <a:off x="788864" y="3320558"/>
            <a:ext cx="3616796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b="1">
                <a:solidFill>
                  <a:schemeClr val="tx1"/>
                </a:solidFill>
              </a:rPr>
              <a:t>Certificate</a:t>
            </a:r>
            <a:r>
              <a:rPr lang="en-US" sz="1100">
                <a:solidFill>
                  <a:schemeClr val="tx1"/>
                </a:solidFill>
              </a:rPr>
              <a:t>: Current MOTE</a:t>
            </a:r>
          </a:p>
          <a:p>
            <a:pPr algn="ctr"/>
            <a:r>
              <a:rPr lang="en-US" sz="1100" b="1">
                <a:solidFill>
                  <a:schemeClr val="tx1"/>
                </a:solidFill>
              </a:rPr>
              <a:t>Env</a:t>
            </a:r>
            <a:r>
              <a:rPr lang="en-US" sz="1100">
                <a:solidFill>
                  <a:schemeClr val="tx1"/>
                </a:solidFill>
              </a:rPr>
              <a:t>: ERCOT RTC Market Trial</a:t>
            </a:r>
          </a:p>
          <a:p>
            <a:pPr algn="ctr"/>
            <a:r>
              <a:rPr lang="en-US" sz="1100" b="1">
                <a:solidFill>
                  <a:schemeClr val="tx1"/>
                </a:solidFill>
              </a:rPr>
              <a:t>URL</a:t>
            </a:r>
            <a:r>
              <a:rPr lang="en-US" sz="1100">
                <a:solidFill>
                  <a:schemeClr val="tx1"/>
                </a:solidFill>
              </a:rPr>
              <a:t>: RTC MIS MOTE URL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63E1150-A6CE-E8EF-27D9-A13A443730CF}"/>
              </a:ext>
            </a:extLst>
          </p:cNvPr>
          <p:cNvSpPr/>
          <p:nvPr/>
        </p:nvSpPr>
        <p:spPr>
          <a:xfrm>
            <a:off x="3571372" y="3320558"/>
            <a:ext cx="439638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b="1">
                <a:solidFill>
                  <a:schemeClr val="tx1"/>
                </a:solidFill>
              </a:rPr>
              <a:t>Certificate</a:t>
            </a:r>
            <a:r>
              <a:rPr lang="en-US" sz="1100">
                <a:solidFill>
                  <a:schemeClr val="tx1"/>
                </a:solidFill>
              </a:rPr>
              <a:t>: Current Production</a:t>
            </a:r>
          </a:p>
          <a:p>
            <a:pPr algn="ctr"/>
            <a:r>
              <a:rPr lang="en-US" sz="1100" b="1">
                <a:solidFill>
                  <a:schemeClr val="tx1"/>
                </a:solidFill>
              </a:rPr>
              <a:t>Env</a:t>
            </a:r>
            <a:r>
              <a:rPr lang="en-US" sz="1100">
                <a:solidFill>
                  <a:schemeClr val="tx1"/>
                </a:solidFill>
              </a:rPr>
              <a:t>: ERCOT RTC Market Trial</a:t>
            </a:r>
          </a:p>
          <a:p>
            <a:pPr algn="ctr"/>
            <a:r>
              <a:rPr lang="en-US" sz="1100" b="1">
                <a:solidFill>
                  <a:schemeClr val="tx1"/>
                </a:solidFill>
              </a:rPr>
              <a:t>URL</a:t>
            </a:r>
            <a:r>
              <a:rPr lang="en-US" sz="1100">
                <a:solidFill>
                  <a:schemeClr val="tx1"/>
                </a:solidFill>
              </a:rPr>
              <a:t>: RTC MIS Market Trial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A646BEF0-EAEE-C3E7-2D0D-8118E0E63277}"/>
              </a:ext>
            </a:extLst>
          </p:cNvPr>
          <p:cNvSpPr/>
          <p:nvPr/>
        </p:nvSpPr>
        <p:spPr>
          <a:xfrm>
            <a:off x="7805168" y="3320558"/>
            <a:ext cx="1167301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50" b="1">
                <a:solidFill>
                  <a:schemeClr val="tx1"/>
                </a:solidFill>
              </a:rPr>
              <a:t>Cert</a:t>
            </a:r>
            <a:r>
              <a:rPr lang="en-US" sz="1050">
                <a:solidFill>
                  <a:schemeClr val="tx1"/>
                </a:solidFill>
              </a:rPr>
              <a:t>: Production</a:t>
            </a:r>
          </a:p>
          <a:p>
            <a:pPr algn="ctr"/>
            <a:r>
              <a:rPr lang="en-US" sz="1050" b="1">
                <a:solidFill>
                  <a:schemeClr val="tx1"/>
                </a:solidFill>
              </a:rPr>
              <a:t>Env</a:t>
            </a:r>
            <a:r>
              <a:rPr lang="en-US" sz="1050">
                <a:solidFill>
                  <a:schemeClr val="tx1"/>
                </a:solidFill>
              </a:rPr>
              <a:t>: Prod</a:t>
            </a:r>
          </a:p>
          <a:p>
            <a:pPr algn="ctr"/>
            <a:r>
              <a:rPr lang="en-US" sz="1050" b="1">
                <a:solidFill>
                  <a:schemeClr val="tx1"/>
                </a:solidFill>
              </a:rPr>
              <a:t>URL</a:t>
            </a:r>
            <a:r>
              <a:rPr lang="en-US" sz="1050">
                <a:solidFill>
                  <a:schemeClr val="tx1"/>
                </a:solidFill>
              </a:rPr>
              <a:t>: MIS Prod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3111D675-D684-D8CB-2FC9-424D6C033CC7}"/>
              </a:ext>
            </a:extLst>
          </p:cNvPr>
          <p:cNvSpPr txBox="1"/>
          <p:nvPr/>
        </p:nvSpPr>
        <p:spPr>
          <a:xfrm>
            <a:off x="395202" y="4350754"/>
            <a:ext cx="824194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QSE/Vendor developer can use MOTE certificates &amp; RTC MIS MOTE API URL to test the submissions until end of submission testing phase (end of June) as needed. </a:t>
            </a:r>
            <a:r>
              <a:rPr lang="en-US" sz="1200" i="1" dirty="0"/>
              <a:t>At the start of the Open Loop testing, RTC MOTE MIS URLs will be disabled.</a:t>
            </a:r>
          </a:p>
          <a:p>
            <a:r>
              <a:rPr lang="en-US" sz="1200" b="1" u="sng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b="1" u="sng" dirty="0"/>
              <a:t>URL links:</a:t>
            </a:r>
            <a:r>
              <a:rPr lang="en-US" sz="1200" b="1" dirty="0"/>
              <a:t> </a:t>
            </a:r>
            <a:r>
              <a:rPr lang="en-US" sz="1200" dirty="0"/>
              <a:t>RTC MOTE and Market Trial URL links to be used for MMSUI, OSUI and API submissions. Actual links are provided in next slide.</a:t>
            </a:r>
          </a:p>
          <a:p>
            <a:endParaRPr lang="en-US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For notifications/responses to MPs from RTC Market Trials environment, MP will need to provide the listener URL to ERCOT</a:t>
            </a:r>
          </a:p>
        </p:txBody>
      </p:sp>
      <p:sp>
        <p:nvSpPr>
          <p:cNvPr id="5" name="Arrow: Down 4">
            <a:extLst>
              <a:ext uri="{FF2B5EF4-FFF2-40B4-BE49-F238E27FC236}">
                <a16:creationId xmlns:a16="http://schemas.microsoft.com/office/drawing/2014/main" id="{01DA1443-B804-8C42-A6C3-98FF64923F8E}"/>
              </a:ext>
            </a:extLst>
          </p:cNvPr>
          <p:cNvSpPr/>
          <p:nvPr/>
        </p:nvSpPr>
        <p:spPr>
          <a:xfrm rot="10800000">
            <a:off x="5708794" y="4075575"/>
            <a:ext cx="550749" cy="1261406"/>
          </a:xfrm>
          <a:prstGeom prst="down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Multiplication Sign 15">
            <a:extLst>
              <a:ext uri="{FF2B5EF4-FFF2-40B4-BE49-F238E27FC236}">
                <a16:creationId xmlns:a16="http://schemas.microsoft.com/office/drawing/2014/main" id="{D63F9516-6395-5ABA-2C70-08AAE2A8F712}"/>
              </a:ext>
            </a:extLst>
          </p:cNvPr>
          <p:cNvSpPr/>
          <p:nvPr/>
        </p:nvSpPr>
        <p:spPr>
          <a:xfrm>
            <a:off x="1657810" y="3212638"/>
            <a:ext cx="2019748" cy="1125416"/>
          </a:xfrm>
          <a:prstGeom prst="mathMultiply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0468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ADD551-A04F-2165-E81D-E0D8C2678A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RTC+B Market Submissions -</a:t>
            </a:r>
            <a:r>
              <a:rPr lang="en-US" sz="2000"/>
              <a:t> </a:t>
            </a:r>
            <a:r>
              <a:rPr lang="en-US"/>
              <a:t>Systems configurations</a:t>
            </a:r>
            <a:br>
              <a:rPr lang="en-US"/>
            </a:br>
            <a:r>
              <a:rPr lang="en-US" sz="2000"/>
              <a:t>(Updated with URLs)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43A2A5-7F17-7263-7E2B-1CDEC70719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47</a:t>
            </a:fld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3B2D2FC-6B82-231F-FD22-37E96BBFA599}"/>
              </a:ext>
            </a:extLst>
          </p:cNvPr>
          <p:cNvSpPr txBox="1">
            <a:spLocks/>
          </p:cNvSpPr>
          <p:nvPr/>
        </p:nvSpPr>
        <p:spPr>
          <a:xfrm>
            <a:off x="-85060" y="764406"/>
            <a:ext cx="8534400" cy="854015"/>
          </a:xfrm>
          <a:prstGeom prst="rect">
            <a:avLst/>
          </a:prstGeom>
        </p:spPr>
        <p:txBody>
          <a:bodyPr lIns="274320" tIns="274320" rIns="274320" bIns="274320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/>
              <a:t>RTC+B Market Trials and Go-live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/>
          </a:p>
          <a:p>
            <a:pPr marL="0" indent="0">
              <a:buFont typeface="Arial" panose="020B0604020202020204" pitchFamily="34" charset="0"/>
              <a:buNone/>
            </a:pPr>
            <a:endParaRPr lang="en-US"/>
          </a:p>
          <a:p>
            <a:pPr marL="0" indent="0">
              <a:buFont typeface="Arial" panose="020B0604020202020204" pitchFamily="34" charset="0"/>
              <a:buNone/>
            </a:pPr>
            <a:endParaRPr lang="en-US"/>
          </a:p>
          <a:p>
            <a:pPr marL="0" indent="0">
              <a:buFont typeface="Arial" panose="020B0604020202020204" pitchFamily="34" charset="0"/>
              <a:buNone/>
            </a:pPr>
            <a:endParaRPr lang="en-US"/>
          </a:p>
          <a:p>
            <a:pPr marL="0" indent="0">
              <a:buFont typeface="Arial" panose="020B0604020202020204" pitchFamily="34" charset="0"/>
              <a:buNone/>
            </a:pPr>
            <a:endParaRPr lang="en-US"/>
          </a:p>
          <a:p>
            <a:pPr marL="0" indent="0">
              <a:buFont typeface="Arial" panose="020B0604020202020204" pitchFamily="34" charset="0"/>
              <a:buNone/>
            </a:pPr>
            <a:endParaRPr lang="en-US"/>
          </a:p>
          <a:p>
            <a:pPr marL="0" indent="0">
              <a:buFont typeface="Arial" panose="020B0604020202020204" pitchFamily="34" charset="0"/>
              <a:buNone/>
            </a:pPr>
            <a:endParaRPr lang="en-US"/>
          </a:p>
          <a:p>
            <a:pPr marL="0" indent="0">
              <a:buFont typeface="Arial" panose="020B0604020202020204" pitchFamily="34" charset="0"/>
              <a:buNone/>
            </a:pPr>
            <a:endParaRPr lang="en-US"/>
          </a:p>
          <a:p>
            <a:pPr marL="0" indent="0">
              <a:buFont typeface="Arial" panose="020B0604020202020204" pitchFamily="34" charset="0"/>
              <a:buNone/>
            </a:pPr>
            <a:endParaRPr lang="en-US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3213A883-B02D-CB28-F0A7-64F42809F0BB}"/>
              </a:ext>
            </a:extLst>
          </p:cNvPr>
          <p:cNvGraphicFramePr>
            <a:graphicFrameLocks noGrp="1"/>
          </p:cNvGraphicFramePr>
          <p:nvPr/>
        </p:nvGraphicFramePr>
        <p:xfrm>
          <a:off x="182033" y="1477823"/>
          <a:ext cx="8657167" cy="394716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1341785">
                  <a:extLst>
                    <a:ext uri="{9D8B030D-6E8A-4147-A177-3AD203B41FA5}">
                      <a16:colId xmlns:a16="http://schemas.microsoft.com/office/drawing/2014/main" val="1201586897"/>
                    </a:ext>
                  </a:extLst>
                </a:gridCol>
                <a:gridCol w="1003927">
                  <a:extLst>
                    <a:ext uri="{9D8B030D-6E8A-4147-A177-3AD203B41FA5}">
                      <a16:colId xmlns:a16="http://schemas.microsoft.com/office/drawing/2014/main" val="4091205400"/>
                    </a:ext>
                  </a:extLst>
                </a:gridCol>
                <a:gridCol w="3224470">
                  <a:extLst>
                    <a:ext uri="{9D8B030D-6E8A-4147-A177-3AD203B41FA5}">
                      <a16:colId xmlns:a16="http://schemas.microsoft.com/office/drawing/2014/main" val="2932045821"/>
                    </a:ext>
                  </a:extLst>
                </a:gridCol>
                <a:gridCol w="3086985">
                  <a:extLst>
                    <a:ext uri="{9D8B030D-6E8A-4147-A177-3AD203B41FA5}">
                      <a16:colId xmlns:a16="http://schemas.microsoft.com/office/drawing/2014/main" val="2830311425"/>
                    </a:ext>
                  </a:extLst>
                </a:gridCol>
              </a:tblGrid>
              <a:tr h="31871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RTC Phase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Digital Certificate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MMSUI / OSUI URL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API / WAN URL</a:t>
                      </a:r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87590528"/>
                  </a:ext>
                </a:extLst>
              </a:tr>
              <a:tr h="39034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Vendor/QSE Submissions Testing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Current MOTE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RTC MOTE MIS URLs</a:t>
                      </a:r>
                    </a:p>
                    <a:p>
                      <a:pPr marL="0" algn="l" defTabSz="914400" rtl="0" eaLnBrk="1" latinLnBrk="0" hangingPunct="1"/>
                      <a:r>
                        <a:rPr lang="en-US" sz="1100" u="none" strike="noStrike" kern="1200">
                          <a:solidFill>
                            <a:schemeClr val="accent4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2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https://testmarkettrials.ercot.com/mmsui/mmsui/displayTradesLanding.action</a:t>
                      </a:r>
                      <a:endParaRPr lang="en-US" sz="1100" u="none" strike="noStrike" kern="1200">
                        <a:solidFill>
                          <a:schemeClr val="accent4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/>
                      <a:endParaRPr lang="en-US" sz="1100" u="none" strike="noStrike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/>
                      <a:r>
                        <a:rPr lang="en-US" sz="1100" u="none" strike="noStrike" kern="1200">
                          <a:solidFill>
                            <a:schemeClr val="accent4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https://testmarkettrials.ercot.com/osrui/osrui/Summary.action</a:t>
                      </a:r>
                      <a:endParaRPr lang="en-US" sz="1100" u="none" strike="noStrike" kern="1200">
                        <a:solidFill>
                          <a:schemeClr val="accent4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 dirty="0">
                          <a:effectLst/>
                        </a:rPr>
                        <a:t>RTC MOTE API/WAN URL</a:t>
                      </a:r>
                    </a:p>
                    <a:p>
                      <a:pPr marL="0" algn="l" defTabSz="914400" rtl="0" eaLnBrk="1" latinLnBrk="0" hangingPunct="1"/>
                      <a:r>
                        <a:rPr lang="en-US" sz="1100" u="none" strike="noStrike" kern="1200" dirty="0">
                          <a:solidFill>
                            <a:schemeClr val="accent4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https://testmarkettrialsapi.ercot.com/NodalAPI/EWS/</a:t>
                      </a:r>
                      <a:endParaRPr lang="en-US" sz="1100" u="none" strike="noStrike" kern="1200" dirty="0">
                        <a:solidFill>
                          <a:schemeClr val="accent4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/>
                      <a:r>
                        <a:rPr lang="en-US" sz="1100" u="none" strike="noStrike" kern="1200" dirty="0">
                          <a:solidFill>
                            <a:schemeClr val="accent4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5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https://testmarkettrialsapi.wan.ercot.com/NodalAPI/EWS/</a:t>
                      </a:r>
                      <a:endParaRPr lang="en-US" sz="1100" u="none" strike="noStrike" kern="1200" dirty="0">
                        <a:solidFill>
                          <a:schemeClr val="accent4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46878641"/>
                  </a:ext>
                </a:extLst>
              </a:tr>
              <a:tr h="39034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Open Loop and Closed Loop Testing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Current Production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RTC Market Trial URL</a:t>
                      </a:r>
                    </a:p>
                    <a:p>
                      <a:pPr marL="0" algn="l" defTabSz="914400" rtl="0" eaLnBrk="1" latinLnBrk="0" hangingPunct="1"/>
                      <a:r>
                        <a:rPr lang="en-US" sz="1100" u="none" strike="noStrike" kern="1200">
                          <a:solidFill>
                            <a:schemeClr val="accent4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2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https://markettrials.ercot.com/mmsui/mmsui/displayTradesLanding.action</a:t>
                      </a:r>
                      <a:endParaRPr lang="en-US" sz="1100" u="none" strike="noStrike" kern="1200">
                        <a:solidFill>
                          <a:schemeClr val="accent4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/>
                      <a:endParaRPr lang="en-US" sz="1100" u="none" strike="noStrike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/>
                      <a:r>
                        <a:rPr lang="en-US" sz="1100" u="none" strike="noStrike" kern="1200">
                          <a:solidFill>
                            <a:schemeClr val="accent4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https://markettrials.ercot.com/osrui/osrui/Summary.action</a:t>
                      </a:r>
                      <a:endParaRPr lang="en-US" sz="1100" u="none" strike="noStrike" kern="1200">
                        <a:solidFill>
                          <a:schemeClr val="accent4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RTC Market Trial API/WAN URL</a:t>
                      </a:r>
                    </a:p>
                    <a:p>
                      <a:pPr marL="0" algn="l" defTabSz="914400" rtl="0" eaLnBrk="1" latinLnBrk="0" hangingPunct="1"/>
                      <a:r>
                        <a:rPr lang="en-US" sz="1100" u="none" strike="noStrike" kern="1200">
                          <a:solidFill>
                            <a:schemeClr val="accent4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6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https://markettrialsapi.ercot.com/NodalAPI/EWS/</a:t>
                      </a:r>
                      <a:endParaRPr lang="en-US" sz="1100" u="none" strike="noStrike" kern="1200">
                        <a:solidFill>
                          <a:schemeClr val="accent4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/>
                      <a:r>
                        <a:rPr lang="en-US" sz="1100" u="none" strike="noStrike" kern="1200">
                          <a:solidFill>
                            <a:schemeClr val="accent4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7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https://markettrialsapi.wan.ercot.com/NodalAPI/EWS/</a:t>
                      </a:r>
                      <a:endParaRPr lang="en-US" sz="1100" u="none" strike="noStrike" kern="1200">
                        <a:solidFill>
                          <a:schemeClr val="accent4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40966834"/>
                  </a:ext>
                </a:extLst>
              </a:tr>
              <a:tr h="39034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From RTC Go-live onwards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Current Production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sng" strike="noStrike">
                          <a:effectLst/>
                        </a:rPr>
                        <a:t>Current Prod MIS URL</a:t>
                      </a:r>
                    </a:p>
                    <a:p>
                      <a:pPr marL="0" algn="l" defTabSz="914400" rtl="0" eaLnBrk="1" fontAlgn="b" latinLnBrk="0" hangingPunct="1"/>
                      <a:r>
                        <a:rPr lang="en-US" sz="1100" u="sng" strike="noStrike" kern="1200">
                          <a:solidFill>
                            <a:schemeClr val="accent4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mis.ercot.com/</a:t>
                      </a:r>
                      <a:r>
                        <a:rPr lang="en-US" sz="1100" u="sng" strike="noStrike" kern="1200" err="1">
                          <a:solidFill>
                            <a:schemeClr val="accent4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mmsui</a:t>
                      </a:r>
                      <a:br>
                        <a:rPr lang="en-US" sz="1100" u="sng" strike="noStrike" kern="1200">
                          <a:solidFill>
                            <a:schemeClr val="accent4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100" u="sng" strike="noStrike" kern="1200">
                          <a:solidFill>
                            <a:schemeClr val="accent4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mis.ercot.com/</a:t>
                      </a:r>
                      <a:r>
                        <a:rPr lang="en-US" sz="1100" u="sng" strike="noStrike" kern="1200" err="1">
                          <a:solidFill>
                            <a:schemeClr val="accent4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osui</a:t>
                      </a:r>
                      <a:endParaRPr lang="en-US" sz="1100" u="sng" strike="noStrike" kern="1200">
                        <a:solidFill>
                          <a:schemeClr val="accent4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New Production API/WAN URL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38221284"/>
                  </a:ext>
                </a:extLst>
              </a:tr>
            </a:tbl>
          </a:graphicData>
        </a:graphic>
      </p:graphicFrame>
      <p:sp>
        <p:nvSpPr>
          <p:cNvPr id="3" name="Multiplication Sign 2">
            <a:extLst>
              <a:ext uri="{FF2B5EF4-FFF2-40B4-BE49-F238E27FC236}">
                <a16:creationId xmlns:a16="http://schemas.microsoft.com/office/drawing/2014/main" id="{072CC035-AE87-3760-2F5E-5BCCFB35BD1D}"/>
              </a:ext>
            </a:extLst>
          </p:cNvPr>
          <p:cNvSpPr/>
          <p:nvPr/>
        </p:nvSpPr>
        <p:spPr>
          <a:xfrm>
            <a:off x="2936003" y="2102573"/>
            <a:ext cx="2019748" cy="1125416"/>
          </a:xfrm>
          <a:prstGeom prst="mathMultiply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Multiplication Sign 5">
            <a:extLst>
              <a:ext uri="{FF2B5EF4-FFF2-40B4-BE49-F238E27FC236}">
                <a16:creationId xmlns:a16="http://schemas.microsoft.com/office/drawing/2014/main" id="{D619DC5D-98E5-ECCD-2EE9-BD20C7EC463E}"/>
              </a:ext>
            </a:extLst>
          </p:cNvPr>
          <p:cNvSpPr/>
          <p:nvPr/>
        </p:nvSpPr>
        <p:spPr>
          <a:xfrm>
            <a:off x="6323215" y="2102573"/>
            <a:ext cx="2019748" cy="1125416"/>
          </a:xfrm>
          <a:prstGeom prst="mathMultiply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BB39316-7FC1-7A0B-3A6D-A161EE6753EF}"/>
              </a:ext>
            </a:extLst>
          </p:cNvPr>
          <p:cNvSpPr/>
          <p:nvPr/>
        </p:nvSpPr>
        <p:spPr>
          <a:xfrm>
            <a:off x="1" y="3227989"/>
            <a:ext cx="8961966" cy="1560321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96166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ADD551-A04F-2165-E81D-E0D8C2678A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RTC+B Market Submissions -</a:t>
            </a:r>
            <a:r>
              <a:rPr lang="en-US" sz="2000" dirty="0"/>
              <a:t> </a:t>
            </a:r>
            <a:r>
              <a:rPr lang="en-US" dirty="0"/>
              <a:t>Systems configurations</a:t>
            </a:r>
            <a:br>
              <a:rPr lang="en-US" dirty="0"/>
            </a:br>
            <a:r>
              <a:rPr lang="en-US" u="sng" dirty="0"/>
              <a:t>Public Key Update for WAN/API submissions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E3208117-FCBF-86B6-E8F1-E9022CB759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946298"/>
            <a:ext cx="8534400" cy="5096525"/>
          </a:xfrm>
        </p:spPr>
        <p:txBody>
          <a:bodyPr/>
          <a:lstStyle/>
          <a:p>
            <a:r>
              <a:rPr lang="en-US" sz="1400" dirty="0"/>
              <a:t>For API/WAN submissions into Market Trials environments, need to download public keys and place into the keystore location in system being used for RTC+B submissions.</a:t>
            </a:r>
          </a:p>
          <a:p>
            <a:endParaRPr lang="en-US" sz="1400" dirty="0"/>
          </a:p>
          <a:p>
            <a:r>
              <a:rPr lang="en-US" sz="1400" dirty="0"/>
              <a:t>No change to digital user certificates – continue to use existing MOTE and Production Certificates</a:t>
            </a:r>
          </a:p>
          <a:p>
            <a:endParaRPr lang="en-US" dirty="0"/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effectLst/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Market Trial API Public key location: </a:t>
            </a:r>
            <a:r>
              <a:rPr lang="en-US" sz="1600" u="sng" dirty="0">
                <a:solidFill>
                  <a:srgbClr val="467886"/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2"/>
              </a:rPr>
              <a:t>https://www.ercot.com/services/mdt/webservices</a:t>
            </a:r>
            <a:endParaRPr lang="en-US" sz="1600" dirty="0">
              <a:effectLst/>
              <a:latin typeface="Aptos" panose="020B0004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43A2A5-7F17-7263-7E2B-1CDEC70719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48</a:t>
            </a:fld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3B2D2FC-6B82-231F-FD22-37E96BBFA599}"/>
              </a:ext>
            </a:extLst>
          </p:cNvPr>
          <p:cNvSpPr txBox="1">
            <a:spLocks/>
          </p:cNvSpPr>
          <p:nvPr/>
        </p:nvSpPr>
        <p:spPr>
          <a:xfrm>
            <a:off x="380999" y="1254642"/>
            <a:ext cx="8358963" cy="4508205"/>
          </a:xfrm>
          <a:prstGeom prst="rect">
            <a:avLst/>
          </a:prstGeom>
        </p:spPr>
        <p:txBody>
          <a:bodyPr lIns="274320" tIns="274320" rIns="274320" bIns="274320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/>
          </a:p>
          <a:p>
            <a:pPr marL="0" indent="0">
              <a:buFont typeface="Arial" panose="020B0604020202020204" pitchFamily="34" charset="0"/>
              <a:buNone/>
            </a:pPr>
            <a:endParaRPr lang="en-US"/>
          </a:p>
          <a:p>
            <a:pPr marL="0" indent="0">
              <a:buFont typeface="Arial" panose="020B0604020202020204" pitchFamily="34" charset="0"/>
              <a:buNone/>
            </a:pPr>
            <a:endParaRPr lang="en-US"/>
          </a:p>
          <a:p>
            <a:pPr marL="0" indent="0">
              <a:buFont typeface="Arial" panose="020B0604020202020204" pitchFamily="34" charset="0"/>
              <a:buNone/>
            </a:pPr>
            <a:endParaRPr lang="en-US"/>
          </a:p>
          <a:p>
            <a:pPr marL="0" indent="0">
              <a:buFont typeface="Arial" panose="020B0604020202020204" pitchFamily="34" charset="0"/>
              <a:buNone/>
            </a:pPr>
            <a:endParaRPr lang="en-US"/>
          </a:p>
          <a:p>
            <a:pPr marL="0" indent="0">
              <a:buFont typeface="Arial" panose="020B0604020202020204" pitchFamily="34" charset="0"/>
              <a:buNone/>
            </a:pPr>
            <a:endParaRPr lang="en-US"/>
          </a:p>
          <a:p>
            <a:pPr marL="0" indent="0">
              <a:buFont typeface="Arial" panose="020B0604020202020204" pitchFamily="34" charset="0"/>
              <a:buNone/>
            </a:pPr>
            <a:endParaRPr lang="en-US"/>
          </a:p>
          <a:p>
            <a:pPr marL="0" indent="0">
              <a:buFont typeface="Arial" panose="020B0604020202020204" pitchFamily="34" charset="0"/>
              <a:buNone/>
            </a:pPr>
            <a:endParaRPr lang="en-US"/>
          </a:p>
          <a:p>
            <a:pPr marL="0" indent="0">
              <a:buFont typeface="Arial" panose="020B0604020202020204" pitchFamily="34" charset="0"/>
              <a:buNone/>
            </a:pPr>
            <a:endParaRPr lang="en-US"/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972B08E5-B28E-06FF-17E2-551CB88CAF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855" y="3300146"/>
            <a:ext cx="8358964" cy="24627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42D53AA-8463-ABF8-FFC1-558B2E5931FA}"/>
              </a:ext>
            </a:extLst>
          </p:cNvPr>
          <p:cNvSpPr/>
          <p:nvPr/>
        </p:nvSpPr>
        <p:spPr>
          <a:xfrm>
            <a:off x="304800" y="4963886"/>
            <a:ext cx="8435162" cy="639472"/>
          </a:xfrm>
          <a:prstGeom prst="rect">
            <a:avLst/>
          </a:prstGeom>
          <a:solidFill>
            <a:srgbClr val="E6EB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4515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953450D-F570-976B-C109-EE9EE6B03E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4793" y="1550767"/>
            <a:ext cx="6647109" cy="477383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377D2C5-6A82-40E9-EA1A-7F657A028B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Market Trials and Transition through Go-Live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05204A-4AC1-4782-5F76-809AC2D9CA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230B3F0-89A7-7082-5A33-D5F7946C0EE0}"/>
              </a:ext>
            </a:extLst>
          </p:cNvPr>
          <p:cNvSpPr txBox="1"/>
          <p:nvPr/>
        </p:nvSpPr>
        <p:spPr>
          <a:xfrm>
            <a:off x="190860" y="3867345"/>
            <a:ext cx="14345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We are here….</a:t>
            </a:r>
          </a:p>
        </p:txBody>
      </p:sp>
      <p:sp>
        <p:nvSpPr>
          <p:cNvPr id="14" name="Star: 5 Points 13">
            <a:extLst>
              <a:ext uri="{FF2B5EF4-FFF2-40B4-BE49-F238E27FC236}">
                <a16:creationId xmlns:a16="http://schemas.microsoft.com/office/drawing/2014/main" id="{7A97ADC2-A8CE-2853-914A-D282569834CE}"/>
              </a:ext>
            </a:extLst>
          </p:cNvPr>
          <p:cNvSpPr/>
          <p:nvPr/>
        </p:nvSpPr>
        <p:spPr>
          <a:xfrm>
            <a:off x="3792793" y="4480134"/>
            <a:ext cx="177541" cy="178461"/>
          </a:xfrm>
          <a:prstGeom prst="star5">
            <a:avLst/>
          </a:prstGeom>
          <a:solidFill>
            <a:srgbClr val="26D07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BB5297A6-00DF-7C59-1D63-6C31C93154A3}"/>
              </a:ext>
            </a:extLst>
          </p:cNvPr>
          <p:cNvCxnSpPr>
            <a:cxnSpLocks/>
            <a:endCxn id="14" idx="1"/>
          </p:cNvCxnSpPr>
          <p:nvPr/>
        </p:nvCxnSpPr>
        <p:spPr>
          <a:xfrm>
            <a:off x="1034143" y="4261385"/>
            <a:ext cx="2758650" cy="2869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330B73D8-99D8-7119-4FA4-5B2844BFC055}"/>
              </a:ext>
            </a:extLst>
          </p:cNvPr>
          <p:cNvSpPr txBox="1"/>
          <p:nvPr/>
        </p:nvSpPr>
        <p:spPr>
          <a:xfrm>
            <a:off x="346324" y="988250"/>
            <a:ext cx="85275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C00000"/>
                </a:solidFill>
              </a:rPr>
              <a:t>RTC+B Systems are now Production for od December 5 and onward….</a:t>
            </a:r>
          </a:p>
        </p:txBody>
      </p:sp>
    </p:spTree>
    <p:extLst>
      <p:ext uri="{BB962C8B-B14F-4D97-AF65-F5344CB8AC3E}">
        <p14:creationId xmlns:p14="http://schemas.microsoft.com/office/powerpoint/2010/main" val="20721887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BF0297-5CA1-214B-C031-407345D219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CA2F11-5F0D-2458-26D2-EEBD47ED85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Market Notices sent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645B46-444F-1922-551E-7B8BE9CBC9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1522" y="762918"/>
            <a:ext cx="8534400" cy="935253"/>
          </a:xfrm>
        </p:spPr>
        <p:txBody>
          <a:bodyPr/>
          <a:lstStyle/>
          <a:p>
            <a:r>
              <a:rPr lang="en-US" sz="1600" dirty="0">
                <a:solidFill>
                  <a:schemeClr val="tx2"/>
                </a:solidFill>
              </a:rPr>
              <a:t>30-day Market Notices sent November 5 across usual channels:</a:t>
            </a:r>
          </a:p>
          <a:p>
            <a:r>
              <a:rPr lang="en-US" sz="1600" dirty="0">
                <a:solidFill>
                  <a:schemeClr val="tx2"/>
                </a:solidFill>
              </a:rPr>
              <a:t>10-day Market Notices sent November 21 across usual channels</a:t>
            </a:r>
          </a:p>
          <a:p>
            <a:endParaRPr lang="en-US" sz="1600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sz="1600" dirty="0">
                <a:solidFill>
                  <a:schemeClr val="tx2"/>
                </a:solidFill>
                <a:hlinkClick r:id="rId2"/>
              </a:rPr>
              <a:t>https://www.ercot.com/services/comm/mkt_notices/archives</a:t>
            </a:r>
            <a:endParaRPr lang="en-US" sz="1600" dirty="0">
              <a:solidFill>
                <a:schemeClr val="tx2"/>
              </a:solidFill>
            </a:endParaRPr>
          </a:p>
          <a:p>
            <a:endParaRPr lang="en-US" sz="1600" dirty="0">
              <a:solidFill>
                <a:schemeClr val="tx2"/>
              </a:solidFill>
            </a:endParaRPr>
          </a:p>
          <a:p>
            <a:endParaRPr lang="en-US" sz="1600" dirty="0">
              <a:solidFill>
                <a:schemeClr val="tx2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4A4D82-9F32-3A16-C42B-7927D0125B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1CE4AE8-FCAD-F430-2BD3-2B5E503C59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714" y="2179453"/>
            <a:ext cx="8049169" cy="2698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4691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900C8C-FEDC-1C58-5A83-0BEFDBA3A0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562286-730A-E1E8-B3E4-E526AC80C0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Market Notices sent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757E14-D2AA-7863-8C52-02B45034CF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1522" y="762918"/>
            <a:ext cx="8534400" cy="4821803"/>
          </a:xfrm>
        </p:spPr>
        <p:txBody>
          <a:bodyPr/>
          <a:lstStyle/>
          <a:p>
            <a:pPr lvl="1"/>
            <a:r>
              <a:rPr lang="en-US" sz="1600" dirty="0">
                <a:solidFill>
                  <a:schemeClr val="tx2"/>
                </a:solidFill>
                <a:hlinkClick r:id="rId2"/>
              </a:rPr>
              <a:t>RTC+B Market Facing changes</a:t>
            </a:r>
            <a:endParaRPr lang="en-US" sz="1600" dirty="0">
              <a:solidFill>
                <a:schemeClr val="tx2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DB9B4C-7A07-4976-DD79-A0080D848D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0C7DF21-52CE-7492-B4D2-29069825DB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978" y="1266745"/>
            <a:ext cx="7447424" cy="525232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8177C01-2AE0-2892-2430-94F3CE5EF668}"/>
              </a:ext>
            </a:extLst>
          </p:cNvPr>
          <p:cNvSpPr/>
          <p:nvPr/>
        </p:nvSpPr>
        <p:spPr>
          <a:xfrm>
            <a:off x="973394" y="6056671"/>
            <a:ext cx="2094271" cy="51831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A1F4F96B-A963-7C6D-F56C-0028B0B3E31D}"/>
              </a:ext>
            </a:extLst>
          </p:cNvPr>
          <p:cNvSpPr/>
          <p:nvPr/>
        </p:nvSpPr>
        <p:spPr>
          <a:xfrm>
            <a:off x="0" y="6056671"/>
            <a:ext cx="1086978" cy="518318"/>
          </a:xfrm>
          <a:prstGeom prst="rightArrow">
            <a:avLst/>
          </a:prstGeom>
          <a:solidFill>
            <a:srgbClr val="E6EBF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3065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538A9F-6C40-49B9-202E-5E3CB307BD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652E6D-AC69-DECF-EB80-B9EA91C0C1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Market Notices sent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83752C-BBA2-80DE-3C46-7193C6B802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1522" y="762918"/>
            <a:ext cx="8534400" cy="4821803"/>
          </a:xfrm>
        </p:spPr>
        <p:txBody>
          <a:bodyPr/>
          <a:lstStyle/>
          <a:p>
            <a:pPr lvl="1"/>
            <a:r>
              <a:rPr lang="en-US" sz="1600" dirty="0">
                <a:solidFill>
                  <a:schemeClr val="tx2"/>
                </a:solidFill>
                <a:hlinkClick r:id="rId2"/>
              </a:rPr>
              <a:t>RTC+B Market Facing changes</a:t>
            </a:r>
            <a:endParaRPr lang="en-US" sz="1600" dirty="0">
              <a:solidFill>
                <a:schemeClr val="tx2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4A4D6D-C9F0-C221-0978-B19F2B8434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BF0F3A5-6D2B-B391-9E2A-862D8D67C9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310" y="1830247"/>
            <a:ext cx="8450092" cy="3197505"/>
          </a:xfrm>
          <a:prstGeom prst="rect">
            <a:avLst/>
          </a:prstGeom>
        </p:spPr>
      </p:pic>
      <p:sp>
        <p:nvSpPr>
          <p:cNvPr id="9" name="Arrow: Right 8">
            <a:extLst>
              <a:ext uri="{FF2B5EF4-FFF2-40B4-BE49-F238E27FC236}">
                <a16:creationId xmlns:a16="http://schemas.microsoft.com/office/drawing/2014/main" id="{BD233D4B-D924-1323-918C-CDEED38B8BC4}"/>
              </a:ext>
            </a:extLst>
          </p:cNvPr>
          <p:cNvSpPr/>
          <p:nvPr/>
        </p:nvSpPr>
        <p:spPr>
          <a:xfrm rot="19232731">
            <a:off x="879869" y="5148422"/>
            <a:ext cx="796413" cy="521110"/>
          </a:xfrm>
          <a:prstGeom prst="rightArrow">
            <a:avLst/>
          </a:prstGeom>
          <a:solidFill>
            <a:srgbClr val="E6EBF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7037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3837E0-9DE1-E864-7F48-5D0371BB74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C406F9-C808-D5B6-44F6-5F5646238B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Market Notices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9D1F97-6E13-8A4A-8D7E-00E7753A2D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1522" y="762918"/>
            <a:ext cx="8534400" cy="4821803"/>
          </a:xfrm>
        </p:spPr>
        <p:txBody>
          <a:bodyPr/>
          <a:lstStyle/>
          <a:p>
            <a:pPr lvl="1"/>
            <a:r>
              <a:rPr lang="en-US" sz="1400" dirty="0">
                <a:solidFill>
                  <a:schemeClr val="tx2"/>
                </a:solidFill>
                <a:hlinkClick r:id="rId2"/>
              </a:rPr>
              <a:t>API End-Point Changes </a:t>
            </a:r>
            <a:r>
              <a:rPr lang="en-US" sz="1400" dirty="0">
                <a:solidFill>
                  <a:schemeClr val="tx2"/>
                </a:solidFill>
              </a:rPr>
              <a:t>(affects all entities accessing ERCOT XML/API Dec 4/5 impacts)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6C4BB3-D6FC-3F20-EFAC-7E54595B23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7" name="Picture 6" descr="Graphical user interface, text, application, email&#10;&#10;AI-generated content may be incorrect.">
            <a:extLst>
              <a:ext uri="{FF2B5EF4-FFF2-40B4-BE49-F238E27FC236}">
                <a16:creationId xmlns:a16="http://schemas.microsoft.com/office/drawing/2014/main" id="{D82B33D6-8C1F-C0BE-4D85-C0719E63C1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078" y="1586017"/>
            <a:ext cx="8196943" cy="4440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3746773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Slide">
  <a:themeElements>
    <a:clrScheme name="Custom 1">
      <a:dk1>
        <a:srgbClr val="2D3338"/>
      </a:dk1>
      <a:lt1>
        <a:srgbClr val="FFFFFF"/>
      </a:lt1>
      <a:dk2>
        <a:srgbClr val="2D3338"/>
      </a:dk2>
      <a:lt2>
        <a:srgbClr val="E6EBF0"/>
      </a:lt2>
      <a:accent1>
        <a:srgbClr val="00AEC7"/>
      </a:accent1>
      <a:accent2>
        <a:srgbClr val="7C858C"/>
      </a:accent2>
      <a:accent3>
        <a:srgbClr val="2BA565"/>
      </a:accent3>
      <a:accent4>
        <a:srgbClr val="003865"/>
      </a:accent4>
      <a:accent5>
        <a:srgbClr val="685BC7"/>
      </a:accent5>
      <a:accent6>
        <a:srgbClr val="1F8B9D"/>
      </a:accent6>
      <a:hlink>
        <a:srgbClr val="0063B4"/>
      </a:hlink>
      <a:folHlink>
        <a:srgbClr val="800080"/>
      </a:folHlink>
    </a:clrScheme>
    <a:fontScheme name="H1-Aqu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Horizontal Theme">
  <a:themeElements>
    <a:clrScheme name="ERCOT Brand Colors">
      <a:dk1>
        <a:srgbClr val="2D3338"/>
      </a:dk1>
      <a:lt1>
        <a:srgbClr val="FFFFFF"/>
      </a:lt1>
      <a:dk2>
        <a:srgbClr val="5B6770"/>
      </a:dk2>
      <a:lt2>
        <a:srgbClr val="E6EBF0"/>
      </a:lt2>
      <a:accent1>
        <a:srgbClr val="00AEC7"/>
      </a:accent1>
      <a:accent2>
        <a:srgbClr val="7C858C"/>
      </a:accent2>
      <a:accent3>
        <a:srgbClr val="26D07C"/>
      </a:accent3>
      <a:accent4>
        <a:srgbClr val="003865"/>
      </a:accent4>
      <a:accent5>
        <a:srgbClr val="685BC7"/>
      </a:accent5>
      <a:accent6>
        <a:srgbClr val="1F8B9D"/>
      </a:accent6>
      <a:hlink>
        <a:srgbClr val="0063B4"/>
      </a:hlink>
      <a:folHlink>
        <a:srgbClr val="800080"/>
      </a:folHlink>
    </a:clrScheme>
    <a:fontScheme name="H1-Gray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E6EBF0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D0999AAC16EAB41985F08B9B30BD6F8" ma:contentTypeVersion="4" ma:contentTypeDescription="Create a new document." ma:contentTypeScope="" ma:versionID="e17db7c92bbe4a954239b0aad63199c1">
  <xsd:schema xmlns:xsd="http://www.w3.org/2001/XMLSchema" xmlns:xs="http://www.w3.org/2001/XMLSchema" xmlns:p="http://schemas.microsoft.com/office/2006/metadata/properties" xmlns:ns2="8d5ee879-813f-4fb9-b7c2-a59846c21aeb" targetNamespace="http://schemas.microsoft.com/office/2006/metadata/properties" ma:root="true" ma:fieldsID="dbeeea33673683b355d19f3b50507d1a" ns2:_="">
    <xsd:import namespace="8d5ee879-813f-4fb9-b7c2-a59846c21aeb"/>
    <xsd:element name="properties">
      <xsd:complexType>
        <xsd:sequence>
          <xsd:element name="documentManagement">
            <xsd:complexType>
              <xsd:all>
                <xsd:element ref="ns2:Audience" minOccurs="0"/>
                <xsd:element ref="ns2:Year" minOccurs="0"/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d5ee879-813f-4fb9-b7c2-a59846c21aeb" elementFormDefault="qualified">
    <xsd:import namespace="http://schemas.microsoft.com/office/2006/documentManagement/types"/>
    <xsd:import namespace="http://schemas.microsoft.com/office/infopath/2007/PartnerControls"/>
    <xsd:element name="Audience" ma:index="8" nillable="true" ma:displayName="Audience" ma:format="Dropdown" ma:internalName="Audience">
      <xsd:simpleType>
        <xsd:restriction base="dms:Choice">
          <xsd:enumeration value="Internal "/>
          <xsd:enumeration value="Confidential"/>
          <xsd:enumeration value="Public"/>
        </xsd:restriction>
      </xsd:simpleType>
    </xsd:element>
    <xsd:element name="Year" ma:index="9" nillable="true" ma:displayName="Year" ma:format="Dropdown" ma:internalName="Year">
      <xsd:simpleType>
        <xsd:restriction base="dms:Choice">
          <xsd:enumeration value="2022"/>
          <xsd:enumeration value="2023"/>
          <xsd:enumeration value="2024"/>
          <xsd:enumeration value="2025"/>
        </xsd:restriction>
      </xsd:simpleType>
    </xsd:element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Year xmlns="8d5ee879-813f-4fb9-b7c2-a59846c21aeb" xsi:nil="true"/>
    <Audience xmlns="8d5ee879-813f-4fb9-b7c2-a59846c21aeb">Public</Audience>
  </documentManagement>
</p:properties>
</file>

<file path=customXml/itemProps1.xml><?xml version="1.0" encoding="utf-8"?>
<ds:datastoreItem xmlns:ds="http://schemas.openxmlformats.org/officeDocument/2006/customXml" ds:itemID="{9F18ABE5-2C97-4413-ACB0-B3080BAFCAD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BCE88CD-E9E0-4BB6-AD83-C594282F53DE}">
  <ds:schemaRefs>
    <ds:schemaRef ds:uri="8d5ee879-813f-4fb9-b7c2-a59846c21aeb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1A526C54-2038-4DDB-9077-84C80FF069E0}">
  <ds:schemaRefs>
    <ds:schemaRef ds:uri="8d5ee879-813f-4fb9-b7c2-a59846c21aeb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2960</TotalTime>
  <Words>3452</Words>
  <Application>Microsoft Office PowerPoint</Application>
  <PresentationFormat>On-screen Show (4:3)</PresentationFormat>
  <Paragraphs>630</Paragraphs>
  <Slides>48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48</vt:i4>
      </vt:variant>
    </vt:vector>
  </HeadingPairs>
  <TitlesOfParts>
    <vt:vector size="55" baseType="lpstr">
      <vt:lpstr>Aptos</vt:lpstr>
      <vt:lpstr>Aptos Narrow</vt:lpstr>
      <vt:lpstr>Arial</vt:lpstr>
      <vt:lpstr>Calibri</vt:lpstr>
      <vt:lpstr>Courier New</vt:lpstr>
      <vt:lpstr>Cover Slide</vt:lpstr>
      <vt:lpstr>Horizontal Theme</vt:lpstr>
      <vt:lpstr>PowerPoint Presentation</vt:lpstr>
      <vt:lpstr>Outline</vt:lpstr>
      <vt:lpstr>PowerPoint Presentation</vt:lpstr>
      <vt:lpstr>PowerPoint Presentation</vt:lpstr>
      <vt:lpstr>Market Trials and Transition through Go-Live</vt:lpstr>
      <vt:lpstr>Market Notices sent</vt:lpstr>
      <vt:lpstr>Market Notices sent</vt:lpstr>
      <vt:lpstr>Market Notices sent</vt:lpstr>
      <vt:lpstr>Market Notices</vt:lpstr>
      <vt:lpstr>Market Notices</vt:lpstr>
      <vt:lpstr>RTC+B Task Force &amp; Workshop References  Links to Cutover Workshops (Nov 13) and TWG (Nov 20) materials</vt:lpstr>
      <vt:lpstr>ESR Single- Model Qualification </vt:lpstr>
      <vt:lpstr>Cutover Discussion Highlights </vt:lpstr>
      <vt:lpstr>Cutover Discussion Highlights </vt:lpstr>
      <vt:lpstr>Cutover Discussion Highlights </vt:lpstr>
      <vt:lpstr>PowerPoint Presentation</vt:lpstr>
      <vt:lpstr>PowerPoint Presentation</vt:lpstr>
      <vt:lpstr>PowerPoint Presentation</vt:lpstr>
      <vt:lpstr>Cutover Step-by-Step Timeline Graphic </vt:lpstr>
      <vt:lpstr>Cutover Step-by-Step Timeline Spreadsheet</vt:lpstr>
      <vt:lpstr>Market Notice for MOTE transition Dec 1</vt:lpstr>
      <vt:lpstr>Current MOTE Transition to RTC+B – Cutover Plan</vt:lpstr>
      <vt:lpstr>Wrap-Up and Questions</vt:lpstr>
      <vt:lpstr>APPENDIX- Supporting Materials from Market Trials</vt:lpstr>
      <vt:lpstr>Summary of SCED functionality</vt:lpstr>
      <vt:lpstr>Day-Ahead Market </vt:lpstr>
      <vt:lpstr>DAM Operating Day (OD) Test</vt:lpstr>
      <vt:lpstr>DAM Operating Day (OD) Test – Pre DAM</vt:lpstr>
      <vt:lpstr>DAM Operating Day (OD) Test – Post DAM</vt:lpstr>
      <vt:lpstr>DAM ASDC Price Setting Example</vt:lpstr>
      <vt:lpstr>DAM ASDC Price Setting Example</vt:lpstr>
      <vt:lpstr>NCLR Self-Provision   Reminder:  AS Self-Provision is a special design to allow Non-Controllable Load Resources to self-provide their AS Responsibilities into/through  SCED/Real-Time Market </vt:lpstr>
      <vt:lpstr>NCLR Resource Status Codes</vt:lpstr>
      <vt:lpstr>Ramp Rates and Capabilities</vt:lpstr>
      <vt:lpstr>Self-Provision Achieved via Telemetry Points for NCLRs</vt:lpstr>
      <vt:lpstr>The Self-Provision Checklist</vt:lpstr>
      <vt:lpstr>Scenario 1</vt:lpstr>
      <vt:lpstr>Telemetry Screening for Scorecard 3B for Handbook 3 Acceptable Telemetry Point values received by ERCOT for active resources.</vt:lpstr>
      <vt:lpstr>RTC+B Telemetry points screening/validation</vt:lpstr>
      <vt:lpstr>RTC+B New Reports Posted to the ERCOT Website</vt:lpstr>
      <vt:lpstr>Submission validation update - PROD vs RTC+B</vt:lpstr>
      <vt:lpstr>Submission validation update - PROD vs RTC+B</vt:lpstr>
      <vt:lpstr>Market Trials Framework: </vt:lpstr>
      <vt:lpstr>Market Trials Technical Details </vt:lpstr>
      <vt:lpstr>Reminder of RTC+B FAQ</vt:lpstr>
      <vt:lpstr>PowerPoint Presentation</vt:lpstr>
      <vt:lpstr>RTC+B Market Submissions - Systems configurations (Updated with URLs)</vt:lpstr>
      <vt:lpstr>RTC+B Market Submissions - Systems configurations Public Key Update for WAN/API submissions</vt:lpstr>
    </vt:vector>
  </TitlesOfParts>
  <Company>The Electric Reliability Council of Texas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Pysh, Danya</dc:creator>
  <cp:lastModifiedBy>Mereness, Matt</cp:lastModifiedBy>
  <cp:revision>151</cp:revision>
  <cp:lastPrinted>2017-10-10T21:31:05Z</cp:lastPrinted>
  <dcterms:created xsi:type="dcterms:W3CDTF">2016-01-21T15:20:31Z</dcterms:created>
  <dcterms:modified xsi:type="dcterms:W3CDTF">2025-12-01T15:51:26Z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0x0101006D0999AAC16EAB41985F08B9B30BD6F8</vt:lpwstr>
  </property>
  <property fmtid="{D5CDD505-2E9C-101B-9397-08002B2CF9AE}" pid="3" name="MSIP_Label_7084cbda-52b8-46fb-a7b7-cb5bd465ed85_Enabled">
    <vt:lpwstr>true</vt:lpwstr>
  </property>
  <property fmtid="{D5CDD505-2E9C-101B-9397-08002B2CF9AE}" pid="4" name="MSIP_Label_7084cbda-52b8-46fb-a7b7-cb5bd465ed85_SetDate">
    <vt:lpwstr>2025-06-20T16:25:14Z</vt:lpwstr>
  </property>
  <property fmtid="{D5CDD505-2E9C-101B-9397-08002B2CF9AE}" pid="5" name="MSIP_Label_7084cbda-52b8-46fb-a7b7-cb5bd465ed85_Method">
    <vt:lpwstr>Standard</vt:lpwstr>
  </property>
  <property fmtid="{D5CDD505-2E9C-101B-9397-08002B2CF9AE}" pid="6" name="MSIP_Label_7084cbda-52b8-46fb-a7b7-cb5bd465ed85_Name">
    <vt:lpwstr>Internal</vt:lpwstr>
  </property>
  <property fmtid="{D5CDD505-2E9C-101B-9397-08002B2CF9AE}" pid="7" name="MSIP_Label_7084cbda-52b8-46fb-a7b7-cb5bd465ed85_SiteId">
    <vt:lpwstr>0afb747d-bff7-4596-a9fc-950ef9e0ec45</vt:lpwstr>
  </property>
  <property fmtid="{D5CDD505-2E9C-101B-9397-08002B2CF9AE}" pid="8" name="MSIP_Label_7084cbda-52b8-46fb-a7b7-cb5bd465ed85_ActionId">
    <vt:lpwstr>c62e7908-7660-43a6-b1c8-5c5c95dc1f11</vt:lpwstr>
  </property>
  <property fmtid="{D5CDD505-2E9C-101B-9397-08002B2CF9AE}" pid="9" name="MSIP_Label_7084cbda-52b8-46fb-a7b7-cb5bd465ed85_ContentBits">
    <vt:lpwstr>0</vt:lpwstr>
  </property>
  <property fmtid="{D5CDD505-2E9C-101B-9397-08002B2CF9AE}" pid="10" name="MSIP_Label_7084cbda-52b8-46fb-a7b7-cb5bd465ed85_Tag">
    <vt:lpwstr>10, 3, 0, 2</vt:lpwstr>
  </property>
</Properties>
</file>