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663" r:id="rId5"/>
  </p:sldMasterIdLst>
  <p:notesMasterIdLst>
    <p:notesMasterId r:id="rId57"/>
  </p:notesMasterIdLst>
  <p:handoutMasterIdLst>
    <p:handoutMasterId r:id="rId58"/>
  </p:handoutMasterIdLst>
  <p:sldIdLst>
    <p:sldId id="542" r:id="rId6"/>
    <p:sldId id="563" r:id="rId7"/>
    <p:sldId id="592" r:id="rId8"/>
    <p:sldId id="580" r:id="rId9"/>
    <p:sldId id="3015" r:id="rId10"/>
    <p:sldId id="3121" r:id="rId11"/>
    <p:sldId id="3124" r:id="rId12"/>
    <p:sldId id="3127" r:id="rId13"/>
    <p:sldId id="3123" r:id="rId14"/>
    <p:sldId id="3122" r:id="rId15"/>
    <p:sldId id="3119" r:id="rId16"/>
    <p:sldId id="597" r:id="rId17"/>
    <p:sldId id="3049" r:id="rId18"/>
    <p:sldId id="3128" r:id="rId19"/>
    <p:sldId id="3129" r:id="rId20"/>
    <p:sldId id="3130" r:id="rId21"/>
    <p:sldId id="3134" r:id="rId22"/>
    <p:sldId id="3138" r:id="rId23"/>
    <p:sldId id="3139" r:id="rId24"/>
    <p:sldId id="3140" r:id="rId25"/>
    <p:sldId id="3132" r:id="rId26"/>
    <p:sldId id="3133" r:id="rId27"/>
    <p:sldId id="3131" r:id="rId28"/>
    <p:sldId id="3136" r:id="rId29"/>
    <p:sldId id="3137" r:id="rId30"/>
    <p:sldId id="584" r:id="rId31"/>
    <p:sldId id="2981" r:id="rId32"/>
    <p:sldId id="3010" r:id="rId33"/>
    <p:sldId id="3047" r:id="rId34"/>
    <p:sldId id="546" r:id="rId35"/>
    <p:sldId id="550" r:id="rId36"/>
    <p:sldId id="551" r:id="rId37"/>
    <p:sldId id="270" r:id="rId38"/>
    <p:sldId id="271" r:id="rId39"/>
    <p:sldId id="3048" r:id="rId40"/>
    <p:sldId id="331" r:id="rId41"/>
    <p:sldId id="332" r:id="rId42"/>
    <p:sldId id="2943" r:id="rId43"/>
    <p:sldId id="334" r:id="rId44"/>
    <p:sldId id="2952" r:id="rId45"/>
    <p:sldId id="3020" r:id="rId46"/>
    <p:sldId id="3021" r:id="rId47"/>
    <p:sldId id="2979" r:id="rId48"/>
    <p:sldId id="3009" r:id="rId49"/>
    <p:sldId id="2980" r:id="rId50"/>
    <p:sldId id="593" r:id="rId51"/>
    <p:sldId id="594" r:id="rId52"/>
    <p:sldId id="591" r:id="rId53"/>
    <p:sldId id="581" r:id="rId54"/>
    <p:sldId id="603" r:id="rId55"/>
    <p:sldId id="588" r:id="rId5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D60BC-6DC8-9208-15EC-10DB2B0CE731}" name="Mereness, Matt" initials="MM" userId="S::matt.mereness@ercot.com::6db1126a-164e-4475-8d86-5dde160ac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BF0"/>
    <a:srgbClr val="26D07C"/>
    <a:srgbClr val="94E6D9"/>
    <a:srgbClr val="F6CD9F"/>
    <a:srgbClr val="0076C6"/>
    <a:srgbClr val="00AEC7"/>
    <a:srgbClr val="093C61"/>
    <a:srgbClr val="98C3FA"/>
    <a:srgbClr val="70CDD9"/>
    <a:srgbClr val="8DC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1E1165-2D5E-A8BA-AD01-59C2367A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209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68C6B-C94E-547A-7102-71442E874B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1242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 descr="xdgdfgdfg">
            <a:extLst>
              <a:ext uri="{FF2B5EF4-FFF2-40B4-BE49-F238E27FC236}">
                <a16:creationId xmlns:a16="http://schemas.microsoft.com/office/drawing/2014/main" id="{11BF4596-49BD-5DCB-711C-47030A443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058219"/>
            <a:ext cx="853440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FC120C-B1CB-16E5-B00E-55E88FB1592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3524730"/>
            <a:ext cx="853440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5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87C22B-ECB6-24C9-CA51-802C0CC5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902CBC-1565-53AF-76EE-5EA87EAA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F8B1A1-8352-B98E-3C78-48C46BD8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D7F8C-7E87-E617-9858-400C5F8A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FD2C47-F578-2F9E-22DF-DA95B857A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ED327A-7496-0E17-F5C8-2E5C3BB9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0B85CC8-6F83-6404-ACAA-F1FA4529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E8A331-9F84-084C-7267-CFE65AA7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8C3691-EDE4-B07C-F114-E5022447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B83F30-EC1D-F71C-95D7-1B5BC9FD2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1D9533-CB1D-41E2-A7CA-83FDF6B7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D418E-9C88-65C3-7644-3BFD9E32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378818-BDFE-F884-8C6C-4CCC2735F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1FCBFE-0DE4-6F22-6E66-AE772DD0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5B7A48-1656-2C3F-0296-FBEF4281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6302B-9158-11F4-3B77-9F86EAAE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6858FE-C979-8B8E-03D2-C3C16DE5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2599C-5AEF-12A9-5E15-1FCCC1DE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0" y="762000"/>
            <a:ext cx="8534400" cy="2080570"/>
          </a:xfrm>
          <a:prstGeom prst="rect">
            <a:avLst/>
          </a:prstGeom>
          <a:noFill/>
          <a:ln w="15875" cap="rnd" cmpd="sng">
            <a:noFill/>
            <a:miter lim="800000"/>
          </a:ln>
          <a:effectLst/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E5B54-4089-96A7-2D9D-9DE3B556DE6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0" y="4283179"/>
            <a:ext cx="85344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C41BB5-1EEC-FCDB-01DA-7245FD308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E784D3-CB7A-BC89-24C2-BFB1A760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758650-6057-27BA-3042-74E6ED3D2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3A14D9-11BE-48EC-BFD4-7B66ECAF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D23C-49EE-C657-D737-13CB53F52F7D}"/>
              </a:ext>
            </a:extLst>
          </p:cNvPr>
          <p:cNvSpPr txBox="1"/>
          <p:nvPr userDrawn="1"/>
        </p:nvSpPr>
        <p:spPr>
          <a:xfrm>
            <a:off x="5638800" y="914400"/>
            <a:ext cx="3124200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spAutoFit/>
          </a:bodyPr>
          <a:lstStyle/>
          <a:p>
            <a:pPr lvl="0"/>
            <a:r>
              <a:rPr lang="en-US" sz="1600">
                <a:solidFill>
                  <a:schemeClr val="tx1"/>
                </a:solidFill>
              </a:rPr>
              <a:t>Click to edit Master text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Second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Third level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257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B953F4-81A3-8A2B-DF43-0A159C2AA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00FF52-E6F1-3C2A-4808-5A12AA39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5720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0584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A006D7-B111-59A0-C107-A7629026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D1E40-D3DE-D4F4-AD78-7AD3CD8F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324604"/>
            <a:ext cx="533399" cy="5333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324600"/>
            <a:ext cx="124369" cy="5333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3246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3246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118186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8BBB7-4F61-67AB-A4FB-BF4DCCE49743}"/>
              </a:ext>
            </a:extLst>
          </p:cNvPr>
          <p:cNvSpPr txBox="1"/>
          <p:nvPr userDrawn="1"/>
        </p:nvSpPr>
        <p:spPr>
          <a:xfrm>
            <a:off x="54675" y="6324600"/>
            <a:ext cx="28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0" baseline="0">
              <a:solidFill>
                <a:schemeClr val="tx1"/>
              </a:solidFill>
            </a:endParaRPr>
          </a:p>
          <a:p>
            <a:pPr algn="l"/>
            <a:r>
              <a:rPr lang="en-US" sz="1000" b="0" baseline="0">
                <a:solidFill>
                  <a:schemeClr val="tx1"/>
                </a:solidFill>
              </a:rPr>
              <a:t>Public</a:t>
            </a:r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39" r:id="rId5"/>
    <p:sldLayoutId id="2147483719" r:id="rId6"/>
    <p:sldLayoutId id="2147483713" r:id="rId7"/>
    <p:sldLayoutId id="2147483714" r:id="rId8"/>
    <p:sldLayoutId id="2147483716" r:id="rId9"/>
    <p:sldLayoutId id="2147483740" r:id="rId10"/>
    <p:sldLayoutId id="2147483717" r:id="rId11"/>
    <p:sldLayoutId id="2147483720" r:id="rId12"/>
    <p:sldLayoutId id="2147483666" r:id="rId13"/>
    <p:sldLayoutId id="2147483737" r:id="rId14"/>
    <p:sldLayoutId id="2147483721" r:id="rId15"/>
    <p:sldLayoutId id="214748375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rcot.com/services/comm/mkt_notices/M-B110625-01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alendar/11132025-RTCB-Cutover-Workshop-for" TargetMode="External"/><Relationship Id="rId2" Type="http://schemas.openxmlformats.org/officeDocument/2006/relationships/hyperlink" Target="https://www.ercot.com/calendar/11132025-RTC_B-Cutover-Workshop-for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ercot.com/calendar/11202025-TWG-Meeting-_-Webex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cot.com/calendar" TargetMode="Externa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rcot.com/files/docs/2025/10/30/RTCB_Market_Trials_Handbook_7_Transition_Cutover_10152025_FINAL.docx" TargetMode="Externa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rcot.com/files/docs/2025/10/23/Cutover-Strategy_Dual-Submissions_20251015.xlsx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rcot.com/files/docs/2025/11/14/ERCOT-RTCB-Go-Live-Cutover-Plan-Draft_v1.1.pptx" TargetMode="Externa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rcot.com/files/docs/2025/11/14/RTC-B-Go-Live-Cutover-Plan-External-Draft.xlsx" TargetMode="Externa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misapi.wan.ercot.com/NodalAPI/EWS/" TargetMode="External"/><Relationship Id="rId2" Type="http://schemas.openxmlformats.org/officeDocument/2006/relationships/hyperlink" Target="https://testmisapi.ercot.com/NodalAPI/EWS/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testmis.ercot.com/osrui/osrui/Summary.action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RTCB@ercot.com" TargetMode="Externa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cot.com/files/docs/2025/04/28/RTCB_Market_Trials_Handbook_6_DayAheadMarket_06132025_FINAL.docx" TargetMode="Externa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ercot.com/committees/tac/rtcbtf/training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ommittees/tac/rtcbtf" TargetMode="External"/><Relationship Id="rId2" Type="http://schemas.openxmlformats.org/officeDocument/2006/relationships/hyperlink" Target="https://www.ercot.com/files/docs/2025/02/26/RTCB_Market_Trials_Plan_TAC_Approved_10302024.docx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ercot.com/committees/tac/rtcbtf" TargetMode="Externa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markettrials.ercot.com/osrui/osrui/Summary.action" TargetMode="External"/><Relationship Id="rId7" Type="http://schemas.openxmlformats.org/officeDocument/2006/relationships/hyperlink" Target="https://markettrialsapi.wan.ercot.com/NodalAPI/EWS/" TargetMode="External"/><Relationship Id="rId2" Type="http://schemas.openxmlformats.org/officeDocument/2006/relationships/hyperlink" Target="https://itestmarkettrials.ercot.com/mmsui/mmsui/displayTradesLanding.action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arkettrialsapi.ercot.com/NodalAPI/EWS/" TargetMode="External"/><Relationship Id="rId5" Type="http://schemas.openxmlformats.org/officeDocument/2006/relationships/hyperlink" Target="https://testmarkettrialsapi.wan.ercot.com/NodalAPI/EWS/" TargetMode="External"/><Relationship Id="rId4" Type="http://schemas.openxmlformats.org/officeDocument/2006/relationships/hyperlink" Target="https://testmarkettrialsapi.ercot.com/NodalAPI/EWS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ercot.com/services/mdt/webservices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rcot.com/services/comm/mkt_notices/archives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rcot.com/services/comm/mkt_notices/M-B110525-02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rcot.com/services/comm/mkt_notices/M-B110525-02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rcot.com/services/comm/mkt_notices/M-C110625-02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3810000" y="1674673"/>
            <a:ext cx="4953000" cy="38779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Weekly </a:t>
            </a:r>
          </a:p>
          <a:p>
            <a:r>
              <a:rPr lang="en-US" sz="2400" b="1" dirty="0"/>
              <a:t>RTC+B Market Trials Update</a:t>
            </a:r>
            <a:endParaRPr lang="en-US" sz="2400" b="1" dirty="0"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ERCOT Staff</a:t>
            </a:r>
            <a:endParaRPr lang="en-US" i="1" dirty="0">
              <a:cs typeface="Arial"/>
            </a:endParaRPr>
          </a:p>
          <a:p>
            <a:endParaRPr lang="en-US" i="1" dirty="0"/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November 24, 2025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0BCBA-AB63-9293-657C-9E8129ABC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F3B13-DBA7-46BA-23F8-26DAEE5FA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8443F-9024-890B-16C8-D87EB889D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400" dirty="0">
                <a:solidFill>
                  <a:schemeClr val="tx2"/>
                </a:solidFill>
                <a:hlinkClick r:id="rId2"/>
              </a:rPr>
              <a:t>QSE without Resources Acknowledgement</a:t>
            </a:r>
            <a:r>
              <a:rPr lang="en-US" sz="1400" dirty="0">
                <a:solidFill>
                  <a:schemeClr val="tx2"/>
                </a:solidFill>
              </a:rPr>
              <a:t>  (not re-sent, performing ERCOT outreach)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90349-59FD-C162-4A61-DCC596AF6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107EBB-0811-CD26-071E-F58CC2182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31" y="1485382"/>
            <a:ext cx="7796981" cy="419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29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B35C7-864A-685F-0515-BEE23E068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2EC09-D6FE-683C-AF1F-8FCB2C38A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Task Force &amp; Workshops 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Links to Cutover Workshops (Nov 13) and TWG (Nov 20) materials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2D897-B1C0-9F52-F651-49769E6AB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1429064"/>
            <a:ext cx="8534400" cy="4821803"/>
          </a:xfrm>
        </p:spPr>
        <p:txBody>
          <a:bodyPr/>
          <a:lstStyle/>
          <a:p>
            <a:r>
              <a:rPr lang="en-US" sz="1800" b="1" u="sng" dirty="0">
                <a:solidFill>
                  <a:schemeClr val="tx2"/>
                </a:solidFill>
                <a:hlinkClick r:id="rId2"/>
              </a:rPr>
              <a:t>RTC+B Cutover Workshop for QSEs</a:t>
            </a:r>
            <a:endParaRPr lang="en-US" sz="18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Review RTCB Transition/Cutover Handbook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QSE Dual Entry Expectations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Detailed Cutover Plan 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b="1" u="sng" dirty="0">
                <a:solidFill>
                  <a:schemeClr val="tx2"/>
                </a:solidFill>
                <a:hlinkClick r:id="rId3"/>
              </a:rPr>
              <a:t>RTC+B Cutover Workshop for TDSPs</a:t>
            </a:r>
            <a:endParaRPr lang="en-US" sz="18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Outage Scheduler API URL changes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Outage Scheduler Cutover Plan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SOTE Studies </a:t>
            </a: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r>
              <a:rPr lang="en-US" sz="1800" b="1" u="sng" dirty="0">
                <a:solidFill>
                  <a:schemeClr val="tx2"/>
                </a:solidFill>
                <a:hlinkClick r:id="rId4"/>
              </a:rPr>
              <a:t>TWG Meeting Nov 20 </a:t>
            </a:r>
            <a:endParaRPr lang="en-US" sz="18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More Details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Dual Submissions </a:t>
            </a:r>
          </a:p>
          <a:p>
            <a:pPr lvl="1"/>
            <a:r>
              <a:rPr lang="en-US" sz="1600" dirty="0" err="1">
                <a:solidFill>
                  <a:schemeClr val="tx2"/>
                </a:solidFill>
              </a:rPr>
              <a:t>etc</a:t>
            </a:r>
            <a:endParaRPr lang="en-US" sz="1600" dirty="0">
              <a:solidFill>
                <a:schemeClr val="tx2"/>
              </a:solidFill>
            </a:endParaRPr>
          </a:p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DFBD7-4608-5579-D764-DAE15F179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99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14902-58A6-F32B-2045-3952E8206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AA3F-C7A4-AFFC-0DBD-441A412B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Market Trials known issues/updates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89675-8CE0-605E-FB3F-3264FCF03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u="sng" dirty="0">
                <a:solidFill>
                  <a:schemeClr val="tx2"/>
                </a:solidFill>
                <a:cs typeface="Arial"/>
              </a:rPr>
              <a:t>Current issues/updates:</a:t>
            </a:r>
            <a:endParaRPr lang="en-US" sz="1600" u="sng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  <a:cs typeface="Arial"/>
              </a:rPr>
              <a:t>SCED is running, no DAM this week</a:t>
            </a:r>
            <a:endParaRPr lang="en-US" sz="1200" dirty="0">
              <a:solidFill>
                <a:schemeClr val="tx2"/>
              </a:solidFill>
              <a:cs typeface="Arial"/>
            </a:endParaRPr>
          </a:p>
          <a:p>
            <a:pPr lvl="2"/>
            <a:endParaRPr lang="en-US" sz="1600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2000" u="sng" dirty="0">
                <a:solidFill>
                  <a:schemeClr val="tx2"/>
                </a:solidFill>
                <a:cs typeface="Arial"/>
              </a:rPr>
              <a:t>Special Note about ESR Qualification:</a:t>
            </a:r>
          </a:p>
          <a:p>
            <a:pPr lvl="1">
              <a:buFontTx/>
              <a:buChar char="-"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During the market trials call on October 27, 2025, ERCOT requested that QSEs submit the ESR single model frequency response governor tests in the NDCRC application as soon as possible. </a:t>
            </a:r>
          </a:p>
          <a:p>
            <a:pPr lvl="1">
              <a:buFontTx/>
              <a:buChar char="-"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Currently, ERCOT is still missing tests from 25 ESRs. </a:t>
            </a:r>
          </a:p>
          <a:p>
            <a:pPr lvl="1">
              <a:buFontTx/>
              <a:buChar char="-"/>
            </a:pPr>
            <a:r>
              <a:rPr lang="en-US" sz="1800" dirty="0">
                <a:solidFill>
                  <a:srgbClr val="C00000"/>
                </a:solidFill>
                <a:cs typeface="Arial"/>
              </a:rPr>
              <a:t>If ERCOT does not receive these tests by November 12, 2025, the RRS-PFR qualification for RTCB go-live will be removed. </a:t>
            </a:r>
          </a:p>
          <a:p>
            <a:pPr lvl="1">
              <a:buFontTx/>
              <a:buChar char="-"/>
            </a:pPr>
            <a:r>
              <a:rPr lang="en-US" sz="1800" dirty="0">
                <a:solidFill>
                  <a:srgbClr val="C00000"/>
                </a:solidFill>
                <a:cs typeface="Arial"/>
              </a:rPr>
              <a:t>The RRSPFR qualification will be re-instated upon submitting the test. </a:t>
            </a:r>
          </a:p>
          <a:p>
            <a:pPr lvl="1">
              <a:buFontTx/>
              <a:buChar char="-"/>
            </a:pPr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7DD92-77EB-6699-04B8-0CC8B5731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12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64CD0-BFD1-597B-680D-7BCBF37FC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A7141-D7EC-B9D0-2E01-A4667BC5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Scorecards and Market Results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7A96F-B542-479E-56A0-F0F017E18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Not applicable in November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551E1-E109-05FE-A7EF-337199C58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8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A7055-4008-0711-4B94-08CC1CF20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8E7DF-FAF9-8478-C6C9-068DC6048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Cutover Discussion Highlights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6AD46-4110-DC05-1EEC-05780D2EC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81075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Added to </a:t>
            </a:r>
            <a:r>
              <a:rPr lang="en-US" sz="2000" dirty="0">
                <a:solidFill>
                  <a:schemeClr val="tx2"/>
                </a:solidFill>
                <a:cs typeface="Arial"/>
                <a:hlinkClick r:id="rId2"/>
              </a:rPr>
              <a:t>ERCOT Calendar</a:t>
            </a:r>
            <a:r>
              <a:rPr lang="en-US" sz="2000" dirty="0">
                <a:solidFill>
                  <a:schemeClr val="tx2"/>
                </a:solidFill>
                <a:cs typeface="Arial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	</a:t>
            </a:r>
            <a:r>
              <a:rPr lang="en-US" sz="2000" dirty="0">
                <a:solidFill>
                  <a:srgbClr val="FF0000"/>
                </a:solidFill>
                <a:cs typeface="Arial"/>
              </a:rPr>
              <a:t>Daily RTC+B Cutover Calls next week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cs typeface="Arial"/>
              </a:rPr>
              <a:t>		 Mon-Fri Dec 1-5 10am-11am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18E71-7598-B8AB-75E7-8D2B2CE55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5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81269-6A1A-C8FA-0B07-9E6176A98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DEE0-7CC6-8F28-149C-F97EAC74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Cutover Discussion Highlights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0E29E-139B-72D0-B01A-A85F2874F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3839156" cy="1843768"/>
          </a:xfrm>
        </p:spPr>
        <p:txBody>
          <a:bodyPr lIns="91440" tIns="45720" rIns="91440" bIns="45720" anchor="t"/>
          <a:lstStyle/>
          <a:p>
            <a:r>
              <a:rPr lang="en-US" sz="2000" dirty="0">
                <a:solidFill>
                  <a:schemeClr val="tx2"/>
                </a:solidFill>
                <a:cs typeface="Arial"/>
              </a:rPr>
              <a:t>Link to </a:t>
            </a:r>
            <a:r>
              <a:rPr lang="en-US" sz="2000" dirty="0">
                <a:solidFill>
                  <a:schemeClr val="tx2"/>
                </a:solidFill>
                <a:cs typeface="Arial"/>
                <a:hlinkClick r:id="rId2"/>
              </a:rPr>
              <a:t>Cutover Handbook</a:t>
            </a:r>
            <a:r>
              <a:rPr lang="en-US" sz="2000" dirty="0">
                <a:solidFill>
                  <a:schemeClr val="tx2"/>
                </a:solidFill>
                <a:cs typeface="Arial"/>
              </a:rPr>
              <a:t> on RTCBTF Homepage</a:t>
            </a:r>
          </a:p>
          <a:p>
            <a:r>
              <a:rPr lang="en-US" sz="2000" dirty="0">
                <a:solidFill>
                  <a:schemeClr val="tx2"/>
                </a:solidFill>
                <a:cs typeface="Arial"/>
              </a:rPr>
              <a:t>Timing and Dual Entry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6682A-8BA6-E4B8-602F-924331D8A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BBE6E-5B90-FA2F-F4A1-AFA000F47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760" y="796689"/>
            <a:ext cx="4650089" cy="552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67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B67A4-145A-44B3-C105-BCC7EDE45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FA982-EAD8-CD8C-D51A-02C2AE773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Cutover Discussion Highlights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4A6D8-D736-9917-BDAD-EAFA72B6D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3" y="899432"/>
            <a:ext cx="8458199" cy="1237593"/>
          </a:xfrm>
        </p:spPr>
        <p:txBody>
          <a:bodyPr lIns="91440" tIns="45720" rIns="91440" bIns="45720" anchor="t"/>
          <a:lstStyle/>
          <a:p>
            <a:r>
              <a:rPr lang="en-US" sz="2000" dirty="0">
                <a:solidFill>
                  <a:schemeClr val="tx2"/>
                </a:solidFill>
                <a:cs typeface="Arial"/>
              </a:rPr>
              <a:t>Link to </a:t>
            </a:r>
            <a:r>
              <a:rPr lang="en-US" sz="2000" dirty="0">
                <a:solidFill>
                  <a:schemeClr val="tx2"/>
                </a:solidFill>
                <a:cs typeface="Arial"/>
                <a:hlinkClick r:id="rId2"/>
              </a:rPr>
              <a:t>Cutover Strategy for Dual Submissions spreadsheet</a:t>
            </a:r>
            <a:r>
              <a:rPr lang="en-US" sz="2000" dirty="0">
                <a:solidFill>
                  <a:schemeClr val="tx2"/>
                </a:solidFill>
                <a:cs typeface="Arial"/>
              </a:rPr>
              <a:t> on RTCBTF Homepage</a:t>
            </a:r>
          </a:p>
          <a:p>
            <a:r>
              <a:rPr lang="en-US" sz="2000" dirty="0">
                <a:solidFill>
                  <a:schemeClr val="tx2"/>
                </a:solidFill>
                <a:cs typeface="Arial"/>
              </a:rPr>
              <a:t>Granular Timing and Dual Entry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1312B-BCDC-E0E4-00AB-3C08714D5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264A9-35D6-61F8-2439-9C217DD12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08" y="2108320"/>
            <a:ext cx="7274103" cy="24117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630633-102F-DA66-283B-AF3F2945B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08" y="4579191"/>
            <a:ext cx="7274103" cy="109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86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8248B-9821-F96E-8D6D-1E4626BB2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D4030-1754-7161-1282-295A6639F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Cutover Discussion Highlights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9F0BB-14E2-CD5A-619D-6863DF464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3" y="899432"/>
            <a:ext cx="8458199" cy="2699174"/>
          </a:xfrm>
        </p:spPr>
        <p:txBody>
          <a:bodyPr lIns="91440" tIns="45720" rIns="91440" bIns="45720" anchor="t"/>
          <a:lstStyle/>
          <a:p>
            <a:r>
              <a:rPr lang="en-US" sz="2000" dirty="0">
                <a:solidFill>
                  <a:schemeClr val="tx2"/>
                </a:solidFill>
                <a:cs typeface="Arial"/>
              </a:rPr>
              <a:t>No dual submission requirements for Day-Ahead Market purposes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DAM executions performed Dec 1 – Dec 4 are same pre-RTC system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First “changed DAM” in RTC+B is executed on Dec 5, for OD Dec 6</a:t>
            </a:r>
          </a:p>
          <a:p>
            <a:endParaRPr lang="en-US" sz="2000" dirty="0">
              <a:solidFill>
                <a:schemeClr val="tx2"/>
              </a:solidFill>
              <a:cs typeface="Arial"/>
            </a:endParaRPr>
          </a:p>
          <a:p>
            <a:r>
              <a:rPr lang="en-US" sz="2000" dirty="0">
                <a:solidFill>
                  <a:schemeClr val="tx2"/>
                </a:solidFill>
                <a:cs typeface="Arial"/>
              </a:rPr>
              <a:t>Dual submissions limited to certain transactions on certain days as  described in spreadsheet (prior slide) and explained at a high level in next slide…..</a:t>
            </a:r>
          </a:p>
          <a:p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ED509-EC90-F3BC-9020-60C4FB4D4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16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D4D08D-B670-FC40-77D8-38BE6DD44C5B}"/>
              </a:ext>
            </a:extLst>
          </p:cNvPr>
          <p:cNvSpPr/>
          <p:nvPr/>
        </p:nvSpPr>
        <p:spPr>
          <a:xfrm>
            <a:off x="2322872" y="1822040"/>
            <a:ext cx="6688393" cy="9070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Pre-RTC System</a:t>
            </a:r>
          </a:p>
          <a:p>
            <a:pPr algn="ctr"/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033A61-062E-EEE8-E97A-74D223321124}"/>
              </a:ext>
            </a:extLst>
          </p:cNvPr>
          <p:cNvSpPr/>
          <p:nvPr/>
        </p:nvSpPr>
        <p:spPr>
          <a:xfrm>
            <a:off x="2322872" y="4454935"/>
            <a:ext cx="6688393" cy="90702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RTC System</a:t>
            </a:r>
          </a:p>
          <a:p>
            <a:pPr algn="ctr"/>
            <a:endParaRPr lang="en-US" sz="1350" dirty="0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1DB0F400-83A2-1E94-766A-48B7C59A76CA}"/>
              </a:ext>
            </a:extLst>
          </p:cNvPr>
          <p:cNvCxnSpPr/>
          <p:nvPr/>
        </p:nvCxnSpPr>
        <p:spPr>
          <a:xfrm flipV="1">
            <a:off x="2322871" y="2729066"/>
            <a:ext cx="1681316" cy="723593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86368F3-DAAC-C3F2-CEF5-E7EB2215E937}"/>
              </a:ext>
            </a:extLst>
          </p:cNvPr>
          <p:cNvSpPr/>
          <p:nvPr/>
        </p:nvSpPr>
        <p:spPr>
          <a:xfrm>
            <a:off x="2440859" y="2312885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FD32DB-2372-CDE7-DC3F-1B3177DDCA1F}"/>
              </a:ext>
            </a:extLst>
          </p:cNvPr>
          <p:cNvSpPr/>
          <p:nvPr/>
        </p:nvSpPr>
        <p:spPr>
          <a:xfrm>
            <a:off x="3521181" y="2312885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B834DD-390D-BAEF-FF3E-7451A97E5EF8}"/>
              </a:ext>
            </a:extLst>
          </p:cNvPr>
          <p:cNvSpPr/>
          <p:nvPr/>
        </p:nvSpPr>
        <p:spPr>
          <a:xfrm>
            <a:off x="4601504" y="2312885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CCF5E7-D0D8-E1F9-32F2-6A6FE75A7DDD}"/>
              </a:ext>
            </a:extLst>
          </p:cNvPr>
          <p:cNvSpPr/>
          <p:nvPr/>
        </p:nvSpPr>
        <p:spPr>
          <a:xfrm>
            <a:off x="5681826" y="2312885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E61B7C-B4C9-2C04-ADC4-FC1A7F37C7B5}"/>
              </a:ext>
            </a:extLst>
          </p:cNvPr>
          <p:cNvSpPr/>
          <p:nvPr/>
        </p:nvSpPr>
        <p:spPr>
          <a:xfrm>
            <a:off x="7842471" y="2312885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AB0A8A-C2F6-1FFA-365D-C5465A548F6A}"/>
              </a:ext>
            </a:extLst>
          </p:cNvPr>
          <p:cNvSpPr/>
          <p:nvPr/>
        </p:nvSpPr>
        <p:spPr>
          <a:xfrm>
            <a:off x="6762149" y="2308737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3CE672-EDFE-4D5E-FCA6-980180F80A95}"/>
              </a:ext>
            </a:extLst>
          </p:cNvPr>
          <p:cNvSpPr/>
          <p:nvPr/>
        </p:nvSpPr>
        <p:spPr>
          <a:xfrm>
            <a:off x="2444549" y="4491344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AD3DD8-7F92-A3FB-DE23-0ABAE3B63D49}"/>
              </a:ext>
            </a:extLst>
          </p:cNvPr>
          <p:cNvSpPr/>
          <p:nvPr/>
        </p:nvSpPr>
        <p:spPr>
          <a:xfrm>
            <a:off x="3524871" y="4491344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F2F787-A0CD-9921-A225-9FC55271462E}"/>
              </a:ext>
            </a:extLst>
          </p:cNvPr>
          <p:cNvSpPr/>
          <p:nvPr/>
        </p:nvSpPr>
        <p:spPr>
          <a:xfrm>
            <a:off x="4605194" y="4491344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8ADA07-FF91-AC41-A1F3-90EE2B839ACC}"/>
              </a:ext>
            </a:extLst>
          </p:cNvPr>
          <p:cNvSpPr/>
          <p:nvPr/>
        </p:nvSpPr>
        <p:spPr>
          <a:xfrm>
            <a:off x="5685516" y="4491344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4AFCD6-6433-B4D1-6460-F21A8E6E4D4A}"/>
              </a:ext>
            </a:extLst>
          </p:cNvPr>
          <p:cNvSpPr/>
          <p:nvPr/>
        </p:nvSpPr>
        <p:spPr>
          <a:xfrm>
            <a:off x="7846161" y="4491344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5A3E3B-5E05-F20E-9B0A-574ABB6B9A4F}"/>
              </a:ext>
            </a:extLst>
          </p:cNvPr>
          <p:cNvSpPr/>
          <p:nvPr/>
        </p:nvSpPr>
        <p:spPr>
          <a:xfrm>
            <a:off x="6765839" y="4494570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5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C0E1B104-4AE7-0507-787F-E5043F0B9F78}"/>
              </a:ext>
            </a:extLst>
          </p:cNvPr>
          <p:cNvCxnSpPr/>
          <p:nvPr/>
        </p:nvCxnSpPr>
        <p:spPr>
          <a:xfrm flipV="1">
            <a:off x="1242549" y="2747501"/>
            <a:ext cx="1681316" cy="723593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2ACB43CE-A483-F237-61FB-15BD9ECE7C63}"/>
              </a:ext>
            </a:extLst>
          </p:cNvPr>
          <p:cNvCxnSpPr/>
          <p:nvPr/>
        </p:nvCxnSpPr>
        <p:spPr>
          <a:xfrm flipV="1">
            <a:off x="3487993" y="2721691"/>
            <a:ext cx="1681316" cy="723593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184E0267-7BBD-C6A5-6135-E420515C5CF1}"/>
              </a:ext>
            </a:extLst>
          </p:cNvPr>
          <p:cNvCxnSpPr/>
          <p:nvPr/>
        </p:nvCxnSpPr>
        <p:spPr>
          <a:xfrm flipV="1">
            <a:off x="4568316" y="2732753"/>
            <a:ext cx="1681316" cy="723593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97DE62E5-775D-5973-ED0B-321AAD74C30C}"/>
              </a:ext>
            </a:extLst>
          </p:cNvPr>
          <p:cNvCxnSpPr/>
          <p:nvPr/>
        </p:nvCxnSpPr>
        <p:spPr>
          <a:xfrm flipV="1">
            <a:off x="5700251" y="2731831"/>
            <a:ext cx="1681316" cy="723593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DC120E36-F0A4-BF4B-C458-55F9E5643836}"/>
              </a:ext>
            </a:extLst>
          </p:cNvPr>
          <p:cNvCxnSpPr>
            <a:cxnSpLocks/>
          </p:cNvCxnSpPr>
          <p:nvPr/>
        </p:nvCxnSpPr>
        <p:spPr>
          <a:xfrm>
            <a:off x="2403985" y="3676497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6D0FC474-AEA8-E6EC-7CD6-8E6FC6290D64}"/>
              </a:ext>
            </a:extLst>
          </p:cNvPr>
          <p:cNvCxnSpPr>
            <a:cxnSpLocks/>
          </p:cNvCxnSpPr>
          <p:nvPr/>
        </p:nvCxnSpPr>
        <p:spPr>
          <a:xfrm>
            <a:off x="3395833" y="3672810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504C9508-0B0C-D441-21BD-6D2DF041A8E3}"/>
              </a:ext>
            </a:extLst>
          </p:cNvPr>
          <p:cNvCxnSpPr>
            <a:cxnSpLocks/>
          </p:cNvCxnSpPr>
          <p:nvPr/>
        </p:nvCxnSpPr>
        <p:spPr>
          <a:xfrm>
            <a:off x="1308913" y="3665436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675628B-2FA2-7F1C-387C-C199315476D1}"/>
              </a:ext>
            </a:extLst>
          </p:cNvPr>
          <p:cNvSpPr/>
          <p:nvPr/>
        </p:nvSpPr>
        <p:spPr>
          <a:xfrm>
            <a:off x="280221" y="3091323"/>
            <a:ext cx="2042651" cy="9070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QSE Submitting during timeframe of </a:t>
            </a:r>
          </a:p>
          <a:p>
            <a:pPr algn="ctr"/>
            <a:r>
              <a:rPr lang="en-US" sz="1350" dirty="0"/>
              <a:t>Dec 1-3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262E6AD-9CE3-9AB4-3AB6-D0E5B4A5D95A}"/>
              </a:ext>
            </a:extLst>
          </p:cNvPr>
          <p:cNvCxnSpPr/>
          <p:nvPr/>
        </p:nvCxnSpPr>
        <p:spPr>
          <a:xfrm>
            <a:off x="8205108" y="3676650"/>
            <a:ext cx="68449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7D07D26-50B6-8141-D2AF-4CBFAF86753D}"/>
              </a:ext>
            </a:extLst>
          </p:cNvPr>
          <p:cNvSpPr txBox="1"/>
          <p:nvPr/>
        </p:nvSpPr>
        <p:spPr>
          <a:xfrm>
            <a:off x="273512" y="122280"/>
            <a:ext cx="2761334" cy="73866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Market Submissions December 1-3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08FB76F-9D76-9190-9961-E2323C8F8D3A}"/>
              </a:ext>
            </a:extLst>
          </p:cNvPr>
          <p:cNvSpPr/>
          <p:nvPr/>
        </p:nvSpPr>
        <p:spPr>
          <a:xfrm>
            <a:off x="5657872" y="1225961"/>
            <a:ext cx="2168006" cy="4370768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chemeClr val="accent1">
                <a:shade val="15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C00000"/>
                </a:solidFill>
              </a:rPr>
              <a:t>Overlapping / Dual Submissions</a:t>
            </a: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1892DE-E786-9E9E-F647-3284926AE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636" y="5376557"/>
            <a:ext cx="3950929" cy="10204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810416-109D-DF8A-CB17-A5A2FB4EB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179" y="918702"/>
            <a:ext cx="3925290" cy="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6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24599-7613-2CBE-8B70-D239CB68B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42B0B1-E6EE-BCDE-5590-1767C4604077}"/>
              </a:ext>
            </a:extLst>
          </p:cNvPr>
          <p:cNvSpPr/>
          <p:nvPr/>
        </p:nvSpPr>
        <p:spPr>
          <a:xfrm>
            <a:off x="2322872" y="944817"/>
            <a:ext cx="6688393" cy="9070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Pre-RTC System</a:t>
            </a:r>
          </a:p>
          <a:p>
            <a:pPr algn="ctr"/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39A3D8-03B6-00CE-996E-8BC3CB66E65B}"/>
              </a:ext>
            </a:extLst>
          </p:cNvPr>
          <p:cNvSpPr/>
          <p:nvPr/>
        </p:nvSpPr>
        <p:spPr>
          <a:xfrm>
            <a:off x="2322872" y="3577712"/>
            <a:ext cx="6688393" cy="90702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RTC System</a:t>
            </a:r>
          </a:p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04B90C-DF1E-ED92-9D5A-F41CE78D2810}"/>
              </a:ext>
            </a:extLst>
          </p:cNvPr>
          <p:cNvSpPr/>
          <p:nvPr/>
        </p:nvSpPr>
        <p:spPr>
          <a:xfrm>
            <a:off x="2440859" y="1435662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6EA4B7-7EEF-F022-E7E0-5D8728038970}"/>
              </a:ext>
            </a:extLst>
          </p:cNvPr>
          <p:cNvSpPr/>
          <p:nvPr/>
        </p:nvSpPr>
        <p:spPr>
          <a:xfrm>
            <a:off x="3521181" y="1435662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B8BB8-AEDC-0B4E-2CF8-1BA6051AA91E}"/>
              </a:ext>
            </a:extLst>
          </p:cNvPr>
          <p:cNvSpPr/>
          <p:nvPr/>
        </p:nvSpPr>
        <p:spPr>
          <a:xfrm>
            <a:off x="4601504" y="1435662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13E16F-4A62-E4E4-5C11-87C543ADB97C}"/>
              </a:ext>
            </a:extLst>
          </p:cNvPr>
          <p:cNvSpPr/>
          <p:nvPr/>
        </p:nvSpPr>
        <p:spPr>
          <a:xfrm>
            <a:off x="5681826" y="1435662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61A440-AD77-DDC1-3FB0-D3FA92283893}"/>
              </a:ext>
            </a:extLst>
          </p:cNvPr>
          <p:cNvSpPr/>
          <p:nvPr/>
        </p:nvSpPr>
        <p:spPr>
          <a:xfrm>
            <a:off x="7842471" y="1435662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F43C34-603D-BCCA-F8D1-A36A7FE801CF}"/>
              </a:ext>
            </a:extLst>
          </p:cNvPr>
          <p:cNvSpPr/>
          <p:nvPr/>
        </p:nvSpPr>
        <p:spPr>
          <a:xfrm>
            <a:off x="6762149" y="143888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67119B-2B44-C020-41B9-DC501456F5BB}"/>
              </a:ext>
            </a:extLst>
          </p:cNvPr>
          <p:cNvSpPr/>
          <p:nvPr/>
        </p:nvSpPr>
        <p:spPr>
          <a:xfrm>
            <a:off x="2444549" y="3614121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9E9BDD-6E03-D476-46E5-3B592B508018}"/>
              </a:ext>
            </a:extLst>
          </p:cNvPr>
          <p:cNvSpPr/>
          <p:nvPr/>
        </p:nvSpPr>
        <p:spPr>
          <a:xfrm>
            <a:off x="3524871" y="3614121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CA46D-0525-4441-A4FC-3BA038323BF7}"/>
              </a:ext>
            </a:extLst>
          </p:cNvPr>
          <p:cNvSpPr/>
          <p:nvPr/>
        </p:nvSpPr>
        <p:spPr>
          <a:xfrm>
            <a:off x="4605194" y="3614121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410FA9-ED0F-C928-34FA-ACE92BEE35DB}"/>
              </a:ext>
            </a:extLst>
          </p:cNvPr>
          <p:cNvSpPr/>
          <p:nvPr/>
        </p:nvSpPr>
        <p:spPr>
          <a:xfrm>
            <a:off x="5685516" y="3614121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DB3CC2-720F-C7C4-2125-EB980F2BD251}"/>
              </a:ext>
            </a:extLst>
          </p:cNvPr>
          <p:cNvSpPr/>
          <p:nvPr/>
        </p:nvSpPr>
        <p:spPr>
          <a:xfrm>
            <a:off x="7846161" y="3614121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B58BC5-8B26-6CF6-B312-4065627A6DAD}"/>
              </a:ext>
            </a:extLst>
          </p:cNvPr>
          <p:cNvSpPr/>
          <p:nvPr/>
        </p:nvSpPr>
        <p:spPr>
          <a:xfrm>
            <a:off x="6765839" y="3617347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5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EC8D9A8C-6119-E0DE-2CAF-D1BB0EE26D7E}"/>
              </a:ext>
            </a:extLst>
          </p:cNvPr>
          <p:cNvCxnSpPr>
            <a:cxnSpLocks/>
          </p:cNvCxnSpPr>
          <p:nvPr/>
        </p:nvCxnSpPr>
        <p:spPr>
          <a:xfrm flipV="1">
            <a:off x="2322872" y="1855530"/>
            <a:ext cx="3926760" cy="722670"/>
          </a:xfrm>
          <a:prstGeom prst="bentConnector3">
            <a:avLst>
              <a:gd name="adj1" fmla="val 99953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123C2C03-5C9F-4DA9-F81E-74F368EAC42E}"/>
              </a:ext>
            </a:extLst>
          </p:cNvPr>
          <p:cNvCxnSpPr/>
          <p:nvPr/>
        </p:nvCxnSpPr>
        <p:spPr>
          <a:xfrm flipV="1">
            <a:off x="5700251" y="1854607"/>
            <a:ext cx="1681316" cy="723593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5A247350-8F7C-C27A-8BE9-906235AA9A97}"/>
              </a:ext>
            </a:extLst>
          </p:cNvPr>
          <p:cNvCxnSpPr>
            <a:cxnSpLocks/>
          </p:cNvCxnSpPr>
          <p:nvPr/>
        </p:nvCxnSpPr>
        <p:spPr>
          <a:xfrm>
            <a:off x="2403985" y="2799274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8E1E96BA-AD79-3654-058D-72DBE8282020}"/>
              </a:ext>
            </a:extLst>
          </p:cNvPr>
          <p:cNvCxnSpPr>
            <a:cxnSpLocks/>
          </p:cNvCxnSpPr>
          <p:nvPr/>
        </p:nvCxnSpPr>
        <p:spPr>
          <a:xfrm>
            <a:off x="3395833" y="2795587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8D54468B-A99E-0320-6108-58BD1CF66077}"/>
              </a:ext>
            </a:extLst>
          </p:cNvPr>
          <p:cNvCxnSpPr>
            <a:cxnSpLocks/>
          </p:cNvCxnSpPr>
          <p:nvPr/>
        </p:nvCxnSpPr>
        <p:spPr>
          <a:xfrm>
            <a:off x="1308913" y="2788212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B311C23-D28E-7262-09AF-F531FBD056AA}"/>
              </a:ext>
            </a:extLst>
          </p:cNvPr>
          <p:cNvSpPr/>
          <p:nvPr/>
        </p:nvSpPr>
        <p:spPr>
          <a:xfrm>
            <a:off x="280221" y="2214100"/>
            <a:ext cx="2042651" cy="9070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QSE Submitting during timeframe of </a:t>
            </a:r>
          </a:p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06E7F0-0118-BC3A-C6EE-3440145C858D}"/>
              </a:ext>
            </a:extLst>
          </p:cNvPr>
          <p:cNvSpPr txBox="1"/>
          <p:nvPr/>
        </p:nvSpPr>
        <p:spPr>
          <a:xfrm>
            <a:off x="4662659" y="5041488"/>
            <a:ext cx="4424516" cy="10618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Example, RUC Snapshots after 1800 Dec 4 (balance of 12/4 and OD 12/5) needs items </a:t>
            </a:r>
            <a:r>
              <a:rPr lang="en-US" sz="1050" i="1" u="sng" dirty="0"/>
              <a:t>maintained by QSEs for settlement if any RUCs for Dec 5</a:t>
            </a:r>
            <a:r>
              <a:rPr lang="en-US" sz="1050" dirty="0"/>
              <a:t>:</a:t>
            </a:r>
          </a:p>
          <a:p>
            <a:pPr marL="214313" indent="-214313">
              <a:buFontTx/>
              <a:buChar char="-"/>
            </a:pPr>
            <a:r>
              <a:rPr lang="en-US" sz="1050" dirty="0"/>
              <a:t>COP</a:t>
            </a:r>
          </a:p>
          <a:p>
            <a:pPr marL="214313" indent="-214313">
              <a:buFontTx/>
              <a:buChar char="-"/>
            </a:pPr>
            <a:r>
              <a:rPr lang="en-US" sz="1050" dirty="0"/>
              <a:t>AS Offers</a:t>
            </a:r>
          </a:p>
          <a:p>
            <a:pPr marL="214313" indent="-214313">
              <a:buFontTx/>
              <a:buChar char="-"/>
            </a:pPr>
            <a:r>
              <a:rPr lang="en-US" sz="1050" dirty="0"/>
              <a:t>QSE-Trades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A08084DA-C762-B573-DCE7-660F0EF00137}"/>
              </a:ext>
            </a:extLst>
          </p:cNvPr>
          <p:cNvSpPr/>
          <p:nvPr/>
        </p:nvSpPr>
        <p:spPr>
          <a:xfrm flipV="1">
            <a:off x="6198019" y="4012327"/>
            <a:ext cx="530942" cy="102916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238E1B-0F84-5F67-3695-6FA56FDB9F12}"/>
              </a:ext>
            </a:extLst>
          </p:cNvPr>
          <p:cNvSpPr txBox="1"/>
          <p:nvPr/>
        </p:nvSpPr>
        <p:spPr>
          <a:xfrm>
            <a:off x="2620736" y="5203071"/>
            <a:ext cx="2041923" cy="900246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After pre-RTC DAM on 12/4 for OD 12/5 is executed: </a:t>
            </a:r>
          </a:p>
          <a:p>
            <a:r>
              <a:rPr lang="en-US" sz="1050" dirty="0"/>
              <a:t>ERCOT will copy DAM Awards and Self-Arranged AS into RTC tables by 1800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5AB8108-328E-D690-4FD6-8FD2574F1DF7}"/>
              </a:ext>
            </a:extLst>
          </p:cNvPr>
          <p:cNvCxnSpPr/>
          <p:nvPr/>
        </p:nvCxnSpPr>
        <p:spPr>
          <a:xfrm>
            <a:off x="8205108" y="2795587"/>
            <a:ext cx="68449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25D216A-6415-5D87-86E8-1E1C39352A44}"/>
              </a:ext>
            </a:extLst>
          </p:cNvPr>
          <p:cNvSpPr txBox="1"/>
          <p:nvPr/>
        </p:nvSpPr>
        <p:spPr>
          <a:xfrm>
            <a:off x="176053" y="1052308"/>
            <a:ext cx="2143147" cy="106182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Market Submissions December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E5B5AA-1B93-3142-8F43-68FAB8F60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19" y="4122327"/>
            <a:ext cx="3950929" cy="1020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77F644-ADD2-4E69-7F0A-C00D2C118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781" y="23120"/>
            <a:ext cx="3925290" cy="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8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46440"/>
            <a:ext cx="8534400" cy="56065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Antitrust Admonition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Upcoming Activities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Known Issues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Expectations of QSEs for the Week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rgbClr val="C00000"/>
                </a:solidFill>
              </a:rPr>
              <a:t>ESR deadline for frequency response governor tests 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Cutover Workshop highlights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rgbClr val="C00000"/>
                </a:solidFill>
              </a:rPr>
              <a:t>MOTE transition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More Cutover Details (Sreenivas presentation)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Q&amp;A 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Appendix- Supporting Materials: 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Summary of SCED Functionality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accent2">
                    <a:lumMod val="50000"/>
                  </a:schemeClr>
                </a:solidFill>
              </a:rPr>
              <a:t>SCED Analysis/Results for prior week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DAM and AS Self-Provision Education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Telemetry Screening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New RTC Pricing Reports location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NPRR1290 Validation Changes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Links to Handbooks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FAQ Updated 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rgbClr val="C00000"/>
                </a:solidFill>
              </a:rPr>
              <a:t>Connectivity and Configuration (digital certs)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9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E5CD6-50F8-DC8B-E96F-234C1A30A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BA392D-745F-84AB-72CF-96B5D954E605}"/>
              </a:ext>
            </a:extLst>
          </p:cNvPr>
          <p:cNvSpPr/>
          <p:nvPr/>
        </p:nvSpPr>
        <p:spPr>
          <a:xfrm>
            <a:off x="2322872" y="1075095"/>
            <a:ext cx="6688393" cy="9070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Pre-RTC System</a:t>
            </a:r>
          </a:p>
          <a:p>
            <a:pPr algn="ctr"/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A357BB-64FD-E789-4468-8957FEBA4595}"/>
              </a:ext>
            </a:extLst>
          </p:cNvPr>
          <p:cNvSpPr/>
          <p:nvPr/>
        </p:nvSpPr>
        <p:spPr>
          <a:xfrm>
            <a:off x="2322872" y="3612739"/>
            <a:ext cx="6688393" cy="90702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RTC System</a:t>
            </a:r>
          </a:p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4B1180-162C-1183-463A-007D6FA6EC60}"/>
              </a:ext>
            </a:extLst>
          </p:cNvPr>
          <p:cNvSpPr/>
          <p:nvPr/>
        </p:nvSpPr>
        <p:spPr>
          <a:xfrm>
            <a:off x="2440859" y="1565939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938B-8792-A25D-31BC-3593E180682F}"/>
              </a:ext>
            </a:extLst>
          </p:cNvPr>
          <p:cNvSpPr/>
          <p:nvPr/>
        </p:nvSpPr>
        <p:spPr>
          <a:xfrm>
            <a:off x="3521181" y="1565939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D4F603-98A7-2E87-FCD3-C210F2C586B4}"/>
              </a:ext>
            </a:extLst>
          </p:cNvPr>
          <p:cNvSpPr/>
          <p:nvPr/>
        </p:nvSpPr>
        <p:spPr>
          <a:xfrm>
            <a:off x="4601504" y="1565939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3E4EBB-A201-7C19-563E-6938D324BC44}"/>
              </a:ext>
            </a:extLst>
          </p:cNvPr>
          <p:cNvSpPr/>
          <p:nvPr/>
        </p:nvSpPr>
        <p:spPr>
          <a:xfrm>
            <a:off x="5681826" y="1565939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A5D727-1F59-C271-6B95-A0148121A535}"/>
              </a:ext>
            </a:extLst>
          </p:cNvPr>
          <p:cNvSpPr/>
          <p:nvPr/>
        </p:nvSpPr>
        <p:spPr>
          <a:xfrm>
            <a:off x="7842471" y="1565939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63AB58-3D71-F442-D1D9-0E3161DE8CE9}"/>
              </a:ext>
            </a:extLst>
          </p:cNvPr>
          <p:cNvSpPr/>
          <p:nvPr/>
        </p:nvSpPr>
        <p:spPr>
          <a:xfrm>
            <a:off x="6762149" y="1561791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28EBCD-6142-D047-C752-6FF3D8746FE0}"/>
              </a:ext>
            </a:extLst>
          </p:cNvPr>
          <p:cNvSpPr/>
          <p:nvPr/>
        </p:nvSpPr>
        <p:spPr>
          <a:xfrm>
            <a:off x="2444549" y="364914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3B12D1-BFC6-C3FE-4912-42F2FFF40D59}"/>
              </a:ext>
            </a:extLst>
          </p:cNvPr>
          <p:cNvSpPr/>
          <p:nvPr/>
        </p:nvSpPr>
        <p:spPr>
          <a:xfrm>
            <a:off x="3524871" y="364914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9ED750-7633-A0E1-E391-09BEBB18F136}"/>
              </a:ext>
            </a:extLst>
          </p:cNvPr>
          <p:cNvSpPr/>
          <p:nvPr/>
        </p:nvSpPr>
        <p:spPr>
          <a:xfrm>
            <a:off x="4605194" y="364914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00D33C-F1E8-5BB6-9686-A9E87ED5F854}"/>
              </a:ext>
            </a:extLst>
          </p:cNvPr>
          <p:cNvSpPr/>
          <p:nvPr/>
        </p:nvSpPr>
        <p:spPr>
          <a:xfrm>
            <a:off x="5685516" y="364914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E1C42E-280A-B6AF-2C4F-C08B857430B2}"/>
              </a:ext>
            </a:extLst>
          </p:cNvPr>
          <p:cNvSpPr/>
          <p:nvPr/>
        </p:nvSpPr>
        <p:spPr>
          <a:xfrm>
            <a:off x="7846161" y="364914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BD3F31-053B-7A54-9863-F1A25EB5FCD8}"/>
              </a:ext>
            </a:extLst>
          </p:cNvPr>
          <p:cNvSpPr/>
          <p:nvPr/>
        </p:nvSpPr>
        <p:spPr>
          <a:xfrm>
            <a:off x="6765839" y="3652374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5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E8FE98E1-807D-6203-E762-F227BD3ED60B}"/>
              </a:ext>
            </a:extLst>
          </p:cNvPr>
          <p:cNvCxnSpPr>
            <a:cxnSpLocks/>
          </p:cNvCxnSpPr>
          <p:nvPr/>
        </p:nvCxnSpPr>
        <p:spPr>
          <a:xfrm>
            <a:off x="2403985" y="2834302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C5ABF677-8C40-8AE0-99F5-E44D07BFF3C0}"/>
              </a:ext>
            </a:extLst>
          </p:cNvPr>
          <p:cNvCxnSpPr>
            <a:cxnSpLocks/>
          </p:cNvCxnSpPr>
          <p:nvPr/>
        </p:nvCxnSpPr>
        <p:spPr>
          <a:xfrm>
            <a:off x="3395833" y="2830615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0C33660D-C6E6-C778-CF21-93DDB7E778D0}"/>
              </a:ext>
            </a:extLst>
          </p:cNvPr>
          <p:cNvCxnSpPr>
            <a:cxnSpLocks/>
          </p:cNvCxnSpPr>
          <p:nvPr/>
        </p:nvCxnSpPr>
        <p:spPr>
          <a:xfrm>
            <a:off x="1308913" y="2833072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FC47BF9-6AFA-3371-76C3-C9845C5E7BF8}"/>
              </a:ext>
            </a:extLst>
          </p:cNvPr>
          <p:cNvSpPr/>
          <p:nvPr/>
        </p:nvSpPr>
        <p:spPr>
          <a:xfrm>
            <a:off x="280221" y="2344377"/>
            <a:ext cx="2042651" cy="9070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QSE Submitting during timeframe of </a:t>
            </a:r>
          </a:p>
          <a:p>
            <a:pPr algn="ctr"/>
            <a:r>
              <a:rPr lang="en-US" sz="1350" dirty="0"/>
              <a:t>Dec 5</a:t>
            </a:r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482698BC-F086-E710-7EE3-6CAF5E761DBA}"/>
              </a:ext>
            </a:extLst>
          </p:cNvPr>
          <p:cNvSpPr/>
          <p:nvPr/>
        </p:nvSpPr>
        <p:spPr>
          <a:xfrm>
            <a:off x="6575948" y="1852150"/>
            <a:ext cx="339213" cy="294966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6D2B99-4EEF-D07B-530C-A541D1BD7590}"/>
              </a:ext>
            </a:extLst>
          </p:cNvPr>
          <p:cNvSpPr txBox="1"/>
          <p:nvPr/>
        </p:nvSpPr>
        <p:spPr>
          <a:xfrm>
            <a:off x="6551998" y="2094908"/>
            <a:ext cx="25182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Midnight cutoff pre-RTC system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B304E0-3675-0334-27B7-91CC99E6821D}"/>
              </a:ext>
            </a:extLst>
          </p:cNvPr>
          <p:cNvSpPr txBox="1"/>
          <p:nvPr/>
        </p:nvSpPr>
        <p:spPr>
          <a:xfrm>
            <a:off x="5640011" y="2951321"/>
            <a:ext cx="9586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Energy Trades only*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18855D-EE47-CAAC-47D6-B5E35491DD24}"/>
              </a:ext>
            </a:extLst>
          </p:cNvPr>
          <p:cNvSpPr txBox="1"/>
          <p:nvPr/>
        </p:nvSpPr>
        <p:spPr>
          <a:xfrm>
            <a:off x="179582" y="326158"/>
            <a:ext cx="2143147" cy="106182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Market Submissions December 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870E7D-B784-173C-613C-CEA2BDC71238}"/>
              </a:ext>
            </a:extLst>
          </p:cNvPr>
          <p:cNvSpPr txBox="1"/>
          <p:nvPr/>
        </p:nvSpPr>
        <p:spPr>
          <a:xfrm>
            <a:off x="4139382" y="4831448"/>
            <a:ext cx="49308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* Energy Trades can be put in for prior OD (back to 1430)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95C38A-46C1-4A0A-32E1-085480BAE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308" y="5162186"/>
            <a:ext cx="5077534" cy="5620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683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B21BE-8BC4-B17B-2260-4F550313A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FD7B-73E5-3244-027F-2B379EE5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Cutover Step-by-Step Timeline Graphic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A2AF4-5193-9A5A-90DD-587B6B533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3" y="899432"/>
            <a:ext cx="8458199" cy="1237593"/>
          </a:xfrm>
        </p:spPr>
        <p:txBody>
          <a:bodyPr lIns="91440" tIns="45720" rIns="91440" bIns="45720" anchor="t"/>
          <a:lstStyle/>
          <a:p>
            <a:r>
              <a:rPr lang="en-US" sz="2000" dirty="0">
                <a:solidFill>
                  <a:schemeClr val="tx2"/>
                </a:solidFill>
                <a:cs typeface="Arial"/>
              </a:rPr>
              <a:t>Link to </a:t>
            </a:r>
            <a:r>
              <a:rPr lang="en-US" sz="2000" dirty="0">
                <a:solidFill>
                  <a:schemeClr val="tx2"/>
                </a:solidFill>
                <a:cs typeface="Arial"/>
                <a:hlinkClick r:id="rId2"/>
              </a:rPr>
              <a:t>Cutover Detail Plan Draft Presentation</a:t>
            </a:r>
            <a:r>
              <a:rPr lang="en-US" sz="2000" dirty="0">
                <a:solidFill>
                  <a:schemeClr val="tx2"/>
                </a:solidFill>
                <a:cs typeface="Arial"/>
              </a:rPr>
              <a:t> on RTCBTF Homepage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DB911-D666-26DE-D716-8702096D7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0F1661-ABF6-632F-FC3C-EC1C1F55C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89" y="1343875"/>
            <a:ext cx="7678222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41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43D56-7444-70F5-F681-BB0AEFCE4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6F5FC-D664-5093-715D-DB07FE51F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Cutover Step-by-Step Timeline Spreadsheet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D6C6F-8696-169E-577B-D94E4E1E6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3" y="899432"/>
            <a:ext cx="8458199" cy="1237593"/>
          </a:xfrm>
        </p:spPr>
        <p:txBody>
          <a:bodyPr lIns="91440" tIns="45720" rIns="91440" bIns="45720" anchor="t"/>
          <a:lstStyle/>
          <a:p>
            <a:r>
              <a:rPr lang="en-US" sz="2000" dirty="0">
                <a:solidFill>
                  <a:schemeClr val="tx2"/>
                </a:solidFill>
                <a:cs typeface="Arial"/>
              </a:rPr>
              <a:t>Link to </a:t>
            </a:r>
            <a:r>
              <a:rPr lang="en-US" sz="2000" dirty="0">
                <a:solidFill>
                  <a:schemeClr val="tx2"/>
                </a:solidFill>
                <a:cs typeface="Arial"/>
                <a:hlinkClick r:id="rId2"/>
              </a:rPr>
              <a:t>Go-Live Cutover Plan External Spreadsheet</a:t>
            </a:r>
            <a:r>
              <a:rPr lang="en-US" sz="2000" dirty="0">
                <a:solidFill>
                  <a:schemeClr val="tx2"/>
                </a:solidFill>
                <a:cs typeface="Arial"/>
              </a:rPr>
              <a:t> on RTCBTF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E61DD-6DA2-3E14-C7EC-84AD9D4AD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2229B9-8F31-91AB-4A72-36AB632B6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97" y="1409249"/>
            <a:ext cx="7597363" cy="454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09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9A16D-BA3E-87AD-6E56-AAFC86866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6B6A0-8BD8-1C52-D915-3ADB9CDD7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 for MOTE transition Dec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4A4A3C-34FD-3BEA-3684-0DDB292E1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127BC3-B7B8-7509-14D2-D89F78ED3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13" y="747048"/>
            <a:ext cx="8509404" cy="536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94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381C7-8DF5-949D-2DAA-42E6BE503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611D6-D03D-1B11-8BE1-C75AD951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Current MOTE Transition to RTC+B – Cutover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E472B-BF39-B5B3-4BA1-639391409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5" y="633813"/>
            <a:ext cx="8534400" cy="5280822"/>
          </a:xfrm>
        </p:spPr>
        <p:txBody>
          <a:bodyPr/>
          <a:lstStyle/>
          <a:p>
            <a:r>
              <a:rPr lang="en-US" sz="1600" dirty="0"/>
              <a:t>Current MOTE (UIs/APIs) will be down from </a:t>
            </a:r>
            <a:r>
              <a:rPr lang="en-US" sz="1600" b="1" u="sng" dirty="0"/>
              <a:t>November 28, 2025, 5:30 PM </a:t>
            </a:r>
            <a:r>
              <a:rPr lang="en-US" sz="1600" dirty="0"/>
              <a:t>in preparation for cutover to RTC+B.</a:t>
            </a:r>
          </a:p>
          <a:p>
            <a:endParaRPr lang="en-US" sz="1600" dirty="0"/>
          </a:p>
          <a:p>
            <a:r>
              <a:rPr lang="en-US" sz="1600" dirty="0"/>
              <a:t>Current MOTE (UIs/APIs) will be updated with RTC+B code and configurations and </a:t>
            </a:r>
            <a:r>
              <a:rPr lang="en-US" sz="1600" b="1" u="sng" dirty="0"/>
              <a:t>will be up with following new API URLs by 12:00 Noon on December 1, 2025</a:t>
            </a:r>
            <a:r>
              <a:rPr lang="en-US" sz="1600" dirty="0"/>
              <a:t>. </a:t>
            </a:r>
          </a:p>
          <a:p>
            <a:endParaRPr lang="en-US" sz="1600" dirty="0"/>
          </a:p>
          <a:p>
            <a:pPr marL="400050" lvl="1" indent="0">
              <a:buNone/>
            </a:pPr>
            <a:r>
              <a:rPr lang="en-US" sz="1600" b="1" u="sng" dirty="0"/>
              <a:t>New MOTE API URLs:</a:t>
            </a:r>
            <a:endParaRPr lang="en-US" sz="1600" b="1" dirty="0"/>
          </a:p>
          <a:p>
            <a:pPr marL="400050" lvl="1" indent="0">
              <a:buNone/>
            </a:pPr>
            <a:r>
              <a:rPr lang="en-US" dirty="0"/>
              <a:t>   </a:t>
            </a:r>
            <a:r>
              <a:rPr lang="en-US" sz="1600" dirty="0"/>
              <a:t>Internet API URL: </a:t>
            </a:r>
            <a:r>
              <a:rPr lang="en-US" sz="1600" dirty="0">
                <a:hlinkClick r:id="rId2"/>
              </a:rPr>
              <a:t>https://testmisapi.ercot.com/NodalAPI/EWS/</a:t>
            </a:r>
            <a:endParaRPr lang="en-US" sz="1600" dirty="0"/>
          </a:p>
          <a:p>
            <a:pPr marL="400050" lvl="1" indent="0">
              <a:buNone/>
            </a:pPr>
            <a:r>
              <a:rPr lang="en-US" sz="1600" dirty="0"/>
              <a:t>   WAN API URL: </a:t>
            </a:r>
            <a:r>
              <a:rPr lang="en-US" sz="1600" dirty="0">
                <a:hlinkClick r:id="rId3"/>
              </a:rPr>
              <a:t>https://testmisapi.wan.ercot.com/NodalAPI/EWS/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     *ERCOT is not making any changes to </a:t>
            </a:r>
            <a:r>
              <a:rPr lang="en-US" sz="1400" dirty="0"/>
              <a:t>current MOTE digital certs and API public key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This means MOTE will be down </a:t>
            </a:r>
            <a:r>
              <a:rPr lang="en-US" sz="1600" b="1" u="sng" dirty="0"/>
              <a:t>from November 28, 2025, 5:30 PM  until December 1,2025 12:00 noon</a:t>
            </a:r>
          </a:p>
          <a:p>
            <a:endParaRPr lang="en-US" sz="1600" b="1" u="sng" dirty="0"/>
          </a:p>
          <a:p>
            <a:r>
              <a:rPr lang="en-US" sz="1600" dirty="0"/>
              <a:t>Market Participants are expected to complete any planned market and outage submissions communication and qualification testing for current system by November 28, 2025, 5:00 PM, as MOTE system will not be available for current production market and outage submissions testing from December 1-4, 2025.</a:t>
            </a:r>
          </a:p>
          <a:p>
            <a:endParaRPr lang="en-US" sz="1600" dirty="0"/>
          </a:p>
          <a:p>
            <a:pPr marL="400050" lvl="1" indent="0">
              <a:buNone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2385F-BC65-A4D0-5CD7-A428E0612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40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C1A84-76DA-D5A9-1C56-0461B3065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B134F-D12E-EDED-7AC0-52FA34F34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Current MOTE Transition to RTC+B – Cutover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5E4EB-4D30-4C65-0293-A9A9242B1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5" y="599630"/>
            <a:ext cx="8534400" cy="5280822"/>
          </a:xfrm>
        </p:spPr>
        <p:txBody>
          <a:bodyPr/>
          <a:lstStyle/>
          <a:p>
            <a:r>
              <a:rPr lang="en-US" sz="1400" dirty="0"/>
              <a:t>MOTE Market Manager UI and Outage Scheduler UI URLs will remain same as current URLs after MOTE transition to RTC+B. </a:t>
            </a:r>
            <a:r>
              <a:rPr lang="en-US" sz="1400" b="1" dirty="0"/>
              <a:t>Below are current MOTE Market Manager UI and Outage Scheduler UI URLs: </a:t>
            </a:r>
          </a:p>
          <a:p>
            <a:pPr marL="0" indent="0">
              <a:buNone/>
            </a:pPr>
            <a:endParaRPr lang="en-US" sz="1600" b="1" dirty="0"/>
          </a:p>
          <a:p>
            <a:pPr marL="400050" lvl="1" indent="0">
              <a:buNone/>
            </a:pPr>
            <a:r>
              <a:rPr lang="en-US" sz="1400" b="1" dirty="0"/>
              <a:t>Market Manager UI: </a:t>
            </a:r>
            <a:r>
              <a:rPr lang="en-US" sz="1400" dirty="0"/>
              <a:t>https://testmis.ercot.com/mmsui/mmsui/displayTradesLanding.action</a:t>
            </a:r>
          </a:p>
          <a:p>
            <a:pPr marL="400050" lvl="1" indent="0">
              <a:buNone/>
            </a:pPr>
            <a:r>
              <a:rPr lang="en-US" sz="1400" b="1" dirty="0"/>
              <a:t>Outage Scheduler (OS) UI:</a:t>
            </a:r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https://testmis.ercot.com/osrui/osrui/Summary.action</a:t>
            </a:r>
            <a:endParaRPr lang="en-US" sz="1600" dirty="0"/>
          </a:p>
          <a:p>
            <a:endParaRPr lang="en-US" sz="1600" dirty="0"/>
          </a:p>
          <a:p>
            <a:r>
              <a:rPr lang="en-US" sz="1400" dirty="0"/>
              <a:t>Same current MOTE system Notification Listener URLs will be used to send notifications to Market Participants after the MOTE transition to RTC+B.</a:t>
            </a:r>
          </a:p>
          <a:p>
            <a:endParaRPr lang="en-US" sz="1600" dirty="0"/>
          </a:p>
          <a:p>
            <a:r>
              <a:rPr lang="en-US" sz="1400" dirty="0"/>
              <a:t>MOTE MPIM is NOT impacted due to RTC+B upgrade, so Market Participants will be using same MPIM applications.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400" dirty="0"/>
              <a:t>ERCOT will open a Secure Webex Call </a:t>
            </a:r>
            <a:r>
              <a:rPr lang="en-US" sz="1400" b="1" u="sng" dirty="0"/>
              <a:t>from 1:00 PM till 3:00 PM on December 1,2025 </a:t>
            </a:r>
            <a:r>
              <a:rPr lang="en-US" sz="1400" dirty="0"/>
              <a:t>to support QSEs/TSPs MOTE API URLs transition to new MOTE API URLs.</a:t>
            </a:r>
          </a:p>
          <a:p>
            <a:endParaRPr lang="en-US" sz="1600" dirty="0"/>
          </a:p>
          <a:p>
            <a:r>
              <a:rPr lang="en-US" sz="1400" dirty="0"/>
              <a:t>ERCOT will send out Secure Webex Conference call information this week to QSEs/TSPs AR &amp; BAR.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Market Notice will be sent out today with details on current MOTE transition to RTC+B.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11AC1-8E76-EE06-3237-F58AF7239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90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7D35-388B-773E-4BED-BFB0B516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and 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7F78F1-831D-5D2B-D86F-5DA2B2C9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14632"/>
            <a:ext cx="8534400" cy="5645161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Go over to other slides for Cutover </a:t>
            </a:r>
          </a:p>
          <a:p>
            <a:pPr marL="0" indent="0">
              <a:buNone/>
            </a:pPr>
            <a:endParaRPr lang="en-US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This week: </a:t>
            </a:r>
            <a:r>
              <a:rPr lang="en-US" sz="1800" dirty="0">
                <a:solidFill>
                  <a:schemeClr val="tx2"/>
                </a:solidFill>
              </a:rPr>
              <a:t>Unscripted Real-Time Market, Day-Ahead Market, Self-Provision  </a:t>
            </a:r>
          </a:p>
          <a:p>
            <a:pPr marL="0" indent="0">
              <a:buNone/>
            </a:pPr>
            <a:endParaRPr lang="en-US" sz="105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Reminder about ESR Qualification: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QSEs submit ESR single model frequency response governor tests in the NDCRC application as soon as possible. 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rgbClr val="C00000"/>
                </a:solidFill>
                <a:cs typeface="Arial"/>
              </a:rPr>
              <a:t>If ERCOT does not receive these tests by November 12, 2025, the RRS-PFR qualification for RTCB go-live will be removed.   The RRSPFR qualification will be re-instated upon submitting the test. </a:t>
            </a:r>
          </a:p>
          <a:p>
            <a:pPr marL="0" indent="0">
              <a:buNone/>
            </a:pPr>
            <a:endParaRPr lang="en-US" sz="105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QSEs should be reviewing Cutover plans and considering staffing and system needs for Dec 1-5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MOTE transition activities end of next week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ERCOT will be asking for Cutover night contacts </a:t>
            </a:r>
          </a:p>
          <a:p>
            <a:pPr lvl="1"/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Remainder of meeting for Q&amp;A</a:t>
            </a:r>
          </a:p>
          <a:p>
            <a:r>
              <a:rPr lang="en-US" sz="1800" dirty="0">
                <a:solidFill>
                  <a:schemeClr val="tx2"/>
                </a:solidFill>
              </a:rPr>
              <a:t>Can always email the RTC+B Program mailbox: </a:t>
            </a:r>
            <a:r>
              <a:rPr lang="en-US" sz="18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RTCB@ercot.com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</a:p>
          <a:p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24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337F-DA7C-CC78-1DB1-B6E15826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APPENDIX- Supporting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C5C8-605E-9253-3014-5A6F1CDCD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42" y="1462896"/>
            <a:ext cx="8534400" cy="3139440"/>
          </a:xfrm>
        </p:spPr>
        <p:txBody>
          <a:bodyPr/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Summary of SCED Functionality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SCED Analysis/Results for prior week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DAM and AS Self-Provision Education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Telemetry Screening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New RTC Pricing Reports location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NPRR1290 Validation Changes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Links to Handbooks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FAQ Updated 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Connectivity and Configuration (digital certs)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B310E-13E7-C753-59EB-AFD51955E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88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C7A6E-0677-041F-3C20-1F87F311A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11A99-DC31-1E27-A8E9-9AFBCDF7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Summary of SCED functionality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3D741-3F0D-8726-8527-E430C2C29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24127"/>
            <a:ext cx="8665464" cy="5017443"/>
          </a:xfrm>
        </p:spPr>
        <p:txBody>
          <a:bodyPr lIns="91440" tIns="45720" rIns="91440" bIns="45720" anchor="t"/>
          <a:lstStyle/>
          <a:p>
            <a:r>
              <a:rPr lang="en-US" sz="1800" dirty="0">
                <a:solidFill>
                  <a:schemeClr val="tx2"/>
                </a:solidFill>
                <a:cs typeface="Arial"/>
              </a:rPr>
              <a:t>What is RTC SCED using to solve in trials?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Production Network model from NMMS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submitted offers (energy and A/S)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production telemetry 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ERCOT performs some overrides for stale data from QSE sites- improving each week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Outages in prod telemetry would be outage in RTC SCED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July 31 improvements implemented: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NPRR1268/1269 ASDC and Proxies logic implemented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AS Plan improved and now same as Prod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Aug 4 improvements implemented: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IRR Forecast synchronization has been manual, but now automated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Aug 18 improvements implemented 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Active constraints flag being manually copied (automation planned for Aug 18)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Load Forecasts being fed into RTC, but ERCOT manually aligns which forecast is being used based on operator selection in Prod (automation planned for Aug 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79861-B939-F089-723A-FE9FB1019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04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54367-167D-FE64-55B4-2C805A644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1A24DA-746F-E921-CC1C-AB7CE65036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Day-Ahead Market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25D1F-C1A3-414B-1E65-943673A06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29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85088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6AF33-F71D-197A-1BE9-91F04A0A3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11C1A-9583-2614-97BF-C09B91103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Content Placeholder 7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D1747901-7D00-631B-D2A7-9798DF9B9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467600" cy="3517496"/>
          </a:xfr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E3D3E-5670-4482-47A0-AE189C3339A0}"/>
              </a:ext>
            </a:extLst>
          </p:cNvPr>
          <p:cNvSpPr txBox="1"/>
          <p:nvPr/>
        </p:nvSpPr>
        <p:spPr>
          <a:xfrm>
            <a:off x="685800" y="4419600"/>
            <a:ext cx="74676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tx2"/>
                </a:solidFill>
              </a:rPr>
              <a:t>WebEx</a:t>
            </a:r>
            <a:r>
              <a:rPr lang="en-US">
                <a:solidFill>
                  <a:schemeClr val="tx2"/>
                </a:solidFill>
              </a:rPr>
              <a:t> Meeting reminders (same as other ERCOT forums):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Please keep line muted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If you have a question, </a:t>
            </a:r>
            <a:r>
              <a:rPr lang="en-US" i="1" u="sng">
                <a:solidFill>
                  <a:srgbClr val="C00000"/>
                </a:solidFill>
              </a:rPr>
              <a:t>please use the chat feature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to either: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your question, or 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“Question” and wait to be recognized to state question</a:t>
            </a:r>
          </a:p>
        </p:txBody>
      </p:sp>
    </p:spTree>
    <p:extLst>
      <p:ext uri="{BB962C8B-B14F-4D97-AF65-F5344CB8AC3E}">
        <p14:creationId xmlns:p14="http://schemas.microsoft.com/office/powerpoint/2010/main" val="2168210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7978D0-4B67-CCD1-8084-898DC57B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EBABE-899F-F463-8EB6-A801DF170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02841"/>
            <a:ext cx="8534400" cy="5494959"/>
          </a:xfrm>
        </p:spPr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Testing strongly encouraged, but not required for all QSEs </a:t>
            </a:r>
          </a:p>
          <a:p>
            <a:pPr lvl="1"/>
            <a:r>
              <a:rPr lang="en-US" dirty="0">
                <a:solidFill>
                  <a:schemeClr val="tx2"/>
                </a:solidFill>
                <a:hlinkClick r:id="rId2"/>
              </a:rPr>
              <a:t>Handbook #6 Day-Ahead Market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b="0" dirty="0">
                <a:solidFill>
                  <a:schemeClr val="tx2"/>
                </a:solidFill>
              </a:rPr>
              <a:t>The DAM will run on Tuesdays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DAM submission window closes at noon.</a:t>
            </a:r>
          </a:p>
          <a:p>
            <a:pPr marL="0" indent="0">
              <a:buNone/>
            </a:pPr>
            <a:endParaRPr lang="en-US" sz="1050" dirty="0">
              <a:solidFill>
                <a:schemeClr val="tx2"/>
              </a:solidFill>
            </a:endParaRPr>
          </a:p>
          <a:p>
            <a:r>
              <a:rPr lang="en-US" b="0" dirty="0">
                <a:solidFill>
                  <a:schemeClr val="tx2"/>
                </a:solidFill>
              </a:rPr>
              <a:t>By 0600 QSEs can validate and confirm report posting:</a:t>
            </a:r>
            <a:endParaRPr lang="en-US" sz="1350" dirty="0">
              <a:solidFill>
                <a:schemeClr val="tx2"/>
              </a:solidFill>
            </a:endParaRPr>
          </a:p>
          <a:p>
            <a:pPr lvl="1"/>
            <a:r>
              <a:rPr lang="en-US" b="0" dirty="0">
                <a:solidFill>
                  <a:schemeClr val="tx2"/>
                </a:solidFill>
              </a:rPr>
              <a:t>Advisory AS Obligation: Available on Market Trials MMSUI</a:t>
            </a:r>
            <a:r>
              <a:rPr lang="en-US" dirty="0">
                <a:solidFill>
                  <a:schemeClr val="tx2"/>
                </a:solidFill>
              </a:rPr>
              <a:t> (5 significant digits after decimal point)</a:t>
            </a:r>
            <a:endParaRPr lang="en-US" b="0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ASDCs: Available on Production MIS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Load Ratio Share and PSS/e files will change with RTC cutover, but will not be visible for OD 9/17</a:t>
            </a:r>
          </a:p>
          <a:p>
            <a:pPr lvl="1"/>
            <a:endParaRPr lang="en-US" sz="1050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For successful DAM completion, and meaningful results, market participants are strongly encouraged to submit various submission types, and not only submission types listed above (E.g., PTPs, EOOs, EBs, AS Self-Arrangement, non-ESR AS and non-ESR TPO submissions).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C55B8-2A8A-88CC-F89F-6D2C7331B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7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16545-8270-5703-081E-E0F5031FC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9C5060-3011-502F-DA2A-E802441FB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 – Pre DAM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6A883-B0EC-7A81-9118-65D2366D8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68" y="637640"/>
            <a:ext cx="8534400" cy="5771097"/>
          </a:xfrm>
        </p:spPr>
        <p:txBody>
          <a:bodyPr lIns="205740" tIns="205740" rIns="205740" bIns="205740" anchor="t"/>
          <a:lstStyle/>
          <a:p>
            <a:endParaRPr lang="en-US" sz="1800" dirty="0">
              <a:solidFill>
                <a:schemeClr val="tx2"/>
              </a:solidFill>
              <a:cs typeface="Arial"/>
            </a:endParaRPr>
          </a:p>
          <a:p>
            <a:r>
              <a:rPr lang="en-US" sz="1800" b="0" dirty="0">
                <a:solidFill>
                  <a:schemeClr val="tx2"/>
                </a:solidFill>
              </a:rPr>
              <a:t>Key DAM Submission Changes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 Obligation – no self-arrangement will be allowed over QSE’s Advisory AS Obligation.</a:t>
            </a:r>
          </a:p>
          <a:p>
            <a:pPr lvl="2"/>
            <a:r>
              <a:rPr lang="en-US" sz="1400" dirty="0">
                <a:solidFill>
                  <a:schemeClr val="tx2"/>
                </a:solidFill>
              </a:rPr>
              <a:t>Example: RRS Advisory AS Obligation = 2.18368 -&gt; maximum Self-AS submission = 2.1</a:t>
            </a:r>
          </a:p>
          <a:p>
            <a:pPr lvl="1"/>
            <a:r>
              <a:rPr lang="en-US" sz="1600" b="0" dirty="0">
                <a:solidFill>
                  <a:schemeClr val="tx2"/>
                </a:solidFill>
              </a:rPr>
              <a:t>COP</a:t>
            </a:r>
            <a:r>
              <a:rPr lang="en-US" sz="1600" dirty="0">
                <a:solidFill>
                  <a:schemeClr val="tx2"/>
                </a:solidFill>
              </a:rPr>
              <a:t> – can submit negative LSL/HSL for ESR. Can submit values for AS Capability within the existing AS fields.</a:t>
            </a:r>
            <a:endParaRPr lang="en-US" sz="1600" b="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TPO (EB/OC) – negative MW quantity reflects ESR EB/OC. ESR startup and minimum energy costs are not allowed and ESRs are considered self-committed.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Resource-Specific AS Offers – FRRSUP and FRRSDN offers not allowed. Offers must be between $0 and DAM SWCAP. For ESRs, RRSUFR and ECRSM offers not allowed. All AS offers from ESRs are inclusive of EB/OCs.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 Only Offers – Offers must be between $0 and DAM SWCAP. REGUP, REGDN, RRSPFR, Online NSPIN, and Online ECRS are allowed. Other AS types are not allowed. Multi-hour and fixed blocks are not allowed.</a:t>
            </a:r>
            <a:endParaRPr lang="en-US" sz="1600" b="0" dirty="0">
              <a:solidFill>
                <a:schemeClr val="tx2"/>
              </a:solidFill>
            </a:endParaRPr>
          </a:p>
          <a:p>
            <a:endParaRPr lang="en-US" sz="1800" b="0" dirty="0"/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8AEEE-2E84-22C7-7278-F62A9B83A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97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06B63-711E-D1FE-73E2-7B64DE4F1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8585EA-F5DC-2A0B-2461-D22CBF14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 – Post DAM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95EBFB-DFA0-3EF8-3310-B5C21143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Post Publish Report Verification</a:t>
            </a:r>
            <a:endParaRPr lang="en-US" sz="135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AS-Only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ESR Resource-Specific AS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TPO(EB/OC)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QSEs with Advisory AS Obligations and AS awards can download/review their Final AS Obligations and ensure observe/handle values with up to 5 significant digits after the decimal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LMPs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MCPCs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Constraint Shadow Prices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Other DAM Awards</a:t>
            </a:r>
          </a:p>
          <a:p>
            <a:pPr marL="0" indent="0">
              <a:buNone/>
            </a:pPr>
            <a:endParaRPr lang="en-US" sz="1350" dirty="0">
              <a:solidFill>
                <a:schemeClr val="tx2"/>
              </a:solidFill>
            </a:endParaRPr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081CD-73F4-BD5C-2B9F-47E8321DB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14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D3B9F-9116-8B16-B75D-3F08A0E94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2440F-9B6F-0BC1-9EAB-133B8018C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DAM ASDC Price Setting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4F258-54D4-DD8A-28EA-512E4FA14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0DBEF2-565C-44BB-D9C0-927351282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53" y="3435818"/>
            <a:ext cx="2423373" cy="26345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90C8736-5BB7-E302-FC72-774D86B04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03" y="2006846"/>
            <a:ext cx="3994799" cy="431775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45C35DD-1D7F-9ECE-865F-F79CC445A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02" y="931826"/>
            <a:ext cx="3797856" cy="249717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E50203C-458D-D2AD-323E-3B7675C6B708}"/>
              </a:ext>
            </a:extLst>
          </p:cNvPr>
          <p:cNvSpPr/>
          <p:nvPr/>
        </p:nvSpPr>
        <p:spPr>
          <a:xfrm>
            <a:off x="733507" y="1236393"/>
            <a:ext cx="2739885" cy="1888040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500490A-1D53-8469-5378-2B5C9AC74FB2}"/>
              </a:ext>
            </a:extLst>
          </p:cNvPr>
          <p:cNvSpPr/>
          <p:nvPr/>
        </p:nvSpPr>
        <p:spPr>
          <a:xfrm>
            <a:off x="3601985" y="1215147"/>
            <a:ext cx="425773" cy="1895643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288B8-3C2D-94D2-FCDE-B9F726A9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156" y="1113877"/>
            <a:ext cx="4507844" cy="119221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cs typeface="Arial"/>
              </a:rPr>
              <a:t>OD 9/17/2025 HE 21</a:t>
            </a:r>
          </a:p>
          <a:p>
            <a:r>
              <a:rPr lang="en-US" sz="1200" dirty="0">
                <a:solidFill>
                  <a:schemeClr val="tx2"/>
                </a:solidFill>
                <a:cs typeface="Arial"/>
              </a:rPr>
              <a:t>NSPIN MCPC : $38.52 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AS Award stack intersected the ASDC @ 2536.6 MW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NSPIN AS P</a:t>
            </a:r>
            <a:r>
              <a:rPr lang="en-US" sz="1000" dirty="0">
                <a:solidFill>
                  <a:schemeClr val="tx2"/>
                </a:solidFill>
                <a:cs typeface="Arial"/>
              </a:rPr>
              <a:t>lan @ HE 21 : 2339 MW</a:t>
            </a:r>
          </a:p>
        </p:txBody>
      </p:sp>
    </p:spTree>
    <p:extLst>
      <p:ext uri="{BB962C8B-B14F-4D97-AF65-F5344CB8AC3E}">
        <p14:creationId xmlns:p14="http://schemas.microsoft.com/office/powerpoint/2010/main" val="3143148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5C5C5-6819-D9A3-3B10-9043997F2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867D2-D80D-5D18-0761-089FCFB12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DAM ASDC Price Setting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14757-C3EC-B312-C361-78A883551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BA5289F-34D0-A2B7-8407-1900A0D8F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5200"/>
            <a:ext cx="2477314" cy="2693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6A501B-E3C7-D393-A404-FCB40BCDE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466" y="1905000"/>
            <a:ext cx="4114800" cy="45443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2369DE-28A6-08A3-FD5E-C2A480A1C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86" y="914400"/>
            <a:ext cx="3525060" cy="2438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3F5B25-92DA-2EEA-4F20-4604649B16A6}"/>
              </a:ext>
            </a:extLst>
          </p:cNvPr>
          <p:cNvSpPr/>
          <p:nvPr/>
        </p:nvSpPr>
        <p:spPr>
          <a:xfrm>
            <a:off x="679664" y="1219200"/>
            <a:ext cx="2057400" cy="1863492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27B228-FBEC-E4FE-766C-D6CCA85876A2}"/>
              </a:ext>
            </a:extLst>
          </p:cNvPr>
          <p:cNvSpPr/>
          <p:nvPr/>
        </p:nvSpPr>
        <p:spPr>
          <a:xfrm>
            <a:off x="2877051" y="1219200"/>
            <a:ext cx="710486" cy="1849898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269C7-9F6B-6469-733B-0002B40BE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466" y="958733"/>
            <a:ext cx="4507844" cy="119221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cs typeface="Arial"/>
              </a:rPr>
              <a:t>OD 9/17/2025 HE 18</a:t>
            </a:r>
          </a:p>
          <a:p>
            <a:r>
              <a:rPr lang="en-US" sz="1200" dirty="0">
                <a:solidFill>
                  <a:schemeClr val="tx2"/>
                </a:solidFill>
                <a:cs typeface="Arial"/>
              </a:rPr>
              <a:t>ECRS MCPC : $80.51 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AS Award stack intersected the ASDC @ 1888.6 MW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ECRS AS P</a:t>
            </a:r>
            <a:r>
              <a:rPr lang="en-US" sz="1000" dirty="0">
                <a:solidFill>
                  <a:schemeClr val="tx2"/>
                </a:solidFill>
                <a:cs typeface="Arial"/>
              </a:rPr>
              <a:t>lan @ HE 18 : 2877 MW</a:t>
            </a:r>
          </a:p>
        </p:txBody>
      </p:sp>
    </p:spTree>
    <p:extLst>
      <p:ext uri="{BB962C8B-B14F-4D97-AF65-F5344CB8AC3E}">
        <p14:creationId xmlns:p14="http://schemas.microsoft.com/office/powerpoint/2010/main" val="21270253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98235-94C1-EEA8-C8E6-C69944648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54E412-B13A-92FF-959D-459C84BAB1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NCLR Self-Provision</a:t>
            </a:r>
            <a:br>
              <a:rPr lang="en-US" sz="3600" b="0" dirty="0"/>
            </a:br>
            <a:br>
              <a:rPr lang="en-US" sz="3600" b="0" dirty="0"/>
            </a:br>
            <a:br>
              <a:rPr lang="en-US" sz="3600" b="0" dirty="0">
                <a:solidFill>
                  <a:schemeClr val="tx2"/>
                </a:solidFill>
              </a:rPr>
            </a:br>
            <a:r>
              <a:rPr lang="en-US" sz="2800" b="0" dirty="0">
                <a:solidFill>
                  <a:schemeClr val="tx2"/>
                </a:solidFill>
              </a:rPr>
              <a:t>Reminder: </a:t>
            </a:r>
            <a:br>
              <a:rPr lang="en-US" sz="28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>AS Self-Provision is a special design to allow Non-Controllable Load Resources to self-provide their AS Responsibilities into/through  SCED/Real-Time Market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396B5-F1DB-94F8-A07D-560EFD98A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35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22185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12485-2331-5E1B-13B4-70A2AEF02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NCLR Resource Status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3E9DA-DE06-E395-1230-137C431FB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7315200" cy="5052221"/>
          </a:xfrm>
        </p:spPr>
        <p:txBody>
          <a:bodyPr numCol="2"/>
          <a:lstStyle/>
          <a:p>
            <a:r>
              <a:rPr lang="en-US" sz="2400" dirty="0"/>
              <a:t>Pre-RTC</a:t>
            </a:r>
          </a:p>
          <a:p>
            <a:pPr lvl="1"/>
            <a:r>
              <a:rPr lang="en-US" sz="2000" dirty="0"/>
              <a:t>Resource Status Codes (RST)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OUTL = 260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ONRL = 259</a:t>
            </a:r>
          </a:p>
          <a:p>
            <a:pPr lvl="1"/>
            <a:r>
              <a:rPr lang="en-US" sz="2000" dirty="0"/>
              <a:t>ONECL = 264</a:t>
            </a:r>
          </a:p>
          <a:p>
            <a:pPr lvl="1"/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DF9CE-C208-74BA-8C8D-2F3DF0164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14C66-66DC-EA2F-B917-432F2964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83163D-D559-3860-C802-4776CF12F9F1}"/>
              </a:ext>
            </a:extLst>
          </p:cNvPr>
          <p:cNvSpPr txBox="1">
            <a:spLocks/>
          </p:cNvSpPr>
          <p:nvPr/>
        </p:nvSpPr>
        <p:spPr>
          <a:xfrm>
            <a:off x="5029200" y="990600"/>
            <a:ext cx="7315200" cy="5052221"/>
          </a:xfrm>
          <a:prstGeom prst="rect">
            <a:avLst/>
          </a:prstGeom>
        </p:spPr>
        <p:txBody>
          <a:bodyPr numCol="2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RTC+B</a:t>
            </a:r>
          </a:p>
          <a:p>
            <a:pPr lvl="1"/>
            <a:r>
              <a:rPr lang="en-US" sz="2000" dirty="0"/>
              <a:t>Updated Resource Status Codes (RSTR)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OUTL = 258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ONL = 257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13035AE-DBE3-0F54-E31F-1A955C81974D}"/>
              </a:ext>
            </a:extLst>
          </p:cNvPr>
          <p:cNvSpPr/>
          <p:nvPr/>
        </p:nvSpPr>
        <p:spPr>
          <a:xfrm>
            <a:off x="3924300" y="25146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666E1A8-D676-DB0A-FFF3-480A93620F7D}"/>
              </a:ext>
            </a:extLst>
          </p:cNvPr>
          <p:cNvSpPr/>
          <p:nvPr/>
        </p:nvSpPr>
        <p:spPr>
          <a:xfrm>
            <a:off x="3924300" y="3405979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564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DC75E-4E1D-F655-5B6A-486D89EE9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A533-6267-378D-7423-F7300FC6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Ramp Rates and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88C53-7EC7-E948-EDCB-9EA048B4D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7315200" cy="5052221"/>
          </a:xfrm>
        </p:spPr>
        <p:txBody>
          <a:bodyPr numCol="2"/>
          <a:lstStyle/>
          <a:p>
            <a:r>
              <a:rPr lang="en-US" sz="2400" dirty="0"/>
              <a:t>Pre-RTC</a:t>
            </a:r>
          </a:p>
          <a:p>
            <a:pPr lvl="1"/>
            <a:r>
              <a:rPr lang="en-US" sz="2000" dirty="0"/>
              <a:t>AS Responsibility and Schedule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RRRS</a:t>
            </a:r>
          </a:p>
          <a:p>
            <a:pPr lvl="1"/>
            <a:r>
              <a:rPr lang="en-US" sz="2000" dirty="0"/>
              <a:t>RRSC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ECRS</a:t>
            </a:r>
          </a:p>
          <a:p>
            <a:pPr lvl="1"/>
            <a:r>
              <a:rPr lang="en-US" sz="2000" dirty="0"/>
              <a:t>ECSC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NSRS</a:t>
            </a:r>
          </a:p>
          <a:p>
            <a:pPr lvl="1"/>
            <a:r>
              <a:rPr lang="en-US" sz="2000" dirty="0"/>
              <a:t>NSSC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761DA-7C44-33F8-2DD8-793B6ABA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A069E-0873-72DC-2D47-A52AA4564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912A00-3BBA-B14B-9006-DBCFC66E9A6B}"/>
              </a:ext>
            </a:extLst>
          </p:cNvPr>
          <p:cNvSpPr txBox="1">
            <a:spLocks/>
          </p:cNvSpPr>
          <p:nvPr/>
        </p:nvSpPr>
        <p:spPr>
          <a:xfrm>
            <a:off x="3810000" y="987287"/>
            <a:ext cx="9144000" cy="5052221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RTC+B</a:t>
            </a:r>
          </a:p>
          <a:p>
            <a:pPr lvl="1"/>
            <a:r>
              <a:rPr lang="en-US" sz="2000" dirty="0"/>
              <a:t>Ramp Rates &amp; Awards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UFRC</a:t>
            </a:r>
            <a:r>
              <a:rPr lang="en-US" sz="2000" dirty="0">
                <a:solidFill>
                  <a:schemeClr val="accent3"/>
                </a:solidFill>
              </a:rPr>
              <a:t> (UFR Capability)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UFRA</a:t>
            </a:r>
            <a:r>
              <a:rPr lang="en-US" sz="2000" dirty="0">
                <a:solidFill>
                  <a:schemeClr val="accent1"/>
                </a:solidFill>
              </a:rPr>
              <a:t> (UFR Award)</a:t>
            </a:r>
          </a:p>
          <a:p>
            <a:pPr lvl="1"/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ECRR</a:t>
            </a:r>
            <a:r>
              <a:rPr lang="en-US" sz="2000" dirty="0">
                <a:solidFill>
                  <a:schemeClr val="accent3"/>
                </a:solidFill>
              </a:rPr>
              <a:t> (ECRS RR Capability *10 Min) 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ECRA (</a:t>
            </a:r>
            <a:r>
              <a:rPr lang="en-US" sz="2000" dirty="0">
                <a:solidFill>
                  <a:schemeClr val="accent1"/>
                </a:solidFill>
              </a:rPr>
              <a:t>ECRS Award)</a:t>
            </a:r>
          </a:p>
          <a:p>
            <a:pPr lvl="1"/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NSRR</a:t>
            </a:r>
            <a:r>
              <a:rPr lang="en-US" sz="2000" dirty="0">
                <a:solidFill>
                  <a:schemeClr val="accent3"/>
                </a:solidFill>
              </a:rPr>
              <a:t> (NSPIN RR Capability *30 Min)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NSRA</a:t>
            </a:r>
            <a:r>
              <a:rPr lang="en-US" sz="2000" dirty="0">
                <a:solidFill>
                  <a:schemeClr val="accent1"/>
                </a:solidFill>
              </a:rPr>
              <a:t> (NSPIN Award)</a:t>
            </a:r>
          </a:p>
          <a:p>
            <a:pPr lvl="1"/>
            <a:endParaRPr lang="en-US" sz="20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0FF9170-3414-BD8F-8AFF-0F341351DD51}"/>
              </a:ext>
            </a:extLst>
          </p:cNvPr>
          <p:cNvSpPr/>
          <p:nvPr/>
        </p:nvSpPr>
        <p:spPr>
          <a:xfrm>
            <a:off x="2743200" y="2628901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6694E19-5F47-FF5B-A5DA-1B35A3363C9A}"/>
              </a:ext>
            </a:extLst>
          </p:cNvPr>
          <p:cNvSpPr/>
          <p:nvPr/>
        </p:nvSpPr>
        <p:spPr>
          <a:xfrm>
            <a:off x="2743200" y="37338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889AB0A-3C4C-8A37-A60C-09EA5D11938B}"/>
              </a:ext>
            </a:extLst>
          </p:cNvPr>
          <p:cNvSpPr/>
          <p:nvPr/>
        </p:nvSpPr>
        <p:spPr>
          <a:xfrm>
            <a:off x="2743200" y="4899821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0D76CF-0E49-F613-BD57-DCE92ED9ABA9}"/>
              </a:ext>
            </a:extLst>
          </p:cNvPr>
          <p:cNvSpPr txBox="1"/>
          <p:nvPr/>
        </p:nvSpPr>
        <p:spPr>
          <a:xfrm>
            <a:off x="4755874" y="5605790"/>
            <a:ext cx="22987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400" i="1" dirty="0">
                <a:solidFill>
                  <a:srgbClr val="00CE7D"/>
                </a:solidFill>
                <a:latin typeface="Arial" panose="020B0604020202020204"/>
              </a:rPr>
              <a:t>QSE to ERCOT Telemetry</a:t>
            </a:r>
          </a:p>
          <a:p>
            <a:pPr defTabSz="685800"/>
            <a:r>
              <a:rPr lang="en-US" sz="1400" i="1" dirty="0">
                <a:solidFill>
                  <a:srgbClr val="00ACC8">
                    <a:lumMod val="60000"/>
                    <a:lumOff val="40000"/>
                  </a:srgbClr>
                </a:solidFill>
                <a:latin typeface="Arial" panose="020B0604020202020204"/>
              </a:rPr>
              <a:t>ERCOT to QSE ICCP</a:t>
            </a:r>
          </a:p>
        </p:txBody>
      </p:sp>
    </p:spTree>
    <p:extLst>
      <p:ext uri="{BB962C8B-B14F-4D97-AF65-F5344CB8AC3E}">
        <p14:creationId xmlns:p14="http://schemas.microsoft.com/office/powerpoint/2010/main" val="5117652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Self-Provision Achieved via Telemetry Points for NCLRs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8221"/>
            <a:ext cx="6629400" cy="4000500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b="1" dirty="0"/>
              <a:t>QSEs will be able to self-provide in real-time via telemetered ICCP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1D93BD3E-1E9A-4970-A6F7-E7AC52762E0C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685800"/>
              <a:t>38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F25C3F-5867-EE59-AA97-4DBC5EABE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" y="2169218"/>
            <a:ext cx="9140672" cy="3393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0A2B0E-129D-6FB0-2ADD-3797A1FC7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006" y="1152494"/>
            <a:ext cx="1843252" cy="92477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8FFDDD-4725-0B69-EB43-346BF83C2712}"/>
              </a:ext>
            </a:extLst>
          </p:cNvPr>
          <p:cNvSpPr txBox="1">
            <a:spLocks/>
          </p:cNvSpPr>
          <p:nvPr/>
        </p:nvSpPr>
        <p:spPr>
          <a:xfrm>
            <a:off x="7742506" y="907413"/>
            <a:ext cx="1096694" cy="6216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+mj-lt"/>
              <a:buAutoNum type="arabicParenR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+mj-lt"/>
              <a:buAutoNum type="alphaLcParenR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144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716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en-US" sz="1200" i="1" dirty="0">
                <a:solidFill>
                  <a:prstClr val="black"/>
                </a:solidFill>
                <a:latin typeface="Arial" panose="020B0604020202020204"/>
              </a:rPr>
              <a:t>LEGEND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4349F-9225-B7B2-50CB-0CEF453701F5}"/>
              </a:ext>
            </a:extLst>
          </p:cNvPr>
          <p:cNvSpPr/>
          <p:nvPr/>
        </p:nvSpPr>
        <p:spPr>
          <a:xfrm>
            <a:off x="-5315" y="4349939"/>
            <a:ext cx="9140672" cy="353615"/>
          </a:xfrm>
          <a:prstGeom prst="rect">
            <a:avLst/>
          </a:prstGeom>
          <a:noFill/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E7C8C06-E081-2E63-2FD6-4D0A1F7E0C74}"/>
              </a:ext>
            </a:extLst>
          </p:cNvPr>
          <p:cNvSpPr/>
          <p:nvPr/>
        </p:nvSpPr>
        <p:spPr>
          <a:xfrm rot="10800000">
            <a:off x="4800600" y="4439403"/>
            <a:ext cx="433478" cy="1746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CEF2EF-DAA0-2E57-F171-3AF87E19FB7C}"/>
              </a:ext>
            </a:extLst>
          </p:cNvPr>
          <p:cNvSpPr txBox="1"/>
          <p:nvPr/>
        </p:nvSpPr>
        <p:spPr>
          <a:xfrm>
            <a:off x="2149414" y="5854908"/>
            <a:ext cx="66897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Arial" panose="020B0604020202020204"/>
                <a:hlinkClick r:id="rId4"/>
              </a:rPr>
              <a:t>ICCP Change Request Example RTC+B V1.4 </a:t>
            </a:r>
            <a:r>
              <a:rPr lang="en-US" sz="1050" dirty="0">
                <a:solidFill>
                  <a:prstClr val="black"/>
                </a:solidFill>
                <a:latin typeface="Arial" panose="020B0604020202020204"/>
              </a:rPr>
              <a:t>on RTC ERCOT webpage</a:t>
            </a:r>
          </a:p>
        </p:txBody>
      </p:sp>
    </p:spTree>
    <p:extLst>
      <p:ext uri="{BB962C8B-B14F-4D97-AF65-F5344CB8AC3E}">
        <p14:creationId xmlns:p14="http://schemas.microsoft.com/office/powerpoint/2010/main" val="232206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3B1A6-E361-A810-1674-BB80927B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Self-Provision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C4495-0AD5-301B-C8EF-1D4AEDFBC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Scenario: My Load Resource was awarded 15 MW in the DAM, and I purchased 5 MW via a trade.</a:t>
            </a:r>
          </a:p>
          <a:p>
            <a:pPr marL="0" indent="0" algn="ctr">
              <a:buNone/>
            </a:pPr>
            <a:r>
              <a:rPr lang="en-US" sz="2000" b="1" dirty="0"/>
              <a:t>    My total RRS AS Position is 20 MW.   </a:t>
            </a:r>
          </a:p>
          <a:p>
            <a:endParaRPr lang="en-US" sz="2000" dirty="0"/>
          </a:p>
          <a:p>
            <a:r>
              <a:rPr lang="en-US" sz="2000" dirty="0"/>
              <a:t>How to correctly self-provide 20 MW:</a:t>
            </a:r>
          </a:p>
          <a:p>
            <a:pPr lvl="2"/>
            <a:r>
              <a:rPr lang="en-US" sz="2000" dirty="0"/>
              <a:t>Is my resource qualified?</a:t>
            </a:r>
          </a:p>
          <a:p>
            <a:pPr lvl="2"/>
            <a:r>
              <a:rPr lang="en-US" sz="2000" dirty="0"/>
              <a:t>Telemetry Points</a:t>
            </a:r>
          </a:p>
          <a:p>
            <a:pPr lvl="3"/>
            <a:r>
              <a:rPr lang="en-US" dirty="0"/>
              <a:t>RSTR set to ONL (257)</a:t>
            </a:r>
          </a:p>
          <a:p>
            <a:pPr lvl="3"/>
            <a:r>
              <a:rPr lang="en-US" dirty="0"/>
              <a:t>UFR must be Armed</a:t>
            </a:r>
          </a:p>
          <a:p>
            <a:pPr lvl="3"/>
            <a:r>
              <a:rPr lang="en-US" dirty="0"/>
              <a:t>Can I cover my obligation?</a:t>
            </a:r>
          </a:p>
          <a:p>
            <a:pPr lvl="4"/>
            <a:r>
              <a:rPr lang="en-US" dirty="0"/>
              <a:t>Qualified MW Amount       </a:t>
            </a:r>
            <a:r>
              <a:rPr lang="en-US" sz="2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≥</a:t>
            </a:r>
            <a:r>
              <a:rPr lang="en-US" dirty="0"/>
              <a:t>   Self-provided amount</a:t>
            </a:r>
          </a:p>
          <a:p>
            <a:pPr lvl="4"/>
            <a:r>
              <a:rPr lang="en-US" dirty="0"/>
              <a:t>NPF - LPC 		      </a:t>
            </a:r>
            <a:r>
              <a:rPr lang="en-US" b="1" dirty="0">
                <a:solidFill>
                  <a:schemeClr val="accent1"/>
                </a:solidFill>
              </a:rPr>
              <a:t>≥</a:t>
            </a:r>
            <a:r>
              <a:rPr lang="en-US" dirty="0"/>
              <a:t>   Self-provided amount</a:t>
            </a:r>
          </a:p>
          <a:p>
            <a:pPr lvl="4"/>
            <a:r>
              <a:rPr lang="en-US" dirty="0"/>
              <a:t>Capability to Provide AS   </a:t>
            </a:r>
            <a:r>
              <a:rPr lang="en-US" b="1" dirty="0">
                <a:solidFill>
                  <a:schemeClr val="accent1"/>
                </a:solidFill>
              </a:rPr>
              <a:t>≥</a:t>
            </a:r>
            <a:r>
              <a:rPr lang="en-US" dirty="0"/>
              <a:t>   Self-provided amount</a:t>
            </a:r>
          </a:p>
          <a:p>
            <a:pPr lvl="3"/>
            <a:r>
              <a:rPr lang="en-US" dirty="0"/>
              <a:t>Final Step: Telemeter Self-provision</a:t>
            </a:r>
          </a:p>
          <a:p>
            <a:pPr lvl="5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3"/>
            <a:endParaRPr lang="en-US" dirty="0"/>
          </a:p>
          <a:p>
            <a:pPr lvl="3"/>
            <a:r>
              <a:rPr lang="en-US" dirty="0"/>
              <a:t>“your offers explain your extra”</a:t>
            </a:r>
          </a:p>
          <a:p>
            <a:pPr lvl="3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EC0DA-ED7E-BADB-D9F9-24296B59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D5C45-63D0-A547-7D17-755A4FC51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28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E1E05E3-4B7B-AEE0-856E-A594EC516AA4}"/>
              </a:ext>
            </a:extLst>
          </p:cNvPr>
          <p:cNvCxnSpPr>
            <a:cxnSpLocks/>
          </p:cNvCxnSpPr>
          <p:nvPr/>
        </p:nvCxnSpPr>
        <p:spPr>
          <a:xfrm flipH="1">
            <a:off x="762000" y="1713556"/>
            <a:ext cx="31619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3CBEDC4-DD5C-FBF7-F95E-F01476871118}"/>
              </a:ext>
            </a:extLst>
          </p:cNvPr>
          <p:cNvCxnSpPr>
            <a:cxnSpLocks/>
          </p:cNvCxnSpPr>
          <p:nvPr/>
        </p:nvCxnSpPr>
        <p:spPr>
          <a:xfrm>
            <a:off x="8256447" y="1766211"/>
            <a:ext cx="2113" cy="1712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B040F72-109E-1A7E-29AB-ED2E8665DF38}"/>
              </a:ext>
            </a:extLst>
          </p:cNvPr>
          <p:cNvCxnSpPr>
            <a:cxnSpLocks/>
          </p:cNvCxnSpPr>
          <p:nvPr/>
        </p:nvCxnSpPr>
        <p:spPr>
          <a:xfrm>
            <a:off x="7190469" y="1602142"/>
            <a:ext cx="0" cy="1987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F38D88-58F7-5323-6857-8F7052CD7E38}"/>
              </a:ext>
            </a:extLst>
          </p:cNvPr>
          <p:cNvCxnSpPr>
            <a:cxnSpLocks/>
          </p:cNvCxnSpPr>
          <p:nvPr/>
        </p:nvCxnSpPr>
        <p:spPr>
          <a:xfrm flipH="1">
            <a:off x="5045440" y="1782732"/>
            <a:ext cx="6405" cy="4036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74B7F0-8252-961E-075D-594F83CC1D32}"/>
              </a:ext>
            </a:extLst>
          </p:cNvPr>
          <p:cNvCxnSpPr>
            <a:cxnSpLocks/>
          </p:cNvCxnSpPr>
          <p:nvPr/>
        </p:nvCxnSpPr>
        <p:spPr>
          <a:xfrm flipH="1">
            <a:off x="2991995" y="1782732"/>
            <a:ext cx="2572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Sequence and Dates for Market Trials to Go-Live </a:t>
            </a:r>
            <a:br>
              <a:rPr lang="en-US" sz="2000"/>
            </a:b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762001" y="3440574"/>
            <a:ext cx="222999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#1 RTC QSE Submission Testing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(Submit COP, RT AS Offers, 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DAM Virtual AS, Outages for ESRs)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3000727" y="3440574"/>
            <a:ext cx="204214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#3 Open-loop RTC SCED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(QSE offers, SCED non-binding award/dispatch)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057104" y="3440574"/>
            <a:ext cx="2139898" cy="1806724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#5 Ongoing Open-Loop</a:t>
            </a:r>
          </a:p>
          <a:p>
            <a:pPr algn="ctr"/>
            <a:r>
              <a:rPr lang="en-US" sz="1050" b="1" u="sng">
                <a:solidFill>
                  <a:schemeClr val="tx1"/>
                </a:solidFill>
              </a:rPr>
              <a:t>&amp; Periodic Closed-loop SCED/LFC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(QSE RTC offers and telemetry to support closed-loop frequency control test 2-3 tests of 2-4 hour durations)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838D4D-9AF0-66C4-0D8E-0A4D26D70D3D}"/>
              </a:ext>
            </a:extLst>
          </p:cNvPr>
          <p:cNvSpPr/>
          <p:nvPr/>
        </p:nvSpPr>
        <p:spPr>
          <a:xfrm>
            <a:off x="756015" y="4508864"/>
            <a:ext cx="2238552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#2 RTC QSE Telemetry Checkout </a:t>
            </a:r>
            <a:r>
              <a:rPr lang="en-US" sz="1100">
                <a:solidFill>
                  <a:schemeClr val="tx1"/>
                </a:solidFill>
              </a:rPr>
              <a:t>(QSEs add/verify new telemetry points for UDSP, New ramp rates, ESR telemetry)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716E97-B79F-8D46-15FD-EF530D7CEE6F}"/>
              </a:ext>
            </a:extLst>
          </p:cNvPr>
          <p:cNvSpPr/>
          <p:nvPr/>
        </p:nvSpPr>
        <p:spPr>
          <a:xfrm>
            <a:off x="5043328" y="5433765"/>
            <a:ext cx="2139899" cy="738435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#6 Day-Ahead Market 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(Non-binding DAM using QSE offers for at least 2 tests)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A243BC-6D29-109B-91A6-4029970CE6A7}"/>
              </a:ext>
            </a:extLst>
          </p:cNvPr>
          <p:cNvSpPr/>
          <p:nvPr/>
        </p:nvSpPr>
        <p:spPr>
          <a:xfrm>
            <a:off x="7188486" y="3437333"/>
            <a:ext cx="1086131" cy="273486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Transition to Go-Live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Upon completion of testing, confirmation of ERCOT and market readiness for Go-Live.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709698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177769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285549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393307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00252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05782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12470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8191500" y="2231056"/>
            <a:ext cx="805633" cy="38099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465D1A-060B-F121-F06A-AF0A5EF59DD0}"/>
              </a:ext>
            </a:extLst>
          </p:cNvPr>
          <p:cNvSpPr/>
          <p:nvPr/>
        </p:nvSpPr>
        <p:spPr>
          <a:xfrm>
            <a:off x="2989882" y="4507110"/>
            <a:ext cx="2049398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#4 QSE Telemetry Tests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(Individual QSE to follow UDSP and support new ramp rate and ESR telemetry)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2F16B1F-63A9-8500-B166-F4A8E6E29F12}"/>
              </a:ext>
            </a:extLst>
          </p:cNvPr>
          <p:cNvSpPr/>
          <p:nvPr/>
        </p:nvSpPr>
        <p:spPr>
          <a:xfrm>
            <a:off x="776202" y="2612056"/>
            <a:ext cx="6394459" cy="570951"/>
          </a:xfrm>
          <a:prstGeom prst="homePlate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QSE Scorecards &amp; Exit Criteria for each Trial Phase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780551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5/5/25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9718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7/7/25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53E6AA-13E4-0F7F-7E32-D052173B0325}"/>
              </a:ext>
            </a:extLst>
          </p:cNvPr>
          <p:cNvSpPr txBox="1"/>
          <p:nvPr/>
        </p:nvSpPr>
        <p:spPr>
          <a:xfrm>
            <a:off x="7135664" y="1581545"/>
            <a:ext cx="117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30-day Market Notice</a:t>
            </a:r>
          </a:p>
          <a:p>
            <a:r>
              <a:rPr lang="en-US" sz="1200"/>
              <a:t>11/5/25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0292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9/2/25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81915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495A0-643F-DA75-9F60-DDC5FA1F2722}"/>
              </a:ext>
            </a:extLst>
          </p:cNvPr>
          <p:cNvSpPr txBox="1"/>
          <p:nvPr/>
        </p:nvSpPr>
        <p:spPr>
          <a:xfrm>
            <a:off x="756015" y="5642587"/>
            <a:ext cx="420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* Go-Live date reflects 12/5/2025 as first Operating Day</a:t>
            </a:r>
          </a:p>
          <a:p>
            <a:r>
              <a:rPr lang="en-US" sz="1200" i="1"/>
              <a:t>  where 12/4/2025 is planned software migration.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C1EB6B-BBD9-A444-50F6-48256210236A}"/>
              </a:ext>
            </a:extLst>
          </p:cNvPr>
          <p:cNvSpPr/>
          <p:nvPr/>
        </p:nvSpPr>
        <p:spPr>
          <a:xfrm rot="16200000">
            <a:off x="-133552" y="1791752"/>
            <a:ext cx="1164255" cy="47634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March/April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FCB413-2C20-351A-55A5-D0EA988CAA30}"/>
              </a:ext>
            </a:extLst>
          </p:cNvPr>
          <p:cNvSpPr/>
          <p:nvPr/>
        </p:nvSpPr>
        <p:spPr>
          <a:xfrm rot="16200000">
            <a:off x="-1072551" y="3895007"/>
            <a:ext cx="3030533" cy="4646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QSE/Vendor Submission Sandbox and Telemetry Points added Prod EMS model.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EAFC5-4E29-3D2C-7301-4F57A049C413}"/>
              </a:ext>
            </a:extLst>
          </p:cNvPr>
          <p:cNvSpPr txBox="1"/>
          <p:nvPr/>
        </p:nvSpPr>
        <p:spPr>
          <a:xfrm>
            <a:off x="395202" y="766526"/>
            <a:ext cx="862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Market trials are a progression of activities to mitigate the risk for Go-Live on new systems and processes for both the Market Participants &amp; ERCOT.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42416C-CB0E-7EBA-4154-40704DE77F30}"/>
              </a:ext>
            </a:extLst>
          </p:cNvPr>
          <p:cNvCxnSpPr/>
          <p:nvPr/>
        </p:nvCxnSpPr>
        <p:spPr>
          <a:xfrm flipV="1">
            <a:off x="8034827" y="1713556"/>
            <a:ext cx="0" cy="48061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0124B669-3855-1693-CE91-F4446C59C623}"/>
              </a:ext>
            </a:extLst>
          </p:cNvPr>
          <p:cNvSpPr/>
          <p:nvPr/>
        </p:nvSpPr>
        <p:spPr>
          <a:xfrm>
            <a:off x="7875803" y="1479931"/>
            <a:ext cx="318048" cy="360347"/>
          </a:xfrm>
          <a:prstGeom prst="star5">
            <a:avLst>
              <a:gd name="adj" fmla="val 13787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94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DFB8C-2637-B5DB-E46A-99BCE5F73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ED47-4E79-711B-AEDA-9FB8134B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Scenario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15E10-9FCC-7F5E-3E75-B6B3F06AD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1D93BD3E-1E9A-4970-A6F7-E7AC52762E0C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685800"/>
              <a:t>40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D9E07E2-D25D-FC26-4A0A-CFA820D5E6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" y="1895693"/>
          <a:ext cx="8991600" cy="2819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8459">
                  <a:extLst>
                    <a:ext uri="{9D8B030D-6E8A-4147-A177-3AD203B41FA5}">
                      <a16:colId xmlns:a16="http://schemas.microsoft.com/office/drawing/2014/main" val="2803127119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76635263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62436037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149570335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34471892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3150781353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2161417385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67700116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3696933908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155430397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73973821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292240271"/>
                    </a:ext>
                  </a:extLst>
                </a:gridCol>
                <a:gridCol w="1948180">
                  <a:extLst>
                    <a:ext uri="{9D8B030D-6E8A-4147-A177-3AD203B41FA5}">
                      <a16:colId xmlns:a16="http://schemas.microsoft.com/office/drawing/2014/main" val="2448079698"/>
                    </a:ext>
                  </a:extLst>
                </a:gridCol>
              </a:tblGrid>
              <a:tr h="960282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Scenario ** </a:t>
                      </a:r>
                    </a:p>
                    <a:p>
                      <a:pPr lvl="1" algn="l" fontAlgn="ctr"/>
                      <a:r>
                        <a:rPr lang="en-US" sz="9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Assume AS qualified for All Headroom (NPF-LPC)</a:t>
                      </a:r>
                      <a:endParaRPr lang="en-US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Max Power Cons.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Net Power Flow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Low Power Cons.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Resource Status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Under Freq. Relay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Self-provided RRS UFR</a:t>
                      </a:r>
                    </a:p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Self-provided ECRS 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Current Capability to provide UFR 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ECRS (10min) Ramp Rate (MW/min)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RRS UFR AS Award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ECRS </a:t>
                      </a:r>
                    </a:p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AS Award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r>
                        <a:rPr lang="en-US" sz="9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Notes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188334"/>
                  </a:ext>
                </a:extLst>
              </a:tr>
              <a:tr h="193452">
                <a:tc>
                  <a:txBody>
                    <a:bodyPr/>
                    <a:lstStyle/>
                    <a:p>
                      <a:pPr lvl="1" algn="l" fontAlgn="ctr"/>
                      <a:endParaRPr lang="en-US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MPC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NPF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LPC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RSTR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SPUF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SPEC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ECRR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UFRA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ECRA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endParaRPr lang="en-US" sz="9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682991"/>
                  </a:ext>
                </a:extLst>
              </a:tr>
              <a:tr h="1665666">
                <a:tc>
                  <a:txBody>
                    <a:bodyPr/>
                    <a:lstStyle/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NCLR_1 is qualified to provide 20 MW. </a:t>
                      </a:r>
                    </a:p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 awards NCLR_1 with 15MW RRS. </a:t>
                      </a:r>
                    </a:p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QSE also has additional 5MW RRS Position via RRS Trades.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ONL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Arm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NCLR_1 Telemetry needs to show: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 = ONL,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MPC &gt;= NPF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NPF-LPC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RRS capability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RRS self-provided telemetry = 20 MW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SCED will respect the 20 MW self-provided RRS and award the resource 20 MW RRS UFR.</a:t>
                      </a:r>
                    </a:p>
                    <a:p>
                      <a:pPr algn="l" fontAlgn="b"/>
                      <a:endParaRPr lang="en-US" sz="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55783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831025C-A552-C0B9-92F3-2BC1D518C113}"/>
              </a:ext>
            </a:extLst>
          </p:cNvPr>
          <p:cNvSpPr txBox="1"/>
          <p:nvPr/>
        </p:nvSpPr>
        <p:spPr>
          <a:xfrm>
            <a:off x="304800" y="5255402"/>
            <a:ext cx="1859797" cy="43858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125" i="1" dirty="0">
                <a:solidFill>
                  <a:srgbClr val="00CE7D"/>
                </a:solidFill>
                <a:latin typeface="Arial" panose="020B0604020202020204"/>
              </a:rPr>
              <a:t>QSE to ERCOT Telemetry</a:t>
            </a:r>
          </a:p>
          <a:p>
            <a:pPr defTabSz="685800"/>
            <a:r>
              <a:rPr lang="en-US" sz="1125" i="1" dirty="0">
                <a:solidFill>
                  <a:srgbClr val="00ACC8">
                    <a:lumMod val="60000"/>
                    <a:lumOff val="40000"/>
                  </a:srgbClr>
                </a:solidFill>
                <a:latin typeface="Arial" panose="020B0604020202020204"/>
              </a:rPr>
              <a:t>ERCOT to QSE ICCP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64E98-9FB2-1094-098F-EA058AEF3C07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8534400" cy="5240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+mj-lt"/>
              <a:buAutoNum type="arabicParenR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+mj-lt"/>
              <a:buAutoNum type="alphaLcParenR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144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716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B6770"/>
                </a:solidFill>
                <a:latin typeface="Arial" panose="020B0604020202020204"/>
              </a:rPr>
              <a:t>NCLR_1 has a 20 MW RRS AS Position, 15 MW from DAM award and 5 MW from RRS Trade  </a:t>
            </a:r>
          </a:p>
        </p:txBody>
      </p:sp>
    </p:spTree>
    <p:extLst>
      <p:ext uri="{BB962C8B-B14F-4D97-AF65-F5344CB8AC3E}">
        <p14:creationId xmlns:p14="http://schemas.microsoft.com/office/powerpoint/2010/main" val="32700478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824C0-B34D-A020-3CF1-C60B76E3B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D4790-CB5F-1CA7-4685-226C405FF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Telemetry Screening for Scorecard 3B for Handbook 3</a:t>
            </a:r>
            <a:br>
              <a:rPr lang="en-US" sz="2000" dirty="0"/>
            </a:br>
            <a:r>
              <a:rPr lang="en-US" sz="1600" dirty="0"/>
              <a:t>Acceptable Telemetry Point values received by ERCOT for active resources.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5C76B87-CBC9-E33B-2BAA-9F00A2612034}"/>
              </a:ext>
            </a:extLst>
          </p:cNvPr>
          <p:cNvSpPr txBox="1">
            <a:spLocks/>
          </p:cNvSpPr>
          <p:nvPr/>
        </p:nvSpPr>
        <p:spPr>
          <a:xfrm>
            <a:off x="76200" y="814633"/>
            <a:ext cx="8534400" cy="46381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lvl="1" indent="0">
              <a:buNone/>
            </a:pPr>
            <a:endParaRPr lang="en-US" sz="1800" dirty="0"/>
          </a:p>
          <a:p>
            <a:pPr marL="169863" lvl="1" indent="0">
              <a:buNone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77386A-6571-7038-7471-A62AF1D13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505" y="1552850"/>
            <a:ext cx="3975102" cy="1295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4AC24E-8F8E-F6CE-9E6A-31DC8D5CB7FD}"/>
              </a:ext>
            </a:extLst>
          </p:cNvPr>
          <p:cNvSpPr txBox="1"/>
          <p:nvPr/>
        </p:nvSpPr>
        <p:spPr>
          <a:xfrm>
            <a:off x="533400" y="3133725"/>
            <a:ext cx="740021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563" indent="-342900">
              <a:buFont typeface="Arial" panose="020B0604020202020204" pitchFamily="34" charset="0"/>
              <a:buChar char="•"/>
            </a:pPr>
            <a:r>
              <a:rPr lang="en-US" sz="2000" b="1" dirty="0"/>
              <a:t>Key points for Telemetry scorecard check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Device types checked - Units, CLRs, NCLRs, ESRs for each QSE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Telemetry status should be “Good” quality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Units / CLRs / NCLRs Telemetry values should be within “Expected Range” or  an expected value. Details are provided in next few slides.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Expected values are derived from equivalent analogs in current production, based on defined criteria. 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ESR telemetry values are checked against corresponding combo model Battery Unit / CLR counterparts in production.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2B5D2-7402-BB44-3BBC-B52B60A55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24" y="1600617"/>
            <a:ext cx="3371380" cy="1097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BDC7E5-4DF1-6922-9C97-DEC2AFC77DB8}"/>
              </a:ext>
            </a:extLst>
          </p:cNvPr>
          <p:cNvSpPr txBox="1"/>
          <p:nvPr/>
        </p:nvSpPr>
        <p:spPr>
          <a:xfrm>
            <a:off x="685800" y="1250366"/>
            <a:ext cx="26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Scoring:</a:t>
            </a:r>
          </a:p>
        </p:txBody>
      </p:sp>
    </p:spTree>
    <p:extLst>
      <p:ext uri="{BB962C8B-B14F-4D97-AF65-F5344CB8AC3E}">
        <p14:creationId xmlns:p14="http://schemas.microsoft.com/office/powerpoint/2010/main" val="2113911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E61A7-2D72-C4ED-4CAC-6451BA75D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2075-F2D3-F352-0D34-93DFA114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23351"/>
          </a:xfrm>
        </p:spPr>
        <p:txBody>
          <a:bodyPr/>
          <a:lstStyle/>
          <a:p>
            <a:r>
              <a:rPr lang="en-US" dirty="0"/>
              <a:t>RTC+B Telemetry points screening/validation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F519E-9800-5425-02AC-3BA602F5A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EDDA4-CEE9-6332-7587-D2574A1B5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45602"/>
            <a:ext cx="8763000" cy="536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614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323473-3905-42AE-7740-5218D5E6E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1" r="384" b="2765"/>
          <a:stretch/>
        </p:blipFill>
        <p:spPr>
          <a:xfrm>
            <a:off x="1006755" y="1407784"/>
            <a:ext cx="7175424" cy="4717282"/>
          </a:xfrm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C9AF15D0-2669-A14B-C55B-9D445888A262}"/>
              </a:ext>
            </a:extLst>
          </p:cNvPr>
          <p:cNvSpPr txBox="1">
            <a:spLocks/>
          </p:cNvSpPr>
          <p:nvPr/>
        </p:nvSpPr>
        <p:spPr>
          <a:xfrm>
            <a:off x="342900" y="814633"/>
            <a:ext cx="8534400" cy="5257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Links to the available RTC+B versions of Real-Time reports posted on Real-Time Market Information page.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7733E-3678-8954-65A9-48D752D1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New Reports Posted to the ERCOT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817A2-C13B-6E4E-4349-3EBDDB110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17762-3045-9B45-B101-D84E6B34EE0D}"/>
              </a:ext>
            </a:extLst>
          </p:cNvPr>
          <p:cNvSpPr/>
          <p:nvPr/>
        </p:nvSpPr>
        <p:spPr>
          <a:xfrm>
            <a:off x="1454748" y="2917996"/>
            <a:ext cx="5670771" cy="182904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6C62E7-C419-1FCA-4C2B-623836B4FD90}"/>
              </a:ext>
            </a:extLst>
          </p:cNvPr>
          <p:cNvSpPr/>
          <p:nvPr/>
        </p:nvSpPr>
        <p:spPr>
          <a:xfrm>
            <a:off x="1006755" y="1424618"/>
            <a:ext cx="1232184" cy="1378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490222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5C9E5-8BBF-02DE-F9E3-E69063085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E9A21-5E7B-457C-7A44-278D4C7E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686" y="4602796"/>
            <a:ext cx="5441133" cy="167546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D8E71B-AD0F-FA88-D727-8930883AFAC1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NPRR1290 :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cleaned up protocol language around submitting offer curves and bid curves</a:t>
            </a:r>
          </a:p>
          <a:p>
            <a:pPr lvl="1"/>
            <a:r>
              <a:rPr lang="en-US" sz="1400" dirty="0">
                <a:solidFill>
                  <a:srgbClr val="C00000"/>
                </a:solidFill>
                <a:cs typeface="Arial"/>
              </a:rPr>
              <a:t>disallows having more than 2 price/quantity points in a flat/vertical segment of the curve.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Impacts to QSEs during dual-submission – some submissions accepted in Production will be rejected in Market Trials environment: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RTM Energy bids – </a:t>
            </a:r>
            <a:r>
              <a:rPr lang="en-US" sz="1600" strike="sngStrike" dirty="0">
                <a:solidFill>
                  <a:schemeClr val="tx2"/>
                </a:solidFill>
                <a:cs typeface="Arial"/>
              </a:rPr>
              <a:t>protocol requiring “increasing quantities” now enforced. </a:t>
            </a:r>
          </a:p>
          <a:p>
            <a:pPr lvl="1"/>
            <a:r>
              <a:rPr lang="en-US" sz="1200" dirty="0">
                <a:solidFill>
                  <a:srgbClr val="C00000"/>
                </a:solidFill>
                <a:cs typeface="Arial"/>
              </a:rPr>
              <a:t>Reverted this change to validation. Further discussion highlighted protocol should be brought in line to long-standing practice, not validation.</a:t>
            </a:r>
          </a:p>
          <a:p>
            <a:pPr lvl="1"/>
            <a:r>
              <a:rPr lang="en-US" sz="1200" strike="sngStrike" dirty="0">
                <a:solidFill>
                  <a:schemeClr val="tx2"/>
                </a:solidFill>
                <a:cs typeface="Arial"/>
              </a:rPr>
              <a:t>Example: Bid with Q1=0mw, Q2=10mw, Q3=10mw will be rejected as Q3 does not increase from Q2.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TPO &amp; RTM Bid – more than 2 price/quantity pairs with same price or quantity will be rejected</a:t>
            </a:r>
          </a:p>
          <a:p>
            <a:pPr lvl="1">
              <a:buFont typeface="Calibri"/>
              <a:buChar char="-"/>
            </a:pPr>
            <a:endParaRPr lang="en-US" sz="14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Market Submission Validation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Rules document updated.</a:t>
            </a:r>
          </a:p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1E93A-2C9F-D4F0-B850-D9BED11B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85200-DA69-76DB-1D9E-755077DCF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188CA4-B323-43D7-E378-B979E0C4EE05}"/>
              </a:ext>
            </a:extLst>
          </p:cNvPr>
          <p:cNvSpPr/>
          <p:nvPr/>
        </p:nvSpPr>
        <p:spPr>
          <a:xfrm>
            <a:off x="3544711" y="5769013"/>
            <a:ext cx="5082742" cy="1714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AD1AC0-0D40-AED4-EC4B-2B457C5D0BDB}"/>
              </a:ext>
            </a:extLst>
          </p:cNvPr>
          <p:cNvCxnSpPr>
            <a:cxnSpLocks/>
          </p:cNvCxnSpPr>
          <p:nvPr/>
        </p:nvCxnSpPr>
        <p:spPr>
          <a:xfrm>
            <a:off x="2589291" y="4825497"/>
            <a:ext cx="902395" cy="897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9248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3586D5-EF8F-3583-F653-39C0621CD4F8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99A34-80E7-86E7-BED5-D2500AEB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287B2-E34A-59BB-B215-44C30DC7C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251152-AD77-677A-4A9E-76B6E52A4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97" y="965200"/>
            <a:ext cx="2843556" cy="1275014"/>
          </a:xfrm>
          <a:prstGeom prst="rect">
            <a:avLst/>
          </a:prstGeom>
        </p:spPr>
      </p:pic>
      <p:sp>
        <p:nvSpPr>
          <p:cNvPr id="9" name="Equals 8">
            <a:extLst>
              <a:ext uri="{FF2B5EF4-FFF2-40B4-BE49-F238E27FC236}">
                <a16:creationId xmlns:a16="http://schemas.microsoft.com/office/drawing/2014/main" id="{2A0C47CD-D772-143D-4FB8-248A88A086CB}"/>
              </a:ext>
            </a:extLst>
          </p:cNvPr>
          <p:cNvSpPr/>
          <p:nvPr/>
        </p:nvSpPr>
        <p:spPr>
          <a:xfrm>
            <a:off x="3719676" y="1431750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36D5B2-B2F3-5F9E-D0B4-B76F2F0C4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701" y="830880"/>
            <a:ext cx="3292666" cy="14173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F9DE92-8CD2-7F61-8506-DC745F238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418" y="4607323"/>
            <a:ext cx="3447949" cy="15900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17B733-F3EE-1923-2A0D-898BFAE3F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04" y="4607323"/>
            <a:ext cx="3356748" cy="1488790"/>
          </a:xfrm>
          <a:prstGeom prst="rect">
            <a:avLst/>
          </a:prstGeom>
        </p:spPr>
      </p:pic>
      <p:sp>
        <p:nvSpPr>
          <p:cNvPr id="21" name="Equals 20">
            <a:extLst>
              <a:ext uri="{FF2B5EF4-FFF2-40B4-BE49-F238E27FC236}">
                <a16:creationId xmlns:a16="http://schemas.microsoft.com/office/drawing/2014/main" id="{4E5E00B6-A5D4-207A-D304-ABB429C40C43}"/>
              </a:ext>
            </a:extLst>
          </p:cNvPr>
          <p:cNvSpPr/>
          <p:nvPr/>
        </p:nvSpPr>
        <p:spPr>
          <a:xfrm>
            <a:off x="3782645" y="5032683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00A5126-9BC4-7BE6-0297-17B2A5A3F5C9}"/>
              </a:ext>
            </a:extLst>
          </p:cNvPr>
          <p:cNvCxnSpPr>
            <a:cxnSpLocks/>
          </p:cNvCxnSpPr>
          <p:nvPr/>
        </p:nvCxnSpPr>
        <p:spPr>
          <a:xfrm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713C6B3-CDF8-BD01-B64F-80715A5C47FD}"/>
              </a:ext>
            </a:extLst>
          </p:cNvPr>
          <p:cNvCxnSpPr>
            <a:cxnSpLocks/>
          </p:cNvCxnSpPr>
          <p:nvPr/>
        </p:nvCxnSpPr>
        <p:spPr>
          <a:xfrm flipV="1"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0604CD5-38FD-0C2E-C09D-CBBA4B8D97B3}"/>
              </a:ext>
            </a:extLst>
          </p:cNvPr>
          <p:cNvCxnSpPr>
            <a:cxnSpLocks/>
          </p:cNvCxnSpPr>
          <p:nvPr/>
        </p:nvCxnSpPr>
        <p:spPr>
          <a:xfrm flipV="1">
            <a:off x="1241220" y="5057125"/>
            <a:ext cx="354178" cy="3575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9069C3-9194-BDB2-1D2F-50D178D13898}"/>
              </a:ext>
            </a:extLst>
          </p:cNvPr>
          <p:cNvCxnSpPr>
            <a:cxnSpLocks/>
          </p:cNvCxnSpPr>
          <p:nvPr/>
        </p:nvCxnSpPr>
        <p:spPr>
          <a:xfrm>
            <a:off x="1173916" y="5068976"/>
            <a:ext cx="440713" cy="3456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623F91AD-E84C-BB85-343C-077E98F42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73" y="703506"/>
            <a:ext cx="2438946" cy="69488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TPO – EB/OC - EOC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297F07A9-FEED-962E-AEF4-0A6A13AF3702}"/>
              </a:ext>
            </a:extLst>
          </p:cNvPr>
          <p:cNvSpPr txBox="1">
            <a:spLocks/>
          </p:cNvSpPr>
          <p:nvPr/>
        </p:nvSpPr>
        <p:spPr>
          <a:xfrm>
            <a:off x="482561" y="4345628"/>
            <a:ext cx="1554009" cy="183175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3A28A339-7275-E1CB-D690-DE02130C3FCA}"/>
              </a:ext>
            </a:extLst>
          </p:cNvPr>
          <p:cNvSpPr txBox="1">
            <a:spLocks/>
          </p:cNvSpPr>
          <p:nvPr/>
        </p:nvSpPr>
        <p:spPr>
          <a:xfrm>
            <a:off x="550173" y="2341084"/>
            <a:ext cx="1825559" cy="56236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AFF59E-E243-A955-603E-357C92343782}"/>
              </a:ext>
            </a:extLst>
          </p:cNvPr>
          <p:cNvCxnSpPr/>
          <p:nvPr/>
        </p:nvCxnSpPr>
        <p:spPr>
          <a:xfrm>
            <a:off x="40471" y="2341085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F82AC27-7C1C-F1A8-BE40-A22ACDB01F93}"/>
              </a:ext>
            </a:extLst>
          </p:cNvPr>
          <p:cNvCxnSpPr/>
          <p:nvPr/>
        </p:nvCxnSpPr>
        <p:spPr>
          <a:xfrm>
            <a:off x="-31181" y="4345628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052CF48D-5724-8D07-1722-724C6EEEE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604" y="2583664"/>
            <a:ext cx="2989139" cy="16899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D9B81AA-0233-1C36-4AF5-E9692DBDB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3510" y="2583664"/>
            <a:ext cx="3067857" cy="1701792"/>
          </a:xfrm>
          <a:prstGeom prst="rect">
            <a:avLst/>
          </a:prstGeom>
        </p:spPr>
      </p:pic>
      <p:sp>
        <p:nvSpPr>
          <p:cNvPr id="33" name="Equals 32">
            <a:extLst>
              <a:ext uri="{FF2B5EF4-FFF2-40B4-BE49-F238E27FC236}">
                <a16:creationId xmlns:a16="http://schemas.microsoft.com/office/drawing/2014/main" id="{83436DA4-176D-AC97-7C37-45489B32CD15}"/>
              </a:ext>
            </a:extLst>
          </p:cNvPr>
          <p:cNvSpPr/>
          <p:nvPr/>
        </p:nvSpPr>
        <p:spPr>
          <a:xfrm>
            <a:off x="3719676" y="3157619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30C5D0-DF60-667A-A8D5-3B3625EA67E0}"/>
              </a:ext>
            </a:extLst>
          </p:cNvPr>
          <p:cNvCxnSpPr>
            <a:cxnSpLocks/>
          </p:cNvCxnSpPr>
          <p:nvPr/>
        </p:nvCxnSpPr>
        <p:spPr>
          <a:xfrm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1CB8247-B446-DB3D-D453-FBA9721BDD71}"/>
              </a:ext>
            </a:extLst>
          </p:cNvPr>
          <p:cNvCxnSpPr>
            <a:cxnSpLocks/>
          </p:cNvCxnSpPr>
          <p:nvPr/>
        </p:nvCxnSpPr>
        <p:spPr>
          <a:xfrm flipV="1"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ED8F3CAF-3E2A-C63B-239F-B862DF6CB710}"/>
              </a:ext>
            </a:extLst>
          </p:cNvPr>
          <p:cNvSpPr/>
          <p:nvPr/>
        </p:nvSpPr>
        <p:spPr>
          <a:xfrm>
            <a:off x="6473228" y="3012653"/>
            <a:ext cx="289711" cy="786455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7ECDA86-58FC-6697-022E-1CD327B1A03C}"/>
              </a:ext>
            </a:extLst>
          </p:cNvPr>
          <p:cNvCxnSpPr>
            <a:cxnSpLocks/>
          </p:cNvCxnSpPr>
          <p:nvPr/>
        </p:nvCxnSpPr>
        <p:spPr>
          <a:xfrm>
            <a:off x="6844420" y="3304515"/>
            <a:ext cx="63374" cy="124485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08E6BC1-2A9E-ABA5-FBB1-2286825F4475}"/>
              </a:ext>
            </a:extLst>
          </p:cNvPr>
          <p:cNvCxnSpPr>
            <a:cxnSpLocks/>
          </p:cNvCxnSpPr>
          <p:nvPr/>
        </p:nvCxnSpPr>
        <p:spPr>
          <a:xfrm flipV="1">
            <a:off x="6907794" y="3012653"/>
            <a:ext cx="289711" cy="416347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1885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5C666-F753-C7E5-AD94-9E592D070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883F-FC95-D946-3723-8BFD684F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Framework: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1A8F7C-24EE-05DC-4578-C18EB6403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14633"/>
            <a:ext cx="8534400" cy="330016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TAC Approved the </a:t>
            </a:r>
            <a:r>
              <a:rPr lang="en-US" sz="1600" u="sng" dirty="0">
                <a:solidFill>
                  <a:schemeClr val="tx2"/>
                </a:solidFill>
                <a:hlinkClick r:id="rId2"/>
              </a:rPr>
              <a:t>Market Trials Plan</a:t>
            </a:r>
            <a:r>
              <a:rPr lang="en-US" sz="1600" dirty="0">
                <a:solidFill>
                  <a:schemeClr val="tx2"/>
                </a:solidFill>
              </a:rPr>
              <a:t> in October 2024</a:t>
            </a:r>
          </a:p>
          <a:p>
            <a:pPr marL="0" indent="0">
              <a:buNone/>
            </a:pPr>
            <a:endParaRPr lang="en-US" sz="1600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chemeClr val="tx2"/>
                </a:solidFill>
              </a:rPr>
              <a:t>Discussions with RTC+B Task Force have shaped the Handbooks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#1- QSE Submission Testing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#2- QSE Telemetry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#3- Open Loop SCED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#4- QSE Telemetry Tests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#5- Close-Loop LFC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#6- Day-Ahead Market Tests 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hlinkClick r:id="rId3"/>
              </a:rPr>
              <a:t>RTCBTF Homepage </a:t>
            </a: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under Market Trials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98A1A-9210-2F40-B9E5-D6EF8FDDE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657600"/>
            <a:ext cx="4247801" cy="2789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05AB84-5AB2-19A8-3ED6-D4AC1DA01D01}"/>
              </a:ext>
            </a:extLst>
          </p:cNvPr>
          <p:cNvSpPr/>
          <p:nvPr/>
        </p:nvSpPr>
        <p:spPr>
          <a:xfrm>
            <a:off x="1012723" y="2281084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90407B-3968-45B3-9152-870CFF08E0E7}"/>
              </a:ext>
            </a:extLst>
          </p:cNvPr>
          <p:cNvSpPr/>
          <p:nvPr/>
        </p:nvSpPr>
        <p:spPr>
          <a:xfrm>
            <a:off x="1012723" y="1695725"/>
            <a:ext cx="4419599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70F520-BF82-8EBC-0F27-505F91A7A160}"/>
              </a:ext>
            </a:extLst>
          </p:cNvPr>
          <p:cNvSpPr/>
          <p:nvPr/>
        </p:nvSpPr>
        <p:spPr>
          <a:xfrm>
            <a:off x="1018819" y="2881540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565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97587-7DDC-197A-148B-FBDE63299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9A28-D94A-F887-2928-D5D1F215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Technical Details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192CBD-41C4-C54E-66EC-C449CEDE6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19433"/>
            <a:ext cx="8534400" cy="5281367"/>
          </a:xfrm>
        </p:spPr>
        <p:txBody>
          <a:bodyPr/>
          <a:lstStyle/>
          <a:p>
            <a:pPr marL="0" indent="0">
              <a:buNone/>
            </a:pPr>
            <a:r>
              <a:rPr lang="en-US" sz="1800" u="sng">
                <a:solidFill>
                  <a:schemeClr val="tx2"/>
                </a:solidFill>
              </a:rPr>
              <a:t>Detailed discussions with TWG have provided technical content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Digital Certificate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Connectivity/URL details to User Interfaces and APIs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Reminder of how to submit new ICCP requests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RTC and Production Telemetry connectivity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Network Model Load Schedule</a:t>
            </a: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  <a:hlinkClick r:id="rId2"/>
              </a:rPr>
              <a:t>RTCBTF Homepage </a:t>
            </a: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under Technical Details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6DFEF-B1DC-B994-835B-EAEF36439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412" y="3529013"/>
            <a:ext cx="5482319" cy="23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75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A02B-5C7F-08EE-0F03-8050233C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Reminder of RTC+B FAQ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EBA4D-D3A7-2E7B-EE72-FE194A129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5CDA0-F36E-518B-7F3C-7A7DDD84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2925"/>
            <a:ext cx="7439025" cy="312849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C2D484-F222-334C-7725-B0B32225C964}"/>
              </a:ext>
            </a:extLst>
          </p:cNvPr>
          <p:cNvCxnSpPr>
            <a:cxnSpLocks/>
          </p:cNvCxnSpPr>
          <p:nvPr/>
        </p:nvCxnSpPr>
        <p:spPr>
          <a:xfrm flipH="1" flipV="1">
            <a:off x="1137557" y="4807406"/>
            <a:ext cx="228600" cy="458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484CBD4-C681-CDC8-AE82-F8453E9EA987}"/>
              </a:ext>
            </a:extLst>
          </p:cNvPr>
          <p:cNvSpPr txBox="1"/>
          <p:nvPr/>
        </p:nvSpPr>
        <p:spPr>
          <a:xfrm>
            <a:off x="382756" y="527627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Worksheets for categories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697E01-354D-C4ED-F21D-B160AF013CC8}"/>
              </a:ext>
            </a:extLst>
          </p:cNvPr>
          <p:cNvSpPr/>
          <p:nvPr/>
        </p:nvSpPr>
        <p:spPr>
          <a:xfrm>
            <a:off x="55789" y="3739028"/>
            <a:ext cx="765674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5C08B6-565E-FD74-550F-8639462800E9}"/>
              </a:ext>
            </a:extLst>
          </p:cNvPr>
          <p:cNvSpPr txBox="1"/>
          <p:nvPr/>
        </p:nvSpPr>
        <p:spPr>
          <a:xfrm>
            <a:off x="228600" y="838200"/>
            <a:ext cx="81534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Posted on RTCBTF Home Page under Key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Common questions/responses in Excel Workbook (target weekly updates)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Search workbook for Key Words </a:t>
            </a:r>
          </a:p>
        </p:txBody>
      </p:sp>
    </p:spTree>
    <p:extLst>
      <p:ext uri="{BB962C8B-B14F-4D97-AF65-F5344CB8AC3E}">
        <p14:creationId xmlns:p14="http://schemas.microsoft.com/office/powerpoint/2010/main" val="427880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DB268F-57EF-D5F3-4C06-FF1106E59A1E}"/>
              </a:ext>
            </a:extLst>
          </p:cNvPr>
          <p:cNvCxnSpPr>
            <a:cxnSpLocks/>
          </p:cNvCxnSpPr>
          <p:nvPr/>
        </p:nvCxnSpPr>
        <p:spPr>
          <a:xfrm>
            <a:off x="7828513" y="1130528"/>
            <a:ext cx="25868" cy="29740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12934A-26A9-BE81-294F-7959E8CC0F88}"/>
              </a:ext>
            </a:extLst>
          </p:cNvPr>
          <p:cNvCxnSpPr>
            <a:cxnSpLocks/>
          </p:cNvCxnSpPr>
          <p:nvPr/>
        </p:nvCxnSpPr>
        <p:spPr>
          <a:xfrm>
            <a:off x="5822442" y="1226820"/>
            <a:ext cx="4885" cy="17401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llout: Up Arrow 48">
            <a:extLst>
              <a:ext uri="{FF2B5EF4-FFF2-40B4-BE49-F238E27FC236}">
                <a16:creationId xmlns:a16="http://schemas.microsoft.com/office/drawing/2014/main" id="{C4CFD68A-8338-20FF-1D15-DA6E7E0B42DC}"/>
              </a:ext>
            </a:extLst>
          </p:cNvPr>
          <p:cNvSpPr/>
          <p:nvPr/>
        </p:nvSpPr>
        <p:spPr>
          <a:xfrm>
            <a:off x="7860496" y="3098440"/>
            <a:ext cx="1118477" cy="992570"/>
          </a:xfrm>
          <a:prstGeom prst="up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llout: Up Arrow 45">
            <a:extLst>
              <a:ext uri="{FF2B5EF4-FFF2-40B4-BE49-F238E27FC236}">
                <a16:creationId xmlns:a16="http://schemas.microsoft.com/office/drawing/2014/main" id="{258F6389-5056-30A5-20DD-6E03B20A6426}"/>
              </a:ext>
            </a:extLst>
          </p:cNvPr>
          <p:cNvSpPr/>
          <p:nvPr/>
        </p:nvSpPr>
        <p:spPr>
          <a:xfrm>
            <a:off x="4139825" y="3098440"/>
            <a:ext cx="3688688" cy="992570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llout: Up Arrow 44">
            <a:extLst>
              <a:ext uri="{FF2B5EF4-FFF2-40B4-BE49-F238E27FC236}">
                <a16:creationId xmlns:a16="http://schemas.microsoft.com/office/drawing/2014/main" id="{A8B296CF-89BF-A21C-30E4-3C25A415F79B}"/>
              </a:ext>
            </a:extLst>
          </p:cNvPr>
          <p:cNvSpPr/>
          <p:nvPr/>
        </p:nvSpPr>
        <p:spPr>
          <a:xfrm>
            <a:off x="1087260" y="3099348"/>
            <a:ext cx="3064045" cy="992570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C99DA3-0E15-3E33-06DE-669A0E837A28}"/>
              </a:ext>
            </a:extLst>
          </p:cNvPr>
          <p:cNvCxnSpPr>
            <a:cxnSpLocks/>
          </p:cNvCxnSpPr>
          <p:nvPr/>
        </p:nvCxnSpPr>
        <p:spPr>
          <a:xfrm flipH="1">
            <a:off x="4157581" y="1226820"/>
            <a:ext cx="6729" cy="22192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FAA3BE-1DF0-B1BA-D3A8-151B1601CC6A}"/>
              </a:ext>
            </a:extLst>
          </p:cNvPr>
          <p:cNvCxnSpPr>
            <a:cxnSpLocks/>
          </p:cNvCxnSpPr>
          <p:nvPr/>
        </p:nvCxnSpPr>
        <p:spPr>
          <a:xfrm flipH="1">
            <a:off x="2592155" y="1226820"/>
            <a:ext cx="28969" cy="16263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BA8E16-40F8-6DE7-3654-1F5652E27357}"/>
              </a:ext>
            </a:extLst>
          </p:cNvPr>
          <p:cNvCxnSpPr>
            <a:cxnSpLocks/>
          </p:cNvCxnSpPr>
          <p:nvPr/>
        </p:nvCxnSpPr>
        <p:spPr>
          <a:xfrm flipH="1">
            <a:off x="1087261" y="1226820"/>
            <a:ext cx="34798" cy="28487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RTC+B Market Submissions -</a:t>
            </a:r>
            <a:r>
              <a:rPr lang="en-US" sz="1600" dirty="0"/>
              <a:t> </a:t>
            </a:r>
            <a:r>
              <a:rPr lang="en-US" dirty="0"/>
              <a:t>Systems configurations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2618441" y="2125535"/>
            <a:ext cx="1561656" cy="91440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RTC QSE 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4164625" y="2125535"/>
            <a:ext cx="1657817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Open-loop 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RTC SCED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822443" y="2126590"/>
            <a:ext cx="2006070" cy="910365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Ongoing Open-Loop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&amp; Periodic Closed-loop SCED/LFC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2619727" y="1556611"/>
            <a:ext cx="789194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3362585" y="1556611"/>
            <a:ext cx="81751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4151305" y="1556611"/>
            <a:ext cx="84511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4971533" y="1565280"/>
            <a:ext cx="79653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748506" y="1565280"/>
            <a:ext cx="7587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486711" y="1565280"/>
            <a:ext cx="6038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068495" y="1565280"/>
            <a:ext cx="71728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7785777" y="1565280"/>
            <a:ext cx="1091523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1062586" y="1123202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03/2025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550642" y="113052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05/2025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801810" y="112597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09/2025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7867389" y="108762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8063DA-CBE7-2F20-B567-C6BEDD268778}"/>
              </a:ext>
            </a:extLst>
          </p:cNvPr>
          <p:cNvSpPr/>
          <p:nvPr/>
        </p:nvSpPr>
        <p:spPr>
          <a:xfrm>
            <a:off x="1830924" y="1549285"/>
            <a:ext cx="78751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Apr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657172-2A8A-1133-136D-39B6F9AA4A3D}"/>
              </a:ext>
            </a:extLst>
          </p:cNvPr>
          <p:cNvSpPr/>
          <p:nvPr/>
        </p:nvSpPr>
        <p:spPr>
          <a:xfrm>
            <a:off x="1120708" y="1549285"/>
            <a:ext cx="77955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0A4BE0-7FC2-429B-C93E-DF976D694308}"/>
              </a:ext>
            </a:extLst>
          </p:cNvPr>
          <p:cNvSpPr/>
          <p:nvPr/>
        </p:nvSpPr>
        <p:spPr>
          <a:xfrm>
            <a:off x="219637" y="1549285"/>
            <a:ext cx="892831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Feb 2025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21F118-260E-F037-9CFA-D81A17929FA6}"/>
              </a:ext>
            </a:extLst>
          </p:cNvPr>
          <p:cNvSpPr/>
          <p:nvPr/>
        </p:nvSpPr>
        <p:spPr>
          <a:xfrm>
            <a:off x="1120708" y="2125535"/>
            <a:ext cx="147765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Optional: RTC QSE/Vendor Developer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2B9A18-6378-834C-6B94-1AE875932493}"/>
              </a:ext>
            </a:extLst>
          </p:cNvPr>
          <p:cNvSpPr txBox="1"/>
          <p:nvPr/>
        </p:nvSpPr>
        <p:spPr>
          <a:xfrm>
            <a:off x="4146554" y="108929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07/2025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AA021C-15FE-AF84-3DE5-A4D44D5E07E3}"/>
              </a:ext>
            </a:extLst>
          </p:cNvPr>
          <p:cNvSpPr/>
          <p:nvPr/>
        </p:nvSpPr>
        <p:spPr>
          <a:xfrm>
            <a:off x="788864" y="3320558"/>
            <a:ext cx="36167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MOTE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MOTE URL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3E1150-A6CE-E8EF-27D9-A13A443730CF}"/>
              </a:ext>
            </a:extLst>
          </p:cNvPr>
          <p:cNvSpPr/>
          <p:nvPr/>
        </p:nvSpPr>
        <p:spPr>
          <a:xfrm>
            <a:off x="3571372" y="3320558"/>
            <a:ext cx="43963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Production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Market Trial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46BEF0-EAEE-C3E7-2D0D-8118E0E63277}"/>
              </a:ext>
            </a:extLst>
          </p:cNvPr>
          <p:cNvSpPr/>
          <p:nvPr/>
        </p:nvSpPr>
        <p:spPr>
          <a:xfrm>
            <a:off x="7805168" y="3320558"/>
            <a:ext cx="116730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Cert</a:t>
            </a:r>
            <a:r>
              <a:rPr lang="en-US" sz="1050">
                <a:solidFill>
                  <a:schemeClr val="tx1"/>
                </a:solidFill>
              </a:rPr>
              <a:t>: Production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Env</a:t>
            </a:r>
            <a:r>
              <a:rPr lang="en-US" sz="1050">
                <a:solidFill>
                  <a:schemeClr val="tx1"/>
                </a:solidFill>
              </a:rPr>
              <a:t>: Prod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URL</a:t>
            </a:r>
            <a:r>
              <a:rPr lang="en-US" sz="1050">
                <a:solidFill>
                  <a:schemeClr val="tx1"/>
                </a:solidFill>
              </a:rPr>
              <a:t>: MIS Prod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11D675-D684-D8CB-2FC9-424D6C033CC7}"/>
              </a:ext>
            </a:extLst>
          </p:cNvPr>
          <p:cNvSpPr txBox="1"/>
          <p:nvPr/>
        </p:nvSpPr>
        <p:spPr>
          <a:xfrm>
            <a:off x="395202" y="4350754"/>
            <a:ext cx="8241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QSE/Vendor developer can use MOTE certificates &amp; RTC MIS MOTE API URL to test the submissions until end of submission testing phase (end of June) as needed. </a:t>
            </a:r>
            <a:r>
              <a:rPr lang="en-US" sz="1200" i="1" dirty="0"/>
              <a:t>At the start of the Open Loop testing, RTC MOTE MIS URLs will be disabled.</a:t>
            </a:r>
          </a:p>
          <a:p>
            <a:r>
              <a:rPr lang="en-US" sz="1200" b="1" u="sng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u="sng" dirty="0"/>
              <a:t>URL links:</a:t>
            </a:r>
            <a:r>
              <a:rPr lang="en-US" sz="1200" b="1" dirty="0"/>
              <a:t> </a:t>
            </a:r>
            <a:r>
              <a:rPr lang="en-US" sz="1200" dirty="0"/>
              <a:t>RTC MOTE and Market Trial URL links to be used for MMSUI, OSUI and API submissions. Actual links are provided in next slide.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For notifications/responses to MPs from RTC Market Trials environment, MP will need to provide the listener URL to ERCOT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1DA1443-B804-8C42-A6C3-98FF64923F8E}"/>
              </a:ext>
            </a:extLst>
          </p:cNvPr>
          <p:cNvSpPr/>
          <p:nvPr/>
        </p:nvSpPr>
        <p:spPr>
          <a:xfrm rot="10800000">
            <a:off x="5708794" y="4075575"/>
            <a:ext cx="550749" cy="126140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D63F9516-6395-5ABA-2C70-08AAE2A8F712}"/>
              </a:ext>
            </a:extLst>
          </p:cNvPr>
          <p:cNvSpPr/>
          <p:nvPr/>
        </p:nvSpPr>
        <p:spPr>
          <a:xfrm>
            <a:off x="1657810" y="3212638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4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53450D-F570-976B-C109-EE9EE6B03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961" y="1576331"/>
            <a:ext cx="6647109" cy="47738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77D2C5-6A82-40E9-EA1A-7F657A02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and Transition through Go-Live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5204A-4AC1-4782-5F76-809AC2D9C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30B3F0-89A7-7082-5A33-D5F7946C0EE0}"/>
              </a:ext>
            </a:extLst>
          </p:cNvPr>
          <p:cNvSpPr txBox="1"/>
          <p:nvPr/>
        </p:nvSpPr>
        <p:spPr>
          <a:xfrm>
            <a:off x="190860" y="3188916"/>
            <a:ext cx="143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here….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7A97ADC2-A8CE-2853-914A-D282569834CE}"/>
              </a:ext>
            </a:extLst>
          </p:cNvPr>
          <p:cNvSpPr/>
          <p:nvPr/>
        </p:nvSpPr>
        <p:spPr>
          <a:xfrm>
            <a:off x="3792793" y="3801705"/>
            <a:ext cx="177541" cy="178461"/>
          </a:xfrm>
          <a:prstGeom prst="star5">
            <a:avLst/>
          </a:prstGeom>
          <a:solidFill>
            <a:srgbClr val="26D0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5297A6-00DF-7C59-1D63-6C31C93154A3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034143" y="3582956"/>
            <a:ext cx="2758650" cy="286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30B73D8-99D8-7119-4FA4-5B2844BFC055}"/>
              </a:ext>
            </a:extLst>
          </p:cNvPr>
          <p:cNvSpPr txBox="1"/>
          <p:nvPr/>
        </p:nvSpPr>
        <p:spPr>
          <a:xfrm>
            <a:off x="346324" y="988250"/>
            <a:ext cx="8527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Systems are on-line this week, but no QSE requirements.</a:t>
            </a:r>
          </a:p>
        </p:txBody>
      </p:sp>
    </p:spTree>
    <p:extLst>
      <p:ext uri="{BB962C8B-B14F-4D97-AF65-F5344CB8AC3E}">
        <p14:creationId xmlns:p14="http://schemas.microsoft.com/office/powerpoint/2010/main" val="20721887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RTC+B Market Submissions -</a:t>
            </a:r>
            <a:r>
              <a:rPr lang="en-US" sz="2000"/>
              <a:t> </a:t>
            </a:r>
            <a:r>
              <a:rPr lang="en-US"/>
              <a:t>Systems configurations</a:t>
            </a:r>
            <a:br>
              <a:rPr lang="en-US"/>
            </a:br>
            <a:r>
              <a:rPr lang="en-US" sz="2000"/>
              <a:t>(Updated with URLs)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-85060" y="764406"/>
            <a:ext cx="8534400" cy="85401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RTC+B Market Trials and Go-live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13A883-B02D-CB28-F0A7-64F42809F0BB}"/>
              </a:ext>
            </a:extLst>
          </p:cNvPr>
          <p:cNvGraphicFramePr>
            <a:graphicFrameLocks noGrp="1"/>
          </p:cNvGraphicFramePr>
          <p:nvPr/>
        </p:nvGraphicFramePr>
        <p:xfrm>
          <a:off x="182033" y="1477823"/>
          <a:ext cx="8657167" cy="3947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41785">
                  <a:extLst>
                    <a:ext uri="{9D8B030D-6E8A-4147-A177-3AD203B41FA5}">
                      <a16:colId xmlns:a16="http://schemas.microsoft.com/office/drawing/2014/main" val="1201586897"/>
                    </a:ext>
                  </a:extLst>
                </a:gridCol>
                <a:gridCol w="1003927">
                  <a:extLst>
                    <a:ext uri="{9D8B030D-6E8A-4147-A177-3AD203B41FA5}">
                      <a16:colId xmlns:a16="http://schemas.microsoft.com/office/drawing/2014/main" val="4091205400"/>
                    </a:ext>
                  </a:extLst>
                </a:gridCol>
                <a:gridCol w="3224470">
                  <a:extLst>
                    <a:ext uri="{9D8B030D-6E8A-4147-A177-3AD203B41FA5}">
                      <a16:colId xmlns:a16="http://schemas.microsoft.com/office/drawing/2014/main" val="2932045821"/>
                    </a:ext>
                  </a:extLst>
                </a:gridCol>
                <a:gridCol w="3086985">
                  <a:extLst>
                    <a:ext uri="{9D8B030D-6E8A-4147-A177-3AD203B41FA5}">
                      <a16:colId xmlns:a16="http://schemas.microsoft.com/office/drawing/2014/main" val="2830311425"/>
                    </a:ext>
                  </a:extLst>
                </a:gridCol>
              </a:tblGrid>
              <a:tr h="318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RTC Phase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Digital Certificate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MMSUI / OSUI URL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API / WAN URL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590528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Vendor/QSE Submissions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MOTE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MOTE MIS URLs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RTC MOTE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https://testmarkettrialsapi.wan.ercot.com/NodalAPI/EWS/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878641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Open Loop and Closed Loop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https://markettrialsapi.wan.ercot.com/NodalAPI/EWS/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966834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From RTC Go-live onwards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</a:rPr>
                        <a:t>Current Prod MIS URL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mmsui</a:t>
                      </a:r>
                      <a:b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osui</a:t>
                      </a:r>
                      <a:endParaRPr lang="en-US" sz="1100" u="sng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 Production API/WAN URL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221284"/>
                  </a:ext>
                </a:extLst>
              </a:tr>
            </a:tbl>
          </a:graphicData>
        </a:graphic>
      </p:graphicFrame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072CC035-AE87-3760-2F5E-5BCCFB35BD1D}"/>
              </a:ext>
            </a:extLst>
          </p:cNvPr>
          <p:cNvSpPr/>
          <p:nvPr/>
        </p:nvSpPr>
        <p:spPr>
          <a:xfrm>
            <a:off x="2936003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619DC5D-98E5-ECCD-2EE9-BD20C7EC463E}"/>
              </a:ext>
            </a:extLst>
          </p:cNvPr>
          <p:cNvSpPr/>
          <p:nvPr/>
        </p:nvSpPr>
        <p:spPr>
          <a:xfrm>
            <a:off x="6323215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B39316-7FC1-7A0B-3A6D-A161EE6753EF}"/>
              </a:ext>
            </a:extLst>
          </p:cNvPr>
          <p:cNvSpPr/>
          <p:nvPr/>
        </p:nvSpPr>
        <p:spPr>
          <a:xfrm>
            <a:off x="1" y="3227989"/>
            <a:ext cx="8961966" cy="156032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616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RTC+B Market Submissions -</a:t>
            </a:r>
            <a:r>
              <a:rPr lang="en-US" sz="2000" dirty="0"/>
              <a:t> </a:t>
            </a:r>
            <a:r>
              <a:rPr lang="en-US" dirty="0"/>
              <a:t>Systems configurations</a:t>
            </a:r>
            <a:br>
              <a:rPr lang="en-US" dirty="0"/>
            </a:br>
            <a:r>
              <a:rPr lang="en-US" u="sng" dirty="0"/>
              <a:t>Public Key Update for WAN/API submissions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208117-FCBF-86B6-E8F1-E9022CB75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46298"/>
            <a:ext cx="8534400" cy="5096525"/>
          </a:xfrm>
        </p:spPr>
        <p:txBody>
          <a:bodyPr/>
          <a:lstStyle/>
          <a:p>
            <a:r>
              <a:rPr lang="en-US" sz="1400" dirty="0"/>
              <a:t>For API/WAN submissions into Market Trials environments, need to download public keys and place into the keystore location in system being used for RTC+B submissions.</a:t>
            </a:r>
          </a:p>
          <a:p>
            <a:endParaRPr lang="en-US" sz="1400" dirty="0"/>
          </a:p>
          <a:p>
            <a:r>
              <a:rPr lang="en-US" sz="1400" dirty="0"/>
              <a:t>No change to digital user certificates – continue to use existing MOTE and Production Certificates</a:t>
            </a: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 Trial API Public key location: </a:t>
            </a:r>
            <a:r>
              <a:rPr lang="en-US" sz="16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https://www.ercot.com/services/mdt/webservices</a:t>
            </a:r>
            <a:endParaRPr lang="en-US" sz="16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380999" y="1254642"/>
            <a:ext cx="8358963" cy="450820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72B08E5-B28E-06FF-17E2-551CB88CA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5" y="3300146"/>
            <a:ext cx="8358964" cy="246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2D53AA-8463-ABF8-FFC1-558B2E5931FA}"/>
              </a:ext>
            </a:extLst>
          </p:cNvPr>
          <p:cNvSpPr/>
          <p:nvPr/>
        </p:nvSpPr>
        <p:spPr>
          <a:xfrm>
            <a:off x="304800" y="4963886"/>
            <a:ext cx="8435162" cy="639472"/>
          </a:xfrm>
          <a:prstGeom prst="rect">
            <a:avLst/>
          </a:prstGeom>
          <a:solidFill>
            <a:srgbClr val="E6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51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F0297-5CA1-214B-C031-407345D21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A2F11-5F0D-2458-26D2-EEBD47ED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45B46-444F-1922-551E-7B8BE9CBC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935253"/>
          </a:xfrm>
        </p:spPr>
        <p:txBody>
          <a:bodyPr/>
          <a:lstStyle/>
          <a:p>
            <a:r>
              <a:rPr lang="en-US" sz="1600" dirty="0">
                <a:solidFill>
                  <a:schemeClr val="tx2"/>
                </a:solidFill>
              </a:rPr>
              <a:t>30-day Market Notices sent November 5 across usual channels:</a:t>
            </a:r>
          </a:p>
          <a:p>
            <a:r>
              <a:rPr lang="en-US" sz="1600" dirty="0">
                <a:solidFill>
                  <a:schemeClr val="tx2"/>
                </a:solidFill>
              </a:rPr>
              <a:t>10-day Market Notices sent November 21 across usual channels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hlinkClick r:id="rId2"/>
              </a:rPr>
              <a:t>https://www.ercot.com/services/comm/mkt_notices/archives</a:t>
            </a:r>
            <a:endParaRPr lang="en-US" sz="1600" dirty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A4D82-9F32-3A16-C42B-7927D0125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E4AE8-FCAD-F430-2BD3-2B5E503C5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4" y="2179453"/>
            <a:ext cx="8049169" cy="269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69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00C8C-FEDC-1C58-5A83-0BEFDBA3A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62286-730A-E1E8-B3E4-E526AC80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57E14-D2AA-7863-8C52-02B45034C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Market Facing changes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B9B4C-7A07-4976-DD79-A0080D848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C7DF21-52CE-7492-B4D2-29069825D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78" y="1266745"/>
            <a:ext cx="7447424" cy="52523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177C01-2AE0-2892-2430-94F3CE5EF668}"/>
              </a:ext>
            </a:extLst>
          </p:cNvPr>
          <p:cNvSpPr/>
          <p:nvPr/>
        </p:nvSpPr>
        <p:spPr>
          <a:xfrm>
            <a:off x="973394" y="6056671"/>
            <a:ext cx="2094271" cy="5183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1F4F96B-A963-7C6D-F56C-0028B0B3E31D}"/>
              </a:ext>
            </a:extLst>
          </p:cNvPr>
          <p:cNvSpPr/>
          <p:nvPr/>
        </p:nvSpPr>
        <p:spPr>
          <a:xfrm>
            <a:off x="0" y="6056671"/>
            <a:ext cx="1086978" cy="518318"/>
          </a:xfrm>
          <a:prstGeom prst="rightArrow">
            <a:avLst/>
          </a:prstGeom>
          <a:solidFill>
            <a:srgbClr val="E6EB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06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38A9F-6C40-49B9-202E-5E3CB307B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E6D-AC69-DECF-EB80-B9EA91C0C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3752C-BBA2-80DE-3C46-7193C6B80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Market Facing changes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A4D6D-C9F0-C221-0978-B19F2B843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0F3A5-6D2B-B391-9E2A-862D8D67C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0" y="1830247"/>
            <a:ext cx="8450092" cy="319750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BD233D4B-D924-1323-918C-CDEED38B8BC4}"/>
              </a:ext>
            </a:extLst>
          </p:cNvPr>
          <p:cNvSpPr/>
          <p:nvPr/>
        </p:nvSpPr>
        <p:spPr>
          <a:xfrm rot="19232731">
            <a:off x="879869" y="5148422"/>
            <a:ext cx="796413" cy="521110"/>
          </a:xfrm>
          <a:prstGeom prst="rightArrow">
            <a:avLst/>
          </a:prstGeom>
          <a:solidFill>
            <a:srgbClr val="E6EB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03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837E0-9DE1-E864-7F48-5D0371BB7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406F9-C808-D5B6-44F6-5F5646238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D1F97-6E13-8A4A-8D7E-00E7753A2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400" dirty="0">
                <a:solidFill>
                  <a:schemeClr val="tx2"/>
                </a:solidFill>
                <a:hlinkClick r:id="rId2"/>
              </a:rPr>
              <a:t>API End-Point Changes </a:t>
            </a:r>
            <a:r>
              <a:rPr lang="en-US" sz="1400" dirty="0">
                <a:solidFill>
                  <a:schemeClr val="tx2"/>
                </a:solidFill>
              </a:rPr>
              <a:t>(affects all entities accessing ERCOT XML/API Dec 4/5 impacts)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C4BB3-D6FC-3F20-EFAC-7E54595B2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D82B33D6-8C1F-C0BE-4D85-C0719E63C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8" y="1586017"/>
            <a:ext cx="8196943" cy="444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4677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1">
      <a:dk1>
        <a:srgbClr val="2D3338"/>
      </a:dk1>
      <a:lt1>
        <a:srgbClr val="FFFFFF"/>
      </a:lt1>
      <a:dk2>
        <a:srgbClr val="2D3338"/>
      </a:dk2>
      <a:lt2>
        <a:srgbClr val="E6EBF0"/>
      </a:lt2>
      <a:accent1>
        <a:srgbClr val="00AEC7"/>
      </a:accent1>
      <a:accent2>
        <a:srgbClr val="7C858C"/>
      </a:accent2>
      <a:accent3>
        <a:srgbClr val="2BA565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d5ee879-813f-4fb9-b7c2-a59846c21aeb" xsi:nil="true"/>
    <Audience xmlns="8d5ee879-813f-4fb9-b7c2-a59846c21aeb">Public</Audienc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999AAC16EAB41985F08B9B30BD6F8" ma:contentTypeVersion="4" ma:contentTypeDescription="Create a new document." ma:contentTypeScope="" ma:versionID="e17db7c92bbe4a954239b0aad63199c1">
  <xsd:schema xmlns:xsd="http://www.w3.org/2001/XMLSchema" xmlns:xs="http://www.w3.org/2001/XMLSchema" xmlns:p="http://schemas.microsoft.com/office/2006/metadata/properties" xmlns:ns2="8d5ee879-813f-4fb9-b7c2-a59846c21aeb" targetNamespace="http://schemas.microsoft.com/office/2006/metadata/properties" ma:root="true" ma:fieldsID="dbeeea33673683b355d19f3b50507d1a" ns2:_="">
    <xsd:import namespace="8d5ee879-813f-4fb9-b7c2-a59846c21aeb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Year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ee879-813f-4fb9-b7c2-a59846c21aeb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Internal "/>
          <xsd:enumeration value="Confidential"/>
          <xsd:enumeration value="Public"/>
        </xsd:restriction>
      </xsd:simpleType>
    </xsd:element>
    <xsd:element name="Year" ma:index="9" nillable="true" ma:displayName="Year" ma:format="Dropdown" ma:internalName="Year">
      <xsd:simpleType>
        <xsd:restriction base="dms:Choice">
          <xsd:enumeration value="2022"/>
          <xsd:enumeration value="2023"/>
          <xsd:enumeration value="2024"/>
          <xsd:enumeration value="202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526C54-2038-4DDB-9077-84C80FF069E0}">
  <ds:schemaRefs>
    <ds:schemaRef ds:uri="8d5ee879-813f-4fb9-b7c2-a59846c21a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CE88CD-E9E0-4BB6-AD83-C594282F53DE}">
  <ds:schemaRefs>
    <ds:schemaRef ds:uri="8d5ee879-813f-4fb9-b7c2-a59846c21a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2925</TotalTime>
  <Words>3721</Words>
  <Application>Microsoft Office PowerPoint</Application>
  <PresentationFormat>On-screen Show (4:3)</PresentationFormat>
  <Paragraphs>652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Aptos</vt:lpstr>
      <vt:lpstr>Aptos Narrow</vt:lpstr>
      <vt:lpstr>Arial</vt:lpstr>
      <vt:lpstr>Calibri</vt:lpstr>
      <vt:lpstr>Courier New</vt:lpstr>
      <vt:lpstr>Cover Slide</vt:lpstr>
      <vt:lpstr>Horizontal Theme</vt:lpstr>
      <vt:lpstr>PowerPoint Presentation</vt:lpstr>
      <vt:lpstr>Outline</vt:lpstr>
      <vt:lpstr>PowerPoint Presentation</vt:lpstr>
      <vt:lpstr>PowerPoint Presentation</vt:lpstr>
      <vt:lpstr>Market Trials and Transition through Go-Live</vt:lpstr>
      <vt:lpstr>Market Notices sent last week</vt:lpstr>
      <vt:lpstr>Market Notices sent last week</vt:lpstr>
      <vt:lpstr>Market Notices sent last week</vt:lpstr>
      <vt:lpstr>Market Notices sent last week</vt:lpstr>
      <vt:lpstr>Market Notices sent last week</vt:lpstr>
      <vt:lpstr>RTC+B Task Force &amp; Workshops   Links to Cutover Workshops (Nov 13) and TWG (Nov 20) materials</vt:lpstr>
      <vt:lpstr>Market Trials known issues/updates</vt:lpstr>
      <vt:lpstr>Scorecards and Market Results  </vt:lpstr>
      <vt:lpstr>Cutover Discussion Highlights </vt:lpstr>
      <vt:lpstr>Cutover Discussion Highlights </vt:lpstr>
      <vt:lpstr>Cutover Discussion Highlights </vt:lpstr>
      <vt:lpstr>Cutover Discussion Highlights </vt:lpstr>
      <vt:lpstr>PowerPoint Presentation</vt:lpstr>
      <vt:lpstr>PowerPoint Presentation</vt:lpstr>
      <vt:lpstr>PowerPoint Presentation</vt:lpstr>
      <vt:lpstr>Cutover Step-by-Step Timeline Graphic </vt:lpstr>
      <vt:lpstr>Cutover Step-by-Step Timeline Spreadsheet</vt:lpstr>
      <vt:lpstr>Market Notice for MOTE transition Dec 1</vt:lpstr>
      <vt:lpstr>Current MOTE Transition to RTC+B – Cutover Plan</vt:lpstr>
      <vt:lpstr>Current MOTE Transition to RTC+B – Cutover Plan</vt:lpstr>
      <vt:lpstr>Wrap-Up and Questions</vt:lpstr>
      <vt:lpstr>APPENDIX- Supporting Materials</vt:lpstr>
      <vt:lpstr>Summary of SCED functionality</vt:lpstr>
      <vt:lpstr>Day-Ahead Market </vt:lpstr>
      <vt:lpstr>DAM Operating Day (OD) Test</vt:lpstr>
      <vt:lpstr>DAM Operating Day (OD) Test – Pre DAM</vt:lpstr>
      <vt:lpstr>DAM Operating Day (OD) Test – Post DAM</vt:lpstr>
      <vt:lpstr>DAM ASDC Price Setting Example</vt:lpstr>
      <vt:lpstr>DAM ASDC Price Setting Example</vt:lpstr>
      <vt:lpstr>NCLR Self-Provision   Reminder:  AS Self-Provision is a special design to allow Non-Controllable Load Resources to self-provide their AS Responsibilities into/through  SCED/Real-Time Market </vt:lpstr>
      <vt:lpstr>NCLR Resource Status Codes</vt:lpstr>
      <vt:lpstr>Ramp Rates and Capabilities</vt:lpstr>
      <vt:lpstr>Self-Provision Achieved via Telemetry Points for NCLRs</vt:lpstr>
      <vt:lpstr>The Self-Provision Checklist</vt:lpstr>
      <vt:lpstr>Scenario 1</vt:lpstr>
      <vt:lpstr>Telemetry Screening for Scorecard 3B for Handbook 3 Acceptable Telemetry Point values received by ERCOT for active resources.</vt:lpstr>
      <vt:lpstr>RTC+B Telemetry points screening/validation</vt:lpstr>
      <vt:lpstr>RTC+B New Reports Posted to the ERCOT Website</vt:lpstr>
      <vt:lpstr>Submission validation update - PROD vs RTC+B</vt:lpstr>
      <vt:lpstr>Submission validation update - PROD vs RTC+B</vt:lpstr>
      <vt:lpstr>Market Trials Framework: </vt:lpstr>
      <vt:lpstr>Market Trials Technical Details </vt:lpstr>
      <vt:lpstr>Reminder of RTC+B FAQ</vt:lpstr>
      <vt:lpstr>PowerPoint Presentation</vt:lpstr>
      <vt:lpstr>RTC+B Market Submissions - Systems configurations (Updated with URLs)</vt:lpstr>
      <vt:lpstr>RTC+B Market Submissions - Systems configurations Public Key Update for WAN/API submissions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Mereness, Matt</cp:lastModifiedBy>
  <cp:revision>147</cp:revision>
  <cp:lastPrinted>2017-10-10T21:31:05Z</cp:lastPrinted>
  <dcterms:created xsi:type="dcterms:W3CDTF">2016-01-21T15:20:31Z</dcterms:created>
  <dcterms:modified xsi:type="dcterms:W3CDTF">2025-11-24T13:20:46Z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0x0101006D0999AAC16EAB41985F08B9B30BD6F8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2025-06-20T16:25:14Z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c62e7908-7660-43a6-b1c8-5c5c95dc1f11</vt:lpwstr>
  </property>
  <property fmtid="{D5CDD505-2E9C-101B-9397-08002B2CF9AE}" pid="9" name="MSIP_Label_7084cbda-52b8-46fb-a7b7-cb5bd465ed85_ContentBits">
    <vt:lpwstr>0</vt:lpwstr>
  </property>
  <property fmtid="{D5CDD505-2E9C-101B-9397-08002B2CF9AE}" pid="10" name="MSIP_Label_7084cbda-52b8-46fb-a7b7-cb5bd465ed85_Tag">
    <vt:lpwstr>10, 3, 0, 2</vt:lpwstr>
  </property>
</Properties>
</file>