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1"/>
  </p:notesMasterIdLst>
  <p:handoutMasterIdLst>
    <p:handoutMasterId r:id="rId12"/>
  </p:handoutMasterIdLst>
  <p:sldIdLst>
    <p:sldId id="260" r:id="rId6"/>
    <p:sldId id="325" r:id="rId7"/>
    <p:sldId id="326" r:id="rId8"/>
    <p:sldId id="324" r:id="rId9"/>
    <p:sldId id="327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EC7"/>
    <a:srgbClr val="5B6770"/>
    <a:srgbClr val="00B1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81" autoAdjust="0"/>
  </p:normalViewPr>
  <p:slideViewPr>
    <p:cSldViewPr showGuides="1">
      <p:cViewPr varScale="1">
        <p:scale>
          <a:sx n="66" d="100"/>
          <a:sy n="66" d="100"/>
        </p:scale>
        <p:origin x="630" y="28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04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49" y="2876278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10058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667000" y="6477001"/>
            <a:ext cx="950976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34" y="6248400"/>
            <a:ext cx="1181866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Pete.Warnken@ercot.com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81600" y="2133600"/>
            <a:ext cx="6781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CONE Workshop Introduction</a:t>
            </a:r>
            <a:endParaRPr lang="en-US" sz="3600" b="1" dirty="0">
              <a:solidFill>
                <a:srgbClr val="C00000"/>
              </a:solidFill>
            </a:endParaRPr>
          </a:p>
          <a:p>
            <a:endParaRPr lang="en-US" dirty="0"/>
          </a:p>
          <a:p>
            <a:r>
              <a:rPr lang="en-US" sz="2000" dirty="0"/>
              <a:t>Pete Warnken</a:t>
            </a:r>
          </a:p>
          <a:p>
            <a:r>
              <a:rPr lang="en-US" sz="2000" dirty="0"/>
              <a:t>Resource Adequacy Department</a:t>
            </a:r>
          </a:p>
          <a:p>
            <a:endParaRPr lang="en-US" dirty="0"/>
          </a:p>
          <a:p>
            <a:r>
              <a:rPr lang="en-US" dirty="0"/>
              <a:t>November 21, 2025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AE043-B50C-6A62-BF71-79E61D3C1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B5436-2EFC-34F8-F047-18B144081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</p:spPr>
        <p:txBody>
          <a:bodyPr>
            <a:noAutofit/>
          </a:bodyPr>
          <a:lstStyle/>
          <a:p>
            <a:r>
              <a:rPr lang="en-US" sz="3200" dirty="0"/>
              <a:t>CONE Workshop Objectives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FCD0FC-B412-5FFC-A172-87138D64D9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D93BD3E-1E9A-4970-A6F7-E7AC52762E0C}" type="slidenum">
              <a:rPr lang="en-US" sz="900" smtClean="0"/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en-US" sz="9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1821CF-A96A-3889-E17C-2F480CDF2905}"/>
              </a:ext>
            </a:extLst>
          </p:cNvPr>
          <p:cNvSpPr txBox="1"/>
          <p:nvPr/>
        </p:nvSpPr>
        <p:spPr>
          <a:xfrm>
            <a:off x="525458" y="1066800"/>
            <a:ext cx="11012238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1" indent="-3429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200" kern="0" dirty="0">
                <a:cs typeface="Calibri" panose="020F0502020204030204" pitchFamily="34" charset="0"/>
              </a:rPr>
              <a:t>Provide stakeholders with the latest appraisal of (1) generation equipment availability and costs, and (2) the generation technology penetration potential for 2029</a:t>
            </a:r>
          </a:p>
          <a:p>
            <a:pPr marL="342900" lvl="1" indent="-3429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200" kern="0" dirty="0">
                <a:cs typeface="Calibri" panose="020F0502020204030204" pitchFamily="34" charset="0"/>
              </a:rPr>
              <a:t>Solicit stakeholder perspectives on:</a:t>
            </a:r>
          </a:p>
          <a:p>
            <a:pPr marL="971550" lvl="2" indent="-51435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‒"/>
            </a:pPr>
            <a:r>
              <a:rPr lang="en-US" sz="3200" kern="0" dirty="0">
                <a:cs typeface="Calibri" panose="020F0502020204030204" pitchFamily="34" charset="0"/>
              </a:rPr>
              <a:t>updating the CONE</a:t>
            </a:r>
          </a:p>
          <a:p>
            <a:pPr marL="971550" lvl="2" indent="-51435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‒"/>
            </a:pPr>
            <a:r>
              <a:rPr lang="en-US" sz="3200" kern="0" dirty="0">
                <a:cs typeface="Calibri" panose="020F0502020204030204" pitchFamily="34" charset="0"/>
              </a:rPr>
              <a:t>CONE usage strategy for determining resource costs if ERCOT needs to provide the Commission with market design options to address standard non-compliance </a:t>
            </a:r>
            <a:endParaRPr lang="en-US" sz="2800" kern="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811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43756-F157-1486-53BF-0EFFDB298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BD9F9-674A-B569-CB86-A0357DE77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</p:spPr>
        <p:txBody>
          <a:bodyPr>
            <a:noAutofit/>
          </a:bodyPr>
          <a:lstStyle/>
          <a:p>
            <a:r>
              <a:rPr lang="en-US" sz="3200" dirty="0"/>
              <a:t>CONE and Resource Expansion Outcomes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5A6AF6-BE01-DC11-74D6-4FF0D95513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D93BD3E-1E9A-4970-A6F7-E7AC52762E0C}" type="slidenum">
              <a:rPr lang="en-US" sz="900" smtClean="0"/>
              <a:pPr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en-US" sz="9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0EB675-04D2-ABAD-F1AB-BDE66A164F83}"/>
              </a:ext>
            </a:extLst>
          </p:cNvPr>
          <p:cNvSpPr txBox="1"/>
          <p:nvPr/>
        </p:nvSpPr>
        <p:spPr>
          <a:xfrm>
            <a:off x="522514" y="1371600"/>
            <a:ext cx="11012238" cy="37446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1" indent="-3429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200" kern="0" dirty="0">
                <a:cs typeface="Calibri" panose="020F0502020204030204" pitchFamily="34" charset="0"/>
              </a:rPr>
              <a:t>Recommendation for updating CONE</a:t>
            </a:r>
          </a:p>
          <a:p>
            <a:pPr marL="342900" lvl="1" indent="-3429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200" kern="0" dirty="0">
                <a:cs typeface="Calibri" panose="020F0502020204030204" pitchFamily="34" charset="0"/>
              </a:rPr>
              <a:t>Recommendation for how to augment the resource portfolio with non-TEF capacity that may be needed to meet the Reliability Standard by 2029</a:t>
            </a:r>
          </a:p>
          <a:p>
            <a:pPr marL="342900" lvl="1" indent="-3429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200" kern="0" dirty="0">
                <a:cs typeface="Calibri" panose="020F0502020204030204" pitchFamily="34" charset="0"/>
              </a:rPr>
              <a:t>Recommendation for a CONE usage strategy (e.g., multiple CONE values, use of the SERVM Expansion Planning module to optimize non-TEF capacity additions)</a:t>
            </a:r>
          </a:p>
        </p:txBody>
      </p:sp>
    </p:spTree>
    <p:extLst>
      <p:ext uri="{BB962C8B-B14F-4D97-AF65-F5344CB8AC3E}">
        <p14:creationId xmlns:p14="http://schemas.microsoft.com/office/powerpoint/2010/main" val="2527021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D9304-7396-83DC-F65F-3F8132E43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</p:spPr>
        <p:txBody>
          <a:bodyPr>
            <a:noAutofit/>
          </a:bodyPr>
          <a:lstStyle/>
          <a:p>
            <a:r>
              <a:rPr lang="en-US" sz="3200" dirty="0"/>
              <a:t>Gas Capacity in the ERCOT Interconnection Queue with Interconnection Agreements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3E078B-12A7-6A49-3A7E-84BD5BCFCD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D93BD3E-1E9A-4970-A6F7-E7AC52762E0C}" type="slidenum">
              <a:rPr lang="en-US" sz="900" smtClean="0"/>
              <a:pPr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en-US" sz="9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CD60648-1B50-0100-A886-6E4DD36E3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573" y="1363933"/>
            <a:ext cx="8630453" cy="453721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B3308C6-2AB0-3033-F163-36611F19A93A}"/>
              </a:ext>
            </a:extLst>
          </p:cNvPr>
          <p:cNvSpPr txBox="1"/>
          <p:nvPr/>
        </p:nvSpPr>
        <p:spPr>
          <a:xfrm>
            <a:off x="1802544" y="5937433"/>
            <a:ext cx="975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Section 6.9(1): IA, proof of sufficient water supplies, air emission permits, financial security, notice-to-proceed</a:t>
            </a:r>
          </a:p>
        </p:txBody>
      </p:sp>
    </p:spTree>
    <p:extLst>
      <p:ext uri="{BB962C8B-B14F-4D97-AF65-F5344CB8AC3E}">
        <p14:creationId xmlns:p14="http://schemas.microsoft.com/office/powerpoint/2010/main" val="1916992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531C0B-D7F6-7883-3DA7-D306B202E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EF4A8-A669-E432-7F4F-C8D340CFF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</p:spPr>
        <p:txBody>
          <a:bodyPr>
            <a:noAutofit/>
          </a:bodyPr>
          <a:lstStyle/>
          <a:p>
            <a:r>
              <a:rPr lang="en-US" sz="3200"/>
              <a:t>Next Steps</a:t>
            </a:r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4A3F4A-83A8-A18F-1510-7B1B6A3D0F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D93BD3E-1E9A-4970-A6F7-E7AC52762E0C}" type="slidenum">
              <a:rPr lang="en-US" sz="900" smtClean="0"/>
              <a:pPr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en-US" sz="9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AB7E37-8E6C-DE09-2EEB-3C919AA550A8}"/>
              </a:ext>
            </a:extLst>
          </p:cNvPr>
          <p:cNvSpPr txBox="1"/>
          <p:nvPr/>
        </p:nvSpPr>
        <p:spPr>
          <a:xfrm>
            <a:off x="508000" y="1295400"/>
            <a:ext cx="11012238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1" indent="-3429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200" kern="0" dirty="0">
                <a:cs typeface="Calibri" panose="020F0502020204030204" pitchFamily="34" charset="0"/>
              </a:rPr>
              <a:t>Send written comments to Pete Warnken, </a:t>
            </a:r>
            <a:r>
              <a:rPr lang="en-US" sz="3200" kern="0" dirty="0">
                <a:cs typeface="Calibri" panose="020F0502020204030204" pitchFamily="34" charset="0"/>
                <a:hlinkClick r:id="rId2"/>
              </a:rPr>
              <a:t>Pete.Warnken@ercot.com</a:t>
            </a:r>
            <a:endParaRPr lang="en-US" sz="3200" kern="0" dirty="0">
              <a:cs typeface="Calibri" panose="020F0502020204030204" pitchFamily="34" charset="0"/>
            </a:endParaRPr>
          </a:p>
          <a:p>
            <a:pPr marL="342900" lvl="1" indent="-3429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200" kern="0" dirty="0">
                <a:cs typeface="Calibri" panose="020F0502020204030204" pitchFamily="34" charset="0"/>
              </a:rPr>
              <a:t>The Brattle Team will help ERCOT compile a summary of the comments</a:t>
            </a:r>
          </a:p>
          <a:p>
            <a:pPr marL="342900" lvl="1" indent="-3429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200" kern="0" dirty="0">
                <a:cs typeface="Calibri" panose="020F0502020204030204" pitchFamily="34" charset="0"/>
              </a:rPr>
              <a:t>ERCOT and the Brattle team will jointly develop a CONE update proposal for PUCT consideration</a:t>
            </a:r>
          </a:p>
          <a:p>
            <a:pPr marL="342900" lvl="1" indent="-342900">
              <a:spcBef>
                <a:spcPts val="400"/>
              </a:spcBef>
              <a:spcAft>
                <a:spcPts val="40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sz="3200" kern="0" dirty="0">
                <a:cs typeface="Calibri" panose="020F0502020204030204" pitchFamily="34" charset="0"/>
              </a:rPr>
              <a:t>An ercot.com webpage will be developed for posting files associated with the Reliability Standard, including CONE-related materials</a:t>
            </a:r>
            <a:endParaRPr lang="en-US" sz="2800" kern="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786826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c34af464-7aa1-4edd-9be4-83dffc1cb926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ED7B7B8-5774-4569-A810-363B3D6ADC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5445</TotalTime>
  <Words>228</Words>
  <Application>Microsoft Office PowerPoint</Application>
  <PresentationFormat>Widescreen</PresentationFormat>
  <Paragraphs>27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PowerPoint Presentation</vt:lpstr>
      <vt:lpstr>CONE Workshop Objectives</vt:lpstr>
      <vt:lpstr>CONE and Resource Expansion Outcomes</vt:lpstr>
      <vt:lpstr>Gas Capacity in the ERCOT Interconnection Queue with Interconnection Agreements</vt:lpstr>
      <vt:lpstr>Next Steps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Warnken, Pete</cp:lastModifiedBy>
  <cp:revision>216</cp:revision>
  <cp:lastPrinted>2016-01-21T20:53:15Z</cp:lastPrinted>
  <dcterms:created xsi:type="dcterms:W3CDTF">2016-01-21T15:20:31Z</dcterms:created>
  <dcterms:modified xsi:type="dcterms:W3CDTF">2025-11-21T12:08:49Z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2024-02-08T17:01:12Z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0a8d9ea7-79db-4382-947d-ff9e11214bd8</vt:lpwstr>
  </property>
  <property fmtid="{D5CDD505-2E9C-101B-9397-08002B2CF9AE}" pid="9" name="MSIP_Label_7084cbda-52b8-46fb-a7b7-cb5bd465ed85_ContentBits">
    <vt:lpwstr>0</vt:lpwstr>
  </property>
</Properties>
</file>