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Lst>
  <p:notesMasterIdLst>
    <p:notesMasterId r:id="rId24"/>
  </p:notesMasterIdLst>
  <p:sldIdLst>
    <p:sldId id="748" r:id="rId5"/>
    <p:sldId id="267" r:id="rId6"/>
    <p:sldId id="867" r:id="rId7"/>
    <p:sldId id="317" r:id="rId8"/>
    <p:sldId id="711" r:id="rId9"/>
    <p:sldId id="816" r:id="rId10"/>
    <p:sldId id="348" r:id="rId11"/>
    <p:sldId id="870" r:id="rId12"/>
    <p:sldId id="865" r:id="rId13"/>
    <p:sldId id="815" r:id="rId14"/>
    <p:sldId id="529" r:id="rId15"/>
    <p:sldId id="788" r:id="rId16"/>
    <p:sldId id="790" r:id="rId17"/>
    <p:sldId id="349" r:id="rId18"/>
    <p:sldId id="863" r:id="rId19"/>
    <p:sldId id="864" r:id="rId20"/>
    <p:sldId id="347" r:id="rId21"/>
    <p:sldId id="820" r:id="rId22"/>
    <p:sldId id="578" r:id="rId23"/>
  </p:sldIdLst>
  <p:sldSz cx="12192000" cy="6858000"/>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02D30D-7912-EC77-8638-D1034E2E227B}" name="Felmus, Nathan" initials="NF" userId="S::Nathan.Felmus@brattle.com::33e944fb-ea9e-4bff-b150-ce67edf3df18" providerId="AD"/>
  <p188:author id="{89BF550F-ACA4-7AE6-F7BB-093E3410FA86}" name="Thompson, Andrew" initials="TA" userId="S::andrew.thompson@brattle.com::df6c8023-4b59-41ad-80bd-7d01ee56d47f" providerId="AD"/>
  <p188:author id="{293F743B-053B-67DC-7492-47DC0820A3B4}" name="Snyder, Ethan" initials="SE" userId="S::Ethan.Snyder@brattle.com::e6547844-207d-4878-8634-e35781c38a2e" providerId="AD"/>
  <p188:author id="{5076C43D-38FD-5145-E6ED-D9B23CB81803}" name="Thompson, Andrew" initials="AT" userId="S::Andrew.Thompson@brattle.com::df6c8023-4b59-41ad-80bd-7d01ee56d47f" providerId="AD"/>
  <p188:author id="{C66EAC43-CEA1-4C45-F828-96DE726F8948}" name="Levitt, Andrew" initials="AL" userId="S::Andrew.Levitt@brattle.com::8fb35d5b-a219-429c-ad7c-880b3dd3f2e8" providerId="AD"/>
  <p188:author id="{03242B5A-7E43-CA36-6176-D680A4308032}" name="Spees, Kathleen" initials="KS" userId="S::Kathleen.Spees@brattle.com::a4e28637-55ae-4818-b70c-cd04222cd94f" providerId="AD"/>
  <p188:author id="{0E4CDC83-66E5-421B-5F14-271FFC89CB4C}" name="Higham, John" initials="HJ" userId="S::John.Higham@brattle.com::3441e96e-00ef-41ec-a69f-33247655c9ea" providerId="AD"/>
  <p188:author id="{9AC0B69E-4563-5527-3374-797F71DE215B}" name="Ethier, Hazel" initials="HE" userId="S::Hazel.Ethier@brattle.com::cfbe9ee6-d92f-4bdf-9ce3-09cefebf9228" providerId="AD"/>
  <p188:author id="{18320AC5-99B6-3819-DA77-FA0328D0975B}" name="Newell, Sam" initials="SN" userId="S::Sam.Newell@brattle.com::3ab90692-38fc-451d-a9c2-2146f9083f54" providerId="AD"/>
  <p188:author id="{AF8834D3-A9A0-08E1-7364-51612EB2F671}" name="Gonzalez, John" initials="GJ" userId="S::John.Gonzalez@brattle.com::2e2be34f-d816-43aa-be04-cc8b0b21e4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CA8"/>
    <a:srgbClr val="82C5D6"/>
    <a:srgbClr val="4D89A6"/>
    <a:srgbClr val="E18BAA"/>
    <a:srgbClr val="FAE5B6"/>
    <a:srgbClr val="F8D791"/>
    <a:srgbClr val="FFFFFF"/>
    <a:srgbClr val="9F2953"/>
    <a:srgbClr val="FAE4B3"/>
    <a:srgbClr val="F9D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8" autoAdjust="0"/>
    <p:restoredTop sz="94660"/>
  </p:normalViewPr>
  <p:slideViewPr>
    <p:cSldViewPr snapToGrid="0">
      <p:cViewPr varScale="1">
        <p:scale>
          <a:sx n="149" d="100"/>
          <a:sy n="149" d="100"/>
        </p:scale>
        <p:origin x="380" y="9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0r7754\AppData\Local\Microsoft\Windows\INetCache\Content.Outlook\FEQUUS0B\Lead%20Times%20Trackin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a:gsLst>
                <a:gs pos="100000">
                  <a:schemeClr val="tx2"/>
                </a:gs>
                <a:gs pos="100000">
                  <a:schemeClr val="accent1">
                    <a:lumMod val="45000"/>
                    <a:lumOff val="55000"/>
                  </a:schemeClr>
                </a:gs>
                <a:gs pos="0">
                  <a:schemeClr val="accent1">
                    <a:lumMod val="30000"/>
                    <a:lumOff val="70000"/>
                  </a:schemeClr>
                </a:gs>
              </a:gsLst>
              <a:lin ang="5400000" scaled="1"/>
            </a:gradFill>
            <a:ln>
              <a:noFill/>
            </a:ln>
            <a:effectLst/>
          </c:spPr>
          <c:invertIfNegative val="0"/>
          <c:dPt>
            <c:idx val="0"/>
            <c:invertIfNegative val="0"/>
            <c:bubble3D val="0"/>
            <c:spPr>
              <a:gradFill>
                <a:gsLst>
                  <a:gs pos="100000">
                    <a:schemeClr val="tx2"/>
                  </a:gs>
                  <a:gs pos="100000">
                    <a:schemeClr val="accent1">
                      <a:lumMod val="45000"/>
                      <a:lumOff val="55000"/>
                    </a:schemeClr>
                  </a:gs>
                  <a:gs pos="21300">
                    <a:srgbClr val="82A1C9"/>
                  </a:gs>
                  <a:gs pos="0">
                    <a:schemeClr val="accent1">
                      <a:lumMod val="30000"/>
                      <a:lumOff val="70000"/>
                    </a:schemeClr>
                  </a:gs>
                </a:gsLst>
                <a:lin ang="5400000" scaled="1"/>
              </a:gradFill>
              <a:ln>
                <a:gradFill flip="none" rotWithShape="1">
                  <a:gsLst>
                    <a:gs pos="28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effectLst/>
            </c:spPr>
            <c:extLst>
              <c:ext xmlns:c16="http://schemas.microsoft.com/office/drawing/2014/chart" uri="{C3380CC4-5D6E-409C-BE32-E72D297353CC}">
                <c16:uniqueId val="{00000003-C023-451C-BC5C-58BBB494757D}"/>
              </c:ext>
            </c:extLst>
          </c:dPt>
          <c:dPt>
            <c:idx val="1"/>
            <c:invertIfNegative val="0"/>
            <c:bubble3D val="0"/>
            <c:spPr>
              <a:gradFill>
                <a:gsLst>
                  <a:gs pos="100000">
                    <a:schemeClr val="tx2"/>
                  </a:gs>
                  <a:gs pos="100000">
                    <a:schemeClr val="accent1">
                      <a:lumMod val="45000"/>
                      <a:lumOff val="55000"/>
                    </a:schemeClr>
                  </a:gs>
                  <a:gs pos="0">
                    <a:schemeClr val="accent1">
                      <a:lumMod val="30000"/>
                      <a:lumOff val="70000"/>
                    </a:schemeClr>
                  </a:gs>
                </a:gsLst>
                <a:lin ang="5400000" scaled="1"/>
              </a:gradFill>
              <a:ln>
                <a:noFill/>
              </a:ln>
              <a:effectLst/>
            </c:spPr>
            <c:extLst>
              <c:ext xmlns:c16="http://schemas.microsoft.com/office/drawing/2014/chart" uri="{C3380CC4-5D6E-409C-BE32-E72D297353CC}">
                <c16:uniqueId val="{00000001-49C4-4D28-BC21-F0BC1374C7A2}"/>
              </c:ext>
            </c:extLst>
          </c:dPt>
          <c:val>
            <c:numRef>
              <c:f>[Book1]Sheet1!$M$9:$N$9</c:f>
              <c:numCache>
                <c:formatCode>General</c:formatCode>
                <c:ptCount val="2"/>
                <c:pt idx="0">
                  <c:v>184</c:v>
                </c:pt>
                <c:pt idx="1">
                  <c:v>50</c:v>
                </c:pt>
              </c:numCache>
            </c:numRef>
          </c:val>
          <c:extLst>
            <c:ext xmlns:c16="http://schemas.microsoft.com/office/drawing/2014/chart" uri="{C3380CC4-5D6E-409C-BE32-E72D297353CC}">
              <c16:uniqueId val="{00000000-49C4-4D28-BC21-F0BC1374C7A2}"/>
            </c:ext>
          </c:extLst>
        </c:ser>
        <c:dLbls>
          <c:showLegendKey val="0"/>
          <c:showVal val="0"/>
          <c:showCatName val="0"/>
          <c:showSerName val="0"/>
          <c:showPercent val="0"/>
          <c:showBubbleSize val="0"/>
        </c:dLbls>
        <c:gapWidth val="60"/>
        <c:overlap val="-27"/>
        <c:axId val="1125228015"/>
        <c:axId val="1125239055"/>
      </c:barChart>
      <c:catAx>
        <c:axId val="1125228015"/>
        <c:scaling>
          <c:orientation val="minMax"/>
        </c:scaling>
        <c:delete val="1"/>
        <c:axPos val="b"/>
        <c:majorTickMark val="none"/>
        <c:minorTickMark val="none"/>
        <c:tickLblPos val="nextTo"/>
        <c:crossAx val="1125239055"/>
        <c:crosses val="autoZero"/>
        <c:auto val="1"/>
        <c:lblAlgn val="ctr"/>
        <c:lblOffset val="100"/>
        <c:noMultiLvlLbl val="0"/>
      </c:catAx>
      <c:valAx>
        <c:axId val="1125239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25228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a:t>
            </a:r>
            <a:r>
              <a:rPr lang="en-US" baseline="0" dirty="0"/>
              <a:t> Project Duration for Capacity Resources as of Q4 2025 (Months)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'Visual Chart'!$H$2</c:f>
              <c:strCache>
                <c:ptCount val="1"/>
                <c:pt idx="0">
                  <c:v>Project Development</c:v>
                </c:pt>
              </c:strCache>
            </c:strRef>
          </c:tx>
          <c:spPr>
            <a:solidFill>
              <a:schemeClr val="accent1"/>
            </a:solidFill>
            <a:ln>
              <a:noFill/>
            </a:ln>
            <a:effectLst/>
          </c:spPr>
          <c:invertIfNegative val="0"/>
          <c:cat>
            <c:strRef>
              <c:f>'Visual Chart'!$B$3:$B$20</c:f>
              <c:strCache>
                <c:ptCount val="8"/>
                <c:pt idx="0">
                  <c:v>Large Frame H-Class</c:v>
                </c:pt>
                <c:pt idx="1">
                  <c:v>Large Frame F-Class</c:v>
                </c:pt>
                <c:pt idx="2">
                  <c:v>Small Frame &gt;50 MW</c:v>
                </c:pt>
                <c:pt idx="3">
                  <c:v>Small Frame &lt;50 MW</c:v>
                </c:pt>
                <c:pt idx="4">
                  <c:v>Aeroderivative &gt;50 MW</c:v>
                </c:pt>
                <c:pt idx="5">
                  <c:v>Aeroderivative &lt;50 MW</c:v>
                </c:pt>
                <c:pt idx="6">
                  <c:v>RICE (Large Bore)</c:v>
                </c:pt>
                <c:pt idx="7">
                  <c:v>BESS</c:v>
                </c:pt>
              </c:strCache>
            </c:strRef>
          </c:cat>
          <c:val>
            <c:numRef>
              <c:f>'Visual Chart'!$H$3:$H$20</c:f>
              <c:numCache>
                <c:formatCode>0</c:formatCode>
                <c:ptCount val="8"/>
                <c:pt idx="0">
                  <c:v>16</c:v>
                </c:pt>
                <c:pt idx="1">
                  <c:v>16</c:v>
                </c:pt>
                <c:pt idx="2">
                  <c:v>12</c:v>
                </c:pt>
                <c:pt idx="3">
                  <c:v>12</c:v>
                </c:pt>
                <c:pt idx="4">
                  <c:v>12</c:v>
                </c:pt>
                <c:pt idx="5">
                  <c:v>12</c:v>
                </c:pt>
                <c:pt idx="6">
                  <c:v>14</c:v>
                </c:pt>
                <c:pt idx="7">
                  <c:v>8</c:v>
                </c:pt>
              </c:numCache>
            </c:numRef>
          </c:val>
          <c:extLst>
            <c:ext xmlns:c16="http://schemas.microsoft.com/office/drawing/2014/chart" uri="{C3380CC4-5D6E-409C-BE32-E72D297353CC}">
              <c16:uniqueId val="{00000000-3EC6-41C8-9024-BF09F4D8B59C}"/>
            </c:ext>
          </c:extLst>
        </c:ser>
        <c:ser>
          <c:idx val="1"/>
          <c:order val="1"/>
          <c:tx>
            <c:strRef>
              <c:f>'Visual Chart'!$I$2</c:f>
              <c:strCache>
                <c:ptCount val="1"/>
                <c:pt idx="0">
                  <c:v>NTP-to-Delivery</c:v>
                </c:pt>
              </c:strCache>
            </c:strRef>
          </c:tx>
          <c:spPr>
            <a:solidFill>
              <a:schemeClr val="accent2"/>
            </a:solidFill>
            <a:ln>
              <a:noFill/>
            </a:ln>
            <a:effectLst/>
          </c:spPr>
          <c:invertIfNegative val="0"/>
          <c:cat>
            <c:strRef>
              <c:f>'Visual Chart'!$B$3:$B$20</c:f>
              <c:strCache>
                <c:ptCount val="8"/>
                <c:pt idx="0">
                  <c:v>Large Frame H-Class</c:v>
                </c:pt>
                <c:pt idx="1">
                  <c:v>Large Frame F-Class</c:v>
                </c:pt>
                <c:pt idx="2">
                  <c:v>Small Frame &gt;50 MW</c:v>
                </c:pt>
                <c:pt idx="3">
                  <c:v>Small Frame &lt;50 MW</c:v>
                </c:pt>
                <c:pt idx="4">
                  <c:v>Aeroderivative &gt;50 MW</c:v>
                </c:pt>
                <c:pt idx="5">
                  <c:v>Aeroderivative &lt;50 MW</c:v>
                </c:pt>
                <c:pt idx="6">
                  <c:v>RICE (Large Bore)</c:v>
                </c:pt>
                <c:pt idx="7">
                  <c:v>BESS</c:v>
                </c:pt>
              </c:strCache>
            </c:strRef>
          </c:cat>
          <c:val>
            <c:numRef>
              <c:f>'Visual Chart'!$I$3:$I$20</c:f>
              <c:numCache>
                <c:formatCode>0</c:formatCode>
                <c:ptCount val="8"/>
                <c:pt idx="0">
                  <c:v>45.633333333333333</c:v>
                </c:pt>
                <c:pt idx="1">
                  <c:v>42.6</c:v>
                </c:pt>
                <c:pt idx="2">
                  <c:v>30.433333333333334</c:v>
                </c:pt>
                <c:pt idx="3">
                  <c:v>24.333333333333332</c:v>
                </c:pt>
                <c:pt idx="4">
                  <c:v>24.333333333333332</c:v>
                </c:pt>
                <c:pt idx="5">
                  <c:v>18.233333333333334</c:v>
                </c:pt>
                <c:pt idx="6">
                  <c:v>24.333333333333332</c:v>
                </c:pt>
                <c:pt idx="7">
                  <c:v>16</c:v>
                </c:pt>
              </c:numCache>
            </c:numRef>
          </c:val>
          <c:extLst>
            <c:ext xmlns:c16="http://schemas.microsoft.com/office/drawing/2014/chart" uri="{C3380CC4-5D6E-409C-BE32-E72D297353CC}">
              <c16:uniqueId val="{00000001-3EC6-41C8-9024-BF09F4D8B59C}"/>
            </c:ext>
          </c:extLst>
        </c:ser>
        <c:ser>
          <c:idx val="2"/>
          <c:order val="2"/>
          <c:tx>
            <c:strRef>
              <c:f>'Visual Chart'!$J$2</c:f>
              <c:strCache>
                <c:ptCount val="1"/>
                <c:pt idx="0">
                  <c:v>Delivery-to-COD</c:v>
                </c:pt>
              </c:strCache>
            </c:strRef>
          </c:tx>
          <c:spPr>
            <a:solidFill>
              <a:schemeClr val="accent3"/>
            </a:solidFill>
            <a:ln>
              <a:noFill/>
            </a:ln>
            <a:effectLst/>
          </c:spPr>
          <c:invertIfNegative val="0"/>
          <c:cat>
            <c:strRef>
              <c:f>'Visual Chart'!$B$3:$B$20</c:f>
              <c:strCache>
                <c:ptCount val="8"/>
                <c:pt idx="0">
                  <c:v>Large Frame H-Class</c:v>
                </c:pt>
                <c:pt idx="1">
                  <c:v>Large Frame F-Class</c:v>
                </c:pt>
                <c:pt idx="2">
                  <c:v>Small Frame &gt;50 MW</c:v>
                </c:pt>
                <c:pt idx="3">
                  <c:v>Small Frame &lt;50 MW</c:v>
                </c:pt>
                <c:pt idx="4">
                  <c:v>Aeroderivative &gt;50 MW</c:v>
                </c:pt>
                <c:pt idx="5">
                  <c:v>Aeroderivative &lt;50 MW</c:v>
                </c:pt>
                <c:pt idx="6">
                  <c:v>RICE (Large Bore)</c:v>
                </c:pt>
                <c:pt idx="7">
                  <c:v>BESS</c:v>
                </c:pt>
              </c:strCache>
            </c:strRef>
          </c:cat>
          <c:val>
            <c:numRef>
              <c:f>'Visual Chart'!$J$3:$J$20</c:f>
              <c:numCache>
                <c:formatCode>0</c:formatCode>
                <c:ptCount val="8"/>
                <c:pt idx="0">
                  <c:v>12</c:v>
                </c:pt>
                <c:pt idx="1">
                  <c:v>12</c:v>
                </c:pt>
                <c:pt idx="2">
                  <c:v>9</c:v>
                </c:pt>
                <c:pt idx="3">
                  <c:v>6</c:v>
                </c:pt>
                <c:pt idx="4">
                  <c:v>8</c:v>
                </c:pt>
                <c:pt idx="5">
                  <c:v>6</c:v>
                </c:pt>
                <c:pt idx="6">
                  <c:v>6</c:v>
                </c:pt>
                <c:pt idx="7">
                  <c:v>6</c:v>
                </c:pt>
              </c:numCache>
            </c:numRef>
          </c:val>
          <c:extLst>
            <c:ext xmlns:c16="http://schemas.microsoft.com/office/drawing/2014/chart" uri="{C3380CC4-5D6E-409C-BE32-E72D297353CC}">
              <c16:uniqueId val="{00000002-3EC6-41C8-9024-BF09F4D8B59C}"/>
            </c:ext>
          </c:extLst>
        </c:ser>
        <c:dLbls>
          <c:showLegendKey val="0"/>
          <c:showVal val="0"/>
          <c:showCatName val="0"/>
          <c:showSerName val="0"/>
          <c:showPercent val="0"/>
          <c:showBubbleSize val="0"/>
        </c:dLbls>
        <c:gapWidth val="150"/>
        <c:overlap val="100"/>
        <c:axId val="98362783"/>
        <c:axId val="98365663"/>
      </c:barChart>
      <c:catAx>
        <c:axId val="98362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65663"/>
        <c:crosses val="autoZero"/>
        <c:auto val="1"/>
        <c:lblAlgn val="ctr"/>
        <c:lblOffset val="100"/>
        <c:noMultiLvlLbl val="0"/>
      </c:catAx>
      <c:valAx>
        <c:axId val="983656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62783"/>
        <c:crosses val="autoZero"/>
        <c:crossBetween val="between"/>
        <c:majorUnit val="12"/>
        <c:minorUnit val="4"/>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11/21/2025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4466E7-23F0-46BD-B92A-9A4C62878DD0}" type="slidenum">
              <a:rPr lang="en-US" smtClean="0"/>
              <a:t>0</a:t>
            </a:fld>
            <a:endParaRPr lang="en-US" dirty="0"/>
          </a:p>
        </p:txBody>
      </p:sp>
    </p:spTree>
    <p:extLst>
      <p:ext uri="{BB962C8B-B14F-4D97-AF65-F5344CB8AC3E}">
        <p14:creationId xmlns:p14="http://schemas.microsoft.com/office/powerpoint/2010/main" val="187066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A6F74-BC88-547A-ED09-5369974682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EF807-679C-DD9E-D939-444C0568F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725BB-3BDB-C543-5387-3612C280F1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B767F1-D2D4-7FEE-E820-DDABE68E7C1B}"/>
              </a:ext>
            </a:extLst>
          </p:cNvPr>
          <p:cNvSpPr>
            <a:spLocks noGrp="1"/>
          </p:cNvSpPr>
          <p:nvPr>
            <p:ph type="sldNum" sz="quarter" idx="5"/>
          </p:nvPr>
        </p:nvSpPr>
        <p:spPr/>
        <p:txBody>
          <a:bodyPr/>
          <a:lstStyle/>
          <a:p>
            <a:fld id="{F24466E7-23F0-46BD-B92A-9A4C62878DD0}" type="slidenum">
              <a:rPr lang="en-US" smtClean="0"/>
              <a:t>17</a:t>
            </a:fld>
            <a:endParaRPr lang="en-US" dirty="0"/>
          </a:p>
        </p:txBody>
      </p:sp>
    </p:spTree>
    <p:extLst>
      <p:ext uri="{BB962C8B-B14F-4D97-AF65-F5344CB8AC3E}">
        <p14:creationId xmlns:p14="http://schemas.microsoft.com/office/powerpoint/2010/main" val="44378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1</a:t>
            </a:fld>
            <a:endParaRPr lang="en-US"/>
          </a:p>
        </p:txBody>
      </p:sp>
    </p:spTree>
    <p:extLst>
      <p:ext uri="{BB962C8B-B14F-4D97-AF65-F5344CB8AC3E}">
        <p14:creationId xmlns:p14="http://schemas.microsoft.com/office/powerpoint/2010/main" val="19856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75AA6-7577-EDC3-EA5D-963E76BE62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52383-42DB-B1A0-0E68-B6A68B13B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4C8C64-2EFA-4F25-642A-8582DEF9C2C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C1DF63-C1D2-FB0D-D891-CAF8A57D63E3}"/>
              </a:ext>
            </a:extLst>
          </p:cNvPr>
          <p:cNvSpPr>
            <a:spLocks noGrp="1"/>
          </p:cNvSpPr>
          <p:nvPr>
            <p:ph type="sldNum" sz="quarter" idx="5"/>
          </p:nvPr>
        </p:nvSpPr>
        <p:spPr/>
        <p:txBody>
          <a:bodyPr/>
          <a:lstStyle/>
          <a:p>
            <a:fld id="{F24466E7-23F0-46BD-B92A-9A4C62878DD0}" type="slidenum">
              <a:rPr lang="en-US" smtClean="0"/>
              <a:t>2</a:t>
            </a:fld>
            <a:endParaRPr lang="en-US" dirty="0"/>
          </a:p>
        </p:txBody>
      </p:sp>
    </p:spTree>
    <p:extLst>
      <p:ext uri="{BB962C8B-B14F-4D97-AF65-F5344CB8AC3E}">
        <p14:creationId xmlns:p14="http://schemas.microsoft.com/office/powerpoint/2010/main" val="44436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4466E7-23F0-46BD-B92A-9A4C62878DD0}" type="slidenum">
              <a:rPr lang="en-US" smtClean="0"/>
              <a:t>3</a:t>
            </a:fld>
            <a:endParaRPr lang="en-US" dirty="0"/>
          </a:p>
        </p:txBody>
      </p:sp>
    </p:spTree>
    <p:extLst>
      <p:ext uri="{BB962C8B-B14F-4D97-AF65-F5344CB8AC3E}">
        <p14:creationId xmlns:p14="http://schemas.microsoft.com/office/powerpoint/2010/main" val="1580834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466E7-23F0-46BD-B92A-9A4C62878DD0}" type="slidenum">
              <a:rPr lang="en-US" smtClean="0"/>
              <a:t>4</a:t>
            </a:fld>
            <a:endParaRPr lang="en-US" dirty="0"/>
          </a:p>
        </p:txBody>
      </p:sp>
    </p:spTree>
    <p:extLst>
      <p:ext uri="{BB962C8B-B14F-4D97-AF65-F5344CB8AC3E}">
        <p14:creationId xmlns:p14="http://schemas.microsoft.com/office/powerpoint/2010/main" val="80865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5EFEF-9D08-7217-28AE-CA42ACBEB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8530B-124C-3ED0-30EC-A60F07828E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1A32A-5314-657A-687B-33098B9E92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1DD288-F08C-E060-930F-840249743085}"/>
              </a:ext>
            </a:extLst>
          </p:cNvPr>
          <p:cNvSpPr>
            <a:spLocks noGrp="1"/>
          </p:cNvSpPr>
          <p:nvPr>
            <p:ph type="sldNum" sz="quarter" idx="5"/>
          </p:nvPr>
        </p:nvSpPr>
        <p:spPr/>
        <p:txBody>
          <a:bodyPr/>
          <a:lstStyle/>
          <a:p>
            <a:fld id="{F24466E7-23F0-46BD-B92A-9A4C62878DD0}" type="slidenum">
              <a:rPr lang="en-US" smtClean="0"/>
              <a:t>7</a:t>
            </a:fld>
            <a:endParaRPr lang="en-US" dirty="0"/>
          </a:p>
        </p:txBody>
      </p:sp>
    </p:spTree>
    <p:extLst>
      <p:ext uri="{BB962C8B-B14F-4D97-AF65-F5344CB8AC3E}">
        <p14:creationId xmlns:p14="http://schemas.microsoft.com/office/powerpoint/2010/main" val="152397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D307E-3279-7D17-5A75-7D1F3CE5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1AA28-585B-EE78-4D11-E978A6E91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85FF7-A550-A651-1941-2B129D366B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2843CBF-4E5F-829B-F2C4-D07621E0FCD7}"/>
              </a:ext>
            </a:extLst>
          </p:cNvPr>
          <p:cNvSpPr>
            <a:spLocks noGrp="1"/>
          </p:cNvSpPr>
          <p:nvPr>
            <p:ph type="sldNum" sz="quarter" idx="5"/>
          </p:nvPr>
        </p:nvSpPr>
        <p:spPr/>
        <p:txBody>
          <a:bodyPr/>
          <a:lstStyle/>
          <a:p>
            <a:fld id="{F24466E7-23F0-46BD-B92A-9A4C62878DD0}" type="slidenum">
              <a:rPr lang="en-US" smtClean="0"/>
              <a:t>8</a:t>
            </a:fld>
            <a:endParaRPr lang="en-US" dirty="0"/>
          </a:p>
        </p:txBody>
      </p:sp>
    </p:spTree>
    <p:extLst>
      <p:ext uri="{BB962C8B-B14F-4D97-AF65-F5344CB8AC3E}">
        <p14:creationId xmlns:p14="http://schemas.microsoft.com/office/powerpoint/2010/main" val="1450991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4466E7-23F0-46BD-B92A-9A4C62878DD0}" type="slidenum">
              <a:rPr lang="en-US" smtClean="0"/>
              <a:t>10</a:t>
            </a:fld>
            <a:endParaRPr lang="en-US"/>
          </a:p>
        </p:txBody>
      </p:sp>
    </p:spTree>
    <p:extLst>
      <p:ext uri="{BB962C8B-B14F-4D97-AF65-F5344CB8AC3E}">
        <p14:creationId xmlns:p14="http://schemas.microsoft.com/office/powerpoint/2010/main" val="64041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4466E7-23F0-46BD-B92A-9A4C62878DD0}" type="slidenum">
              <a:rPr lang="en-US" smtClean="0"/>
              <a:t>11</a:t>
            </a:fld>
            <a:endParaRPr lang="en-US"/>
          </a:p>
        </p:txBody>
      </p:sp>
    </p:spTree>
    <p:extLst>
      <p:ext uri="{BB962C8B-B14F-4D97-AF65-F5344CB8AC3E}">
        <p14:creationId xmlns:p14="http://schemas.microsoft.com/office/powerpoint/2010/main" val="153399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51898C24-B253-C5BE-354C-4B61794C2BEF}"/>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Default Image"/>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3" name="Pattern Background"/>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6" name="Brattle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a:t>Presented For</a:t>
            </a:r>
          </a:p>
          <a:p>
            <a:pPr lvl="1"/>
            <a:r>
              <a:rPr lang="en-US"/>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a:t>Presented By</a:t>
            </a:r>
          </a:p>
          <a:p>
            <a:pPr lvl="1"/>
            <a:r>
              <a:rPr lang="en-US"/>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a:t>Presentation Title</a:t>
            </a:r>
          </a:p>
        </p:txBody>
      </p:sp>
    </p:spTree>
    <p:extLst>
      <p:ext uri="{BB962C8B-B14F-4D97-AF65-F5344CB8AC3E}">
        <p14:creationId xmlns:p14="http://schemas.microsoft.com/office/powerpoint/2010/main" val="3151390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a:t>Preliminary and confidential draft, not for citation or distribution.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7660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B1215100-B881-F020-5454-BADCCC0B1E08}"/>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6"/>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5"/>
          </p:nvPr>
        </p:nvSpPr>
        <p:spPr/>
        <p:txBody>
          <a:bodyPr/>
          <a:lstStyle/>
          <a:p>
            <a:r>
              <a:rPr lang="en-US"/>
              <a:t>Preliminary and confidential draft, not for citation or distribution. </a:t>
            </a:r>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48883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4" name="Do not remove" hidden="1">
            <a:extLst>
              <a:ext uri="{FF2B5EF4-FFF2-40B4-BE49-F238E27FC236}">
                <a16:creationId xmlns:a16="http://schemas.microsoft.com/office/drawing/2014/main" id="{0457D0B1-60ED-FE3C-0429-EDE5E7A5D016}"/>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Preliminary and confidential draft, not for citation or distribution. </a:t>
            </a:r>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Edit Master text styles</a:t>
            </a:r>
          </a:p>
          <a:p>
            <a:pPr lvl="1"/>
            <a:r>
              <a:rPr lang="en-US"/>
              <a:t>Second level</a:t>
            </a:r>
          </a:p>
          <a:p>
            <a:pPr lvl="2"/>
            <a:r>
              <a:rPr lang="en-US"/>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cxnSp>
        <p:nvCxnSpPr>
          <p:cNvPr id="10" name="Straight Connector"/>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354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Preliminary and confidential draft, not for citation or distribution. </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
        <p:nvSpPr>
          <p:cNvPr id="10"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3" name="Straight Connector"/>
          <p:cNvCxnSpPr/>
          <p:nvPr userDrawn="1"/>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27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with Sidebar">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74D1782B-A1FE-129E-9E26-CE73804CD6A3}"/>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Preliminary and confidential draft, not for citation or distribution. </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
        <p:nvSpPr>
          <p:cNvPr id="10"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Tree>
    <p:extLst>
      <p:ext uri="{BB962C8B-B14F-4D97-AF65-F5344CB8AC3E}">
        <p14:creationId xmlns:p14="http://schemas.microsoft.com/office/powerpoint/2010/main" val="3719007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Preliminary and confidential draft, not for citation or distribution. </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Tree>
    <p:extLst>
      <p:ext uri="{BB962C8B-B14F-4D97-AF65-F5344CB8AC3E}">
        <p14:creationId xmlns:p14="http://schemas.microsoft.com/office/powerpoint/2010/main" val="3830745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3"/>
          </p:nvPr>
        </p:nvSpPr>
        <p:spPr/>
        <p:txBody>
          <a:bodyPr/>
          <a:lstStyle/>
          <a:p>
            <a:r>
              <a:rPr lang="en-US"/>
              <a:t>Preliminary and confidential draft, not for citation or distribution. </a:t>
            </a:r>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p>
        </p:txBody>
      </p:sp>
    </p:spTree>
    <p:extLst>
      <p:ext uri="{BB962C8B-B14F-4D97-AF65-F5344CB8AC3E}">
        <p14:creationId xmlns:p14="http://schemas.microsoft.com/office/powerpoint/2010/main" val="2475401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24"/>
          </p:nvPr>
        </p:nvSpPr>
        <p:spPr/>
        <p:txBody>
          <a:bodyPr/>
          <a:lstStyle/>
          <a:p>
            <a:r>
              <a:rPr lang="en-US"/>
              <a:t>Preliminary and confidential draft, not for citation or distribution. </a:t>
            </a:r>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3" name="Title"/>
          <p:cNvSpPr>
            <a:spLocks noGrp="1"/>
          </p:cNvSpPr>
          <p:nvPr>
            <p:ph type="title"/>
          </p:nvPr>
        </p:nvSpPr>
        <p:spPr>
          <a:xfrm>
            <a:off x="508000" y="512748"/>
            <a:ext cx="11176001" cy="555476"/>
          </a:xfrm>
        </p:spPr>
        <p:txBody>
          <a:bodyPr/>
          <a:lstStyle/>
          <a:p>
            <a:r>
              <a:rPr lang="en-US"/>
              <a:t>Click to edit Master title style</a:t>
            </a:r>
          </a:p>
        </p:txBody>
      </p:sp>
    </p:spTree>
    <p:extLst>
      <p:ext uri="{BB962C8B-B14F-4D97-AF65-F5344CB8AC3E}">
        <p14:creationId xmlns:p14="http://schemas.microsoft.com/office/powerpoint/2010/main" val="2337381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5"/>
          </p:nvPr>
        </p:nvSpPr>
        <p:spPr/>
        <p:txBody>
          <a:bodyPr/>
          <a:lstStyle/>
          <a:p>
            <a:r>
              <a:rPr lang="en-US"/>
              <a:t>Preliminary and confidential draft, not for citation or distribution. </a:t>
            </a:r>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3"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159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BF71D1CC-D356-2A21-0779-800AB9185664}"/>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p:cNvSpPr>
            <a:spLocks noGrp="1"/>
          </p:cNvSpPr>
          <p:nvPr>
            <p:ph type="sldNum" sz="quarter" idx="1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p>
            <a:r>
              <a:rPr lang="en-US"/>
              <a:t>Preliminary and confidential draft, not for citation or distribution. </a:t>
            </a:r>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547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a:t>Presented For</a:t>
            </a:r>
          </a:p>
          <a:p>
            <a:pPr lvl="1"/>
            <a:r>
              <a:rPr lang="en-US"/>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a:t>Presented By</a:t>
            </a:r>
          </a:p>
          <a:p>
            <a:pPr lvl="1"/>
            <a:r>
              <a:rPr lang="en-US"/>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a:t>Presentation Title</a:t>
            </a:r>
          </a:p>
        </p:txBody>
      </p:sp>
    </p:spTree>
    <p:extLst>
      <p:ext uri="{BB962C8B-B14F-4D97-AF65-F5344CB8AC3E}">
        <p14:creationId xmlns:p14="http://schemas.microsoft.com/office/powerpoint/2010/main" val="23410420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Do not remove" hidden="1">
            <a:extLst>
              <a:ext uri="{FF2B5EF4-FFF2-40B4-BE49-F238E27FC236}">
                <a16:creationId xmlns:a16="http://schemas.microsoft.com/office/drawing/2014/main" id="{71B15A4C-F69F-2A01-1285-B7BFBB2364B0}"/>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p:cNvSpPr>
            <a:spLocks noGrp="1"/>
          </p:cNvSpPr>
          <p:nvPr>
            <p:ph type="sldNum" sz="quarter" idx="11"/>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0"/>
          </p:nvPr>
        </p:nvSpPr>
        <p:spPr/>
        <p:txBody>
          <a:bodyPr/>
          <a:lstStyle/>
          <a:p>
            <a:r>
              <a:rPr lang="en-US"/>
              <a:t>Preliminary and confidential draft, not for citation or distribution. </a:t>
            </a:r>
          </a:p>
        </p:txBody>
      </p:sp>
    </p:spTree>
    <p:extLst>
      <p:ext uri="{BB962C8B-B14F-4D97-AF65-F5344CB8AC3E}">
        <p14:creationId xmlns:p14="http://schemas.microsoft.com/office/powerpoint/2010/main" val="241890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34"/>
          </p:nvPr>
        </p:nvSpPr>
        <p:spPr/>
        <p:txBody>
          <a:bodyPr/>
          <a:lstStyle/>
          <a:p>
            <a:r>
              <a:rPr lang="en-US"/>
              <a:t>Preliminary and confidential draft, not for citation or distribution. </a:t>
            </a:r>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23" name="Text Placeholder 7"/>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1547995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0C3B82C3-654C-1478-5688-6A3715546DB0}"/>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p:cNvSpPr>
            <a:spLocks noGrp="1"/>
          </p:cNvSpPr>
          <p:nvPr>
            <p:ph type="sldNum" sz="quarter" idx="47"/>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48"/>
          </p:nvPr>
        </p:nvSpPr>
        <p:spPr/>
        <p:txBody>
          <a:bodyPr/>
          <a:lstStyle/>
          <a:p>
            <a:r>
              <a:rPr lang="en-US"/>
              <a:t>Preliminary and confidential draft, not for citation or distribution. </a:t>
            </a:r>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30" name="Picture Placeholder 4"/>
          <p:cNvSpPr>
            <a:spLocks noGrp="1"/>
          </p:cNvSpPr>
          <p:nvPr>
            <p:ph type="pic" sz="quarter" idx="14"/>
          </p:nvPr>
        </p:nvSpPr>
        <p:spPr>
          <a:xfrm>
            <a:off x="9072534" y="1407148"/>
            <a:ext cx="2603878" cy="2601947"/>
          </a:xfrm>
          <a:prstGeom prst="ellipse">
            <a:avLst/>
          </a:prstGeom>
          <a:blipFill>
            <a:blip r:embed="rId3"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0" name="Picture Placeholder 3"/>
          <p:cNvSpPr>
            <a:spLocks noGrp="1"/>
          </p:cNvSpPr>
          <p:nvPr>
            <p:ph type="pic" sz="quarter" idx="33"/>
          </p:nvPr>
        </p:nvSpPr>
        <p:spPr>
          <a:xfrm>
            <a:off x="6214848" y="1407148"/>
            <a:ext cx="2603878" cy="2601947"/>
          </a:xfrm>
          <a:prstGeom prst="ellipse">
            <a:avLst/>
          </a:prstGeom>
          <a:blipFill>
            <a:blip r:embed="rId3"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9" name="Picture Placeholder 2"/>
          <p:cNvSpPr>
            <a:spLocks noGrp="1"/>
          </p:cNvSpPr>
          <p:nvPr>
            <p:ph type="pic" sz="quarter" idx="13"/>
          </p:nvPr>
        </p:nvSpPr>
        <p:spPr>
          <a:xfrm>
            <a:off x="3357163" y="1407148"/>
            <a:ext cx="2603878" cy="2601947"/>
          </a:xfrm>
          <a:prstGeom prst="ellipse">
            <a:avLst/>
          </a:prstGeom>
          <a:blipFill>
            <a:blip r:embed="rId3"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1"/>
          <p:cNvSpPr>
            <a:spLocks noGrp="1"/>
          </p:cNvSpPr>
          <p:nvPr>
            <p:ph type="pic" sz="quarter" idx="12"/>
          </p:nvPr>
        </p:nvSpPr>
        <p:spPr>
          <a:xfrm>
            <a:off x="499478" y="1407148"/>
            <a:ext cx="2603878" cy="2601947"/>
          </a:xfrm>
          <a:prstGeom prst="ellipse">
            <a:avLst/>
          </a:prstGeom>
          <a:blipFill>
            <a:blip r:embed="rId3"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342779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r>
              <a:rPr lang="en-US"/>
              <a:t>Preliminary and confidential draft, not for citation or distribution.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spTree>
    <p:extLst>
      <p:ext uri="{BB962C8B-B14F-4D97-AF65-F5344CB8AC3E}">
        <p14:creationId xmlns:p14="http://schemas.microsoft.com/office/powerpoint/2010/main" val="2797905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a:t>brattle.com | </a:t>
            </a:r>
            <a:fld id="{C95ECF09-ED6D-489D-87B4-9DBCD4D54A41}" type="slidenum">
              <a:rPr lang="en-US" smtClean="0"/>
              <a:pPr/>
              <a:t>‹#›</a:t>
            </a:fld>
            <a:endParaRPr lang="en-US"/>
          </a:p>
        </p:txBody>
      </p:sp>
      <p:sp>
        <p:nvSpPr>
          <p:cNvPr id="4" name="Footer Placeholder"/>
          <p:cNvSpPr>
            <a:spLocks noGrp="1"/>
          </p:cNvSpPr>
          <p:nvPr>
            <p:ph type="ftr" sz="quarter" idx="35"/>
          </p:nvPr>
        </p:nvSpPr>
        <p:spPr/>
        <p:txBody>
          <a:bodyPr/>
          <a:lstStyle/>
          <a:p>
            <a:r>
              <a:rPr lang="en-US"/>
              <a:t>Preliminary and confidential draft, not for citation or distribution. </a:t>
            </a:r>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a:latin typeface="+mn-lt"/>
              </a:rPr>
              <a:t>Title | Location</a:t>
            </a:r>
            <a:endParaRPr lang="en-US"/>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err="1"/>
              <a:t>Firstname</a:t>
            </a:r>
            <a:r>
              <a:rPr lang="en-US"/>
              <a:t> </a:t>
            </a:r>
            <a:r>
              <a:rPr lang="en-US" err="1"/>
              <a:t>Lastname</a:t>
            </a:r>
            <a:endParaRPr lang="en-US"/>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a:t>Presented By</a:t>
            </a:r>
          </a:p>
        </p:txBody>
      </p:sp>
    </p:spTree>
    <p:extLst>
      <p:ext uri="{BB962C8B-B14F-4D97-AF65-F5344CB8AC3E}">
        <p14:creationId xmlns:p14="http://schemas.microsoft.com/office/powerpoint/2010/main" val="4217316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39"/>
          </p:nvPr>
        </p:nvSpPr>
        <p:spPr/>
        <p:txBody>
          <a:bodyPr/>
          <a:lstStyle/>
          <a:p>
            <a:r>
              <a:rPr lang="en-US"/>
              <a:t>Preliminary and confidential draft, not for citation or distribution. </a:t>
            </a:r>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a:latin typeface="+mn-lt"/>
              </a:rPr>
              <a:t>Title | Location</a:t>
            </a:r>
            <a:endParaRPr lang="en-US"/>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err="1"/>
              <a:t>Firstname</a:t>
            </a:r>
            <a:r>
              <a:rPr lang="en-US"/>
              <a:t> </a:t>
            </a:r>
            <a:r>
              <a:rPr lang="en-US" err="1"/>
              <a:t>Lastname</a:t>
            </a:r>
            <a:endParaRPr lang="en-US"/>
          </a:p>
        </p:txBody>
      </p:sp>
    </p:spTree>
    <p:extLst>
      <p:ext uri="{BB962C8B-B14F-4D97-AF65-F5344CB8AC3E}">
        <p14:creationId xmlns:p14="http://schemas.microsoft.com/office/powerpoint/2010/main" val="4086168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with Text">
    <p:spTree>
      <p:nvGrpSpPr>
        <p:cNvPr id="1" name=""/>
        <p:cNvGrpSpPr/>
        <p:nvPr/>
      </p:nvGrpSpPr>
      <p:grpSpPr>
        <a:xfrm>
          <a:off x="0" y="0"/>
          <a:ext cx="0" cy="0"/>
          <a:chOff x="0" y="0"/>
          <a:chExt cx="0" cy="0"/>
        </a:xfrm>
      </p:grpSpPr>
      <p:sp>
        <p:nvSpPr>
          <p:cNvPr id="9" name="TextBox 8"/>
          <p:cNvSpPr txBox="1"/>
          <p:nvPr/>
        </p:nvSpPr>
        <p:spPr>
          <a:xfrm>
            <a:off x="10587013" y="6501542"/>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solidFill>
                  <a:schemeClr val="accent2"/>
                </a:solidFill>
              </a:rPr>
              <a:t>|</a:t>
            </a:r>
            <a:r>
              <a:rPr lang="en-US" sz="1000"/>
              <a:t> </a:t>
            </a:r>
            <a:r>
              <a:rPr lang="en-US" sz="1000">
                <a:solidFill>
                  <a:srgbClr val="0C3E70"/>
                </a:solidFill>
              </a:rPr>
              <a:t>brattle.com</a:t>
            </a:r>
          </a:p>
        </p:txBody>
      </p:sp>
      <p:sp>
        <p:nvSpPr>
          <p:cNvPr id="10" name="Rectangle 9"/>
          <p:cNvSpPr/>
          <p:nvPr/>
        </p:nvSpPr>
        <p:spPr>
          <a:xfrm>
            <a:off x="10482707" y="6501542"/>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a:solidFill>
                <a:srgbClr val="0C3E70"/>
              </a:solidFill>
            </a:endParaRPr>
          </a:p>
        </p:txBody>
      </p:sp>
      <p:cxnSp>
        <p:nvCxnSpPr>
          <p:cNvPr id="8" name="Straight Connector 7"/>
          <p:cNvCxnSpPr/>
          <p:nvPr/>
        </p:nvCxnSpPr>
        <p:spPr>
          <a:xfrm>
            <a:off x="601803" y="1140894"/>
            <a:ext cx="10972800" cy="0"/>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601801" y="634324"/>
            <a:ext cx="10972800" cy="530352"/>
          </a:xfrm>
          <a:prstGeom prst="rect">
            <a:avLst/>
          </a:prstGeom>
        </p:spPr>
        <p:txBody>
          <a:bodyPr wrap="square" lIns="0" anchor="b" anchorCtr="0">
            <a:noAutofit/>
          </a:bodyPr>
          <a:lstStyle>
            <a:lvl1pPr algn="l">
              <a:lnSpc>
                <a:spcPts val="2650"/>
              </a:lnSpc>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a:t>Click to edit Master title style</a:t>
            </a:r>
          </a:p>
        </p:txBody>
      </p:sp>
      <p:sp>
        <p:nvSpPr>
          <p:cNvPr id="11" name="Text Placeholder 4"/>
          <p:cNvSpPr>
            <a:spLocks noGrp="1"/>
          </p:cNvSpPr>
          <p:nvPr>
            <p:ph type="body" sz="quarter" idx="14"/>
          </p:nvPr>
        </p:nvSpPr>
        <p:spPr>
          <a:xfrm>
            <a:off x="443345" y="1273486"/>
            <a:ext cx="11131257" cy="491610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spcBef>
                <a:spcPts val="12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spcBef>
                <a:spcPts val="3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buClr>
                <a:srgbClr val="71ADB6"/>
              </a:buClr>
              <a:buSzPct val="80000"/>
              <a:buFont typeface="Wingdings" pitchFamily="2" charset="2"/>
              <a:buChar char="§"/>
              <a:tabLst/>
              <a:defRPr baseline="0">
                <a:solidFill>
                  <a:srgbClr val="000000"/>
                </a:solidFill>
              </a:defRPr>
            </a:lvl4pPr>
            <a:lvl5pPr marL="1147763" indent="-233363">
              <a:buClr>
                <a:srgbClr val="71ADB6"/>
              </a:buClr>
              <a:buFont typeface="Arial" pitchFamily="34" charset="0"/>
              <a:buChar char="•"/>
              <a:defRPr lang="en-US" sz="2000" kern="1200" baseline="0" dirty="0">
                <a:solidFill>
                  <a:srgbClr val="000000"/>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108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with Tex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089499" y="634324"/>
            <a:ext cx="10064884" cy="530352"/>
          </a:xfrm>
          <a:prstGeom prst="rect">
            <a:avLst/>
          </a:prstGeom>
        </p:spPr>
        <p:txBody>
          <a:bodyPr wrap="square" lIns="0" anchor="b" anchorCtr="0">
            <a:noAutofit/>
          </a:bodyPr>
          <a:lstStyle>
            <a:lvl1pPr algn="l">
              <a:tabLst>
                <a:tab pos="7315200" algn="r"/>
              </a:tabLst>
              <a:defRPr sz="2800" b="1" baseline="0">
                <a:solidFill>
                  <a:srgbClr val="00467F"/>
                </a:solidFill>
                <a:latin typeface="Century Gothic" pitchFamily="34" charset="0"/>
              </a:defRPr>
            </a:lvl1pPr>
          </a:lstStyle>
          <a:p>
            <a:pPr marL="0" lvl="0" algn="l" defTabSz="457200">
              <a:lnSpc>
                <a:spcPts val="2750"/>
              </a:lnSpc>
            </a:pPr>
            <a:r>
              <a:rPr lang="en-US"/>
              <a:t>Click to edit Master title style</a:t>
            </a:r>
          </a:p>
        </p:txBody>
      </p:sp>
      <p:sp>
        <p:nvSpPr>
          <p:cNvPr id="9" name="TextBox 8"/>
          <p:cNvSpPr txBox="1"/>
          <p:nvPr/>
        </p:nvSpPr>
        <p:spPr>
          <a:xfrm>
            <a:off x="10587013" y="6607558"/>
            <a:ext cx="1446028"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solidFill>
                  <a:schemeClr val="accent2"/>
                </a:solidFill>
              </a:rPr>
              <a:t>|</a:t>
            </a:r>
            <a:r>
              <a:rPr lang="en-US" sz="1000"/>
              <a:t> </a:t>
            </a:r>
            <a:r>
              <a:rPr lang="en-US" sz="1000">
                <a:solidFill>
                  <a:srgbClr val="0C3E70"/>
                </a:solidFill>
              </a:rPr>
              <a:t>brattle.com</a:t>
            </a:r>
          </a:p>
        </p:txBody>
      </p:sp>
      <p:sp>
        <p:nvSpPr>
          <p:cNvPr id="10" name="Rectangle 9"/>
          <p:cNvSpPr/>
          <p:nvPr/>
        </p:nvSpPr>
        <p:spPr>
          <a:xfrm>
            <a:off x="10482707" y="6607558"/>
            <a:ext cx="335348" cy="246221"/>
          </a:xfrm>
          <a:prstGeom prst="rect">
            <a:avLst/>
          </a:prstGeom>
        </p:spPr>
        <p:txBody>
          <a:bodyPr wrap="none">
            <a:spAutoFit/>
          </a:bodyPr>
          <a:lstStyle/>
          <a:p>
            <a:pPr algn="r"/>
            <a:fld id="{FB0CAFA3-61E7-4C74-80A9-05418F2CA66E}" type="slidenum">
              <a:rPr lang="en-US" sz="1000" smtClean="0">
                <a:solidFill>
                  <a:srgbClr val="0C3E70"/>
                </a:solidFill>
              </a:rPr>
              <a:pPr algn="r"/>
              <a:t>‹#›</a:t>
            </a:fld>
            <a:endParaRPr lang="en-US" sz="1000">
              <a:solidFill>
                <a:srgbClr val="0C3E70"/>
              </a:solidFill>
            </a:endParaRPr>
          </a:p>
        </p:txBody>
      </p:sp>
      <p:cxnSp>
        <p:nvCxnSpPr>
          <p:cNvPr id="11" name="Straight Connector 10"/>
          <p:cNvCxnSpPr/>
          <p:nvPr/>
        </p:nvCxnSpPr>
        <p:spPr>
          <a:xfrm>
            <a:off x="1089499" y="1140894"/>
            <a:ext cx="10064885" cy="16526"/>
          </a:xfrm>
          <a:prstGeom prst="line">
            <a:avLst/>
          </a:prstGeom>
          <a:ln w="28575">
            <a:solidFill>
              <a:srgbClr val="CCCDC3"/>
            </a:solidFill>
          </a:ln>
        </p:spPr>
        <p:style>
          <a:lnRef idx="1">
            <a:schemeClr val="accent1"/>
          </a:lnRef>
          <a:fillRef idx="0">
            <a:schemeClr val="accent1"/>
          </a:fillRef>
          <a:effectRef idx="0">
            <a:schemeClr val="accent1"/>
          </a:effectRef>
          <a:fontRef idx="minor">
            <a:schemeClr val="tx1"/>
          </a:fontRef>
        </p:style>
      </p:cxnSp>
      <p:sp>
        <p:nvSpPr>
          <p:cNvPr id="12" name="Text Placeholder 4"/>
          <p:cNvSpPr>
            <a:spLocks noGrp="1"/>
          </p:cNvSpPr>
          <p:nvPr>
            <p:ph type="body" sz="quarter" idx="10"/>
          </p:nvPr>
        </p:nvSpPr>
        <p:spPr>
          <a:xfrm>
            <a:off x="948784" y="1318438"/>
            <a:ext cx="10205600" cy="4291115"/>
          </a:xfrm>
          <a:prstGeom prst="rect">
            <a:avLst/>
          </a:prstGeom>
        </p:spPr>
        <p:txBody>
          <a:bodyPr lIns="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302F35"/>
                </a:solidFill>
                <a:latin typeface="+mn-lt"/>
                <a:ea typeface="+mn-ea"/>
                <a:cs typeface="+mn-cs"/>
              </a:defRPr>
            </a:lvl1pPr>
            <a:lvl2pPr marL="690563" indent="-223838">
              <a:buClr>
                <a:srgbClr val="71ADB6"/>
              </a:buClr>
              <a:buSzPct val="60000"/>
              <a:buFont typeface="Arial" pitchFamily="34" charset="0"/>
              <a:buChar char="▀"/>
              <a:defRPr lang="en-US" sz="2000" b="0" kern="1200" dirty="0" smtClean="0">
                <a:solidFill>
                  <a:srgbClr val="302F35"/>
                </a:solidFill>
                <a:latin typeface="+mn-lt"/>
                <a:ea typeface="+mn-ea"/>
                <a:cs typeface="+mn-cs"/>
              </a:defRPr>
            </a:lvl2pPr>
            <a:lvl3pPr marL="914400" indent="-233363">
              <a:buClr>
                <a:srgbClr val="71ADB6"/>
              </a:buClr>
              <a:buFont typeface="Calibri" pitchFamily="34" charset="0"/>
              <a:buChar char="−"/>
              <a:defRPr lang="en-US" sz="2000" kern="1200" dirty="0" smtClean="0">
                <a:solidFill>
                  <a:srgbClr val="302F35"/>
                </a:solidFill>
                <a:latin typeface="+mn-lt"/>
                <a:ea typeface="+mn-ea"/>
                <a:cs typeface="+mn-cs"/>
              </a:defRPr>
            </a:lvl3pPr>
            <a:lvl4pPr marL="1152525" indent="-228600" defTabSz="457200">
              <a:buClr>
                <a:srgbClr val="71ADB6"/>
              </a:buClr>
              <a:buSzPct val="80000"/>
              <a:buFont typeface="Wingdings" pitchFamily="2" charset="2"/>
              <a:buChar char="§"/>
              <a:defRPr baseline="0">
                <a:solidFill>
                  <a:srgbClr val="302F35"/>
                </a:solidFill>
              </a:defRPr>
            </a:lvl4pPr>
            <a:lvl5pPr marL="1371600" indent="-233363">
              <a:buClr>
                <a:srgbClr val="71ADB6"/>
              </a:buClr>
              <a:buFont typeface="Arial" pitchFamily="34" charset="0"/>
              <a:buChar char="•"/>
              <a:defRPr lang="en-US" sz="2000" kern="1200" baseline="0" dirty="0">
                <a:solidFill>
                  <a:srgbClr val="302F35"/>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59722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_TOC">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B55BDDAD-42DE-2CBD-C372-1EA2172B3F02}"/>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attern Background"/>
          <p:cNvPicPr>
            <a:picLocks/>
          </p:cNvPicPr>
          <p:nvPr userDrawn="1"/>
        </p:nvPicPr>
        <p:blipFill rotWithShape="1">
          <a:blip r:embed="rId3"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Privileged and confidential. Prepared at the request of counsel.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2" name="Title"/>
          <p:cNvSpPr>
            <a:spLocks noGrp="1"/>
          </p:cNvSpPr>
          <p:nvPr>
            <p:ph type="title"/>
          </p:nvPr>
        </p:nvSpPr>
        <p:spPr/>
        <p:txBody>
          <a:bodyPr/>
          <a:lstStyle/>
          <a:p>
            <a:r>
              <a:rPr lang="en-US"/>
              <a:t>Click to edit Master title style</a:t>
            </a:r>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spTree>
    <p:extLst>
      <p:ext uri="{BB962C8B-B14F-4D97-AF65-F5344CB8AC3E}">
        <p14:creationId xmlns:p14="http://schemas.microsoft.com/office/powerpoint/2010/main" val="143312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73D78E4E-AC36-9D88-4F44-3325DCED3A6E}"/>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attern Background"/>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a:t>Section Title</a:t>
            </a:r>
          </a:p>
        </p:txBody>
      </p:sp>
    </p:spTree>
    <p:extLst>
      <p:ext uri="{BB962C8B-B14F-4D97-AF65-F5344CB8AC3E}">
        <p14:creationId xmlns:p14="http://schemas.microsoft.com/office/powerpoint/2010/main" val="410098928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sp>
        <p:nvSpPr>
          <p:cNvPr id="7" name="Do not remove" hidden="1">
            <a:extLst>
              <a:ext uri="{FF2B5EF4-FFF2-40B4-BE49-F238E27FC236}">
                <a16:creationId xmlns:a16="http://schemas.microsoft.com/office/drawing/2014/main" id="{22AD1D5C-32F0-BFB9-9C78-9E0A53DB68CF}"/>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attern Background"/>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p:nvSpPr>
        <p:spPr>
          <a:xfrm>
            <a:off x="0" y="-38746"/>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a:t>Block Quote Text</a:t>
            </a:r>
          </a:p>
        </p:txBody>
      </p:sp>
    </p:spTree>
    <p:extLst>
      <p:ext uri="{BB962C8B-B14F-4D97-AF65-F5344CB8AC3E}">
        <p14:creationId xmlns:p14="http://schemas.microsoft.com/office/powerpoint/2010/main" val="25668781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8" name="Do not remove" hidden="1">
            <a:extLst>
              <a:ext uri="{FF2B5EF4-FFF2-40B4-BE49-F238E27FC236}">
                <a16:creationId xmlns:a16="http://schemas.microsoft.com/office/drawing/2014/main" id="{C7FCCEAC-929B-E89C-A993-3775B4022BE2}"/>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Preliminary and confidential draft, not for citation or distribution.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37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a:t> </a:t>
            </a:r>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Preliminary and confidential draft, not for citation or distribution. </a:t>
            </a:r>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355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1-Column 2-Line Title">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E67CA0B8-BF07-BDFF-418C-81CCD721A5AC}"/>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0"/>
          </p:nvPr>
        </p:nvSpPr>
        <p:spPr/>
        <p:txBody>
          <a:bodyPr/>
          <a:lstStyle/>
          <a:p>
            <a:r>
              <a:rPr lang="en-US"/>
              <a:t>Preliminary and confidential draft, not for citation or distribution. </a:t>
            </a:r>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Title 6"/>
          <p:cNvSpPr>
            <a:spLocks noGrp="1"/>
          </p:cNvSpPr>
          <p:nvPr>
            <p:ph type="title"/>
          </p:nvPr>
        </p:nvSpPr>
        <p:spPr>
          <a:xfrm>
            <a:off x="508000" y="512748"/>
            <a:ext cx="10231535" cy="555476"/>
          </a:xfrm>
        </p:spPr>
        <p:txBody>
          <a:bodyPr/>
          <a:lstStyle/>
          <a:p>
            <a:r>
              <a:rPr lang="en-US"/>
              <a:t>Click to edit Master title style</a:t>
            </a:r>
          </a:p>
        </p:txBody>
      </p:sp>
    </p:spTree>
    <p:extLst>
      <p:ext uri="{BB962C8B-B14F-4D97-AF65-F5344CB8AC3E}">
        <p14:creationId xmlns:p14="http://schemas.microsoft.com/office/powerpoint/2010/main" val="2311552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a:t>brattle.com | </a:t>
            </a:r>
            <a:fld id="{C95ECF09-ED6D-489D-87B4-9DBCD4D54A41}" type="slidenum">
              <a:rPr lang="en-US" smtClean="0"/>
              <a:pPr/>
              <a:t>‹#›</a:t>
            </a:fld>
            <a:endParaRPr lang="en-US"/>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US"/>
              <a:t>Preliminary and confidential draft, not for citation or distribution. </a:t>
            </a:r>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4220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sp>
        <p:nvSpPr>
          <p:cNvPr id="5" name="Do not remove" hidden="1">
            <a:extLst>
              <a:ext uri="{FF2B5EF4-FFF2-40B4-BE49-F238E27FC236}">
                <a16:creationId xmlns:a16="http://schemas.microsoft.com/office/drawing/2014/main" id="{1372C5AA-BB2F-94AC-F947-A2F278FE8DAC}"/>
              </a:ext>
            </a:extLst>
          </p:cNvPr>
          <p:cNvSpPr/>
          <p:nvPr userDrawn="1">
            <p:custDataLst>
              <p:tags r:id="rId1"/>
            </p:custDataLst>
          </p:nvPr>
        </p:nvSpPr>
        <p:spPr>
          <a:xfrm>
            <a:off x="0" y="0"/>
            <a:ext cx="12700" cy="12700"/>
          </a:xfrm>
          <a:prstGeom prst="octagon">
            <a:avLst/>
          </a:prstGeom>
          <a:noFill/>
          <a:ln>
            <a:noFill/>
          </a:ln>
          <a:effectLst/>
          <a:extLst>
            <a:ext uri="{909E8E84-426E-40DD-AFC4-6F175D3DCCD1}">
              <a14:hiddenFill xmlns:a14="http://schemas.microsoft.com/office/drawing/2010/main">
                <a:solidFill>
                  <a:schemeClr val="accent1"/>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a:p>
        </p:txBody>
      </p:sp>
      <p:sp>
        <p:nvSpPr>
          <p:cNvPr id="3" name="Footer Placeholder"/>
          <p:cNvSpPr>
            <a:spLocks noGrp="1"/>
          </p:cNvSpPr>
          <p:nvPr>
            <p:ph type="ftr" sz="quarter" idx="22"/>
          </p:nvPr>
        </p:nvSpPr>
        <p:spPr/>
        <p:txBody>
          <a:bodyPr/>
          <a:lstStyle/>
          <a:p>
            <a:r>
              <a:rPr lang="en-US"/>
              <a:t>Preliminary and confidential draft, not for citation or distribution. </a:t>
            </a:r>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25315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US"/>
              <a:t>Preliminary and confidential draft, not for citation or distribution. </a:t>
            </a:r>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a:t>brattle.com | </a:t>
            </a:r>
            <a:fld id="{C95ECF09-ED6D-489D-87B4-9DBCD4D54A41}" type="slidenum">
              <a:rPr lang="en-US" smtClean="0"/>
              <a:pPr/>
              <a:t>‹#›</a:t>
            </a:fld>
            <a:endParaRPr lang="en-US"/>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681" r:id="rId5"/>
    <p:sldLayoutId id="2147483722" r:id="rId6"/>
    <p:sldLayoutId id="2147483727" r:id="rId7"/>
    <p:sldLayoutId id="2147483706" r:id="rId8"/>
    <p:sldLayoutId id="2147483702" r:id="rId9"/>
    <p:sldLayoutId id="2147483710" r:id="rId10"/>
    <p:sldLayoutId id="2147483701" r:id="rId11"/>
    <p:sldLayoutId id="2147483729" r:id="rId12"/>
    <p:sldLayoutId id="2147483730" r:id="rId13"/>
    <p:sldLayoutId id="2147483731" r:id="rId14"/>
    <p:sldLayoutId id="2147483732" r:id="rId15"/>
    <p:sldLayoutId id="2147483717" r:id="rId16"/>
    <p:sldLayoutId id="2147483705" r:id="rId17"/>
    <p:sldLayoutId id="2147483719" r:id="rId18"/>
    <p:sldLayoutId id="2147483682" r:id="rId19"/>
    <p:sldLayoutId id="2147483714" r:id="rId20"/>
    <p:sldLayoutId id="2147483696" r:id="rId21"/>
    <p:sldLayoutId id="2147483709" r:id="rId22"/>
    <p:sldLayoutId id="2147483723" r:id="rId23"/>
    <p:sldLayoutId id="2147483704" r:id="rId24"/>
    <p:sldLayoutId id="2147483716" r:id="rId25"/>
    <p:sldLayoutId id="2147483725" r:id="rId26"/>
    <p:sldLayoutId id="2147483726" r:id="rId27"/>
    <p:sldLayoutId id="2147483733" r:id="rId28"/>
  </p:sldLayoutIdLst>
  <p:hf hdr="0" dt="0"/>
  <p:txStyles>
    <p:titleStyle>
      <a:lvl1pPr algn="l" defTabSz="457200" rtl="0" eaLnBrk="1" latinLnBrk="0" hangingPunct="1">
        <a:lnSpc>
          <a:spcPct val="80000"/>
        </a:lnSpc>
        <a:spcBef>
          <a:spcPct val="0"/>
        </a:spcBef>
        <a:buNone/>
        <a:defRPr sz="32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4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hyperlink" Target="https://www.brattle.com/insights-events/publications/pjm-cone-2026-27-report/" TargetMode="External"/><Relationship Id="rId2" Type="http://schemas.openxmlformats.org/officeDocument/2006/relationships/hyperlink" Target="https://elibrary.ferc.gov/eLibrary/filelist?accession_number=20251107-5201&amp;optimized=false&amp;sid=1e581e93-54f9-4c9a-9e12-ba51247e26cb"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hyperlink" Target="https://www.brattle.com/insights-events/publications/brattle-experts-evaluate-parameters-of-pjms-reliability-pricing-model-and-variable-resource-requirement-in-new-reports/"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hyperlink" Target="mailto:Michael.Hagerty@brattle.com" TargetMode="External"/><Relationship Id="rId1" Type="http://schemas.openxmlformats.org/officeDocument/2006/relationships/slideLayout" Target="../slideLayouts/slideLayout22.xml"/><Relationship Id="rId6" Type="http://schemas.openxmlformats.org/officeDocument/2006/relationships/hyperlink" Target="mailto:joshua.c.junge@sargentlundy.com" TargetMode="External"/><Relationship Id="rId5" Type="http://schemas.openxmlformats.org/officeDocument/2006/relationships/image" Target="../media/image24.png"/><Relationship Id="rId4" Type="http://schemas.openxmlformats.org/officeDocument/2006/relationships/hyperlink" Target="mailto:Sam.Newell@brattl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brattle.com/wp-content/uploads/2024/08/ERCOT-CONE-for-2026.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www.brattle.com/wp-content/uploads/2021/05/15258_estimation_of_the_market_equilibrium_and_economically_optimal_reserve_margins_for_the_ercot_region.pdf" TargetMode="External"/><Relationship Id="rId4" Type="http://schemas.openxmlformats.org/officeDocument/2006/relationships/hyperlink" Target="https://www.ercot.com/files/docs/2015/01/06/brattle_ercot_resource_adequacy_review_2012_06_01.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gridstrategiesllc.com/project/load-growth-forecast/"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hyperlink" Target="https://emp.lbl.gov/sites/default/files/2024-04/Queued%20Up%202024%20Edition_1.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hyperlink" Target="https://www.eia.gov/todayinenergy/detail.php?id=64586" TargetMode="External"/><Relationship Id="rId4" Type="http://schemas.openxmlformats.org/officeDocument/2006/relationships/hyperlink" Target="https://www.brattle.com/wp-content/uploads/2025/04/Brattle-2025-CONE-Report-for-PJM.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library.ferc.gov/eLibrary/filelist?accession_number=20251107-5201"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woodmac.com/news/opinion/supply-shortages-and-an-inflexible-market-give-rise-to-high-power-transformer-lead-times/" TargetMode="Externa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hyperlink" Target="https://www.energy-storage.news/global-energy-storage-deployments-on-track-for-record-year-in-2025-bnef-say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brattle.com/wp-content/uploads/2025/11/Newell-Thompson-and-Zhou-Affidavit_Attachment-E.pdf" TargetMode="External"/><Relationship Id="rId5" Type="http://schemas.openxmlformats.org/officeDocument/2006/relationships/hyperlink" Target="https://interchange.puc.texas.gov/search/documents/?controlNumber=54584&amp;itemNumber=100" TargetMode="External"/><Relationship Id="rId4" Type="http://schemas.openxmlformats.org/officeDocument/2006/relationships/hyperlink" Target="https://www.brattle.com/insights-events/publications/ercot-cone-for-20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gridlab.org/portfolio-item/gas-tubine-cost-report/"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8E3F616-AABA-26C8-A09D-CC36C85D22FF}"/>
              </a:ext>
            </a:extLst>
          </p:cNvPr>
          <p:cNvPicPr>
            <a:picLocks noChangeAspect="1"/>
          </p:cNvPicPr>
          <p:nvPr/>
        </p:nvPicPr>
        <p:blipFill>
          <a:blip r:embed="rId3" cstate="print">
            <a:extLst>
              <a:ext uri="{28A0092B-C50C-407E-A947-70E740481C1C}">
                <a14:useLocalDpi xmlns:a14="http://schemas.microsoft.com/office/drawing/2010/main" val="0"/>
              </a:ext>
            </a:extLst>
          </a:blip>
          <a:srcRect l="19111" r="19111"/>
          <a:stretch/>
        </p:blipFill>
        <p:spPr>
          <a:xfrm>
            <a:off x="4718602" y="0"/>
            <a:ext cx="7473398" cy="6842466"/>
          </a:xfrm>
          <a:prstGeom prst="rect">
            <a:avLst/>
          </a:prstGeom>
        </p:spPr>
      </p:pic>
      <p:pic>
        <p:nvPicPr>
          <p:cNvPr id="15" name="Picture 14">
            <a:extLst>
              <a:ext uri="{FF2B5EF4-FFF2-40B4-BE49-F238E27FC236}">
                <a16:creationId xmlns:a16="http://schemas.microsoft.com/office/drawing/2014/main" id="{0201B3EB-8DE4-5097-7697-AE05F328DD2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8872" y="0"/>
            <a:ext cx="9144000" cy="6858000"/>
          </a:xfrm>
          <a:prstGeom prst="rect">
            <a:avLst/>
          </a:prstGeom>
        </p:spPr>
      </p:pic>
      <p:sp>
        <p:nvSpPr>
          <p:cNvPr id="21" name="Text Placeholder 20">
            <a:extLst>
              <a:ext uri="{FF2B5EF4-FFF2-40B4-BE49-F238E27FC236}">
                <a16:creationId xmlns:a16="http://schemas.microsoft.com/office/drawing/2014/main" id="{96CEAE3D-6A2B-86D6-DFD1-256DAD4C3159}"/>
              </a:ext>
            </a:extLst>
          </p:cNvPr>
          <p:cNvSpPr>
            <a:spLocks noGrp="1"/>
          </p:cNvSpPr>
          <p:nvPr>
            <p:ph type="body" sz="quarter" idx="26"/>
          </p:nvPr>
        </p:nvSpPr>
        <p:spPr>
          <a:xfrm>
            <a:off x="3198202" y="5013913"/>
            <a:ext cx="3040800" cy="590942"/>
          </a:xfrm>
        </p:spPr>
        <p:txBody>
          <a:bodyPr/>
          <a:lstStyle/>
          <a:p>
            <a:r>
              <a:rPr lang="en-US" dirty="0"/>
              <a:t>November 21, 2025</a:t>
            </a:r>
          </a:p>
        </p:txBody>
      </p:sp>
      <p:sp>
        <p:nvSpPr>
          <p:cNvPr id="20" name="Text Placeholder 19">
            <a:extLst>
              <a:ext uri="{FF2B5EF4-FFF2-40B4-BE49-F238E27FC236}">
                <a16:creationId xmlns:a16="http://schemas.microsoft.com/office/drawing/2014/main" id="{9C7FFA79-EDFA-1A71-68FE-A43CC03EFB89}"/>
              </a:ext>
            </a:extLst>
          </p:cNvPr>
          <p:cNvSpPr>
            <a:spLocks noGrp="1"/>
          </p:cNvSpPr>
          <p:nvPr>
            <p:ph type="body" sz="quarter" idx="22"/>
          </p:nvPr>
        </p:nvSpPr>
        <p:spPr>
          <a:xfrm>
            <a:off x="3786163" y="2846509"/>
            <a:ext cx="4260557" cy="1292225"/>
          </a:xfrm>
        </p:spPr>
        <p:txBody>
          <a:bodyPr/>
          <a:lstStyle/>
          <a:p>
            <a:r>
              <a:rPr lang="en-US" dirty="0"/>
              <a:t>Prepared For</a:t>
            </a:r>
          </a:p>
          <a:p>
            <a:pPr lvl="1"/>
            <a:r>
              <a:rPr lang="en-US" dirty="0"/>
              <a:t>ERCOT </a:t>
            </a:r>
          </a:p>
        </p:txBody>
      </p:sp>
      <p:sp>
        <p:nvSpPr>
          <p:cNvPr id="17" name="Text Placeholder 16">
            <a:extLst>
              <a:ext uri="{FF2B5EF4-FFF2-40B4-BE49-F238E27FC236}">
                <a16:creationId xmlns:a16="http://schemas.microsoft.com/office/drawing/2014/main" id="{69C1B00E-63F6-3202-FE21-9BF271BF8F9E}"/>
              </a:ext>
            </a:extLst>
          </p:cNvPr>
          <p:cNvSpPr>
            <a:spLocks noGrp="1"/>
          </p:cNvSpPr>
          <p:nvPr>
            <p:ph type="body" sz="quarter" idx="18"/>
          </p:nvPr>
        </p:nvSpPr>
        <p:spPr>
          <a:xfrm>
            <a:off x="516416" y="2846509"/>
            <a:ext cx="3040800" cy="1868167"/>
          </a:xfrm>
        </p:spPr>
        <p:txBody>
          <a:bodyPr/>
          <a:lstStyle/>
          <a:p>
            <a:r>
              <a:rPr lang="en-US" dirty="0"/>
              <a:t>Prepared By</a:t>
            </a:r>
          </a:p>
          <a:p>
            <a:pPr lvl="1"/>
            <a:r>
              <a:rPr lang="en-US" i="1" dirty="0"/>
              <a:t>The Brattle Group</a:t>
            </a:r>
          </a:p>
          <a:p>
            <a:pPr lvl="1"/>
            <a:r>
              <a:rPr lang="en-US" sz="1800" dirty="0"/>
              <a:t>Sam Newell</a:t>
            </a:r>
          </a:p>
          <a:p>
            <a:pPr lvl="1"/>
            <a:r>
              <a:rPr lang="en-US" sz="1800" dirty="0"/>
              <a:t>Andrew Thompson</a:t>
            </a:r>
          </a:p>
          <a:p>
            <a:pPr lvl="1"/>
            <a:r>
              <a:rPr lang="en-US" sz="1800" dirty="0"/>
              <a:t>Nathan Felmus</a:t>
            </a:r>
          </a:p>
          <a:p>
            <a:pPr lvl="1">
              <a:spcBef>
                <a:spcPts val="1200"/>
              </a:spcBef>
            </a:pPr>
            <a:r>
              <a:rPr lang="en-US" i="1" dirty="0"/>
              <a:t>Sargent &amp; Lundy</a:t>
            </a:r>
          </a:p>
          <a:p>
            <a:pPr lvl="1"/>
            <a:r>
              <a:rPr lang="en-US" sz="1800" dirty="0"/>
              <a:t>Joshua Junge</a:t>
            </a:r>
          </a:p>
        </p:txBody>
      </p:sp>
      <p:sp>
        <p:nvSpPr>
          <p:cNvPr id="16" name="Title 15">
            <a:extLst>
              <a:ext uri="{FF2B5EF4-FFF2-40B4-BE49-F238E27FC236}">
                <a16:creationId xmlns:a16="http://schemas.microsoft.com/office/drawing/2014/main" id="{D0C29A52-292D-AE17-C484-88B02C0F1DA6}"/>
              </a:ext>
            </a:extLst>
          </p:cNvPr>
          <p:cNvSpPr>
            <a:spLocks noGrp="1"/>
          </p:cNvSpPr>
          <p:nvPr>
            <p:ph type="title"/>
          </p:nvPr>
        </p:nvSpPr>
        <p:spPr>
          <a:xfrm>
            <a:off x="516417" y="566412"/>
            <a:ext cx="9933869" cy="1404918"/>
          </a:xfrm>
        </p:spPr>
        <p:txBody>
          <a:bodyPr>
            <a:normAutofit/>
          </a:bodyPr>
          <a:lstStyle/>
          <a:p>
            <a:pPr>
              <a:lnSpc>
                <a:spcPct val="95000"/>
              </a:lnSpc>
            </a:pPr>
            <a:r>
              <a:rPr lang="en-US" sz="4000" dirty="0"/>
              <a:t>ERCOT CONE Workshop</a:t>
            </a:r>
          </a:p>
        </p:txBody>
      </p:sp>
      <p:pic>
        <p:nvPicPr>
          <p:cNvPr id="24" name="Brattle Logo">
            <a:extLst>
              <a:ext uri="{FF2B5EF4-FFF2-40B4-BE49-F238E27FC236}">
                <a16:creationId xmlns:a16="http://schemas.microsoft.com/office/drawing/2014/main" id="{5699C02F-FA80-3CE0-59AE-B8BAAFE4FB6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00508" y="5401628"/>
            <a:ext cx="3323333" cy="1440821"/>
          </a:xfrm>
          <a:prstGeom prst="rect">
            <a:avLst/>
          </a:prstGeom>
        </p:spPr>
      </p:pic>
      <p:sp>
        <p:nvSpPr>
          <p:cNvPr id="2" name="Text Placeholder 18">
            <a:extLst>
              <a:ext uri="{FF2B5EF4-FFF2-40B4-BE49-F238E27FC236}">
                <a16:creationId xmlns:a16="http://schemas.microsoft.com/office/drawing/2014/main" id="{125A403F-9FE5-83C1-F136-6A85A678AE96}"/>
              </a:ext>
            </a:extLst>
          </p:cNvPr>
          <p:cNvSpPr>
            <a:spLocks noGrp="1"/>
          </p:cNvSpPr>
          <p:nvPr>
            <p:ph type="body" sz="quarter" idx="21"/>
          </p:nvPr>
        </p:nvSpPr>
        <p:spPr>
          <a:xfrm>
            <a:off x="515937" y="1733349"/>
            <a:ext cx="7399556" cy="905943"/>
          </a:xfrm>
        </p:spPr>
        <p:txBody>
          <a:bodyPr>
            <a:normAutofit/>
          </a:bodyPr>
          <a:lstStyle/>
          <a:p>
            <a:pPr>
              <a:lnSpc>
                <a:spcPct val="100000"/>
              </a:lnSpc>
            </a:pPr>
            <a:r>
              <a:rPr lang="en-US" sz="2000" cap="none" spc="0" dirty="0"/>
              <a:t>Trends in Costs, and Sketch of a 2026 ERCOT CONE Study </a:t>
            </a:r>
          </a:p>
        </p:txBody>
      </p:sp>
    </p:spTree>
    <p:extLst>
      <p:ext uri="{BB962C8B-B14F-4D97-AF65-F5344CB8AC3E}">
        <p14:creationId xmlns:p14="http://schemas.microsoft.com/office/powerpoint/2010/main" val="2078259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1A182B4-CBDA-A512-E94B-72402BAA5710}"/>
              </a:ext>
            </a:extLst>
          </p:cNvPr>
          <p:cNvSpPr>
            <a:spLocks noGrp="1"/>
          </p:cNvSpPr>
          <p:nvPr>
            <p:ph type="body" sz="quarter" idx="16"/>
          </p:nvPr>
        </p:nvSpPr>
        <p:spPr>
          <a:xfrm>
            <a:off x="512972" y="1254253"/>
            <a:ext cx="3583900" cy="5072466"/>
          </a:xfrm>
        </p:spPr>
        <p:txBody>
          <a:bodyPr/>
          <a:lstStyle/>
          <a:p>
            <a:r>
              <a:rPr lang="en-US" sz="2000" dirty="0"/>
              <a:t>Biggest differences from 2022 PJM CONE Study are:</a:t>
            </a:r>
          </a:p>
          <a:p>
            <a:pPr lvl="1">
              <a:spcBef>
                <a:spcPts val="1200"/>
              </a:spcBef>
            </a:pPr>
            <a:r>
              <a:rPr lang="en-US" sz="1800" dirty="0"/>
              <a:t>Switching from GE 7HA.02 to 7HA.03 turbine, which is more efficient and larger, offering better economies of scale</a:t>
            </a:r>
          </a:p>
          <a:p>
            <a:pPr lvl="1">
              <a:spcBef>
                <a:spcPts val="1200"/>
              </a:spcBef>
            </a:pPr>
            <a:r>
              <a:rPr lang="en-US" sz="1800" dirty="0"/>
              <a:t>Addition of wet compression which increases plant capacity</a:t>
            </a:r>
          </a:p>
          <a:p>
            <a:pPr lvl="1">
              <a:spcBef>
                <a:spcPts val="1200"/>
              </a:spcBef>
            </a:pPr>
            <a:r>
              <a:rPr lang="en-US" sz="1800" dirty="0"/>
              <a:t>Switching from firm gas to dual fuel, due to higher resource adequacy value in PJM’s capacity market</a:t>
            </a:r>
          </a:p>
        </p:txBody>
      </p:sp>
      <p:sp>
        <p:nvSpPr>
          <p:cNvPr id="8" name="Text Placeholder 7">
            <a:extLst>
              <a:ext uri="{FF2B5EF4-FFF2-40B4-BE49-F238E27FC236}">
                <a16:creationId xmlns:a16="http://schemas.microsoft.com/office/drawing/2014/main" id="{88D6411D-F9DD-BD39-3835-C0A42A2AF6A9}"/>
              </a:ext>
            </a:extLst>
          </p:cNvPr>
          <p:cNvSpPr>
            <a:spLocks noGrp="1"/>
          </p:cNvSpPr>
          <p:nvPr>
            <p:ph type="body" sz="quarter" idx="22"/>
          </p:nvPr>
        </p:nvSpPr>
        <p:spPr/>
        <p:txBody>
          <a:bodyPr/>
          <a:lstStyle/>
          <a:p>
            <a:r>
              <a:rPr lang="en-US" dirty="0"/>
              <a:t>Brattle 2025 PJM CONE Study</a:t>
            </a:r>
          </a:p>
        </p:txBody>
      </p:sp>
      <p:sp>
        <p:nvSpPr>
          <p:cNvPr id="9" name="Title 8">
            <a:extLst>
              <a:ext uri="{FF2B5EF4-FFF2-40B4-BE49-F238E27FC236}">
                <a16:creationId xmlns:a16="http://schemas.microsoft.com/office/drawing/2014/main" id="{299892F9-8C07-4A75-3C5E-010575772BED}"/>
              </a:ext>
            </a:extLst>
          </p:cNvPr>
          <p:cNvSpPr>
            <a:spLocks noGrp="1"/>
          </p:cNvSpPr>
          <p:nvPr>
            <p:ph type="title"/>
          </p:nvPr>
        </p:nvSpPr>
        <p:spPr/>
        <p:txBody>
          <a:bodyPr/>
          <a:lstStyle/>
          <a:p>
            <a:r>
              <a:rPr lang="en-US" dirty="0"/>
              <a:t>Gas-fired CT Specifications</a:t>
            </a:r>
          </a:p>
        </p:txBody>
      </p:sp>
      <p:graphicFrame>
        <p:nvGraphicFramePr>
          <p:cNvPr id="10" name="Table 3">
            <a:extLst>
              <a:ext uri="{FF2B5EF4-FFF2-40B4-BE49-F238E27FC236}">
                <a16:creationId xmlns:a16="http://schemas.microsoft.com/office/drawing/2014/main" id="{718E30DB-0E6C-5907-7C0C-A8ECD25593B8}"/>
              </a:ext>
            </a:extLst>
          </p:cNvPr>
          <p:cNvGraphicFramePr>
            <a:graphicFrameLocks noGrp="1"/>
          </p:cNvGraphicFramePr>
          <p:nvPr>
            <p:extLst>
              <p:ext uri="{D42A27DB-BD31-4B8C-83A1-F6EECF244321}">
                <p14:modId xmlns:p14="http://schemas.microsoft.com/office/powerpoint/2010/main" val="461798490"/>
              </p:ext>
            </p:extLst>
          </p:nvPr>
        </p:nvGraphicFramePr>
        <p:xfrm>
          <a:off x="4462661" y="1456206"/>
          <a:ext cx="7598278" cy="3822562"/>
        </p:xfrm>
        <a:graphic>
          <a:graphicData uri="http://schemas.openxmlformats.org/drawingml/2006/table">
            <a:tbl>
              <a:tblPr firstRow="1" bandRow="1">
                <a:tableStyleId>{F5AB1C69-6EDB-4FF4-983F-18BD219EF322}</a:tableStyleId>
              </a:tblPr>
              <a:tblGrid>
                <a:gridCol w="1786948">
                  <a:extLst>
                    <a:ext uri="{9D8B030D-6E8A-4147-A177-3AD203B41FA5}">
                      <a16:colId xmlns:a16="http://schemas.microsoft.com/office/drawing/2014/main" val="20000"/>
                    </a:ext>
                  </a:extLst>
                </a:gridCol>
                <a:gridCol w="2662319">
                  <a:extLst>
                    <a:ext uri="{9D8B030D-6E8A-4147-A177-3AD203B41FA5}">
                      <a16:colId xmlns:a16="http://schemas.microsoft.com/office/drawing/2014/main" val="20001"/>
                    </a:ext>
                  </a:extLst>
                </a:gridCol>
                <a:gridCol w="3149011">
                  <a:extLst>
                    <a:ext uri="{9D8B030D-6E8A-4147-A177-3AD203B41FA5}">
                      <a16:colId xmlns:a16="http://schemas.microsoft.com/office/drawing/2014/main" val="20002"/>
                    </a:ext>
                  </a:extLst>
                </a:gridCol>
              </a:tblGrid>
              <a:tr h="348679">
                <a:tc>
                  <a:txBody>
                    <a:bodyPr/>
                    <a:lstStyle/>
                    <a:p>
                      <a:pPr>
                        <a:spcBef>
                          <a:spcPts val="600"/>
                        </a:spcBef>
                        <a:spcAft>
                          <a:spcPts val="600"/>
                        </a:spcAft>
                      </a:pPr>
                      <a:r>
                        <a:rPr lang="en-US" dirty="0">
                          <a:latin typeface="+mn-lt"/>
                        </a:rPr>
                        <a:t>Characteristic</a:t>
                      </a:r>
                      <a:endParaRPr lang="en-US" dirty="0">
                        <a:solidFill>
                          <a:srgbClr val="FFFFFF"/>
                        </a:solidFill>
                        <a:latin typeface="+mn-lt"/>
                      </a:endParaRPr>
                    </a:p>
                  </a:txBody>
                  <a:tcPr anchor="ctr">
                    <a:solidFill>
                      <a:schemeClr val="accent1"/>
                    </a:solidFill>
                  </a:tcPr>
                </a:tc>
                <a:tc>
                  <a:txBody>
                    <a:bodyPr/>
                    <a:lstStyle/>
                    <a:p>
                      <a:pPr algn="ctr">
                        <a:spcBef>
                          <a:spcPts val="600"/>
                        </a:spcBef>
                        <a:spcAft>
                          <a:spcPts val="600"/>
                        </a:spcAft>
                      </a:pPr>
                      <a:r>
                        <a:rPr lang="en-US" dirty="0">
                          <a:latin typeface="+mn-lt"/>
                        </a:rPr>
                        <a:t>2022 PJM CT</a:t>
                      </a:r>
                      <a:endParaRPr lang="en-US" dirty="0">
                        <a:solidFill>
                          <a:srgbClr val="FFFFFF"/>
                        </a:solidFill>
                        <a:latin typeface="+mn-lt"/>
                      </a:endParaRPr>
                    </a:p>
                  </a:txBody>
                  <a:tcPr anchor="ctr">
                    <a:solidFill>
                      <a:schemeClr val="accent1"/>
                    </a:solidFill>
                  </a:tcPr>
                </a:tc>
                <a:tc>
                  <a:txBody>
                    <a:bodyPr/>
                    <a:lstStyle/>
                    <a:p>
                      <a:pPr algn="ctr">
                        <a:spcBef>
                          <a:spcPts val="600"/>
                        </a:spcBef>
                        <a:spcAft>
                          <a:spcPts val="600"/>
                        </a:spcAft>
                      </a:pPr>
                      <a:r>
                        <a:rPr lang="en-US" dirty="0">
                          <a:latin typeface="+mn-lt"/>
                        </a:rPr>
                        <a:t>2025 PJM CT</a:t>
                      </a:r>
                      <a:endParaRPr lang="en-US" dirty="0">
                        <a:solidFill>
                          <a:srgbClr val="FFFFFF"/>
                        </a:solidFill>
                        <a:latin typeface="+mn-lt"/>
                      </a:endParaRPr>
                    </a:p>
                  </a:txBody>
                  <a:tcPr anchor="ctr">
                    <a:solidFill>
                      <a:schemeClr val="accent1"/>
                    </a:solidFill>
                  </a:tcPr>
                </a:tc>
                <a:extLst>
                  <a:ext uri="{0D108BD9-81ED-4DB2-BD59-A6C34878D82A}">
                    <a16:rowId xmlns:a16="http://schemas.microsoft.com/office/drawing/2014/main" val="10000"/>
                  </a:ext>
                </a:extLst>
              </a:tr>
              <a:tr h="290566">
                <a:tc>
                  <a:txBody>
                    <a:bodyPr/>
                    <a:lstStyle/>
                    <a:p>
                      <a:r>
                        <a:rPr lang="en-US" sz="1400" kern="1200">
                          <a:solidFill>
                            <a:schemeClr val="dk1"/>
                          </a:solidFill>
                          <a:latin typeface="+mn-lt"/>
                          <a:ea typeface="+mn-ea"/>
                          <a:cs typeface="+mn-cs"/>
                        </a:rPr>
                        <a:t>Site Type</a:t>
                      </a:r>
                    </a:p>
                  </a:txBody>
                  <a:tcPr anchor="ctr">
                    <a:solidFill>
                      <a:schemeClr val="bg1">
                        <a:lumMod val="95000"/>
                      </a:schemeClr>
                    </a:solidFill>
                  </a:tcPr>
                </a:tc>
                <a:tc>
                  <a:txBody>
                    <a:bodyPr/>
                    <a:lstStyle/>
                    <a:p>
                      <a:pPr algn="ctr"/>
                      <a:r>
                        <a:rPr lang="en-US" sz="1400" b="0" kern="1200" dirty="0">
                          <a:solidFill>
                            <a:schemeClr val="tx1"/>
                          </a:solidFill>
                          <a:latin typeface="+mn-lt"/>
                          <a:ea typeface="+mn-ea"/>
                          <a:cs typeface="+mn-cs"/>
                        </a:rPr>
                        <a:t> Greenfield</a:t>
                      </a:r>
                    </a:p>
                  </a:txBody>
                  <a:tcPr anchor="ctr">
                    <a:solidFill>
                      <a:schemeClr val="bg1">
                        <a:lumMod val="95000"/>
                      </a:schemeClr>
                    </a:solidFill>
                  </a:tcPr>
                </a:tc>
                <a:tc>
                  <a:txBody>
                    <a:bodyPr/>
                    <a:lstStyle/>
                    <a:p>
                      <a:pPr algn="ctr"/>
                      <a:r>
                        <a:rPr lang="en-US" sz="1400" b="0" kern="1200">
                          <a:solidFill>
                            <a:schemeClr val="tx1"/>
                          </a:solidFill>
                          <a:latin typeface="+mn-lt"/>
                          <a:ea typeface="+mn-ea"/>
                          <a:cs typeface="+mn-cs"/>
                        </a:rPr>
                        <a:t> Greenfield</a:t>
                      </a:r>
                    </a:p>
                  </a:txBody>
                  <a:tcPr anchor="ctr">
                    <a:solidFill>
                      <a:schemeClr val="bg1">
                        <a:lumMod val="95000"/>
                      </a:schemeClr>
                    </a:solidFill>
                  </a:tcPr>
                </a:tc>
                <a:extLst>
                  <a:ext uri="{0D108BD9-81ED-4DB2-BD59-A6C34878D82A}">
                    <a16:rowId xmlns:a16="http://schemas.microsoft.com/office/drawing/2014/main" val="3093237305"/>
                  </a:ext>
                </a:extLst>
              </a:tr>
              <a:tr h="290566">
                <a:tc>
                  <a:txBody>
                    <a:bodyPr/>
                    <a:lstStyle/>
                    <a:p>
                      <a:r>
                        <a:rPr lang="en-US" sz="1400" kern="1200">
                          <a:solidFill>
                            <a:schemeClr val="dk1"/>
                          </a:solidFill>
                          <a:latin typeface="+mn-lt"/>
                          <a:ea typeface="+mn-ea"/>
                          <a:cs typeface="+mn-cs"/>
                        </a:rPr>
                        <a:t>Turbine Model</a:t>
                      </a: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dirty="0">
                          <a:solidFill>
                            <a:schemeClr val="tx1"/>
                          </a:solidFill>
                          <a:latin typeface="+mn-lt"/>
                          <a:ea typeface="+mn-ea"/>
                          <a:cs typeface="+mn-cs"/>
                        </a:rPr>
                        <a:t>GE 7HA.02 60HZ</a:t>
                      </a:r>
                    </a:p>
                  </a:txBody>
                  <a:tcPr marL="6350" marR="6350" marT="6350" marB="0" anchor="ctr">
                    <a:solidFill>
                      <a:schemeClr val="bg1">
                        <a:lumMod val="8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1" kern="1200" dirty="0">
                          <a:solidFill>
                            <a:srgbClr val="FF0000"/>
                          </a:solidFill>
                          <a:latin typeface="+mn-lt"/>
                          <a:ea typeface="+mn-ea"/>
                          <a:cs typeface="+mn-cs"/>
                        </a:rPr>
                        <a:t>GE 7HA.03 </a:t>
                      </a:r>
                      <a:r>
                        <a:rPr lang="en-GB" sz="1400" b="0" kern="1200" dirty="0">
                          <a:solidFill>
                            <a:schemeClr val="tx1"/>
                          </a:solidFill>
                          <a:latin typeface="+mn-lt"/>
                          <a:ea typeface="+mn-ea"/>
                          <a:cs typeface="+mn-cs"/>
                        </a:rPr>
                        <a:t>60HZ</a:t>
                      </a:r>
                    </a:p>
                  </a:txBody>
                  <a:tcPr marL="6350" marR="6350" marT="6350" marB="0" anchor="ctr">
                    <a:solidFill>
                      <a:schemeClr val="bg1">
                        <a:lumMod val="85000"/>
                      </a:schemeClr>
                    </a:solidFill>
                  </a:tcPr>
                </a:tc>
                <a:extLst>
                  <a:ext uri="{0D108BD9-81ED-4DB2-BD59-A6C34878D82A}">
                    <a16:rowId xmlns:a16="http://schemas.microsoft.com/office/drawing/2014/main" val="10001"/>
                  </a:ext>
                </a:extLst>
              </a:tr>
              <a:tr h="290566">
                <a:tc>
                  <a:txBody>
                    <a:bodyPr/>
                    <a:lstStyle/>
                    <a:p>
                      <a:r>
                        <a:rPr lang="en-US" sz="1400">
                          <a:latin typeface="+mn-lt"/>
                        </a:rPr>
                        <a:t>Configuration</a:t>
                      </a:r>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dirty="0">
                          <a:solidFill>
                            <a:schemeClr val="tx1"/>
                          </a:solidFill>
                          <a:latin typeface="+mn-lt"/>
                          <a:ea typeface="+mn-ea"/>
                          <a:cs typeface="+mn-cs"/>
                        </a:rPr>
                        <a:t>1 x 0</a:t>
                      </a:r>
                    </a:p>
                  </a:txBody>
                  <a:tcPr marL="6350" marR="6350" marT="6350" marB="0" anchor="ctr">
                    <a:solidFill>
                      <a:schemeClr val="bg1">
                        <a:lumMod val="9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a:solidFill>
                            <a:schemeClr val="tx1"/>
                          </a:solidFill>
                          <a:latin typeface="+mn-lt"/>
                          <a:ea typeface="+mn-ea"/>
                          <a:cs typeface="+mn-cs"/>
                        </a:rPr>
                        <a:t>1 x 0</a:t>
                      </a:r>
                    </a:p>
                  </a:txBody>
                  <a:tcPr marL="6350" marR="6350" marT="6350" marB="0" anchor="ctr">
                    <a:solidFill>
                      <a:schemeClr val="bg1">
                        <a:lumMod val="95000"/>
                      </a:schemeClr>
                    </a:solidFill>
                  </a:tcPr>
                </a:tc>
                <a:extLst>
                  <a:ext uri="{0D108BD9-81ED-4DB2-BD59-A6C34878D82A}">
                    <a16:rowId xmlns:a16="http://schemas.microsoft.com/office/drawing/2014/main" val="10002"/>
                  </a:ext>
                </a:extLst>
              </a:tr>
              <a:tr h="493961">
                <a:tc>
                  <a:txBody>
                    <a:bodyPr/>
                    <a:lstStyle/>
                    <a:p>
                      <a:r>
                        <a:rPr lang="en-US" sz="1400">
                          <a:latin typeface="+mn-lt"/>
                        </a:rPr>
                        <a:t>Power Augmentation</a:t>
                      </a:r>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dirty="0">
                          <a:solidFill>
                            <a:schemeClr val="tx1"/>
                          </a:solidFill>
                          <a:latin typeface="+mn-lt"/>
                          <a:ea typeface="+mn-ea"/>
                          <a:cs typeface="+mn-cs"/>
                        </a:rPr>
                        <a:t>Evaporative Cooling; no inlet chillers</a:t>
                      </a:r>
                    </a:p>
                  </a:txBody>
                  <a:tcPr marL="6350" marR="6350" marT="6350" marB="0" anchor="ctr">
                    <a:solidFill>
                      <a:schemeClr val="bg1">
                        <a:lumMod val="9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dirty="0">
                          <a:solidFill>
                            <a:schemeClr val="tx1"/>
                          </a:solidFill>
                          <a:latin typeface="+mn-lt"/>
                          <a:ea typeface="+mn-ea"/>
                          <a:cs typeface="+mn-cs"/>
                        </a:rPr>
                        <a:t>Evaporative Cooling </a:t>
                      </a:r>
                      <a:r>
                        <a:rPr lang="en-GB" sz="1400" b="1" kern="1200" dirty="0">
                          <a:solidFill>
                            <a:srgbClr val="FF0000"/>
                          </a:solidFill>
                          <a:latin typeface="+mn-lt"/>
                          <a:ea typeface="+mn-ea"/>
                          <a:cs typeface="+mn-cs"/>
                        </a:rPr>
                        <a:t>+ Wet Compression</a:t>
                      </a:r>
                    </a:p>
                  </a:txBody>
                  <a:tcPr marL="6350" marR="6350" marT="6350" marB="0" anchor="ctr">
                    <a:solidFill>
                      <a:schemeClr val="bg1">
                        <a:lumMod val="95000"/>
                      </a:schemeClr>
                    </a:solidFill>
                  </a:tcPr>
                </a:tc>
                <a:extLst>
                  <a:ext uri="{0D108BD9-81ED-4DB2-BD59-A6C34878D82A}">
                    <a16:rowId xmlns:a16="http://schemas.microsoft.com/office/drawing/2014/main" val="10003"/>
                  </a:ext>
                </a:extLst>
              </a:tr>
              <a:tr h="493961">
                <a:tc>
                  <a:txBody>
                    <a:bodyPr/>
                    <a:lstStyle/>
                    <a:p>
                      <a:r>
                        <a:rPr lang="en-US" sz="1400">
                          <a:latin typeface="+mn-lt"/>
                        </a:rPr>
                        <a:t>Net Summer ICAP (MW)</a:t>
                      </a:r>
                      <a:endParaRPr lang="en-US" sz="1400" b="1">
                        <a:latin typeface="+mn-lt"/>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dirty="0">
                          <a:solidFill>
                            <a:schemeClr val="tx1"/>
                          </a:solidFill>
                          <a:latin typeface="+mn-lt"/>
                          <a:ea typeface="+mn-ea"/>
                          <a:cs typeface="+mn-cs"/>
                        </a:rPr>
                        <a:t>361 / 363 / 353 / 350 / --*</a:t>
                      </a:r>
                    </a:p>
                  </a:txBody>
                  <a:tcPr marL="6350" marR="6350" marT="6350" marB="0" anchor="ctr">
                    <a:solidFill>
                      <a:schemeClr val="bg1">
                        <a:lumMod val="8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dirty="0">
                          <a:solidFill>
                            <a:schemeClr val="tx1"/>
                          </a:solidFill>
                          <a:latin typeface="+mn-lt"/>
                          <a:ea typeface="+mn-ea"/>
                          <a:cs typeface="+mn-cs"/>
                        </a:rPr>
                        <a:t>443 / 443 / 437 / 432 / 444*</a:t>
                      </a:r>
                    </a:p>
                  </a:txBody>
                  <a:tcPr marL="6350" marR="6350" marT="6350" marB="0" anchor="ctr">
                    <a:solidFill>
                      <a:schemeClr val="bg1">
                        <a:lumMod val="85000"/>
                      </a:schemeClr>
                    </a:solidFill>
                  </a:tcPr>
                </a:tc>
                <a:extLst>
                  <a:ext uri="{0D108BD9-81ED-4DB2-BD59-A6C34878D82A}">
                    <a16:rowId xmlns:a16="http://schemas.microsoft.com/office/drawing/2014/main" val="3136782871"/>
                  </a:ext>
                </a:extLst>
              </a:tr>
              <a:tr h="493961">
                <a:tc>
                  <a:txBody>
                    <a:bodyPr/>
                    <a:lstStyle/>
                    <a:p>
                      <a:r>
                        <a:rPr lang="en-US" sz="1400">
                          <a:latin typeface="+mn-lt"/>
                        </a:rPr>
                        <a:t>Net Heat Rate (HHV in Btu/kWh)</a:t>
                      </a:r>
                    </a:p>
                  </a:txBody>
                  <a:tcPr anchor="ctr">
                    <a:solidFill>
                      <a:schemeClr val="bg1">
                        <a:lumMod val="9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a:solidFill>
                            <a:schemeClr val="tx1"/>
                          </a:solidFill>
                          <a:latin typeface="+mn-lt"/>
                          <a:ea typeface="+mn-ea"/>
                          <a:cs typeface="+mn-cs"/>
                        </a:rPr>
                        <a:t>9320 / 9317 / 9304 / 9311 / --*</a:t>
                      </a:r>
                    </a:p>
                  </a:txBody>
                  <a:tcPr marL="6350" marR="6350" marT="6350" marB="0" anchor="ctr">
                    <a:solidFill>
                      <a:schemeClr val="bg1">
                        <a:lumMod val="9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GB" sz="1400" b="0" kern="1200" dirty="0">
                          <a:solidFill>
                            <a:schemeClr val="tx1"/>
                          </a:solidFill>
                          <a:latin typeface="+mn-lt"/>
                          <a:ea typeface="+mn-ea"/>
                          <a:cs typeface="+mn-cs"/>
                        </a:rPr>
                        <a:t>9318 / 9321 / 9288 / 9299 / 9276*</a:t>
                      </a:r>
                    </a:p>
                  </a:txBody>
                  <a:tcPr marL="6350" marR="6350" marT="6350" marB="0" anchor="ctr">
                    <a:solidFill>
                      <a:schemeClr val="bg1">
                        <a:lumMod val="95000"/>
                      </a:schemeClr>
                    </a:solidFill>
                  </a:tcPr>
                </a:tc>
                <a:extLst>
                  <a:ext uri="{0D108BD9-81ED-4DB2-BD59-A6C34878D82A}">
                    <a16:rowId xmlns:a16="http://schemas.microsoft.com/office/drawing/2014/main" val="1521101307"/>
                  </a:ext>
                </a:extLst>
              </a:tr>
              <a:tr h="493961">
                <a:tc>
                  <a:txBody>
                    <a:bodyPr/>
                    <a:lstStyle/>
                    <a:p>
                      <a:r>
                        <a:rPr lang="en-US" sz="1400">
                          <a:latin typeface="+mn-lt"/>
                        </a:rPr>
                        <a:t>Environmental Controls</a:t>
                      </a: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US" sz="1400" b="0">
                          <a:solidFill>
                            <a:schemeClr val="tx1"/>
                          </a:solidFill>
                          <a:latin typeface="+mn-lt"/>
                        </a:rPr>
                        <a:t>Dry</a:t>
                      </a:r>
                      <a:r>
                        <a:rPr lang="en-US" sz="1400" b="0" baseline="0">
                          <a:solidFill>
                            <a:schemeClr val="tx1"/>
                          </a:solidFill>
                          <a:latin typeface="+mn-lt"/>
                        </a:rPr>
                        <a:t> Low NOx burners, </a:t>
                      </a:r>
                    </a:p>
                    <a:p>
                      <a:pPr marL="0" marR="0" indent="0" algn="ctr" defTabSz="457200" rtl="0" eaLnBrk="1" fontAlgn="auto" latinLnBrk="0" hangingPunct="1">
                        <a:lnSpc>
                          <a:spcPct val="100000"/>
                        </a:lnSpc>
                        <a:spcBef>
                          <a:spcPct val="0"/>
                        </a:spcBef>
                        <a:spcAft>
                          <a:spcPct val="0"/>
                        </a:spcAft>
                        <a:buClrTx/>
                        <a:buSzTx/>
                        <a:buFontTx/>
                        <a:buNone/>
                        <a:defRPr/>
                      </a:pPr>
                      <a:r>
                        <a:rPr lang="en-US" sz="1400" b="0">
                          <a:solidFill>
                            <a:schemeClr val="tx1"/>
                          </a:solidFill>
                          <a:latin typeface="+mn-lt"/>
                        </a:rPr>
                        <a:t>SCR</a:t>
                      </a:r>
                      <a:r>
                        <a:rPr lang="en-US" sz="1400" b="0" baseline="0">
                          <a:solidFill>
                            <a:schemeClr val="tx1"/>
                          </a:solidFill>
                          <a:latin typeface="+mn-lt"/>
                        </a:rPr>
                        <a:t> and </a:t>
                      </a:r>
                      <a:r>
                        <a:rPr lang="en-US" sz="1400" b="0">
                          <a:solidFill>
                            <a:schemeClr val="tx1"/>
                          </a:solidFill>
                          <a:latin typeface="+mn-lt"/>
                        </a:rPr>
                        <a:t>CO Catalyst</a:t>
                      </a:r>
                      <a:endParaRPr lang="en-US" sz="1400" b="0" baseline="0">
                        <a:solidFill>
                          <a:schemeClr val="tx1"/>
                        </a:solidFill>
                        <a:latin typeface="+mn-lt"/>
                      </a:endParaRPr>
                    </a:p>
                  </a:txBody>
                  <a:tcPr anchor="ctr">
                    <a:solidFill>
                      <a:schemeClr val="bg1">
                        <a:lumMod val="85000"/>
                      </a:schemeClr>
                    </a:solidFill>
                  </a:tcPr>
                </a:tc>
                <a:tc>
                  <a:txBody>
                    <a:bodyPr/>
                    <a:lstStyle/>
                    <a:p>
                      <a:pPr marL="0" marR="0" indent="0" algn="ctr" defTabSz="457200" rtl="0" eaLnBrk="1" fontAlgn="auto" latinLnBrk="0" hangingPunct="1">
                        <a:lnSpc>
                          <a:spcPct val="100000"/>
                        </a:lnSpc>
                        <a:spcBef>
                          <a:spcPct val="0"/>
                        </a:spcBef>
                        <a:spcAft>
                          <a:spcPct val="0"/>
                        </a:spcAft>
                        <a:buClrTx/>
                        <a:buSzTx/>
                        <a:buFontTx/>
                        <a:buNone/>
                        <a:defRPr/>
                      </a:pPr>
                      <a:r>
                        <a:rPr lang="en-US" sz="1400" b="0" dirty="0">
                          <a:solidFill>
                            <a:schemeClr val="tx1"/>
                          </a:solidFill>
                          <a:latin typeface="+mn-lt"/>
                        </a:rPr>
                        <a:t>Dry</a:t>
                      </a:r>
                      <a:r>
                        <a:rPr lang="en-US" sz="1400" b="0" baseline="0" dirty="0">
                          <a:solidFill>
                            <a:schemeClr val="tx1"/>
                          </a:solidFill>
                          <a:latin typeface="+mn-lt"/>
                        </a:rPr>
                        <a:t> Low NOx burners, </a:t>
                      </a:r>
                    </a:p>
                    <a:p>
                      <a:pPr marL="0" marR="0" indent="0" algn="ctr" defTabSz="457200" rtl="0" eaLnBrk="1" fontAlgn="auto" latinLnBrk="0" hangingPunct="1">
                        <a:lnSpc>
                          <a:spcPct val="100000"/>
                        </a:lnSpc>
                        <a:spcBef>
                          <a:spcPct val="0"/>
                        </a:spcBef>
                        <a:spcAft>
                          <a:spcPct val="0"/>
                        </a:spcAft>
                        <a:buClrTx/>
                        <a:buSzTx/>
                        <a:buFontTx/>
                        <a:buNone/>
                        <a:defRPr/>
                      </a:pPr>
                      <a:r>
                        <a:rPr lang="en-US" sz="1400" b="0" dirty="0">
                          <a:solidFill>
                            <a:schemeClr val="tx1"/>
                          </a:solidFill>
                          <a:latin typeface="+mn-lt"/>
                        </a:rPr>
                        <a:t>SCR</a:t>
                      </a:r>
                      <a:r>
                        <a:rPr lang="en-US" sz="1400" b="0" baseline="0" dirty="0">
                          <a:solidFill>
                            <a:schemeClr val="tx1"/>
                          </a:solidFill>
                          <a:latin typeface="+mn-lt"/>
                        </a:rPr>
                        <a:t> and </a:t>
                      </a:r>
                      <a:r>
                        <a:rPr lang="en-US" sz="1400" b="0" dirty="0">
                          <a:solidFill>
                            <a:schemeClr val="tx1"/>
                          </a:solidFill>
                          <a:latin typeface="+mn-lt"/>
                        </a:rPr>
                        <a:t>CO Catalyst</a:t>
                      </a:r>
                      <a:endParaRPr lang="en-US" sz="1400" b="0" baseline="0" dirty="0">
                        <a:solidFill>
                          <a:schemeClr val="tx1"/>
                        </a:solidFill>
                        <a:latin typeface="+mn-lt"/>
                      </a:endParaRPr>
                    </a:p>
                  </a:txBody>
                  <a:tcPr anchor="ctr">
                    <a:solidFill>
                      <a:schemeClr val="bg1">
                        <a:lumMod val="85000"/>
                      </a:schemeClr>
                    </a:solidFill>
                  </a:tcPr>
                </a:tc>
                <a:extLst>
                  <a:ext uri="{0D108BD9-81ED-4DB2-BD59-A6C34878D82A}">
                    <a16:rowId xmlns:a16="http://schemas.microsoft.com/office/drawing/2014/main" val="10007"/>
                  </a:ext>
                </a:extLst>
              </a:tr>
              <a:tr h="493961">
                <a:tc>
                  <a:txBody>
                    <a:bodyPr/>
                    <a:lstStyle/>
                    <a:p>
                      <a:r>
                        <a:rPr lang="en-US" sz="1400">
                          <a:latin typeface="+mn-lt"/>
                        </a:rPr>
                        <a:t>Fuel</a:t>
                      </a:r>
                      <a:r>
                        <a:rPr lang="en-US" sz="1400" baseline="0">
                          <a:latin typeface="+mn-lt"/>
                        </a:rPr>
                        <a:t> Supply</a:t>
                      </a:r>
                      <a:endParaRPr lang="en-US" sz="1400">
                        <a:latin typeface="+mn-lt"/>
                      </a:endParaRPr>
                    </a:p>
                  </a:txBody>
                  <a:tcPr anchor="ctr">
                    <a:solidFill>
                      <a:schemeClr val="bg1">
                        <a:lumMod val="95000"/>
                      </a:schemeClr>
                    </a:solidFill>
                  </a:tcPr>
                </a:tc>
                <a:tc>
                  <a:txBody>
                    <a:bodyPr/>
                    <a:lstStyle/>
                    <a:p>
                      <a:pPr algn="ctr"/>
                      <a:r>
                        <a:rPr lang="en-US" sz="1400" b="0">
                          <a:solidFill>
                            <a:schemeClr val="tx1"/>
                          </a:solidFill>
                          <a:latin typeface="+mn-lt"/>
                        </a:rPr>
                        <a:t>Firm Gas</a:t>
                      </a:r>
                    </a:p>
                  </a:txBody>
                  <a:tcPr anchor="ctr">
                    <a:solidFill>
                      <a:schemeClr val="bg1">
                        <a:lumMod val="95000"/>
                      </a:schemeClr>
                    </a:solidFill>
                  </a:tcPr>
                </a:tc>
                <a:tc>
                  <a:txBody>
                    <a:bodyPr/>
                    <a:lstStyle/>
                    <a:p>
                      <a:pPr algn="ctr"/>
                      <a:r>
                        <a:rPr lang="en-US" sz="1400" b="1" dirty="0">
                          <a:solidFill>
                            <a:srgbClr val="FF0000"/>
                          </a:solidFill>
                          <a:latin typeface="+mn-lt"/>
                        </a:rPr>
                        <a:t>Dual Fuel</a:t>
                      </a:r>
                    </a:p>
                  </a:txBody>
                  <a:tcPr anchor="ctr">
                    <a:solidFill>
                      <a:schemeClr val="bg1">
                        <a:lumMod val="95000"/>
                      </a:schemeClr>
                    </a:solidFill>
                  </a:tcPr>
                </a:tc>
                <a:extLst>
                  <a:ext uri="{0D108BD9-81ED-4DB2-BD59-A6C34878D82A}">
                    <a16:rowId xmlns:a16="http://schemas.microsoft.com/office/drawing/2014/main" val="3899539453"/>
                  </a:ext>
                </a:extLst>
              </a:tr>
            </a:tbl>
          </a:graphicData>
        </a:graphic>
      </p:graphicFrame>
      <p:sp>
        <p:nvSpPr>
          <p:cNvPr id="11" name="Rectangle 10">
            <a:extLst>
              <a:ext uri="{FF2B5EF4-FFF2-40B4-BE49-F238E27FC236}">
                <a16:creationId xmlns:a16="http://schemas.microsoft.com/office/drawing/2014/main" id="{D9938AFC-0D7C-9884-5979-0776493EBA09}"/>
              </a:ext>
            </a:extLst>
          </p:cNvPr>
          <p:cNvSpPr/>
          <p:nvPr/>
        </p:nvSpPr>
        <p:spPr>
          <a:xfrm>
            <a:off x="4379769" y="5308399"/>
            <a:ext cx="7812231" cy="707886"/>
          </a:xfrm>
          <a:prstGeom prst="rect">
            <a:avLst/>
          </a:prstGeom>
        </p:spPr>
        <p:txBody>
          <a:bodyPr wrap="square">
            <a:spAutoFit/>
          </a:bodyPr>
          <a:lstStyle/>
          <a:p>
            <a:r>
              <a:rPr lang="en-US" sz="1000" dirty="0"/>
              <a:t>Sources and Notes: </a:t>
            </a:r>
            <a:r>
              <a:rPr lang="en-GB" sz="1000" dirty="0"/>
              <a:t>*For EMAAC, SWMAAC, Rest of RTO, WMAAC, and ComEd respectively.</a:t>
            </a:r>
            <a:br>
              <a:rPr lang="en-GB" sz="1000" dirty="0"/>
            </a:br>
            <a:r>
              <a:rPr lang="en-US" sz="1000" dirty="0"/>
              <a:t>See Affidavit of Dr. Samuel A. Newell, Dr. Andrew W. Thompson, Dr. Bin Zhou, and Joshua C. Junge Regarding Updates to PJM’s CONE and Net Energy and Ancillary Service Offset Parameters for Delivery Years 2028/29 Through 2031/32.” Filed before the Federal Energy Regulatory Commission November 7, 2025, </a:t>
            </a:r>
            <a:r>
              <a:rPr lang="en-US" sz="1000" dirty="0">
                <a:hlinkClick r:id="rId2"/>
              </a:rPr>
              <a:t>Docket No. ER26-455</a:t>
            </a:r>
            <a:r>
              <a:rPr lang="en-US" sz="1000" dirty="0"/>
              <a:t>; See also Newell et al., </a:t>
            </a:r>
            <a:r>
              <a:rPr lang="en-US" sz="1000" dirty="0">
                <a:solidFill>
                  <a:schemeClr val="bg2"/>
                </a:solidFill>
                <a:hlinkClick r:id="rId3"/>
              </a:rPr>
              <a:t>PJM CONE 2026/2027 Report</a:t>
            </a:r>
            <a:r>
              <a:rPr lang="en-US" sz="1000" dirty="0">
                <a:solidFill>
                  <a:schemeClr val="bg2"/>
                </a:solidFill>
              </a:rPr>
              <a:t>, </a:t>
            </a:r>
            <a:r>
              <a:rPr lang="en-US" sz="1000" dirty="0"/>
              <a:t>April 21, 2022.</a:t>
            </a:r>
          </a:p>
        </p:txBody>
      </p:sp>
      <p:sp>
        <p:nvSpPr>
          <p:cNvPr id="6" name="Slide Number Placeholder 5">
            <a:extLst>
              <a:ext uri="{FF2B5EF4-FFF2-40B4-BE49-F238E27FC236}">
                <a16:creationId xmlns:a16="http://schemas.microsoft.com/office/drawing/2014/main" id="{46961D9A-15EB-68F6-2236-F3ED1E050DE7}"/>
              </a:ext>
            </a:extLst>
          </p:cNvPr>
          <p:cNvSpPr>
            <a:spLocks noGrp="1"/>
          </p:cNvSpPr>
          <p:nvPr>
            <p:ph type="sldNum" sz="quarter" idx="26"/>
          </p:nvPr>
        </p:nvSpPr>
        <p:spPr/>
        <p:txBody>
          <a:bodyPr/>
          <a:lstStyle/>
          <a:p>
            <a:r>
              <a:rPr lang="en-US"/>
              <a:t>brattle.com | </a:t>
            </a:r>
            <a:fld id="{C95ECF09-ED6D-489D-87B4-9DBCD4D54A41}" type="slidenum">
              <a:rPr lang="en-US" smtClean="0"/>
              <a:pPr/>
              <a:t>9</a:t>
            </a:fld>
            <a:endParaRPr lang="en-US"/>
          </a:p>
        </p:txBody>
      </p:sp>
    </p:spTree>
    <p:extLst>
      <p:ext uri="{BB962C8B-B14F-4D97-AF65-F5344CB8AC3E}">
        <p14:creationId xmlns:p14="http://schemas.microsoft.com/office/powerpoint/2010/main" val="394636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508000" y="7549"/>
            <a:ext cx="6040438" cy="477054"/>
          </a:xfrm>
        </p:spPr>
        <p:txBody>
          <a:bodyPr/>
          <a:lstStyle/>
          <a:p>
            <a:r>
              <a:rPr lang="en-US" dirty="0"/>
              <a:t>Brattle 2025 PJM CONE Study</a:t>
            </a:r>
          </a:p>
        </p:txBody>
      </p:sp>
      <p:sp>
        <p:nvSpPr>
          <p:cNvPr id="6" name="Title 5"/>
          <p:cNvSpPr>
            <a:spLocks noGrp="1"/>
          </p:cNvSpPr>
          <p:nvPr>
            <p:ph type="title"/>
          </p:nvPr>
        </p:nvSpPr>
        <p:spPr>
          <a:xfrm>
            <a:off x="508000" y="512748"/>
            <a:ext cx="11049262" cy="555476"/>
          </a:xfrm>
        </p:spPr>
        <p:txBody>
          <a:bodyPr/>
          <a:lstStyle/>
          <a:p>
            <a:r>
              <a:rPr lang="en-US" dirty="0"/>
              <a:t>Drivers of Real Increases In CT CONE in PJM</a:t>
            </a:r>
          </a:p>
        </p:txBody>
      </p:sp>
      <p:sp>
        <p:nvSpPr>
          <p:cNvPr id="8" name="TextBox 21">
            <a:extLst>
              <a:ext uri="{FF2B5EF4-FFF2-40B4-BE49-F238E27FC236}">
                <a16:creationId xmlns:a16="http://schemas.microsoft.com/office/drawing/2014/main" id="{23EC3930-9B17-E5C0-3A83-F867108F2C19}"/>
              </a:ext>
            </a:extLst>
          </p:cNvPr>
          <p:cNvSpPr txBox="1"/>
          <p:nvPr/>
        </p:nvSpPr>
        <p:spPr>
          <a:xfrm>
            <a:off x="3380147" y="5032413"/>
            <a:ext cx="2260785" cy="1631216"/>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a:ea typeface="+mn-ea"/>
                <a:cs typeface="+mn-cs"/>
              </a:defRPr>
            </a:lvl1pPr>
            <a:lvl2pPr marL="607988" indent="-150807" algn="l" rtl="0" fontAlgn="base">
              <a:spcBef>
                <a:spcPct val="0"/>
              </a:spcBef>
              <a:spcAft>
                <a:spcPct val="0"/>
              </a:spcAft>
              <a:defRPr kern="1200">
                <a:solidFill>
                  <a:schemeClr val="tx1"/>
                </a:solidFill>
                <a:latin typeface="Arial"/>
                <a:ea typeface="+mn-ea"/>
                <a:cs typeface="+mn-cs"/>
              </a:defRPr>
            </a:lvl2pPr>
            <a:lvl3pPr marL="1217563" indent="-303200" algn="l" rtl="0" fontAlgn="base">
              <a:spcBef>
                <a:spcPct val="0"/>
              </a:spcBef>
              <a:spcAft>
                <a:spcPct val="0"/>
              </a:spcAft>
              <a:defRPr kern="1200">
                <a:solidFill>
                  <a:schemeClr val="tx1"/>
                </a:solidFill>
                <a:latin typeface="Arial"/>
                <a:ea typeface="+mn-ea"/>
                <a:cs typeface="+mn-cs"/>
              </a:defRPr>
            </a:lvl3pPr>
            <a:lvl4pPr marL="1827136" indent="-455594" algn="l" rtl="0" fontAlgn="base">
              <a:spcBef>
                <a:spcPct val="0"/>
              </a:spcBef>
              <a:spcAft>
                <a:spcPct val="0"/>
              </a:spcAft>
              <a:defRPr kern="1200">
                <a:solidFill>
                  <a:schemeClr val="tx1"/>
                </a:solidFill>
                <a:latin typeface="Arial"/>
                <a:ea typeface="+mn-ea"/>
                <a:cs typeface="+mn-cs"/>
              </a:defRPr>
            </a:lvl4pPr>
            <a:lvl5pPr marL="2436711" indent="-607988" algn="l" rtl="0" fontAlgn="base">
              <a:spcBef>
                <a:spcPct val="0"/>
              </a:spcBef>
              <a:spcAft>
                <a:spcPct val="0"/>
              </a:spcAft>
              <a:defRPr kern="1200">
                <a:solidFill>
                  <a:schemeClr val="tx1"/>
                </a:solidFill>
                <a:latin typeface="Arial"/>
                <a:ea typeface="+mn-ea"/>
                <a:cs typeface="+mn-cs"/>
              </a:defRPr>
            </a:lvl5pPr>
            <a:lvl6pPr marL="2285905" algn="l" defTabSz="914361" rtl="0" eaLnBrk="1" latinLnBrk="0" hangingPunct="1">
              <a:defRPr kern="1200">
                <a:solidFill>
                  <a:schemeClr val="tx1"/>
                </a:solidFill>
                <a:latin typeface="Arial"/>
                <a:ea typeface="+mn-ea"/>
                <a:cs typeface="+mn-cs"/>
              </a:defRPr>
            </a:lvl6pPr>
            <a:lvl7pPr marL="2743085" algn="l" defTabSz="914361" rtl="0" eaLnBrk="1" latinLnBrk="0" hangingPunct="1">
              <a:defRPr kern="1200">
                <a:solidFill>
                  <a:schemeClr val="tx1"/>
                </a:solidFill>
                <a:latin typeface="Arial"/>
                <a:ea typeface="+mn-ea"/>
                <a:cs typeface="+mn-cs"/>
              </a:defRPr>
            </a:lvl7pPr>
            <a:lvl8pPr marL="3200267" algn="l" defTabSz="914361" rtl="0" eaLnBrk="1" latinLnBrk="0" hangingPunct="1">
              <a:defRPr kern="1200">
                <a:solidFill>
                  <a:schemeClr val="tx1"/>
                </a:solidFill>
                <a:latin typeface="Arial"/>
                <a:ea typeface="+mn-ea"/>
                <a:cs typeface="+mn-cs"/>
              </a:defRPr>
            </a:lvl8pPr>
            <a:lvl9pPr marL="3657448" algn="l" defTabSz="914361" rtl="0" eaLnBrk="1" latinLnBrk="0" hangingPunct="1">
              <a:defRPr kern="1200">
                <a:solidFill>
                  <a:schemeClr val="tx1"/>
                </a:solidFill>
                <a:latin typeface="Arial"/>
                <a:ea typeface="+mn-ea"/>
                <a:cs typeface="+mn-cs"/>
              </a:defRPr>
            </a:lvl9pPr>
          </a:lstStyle>
          <a:p>
            <a:pPr algn="ctr"/>
            <a:r>
              <a:rPr lang="en-US" sz="1100" dirty="0">
                <a:latin typeface="+mn-lt"/>
              </a:rPr>
              <a:t>Tight supply for major equipment, labor, and EPC increases capital cost by 61% in real terms; </a:t>
            </a:r>
          </a:p>
          <a:p>
            <a:pPr algn="ctr"/>
            <a:endParaRPr lang="en-US" sz="600" dirty="0">
              <a:latin typeface="+mn-lt"/>
            </a:endParaRPr>
          </a:p>
          <a:p>
            <a:pPr algn="ctr"/>
            <a:r>
              <a:rPr lang="en-US" sz="1100" dirty="0">
                <a:latin typeface="+mn-lt"/>
              </a:rPr>
              <a:t>Switch to 7HA.03 with dual fuel, wet compression, and higher firing temperature increases ICAP by 24%;</a:t>
            </a:r>
          </a:p>
          <a:p>
            <a:pPr algn="ctr"/>
            <a:endParaRPr lang="en-US" sz="600" dirty="0">
              <a:latin typeface="+mn-lt"/>
            </a:endParaRPr>
          </a:p>
          <a:p>
            <a:pPr algn="ctr"/>
            <a:r>
              <a:rPr lang="en-US" sz="1100" dirty="0">
                <a:latin typeface="+mn-lt"/>
              </a:rPr>
              <a:t>On net, $/kW overnight cost increases by 30% in real terms</a:t>
            </a:r>
          </a:p>
        </p:txBody>
      </p:sp>
      <p:sp>
        <p:nvSpPr>
          <p:cNvPr id="10" name="TextBox 23">
            <a:extLst>
              <a:ext uri="{FF2B5EF4-FFF2-40B4-BE49-F238E27FC236}">
                <a16:creationId xmlns:a16="http://schemas.microsoft.com/office/drawing/2014/main" id="{B9459996-41DF-659F-2987-BE42FEC867D9}"/>
              </a:ext>
            </a:extLst>
          </p:cNvPr>
          <p:cNvSpPr txBox="1"/>
          <p:nvPr/>
        </p:nvSpPr>
        <p:spPr>
          <a:xfrm>
            <a:off x="5844253" y="5006096"/>
            <a:ext cx="1518867" cy="1477328"/>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a:ea typeface="+mn-ea"/>
                <a:cs typeface="+mn-cs"/>
              </a:defRPr>
            </a:lvl1pPr>
            <a:lvl2pPr marL="607988" indent="-150807" algn="l" rtl="0" fontAlgn="base">
              <a:spcBef>
                <a:spcPct val="0"/>
              </a:spcBef>
              <a:spcAft>
                <a:spcPct val="0"/>
              </a:spcAft>
              <a:defRPr kern="1200">
                <a:solidFill>
                  <a:schemeClr val="tx1"/>
                </a:solidFill>
                <a:latin typeface="Arial"/>
                <a:ea typeface="+mn-ea"/>
                <a:cs typeface="+mn-cs"/>
              </a:defRPr>
            </a:lvl2pPr>
            <a:lvl3pPr marL="1217563" indent="-303200" algn="l" rtl="0" fontAlgn="base">
              <a:spcBef>
                <a:spcPct val="0"/>
              </a:spcBef>
              <a:spcAft>
                <a:spcPct val="0"/>
              </a:spcAft>
              <a:defRPr kern="1200">
                <a:solidFill>
                  <a:schemeClr val="tx1"/>
                </a:solidFill>
                <a:latin typeface="Arial"/>
                <a:ea typeface="+mn-ea"/>
                <a:cs typeface="+mn-cs"/>
              </a:defRPr>
            </a:lvl3pPr>
            <a:lvl4pPr marL="1827136" indent="-455594" algn="l" rtl="0" fontAlgn="base">
              <a:spcBef>
                <a:spcPct val="0"/>
              </a:spcBef>
              <a:spcAft>
                <a:spcPct val="0"/>
              </a:spcAft>
              <a:defRPr kern="1200">
                <a:solidFill>
                  <a:schemeClr val="tx1"/>
                </a:solidFill>
                <a:latin typeface="Arial"/>
                <a:ea typeface="+mn-ea"/>
                <a:cs typeface="+mn-cs"/>
              </a:defRPr>
            </a:lvl4pPr>
            <a:lvl5pPr marL="2436711" indent="-607988" algn="l" rtl="0" fontAlgn="base">
              <a:spcBef>
                <a:spcPct val="0"/>
              </a:spcBef>
              <a:spcAft>
                <a:spcPct val="0"/>
              </a:spcAft>
              <a:defRPr kern="1200">
                <a:solidFill>
                  <a:schemeClr val="tx1"/>
                </a:solidFill>
                <a:latin typeface="Arial"/>
                <a:ea typeface="+mn-ea"/>
                <a:cs typeface="+mn-cs"/>
              </a:defRPr>
            </a:lvl5pPr>
            <a:lvl6pPr marL="2285905" algn="l" defTabSz="914361" rtl="0" eaLnBrk="1" latinLnBrk="0" hangingPunct="1">
              <a:defRPr kern="1200">
                <a:solidFill>
                  <a:schemeClr val="tx1"/>
                </a:solidFill>
                <a:latin typeface="Arial"/>
                <a:ea typeface="+mn-ea"/>
                <a:cs typeface="+mn-cs"/>
              </a:defRPr>
            </a:lvl6pPr>
            <a:lvl7pPr marL="2743085" algn="l" defTabSz="914361" rtl="0" eaLnBrk="1" latinLnBrk="0" hangingPunct="1">
              <a:defRPr kern="1200">
                <a:solidFill>
                  <a:schemeClr val="tx1"/>
                </a:solidFill>
                <a:latin typeface="Arial"/>
                <a:ea typeface="+mn-ea"/>
                <a:cs typeface="+mn-cs"/>
              </a:defRPr>
            </a:lvl7pPr>
            <a:lvl8pPr marL="3200267" algn="l" defTabSz="914361" rtl="0" eaLnBrk="1" latinLnBrk="0" hangingPunct="1">
              <a:defRPr kern="1200">
                <a:solidFill>
                  <a:schemeClr val="tx1"/>
                </a:solidFill>
                <a:latin typeface="Arial"/>
                <a:ea typeface="+mn-ea"/>
                <a:cs typeface="+mn-cs"/>
              </a:defRPr>
            </a:lvl8pPr>
            <a:lvl9pPr marL="3657448" algn="l" defTabSz="914361" rtl="0" eaLnBrk="1" latinLnBrk="0" hangingPunct="1">
              <a:defRPr kern="1200">
                <a:solidFill>
                  <a:schemeClr val="tx1"/>
                </a:solidFill>
                <a:latin typeface="Arial"/>
                <a:ea typeface="+mn-ea"/>
                <a:cs typeface="+mn-cs"/>
              </a:defRPr>
            </a:lvl9pPr>
          </a:lstStyle>
          <a:p>
            <a:pPr algn="ctr"/>
            <a:r>
              <a:rPr lang="en-US" sz="1050" dirty="0">
                <a:latin typeface="+mn-lt"/>
              </a:rPr>
              <a:t>Longer construction timeline (from 20 mo. to 44) and higher ATWACC (from 8% in 2022 to 9.5% in 2025)</a:t>
            </a:r>
            <a:r>
              <a:rPr lang="en-GB" sz="1050" dirty="0">
                <a:latin typeface="+mn-lt"/>
              </a:rPr>
              <a:t>; </a:t>
            </a:r>
          </a:p>
          <a:p>
            <a:pPr algn="ctr"/>
            <a:endParaRPr lang="en-GB" sz="600" dirty="0">
              <a:latin typeface="+mn-lt"/>
            </a:endParaRPr>
          </a:p>
          <a:p>
            <a:pPr algn="ctr"/>
            <a:r>
              <a:rPr lang="en-GB" sz="1050" dirty="0">
                <a:latin typeface="+mn-lt"/>
              </a:rPr>
              <a:t>offset by partial realization of </a:t>
            </a:r>
            <a:r>
              <a:rPr lang="en-US" sz="1050" dirty="0">
                <a:latin typeface="+mn-lt"/>
              </a:rPr>
              <a:t>100% bonus depreciation</a:t>
            </a:r>
          </a:p>
        </p:txBody>
      </p:sp>
      <p:sp>
        <p:nvSpPr>
          <p:cNvPr id="4" name="TextBox 23">
            <a:extLst>
              <a:ext uri="{FF2B5EF4-FFF2-40B4-BE49-F238E27FC236}">
                <a16:creationId xmlns:a16="http://schemas.microsoft.com/office/drawing/2014/main" id="{5685B6EE-8702-93A8-1F25-D5CFDA88EB6A}"/>
              </a:ext>
            </a:extLst>
          </p:cNvPr>
          <p:cNvSpPr txBox="1"/>
          <p:nvPr/>
        </p:nvSpPr>
        <p:spPr>
          <a:xfrm>
            <a:off x="7769761" y="5006212"/>
            <a:ext cx="1518867" cy="1315745"/>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a:ea typeface="+mn-ea"/>
                <a:cs typeface="+mn-cs"/>
              </a:defRPr>
            </a:lvl1pPr>
            <a:lvl2pPr marL="607988" indent="-150807" algn="l" rtl="0" fontAlgn="base">
              <a:spcBef>
                <a:spcPct val="0"/>
              </a:spcBef>
              <a:spcAft>
                <a:spcPct val="0"/>
              </a:spcAft>
              <a:defRPr kern="1200">
                <a:solidFill>
                  <a:schemeClr val="tx1"/>
                </a:solidFill>
                <a:latin typeface="Arial"/>
                <a:ea typeface="+mn-ea"/>
                <a:cs typeface="+mn-cs"/>
              </a:defRPr>
            </a:lvl2pPr>
            <a:lvl3pPr marL="1217563" indent="-303200" algn="l" rtl="0" fontAlgn="base">
              <a:spcBef>
                <a:spcPct val="0"/>
              </a:spcBef>
              <a:spcAft>
                <a:spcPct val="0"/>
              </a:spcAft>
              <a:defRPr kern="1200">
                <a:solidFill>
                  <a:schemeClr val="tx1"/>
                </a:solidFill>
                <a:latin typeface="Arial"/>
                <a:ea typeface="+mn-ea"/>
                <a:cs typeface="+mn-cs"/>
              </a:defRPr>
            </a:lvl3pPr>
            <a:lvl4pPr marL="1827136" indent="-455594" algn="l" rtl="0" fontAlgn="base">
              <a:spcBef>
                <a:spcPct val="0"/>
              </a:spcBef>
              <a:spcAft>
                <a:spcPct val="0"/>
              </a:spcAft>
              <a:defRPr kern="1200">
                <a:solidFill>
                  <a:schemeClr val="tx1"/>
                </a:solidFill>
                <a:latin typeface="Arial"/>
                <a:ea typeface="+mn-ea"/>
                <a:cs typeface="+mn-cs"/>
              </a:defRPr>
            </a:lvl4pPr>
            <a:lvl5pPr marL="2436711" indent="-607988" algn="l" rtl="0" fontAlgn="base">
              <a:spcBef>
                <a:spcPct val="0"/>
              </a:spcBef>
              <a:spcAft>
                <a:spcPct val="0"/>
              </a:spcAft>
              <a:defRPr kern="1200">
                <a:solidFill>
                  <a:schemeClr val="tx1"/>
                </a:solidFill>
                <a:latin typeface="Arial"/>
                <a:ea typeface="+mn-ea"/>
                <a:cs typeface="+mn-cs"/>
              </a:defRPr>
            </a:lvl5pPr>
            <a:lvl6pPr marL="2285905" algn="l" defTabSz="914361" rtl="0" eaLnBrk="1" latinLnBrk="0" hangingPunct="1">
              <a:defRPr kern="1200">
                <a:solidFill>
                  <a:schemeClr val="tx1"/>
                </a:solidFill>
                <a:latin typeface="Arial"/>
                <a:ea typeface="+mn-ea"/>
                <a:cs typeface="+mn-cs"/>
              </a:defRPr>
            </a:lvl6pPr>
            <a:lvl7pPr marL="2743085" algn="l" defTabSz="914361" rtl="0" eaLnBrk="1" latinLnBrk="0" hangingPunct="1">
              <a:defRPr kern="1200">
                <a:solidFill>
                  <a:schemeClr val="tx1"/>
                </a:solidFill>
                <a:latin typeface="Arial"/>
                <a:ea typeface="+mn-ea"/>
                <a:cs typeface="+mn-cs"/>
              </a:defRPr>
            </a:lvl7pPr>
            <a:lvl8pPr marL="3200267" algn="l" defTabSz="914361" rtl="0" eaLnBrk="1" latinLnBrk="0" hangingPunct="1">
              <a:defRPr kern="1200">
                <a:solidFill>
                  <a:schemeClr val="tx1"/>
                </a:solidFill>
                <a:latin typeface="Arial"/>
                <a:ea typeface="+mn-ea"/>
                <a:cs typeface="+mn-cs"/>
              </a:defRPr>
            </a:lvl8pPr>
            <a:lvl9pPr marL="3657448" algn="l" defTabSz="914361" rtl="0" eaLnBrk="1" latinLnBrk="0" hangingPunct="1">
              <a:defRPr kern="1200">
                <a:solidFill>
                  <a:schemeClr val="tx1"/>
                </a:solidFill>
                <a:latin typeface="Arial"/>
                <a:ea typeface="+mn-ea"/>
                <a:cs typeface="+mn-cs"/>
              </a:defRPr>
            </a:lvl9pPr>
          </a:lstStyle>
          <a:p>
            <a:pPr algn="ctr"/>
            <a:r>
              <a:rPr lang="en-US" sz="1050" dirty="0">
                <a:latin typeface="+mn-lt"/>
              </a:rPr>
              <a:t>Reduction due to change from firm gas to dual fuel; </a:t>
            </a:r>
          </a:p>
          <a:p>
            <a:pPr algn="ctr"/>
            <a:endParaRPr lang="en-US" sz="600" dirty="0">
              <a:latin typeface="+mn-lt"/>
            </a:endParaRPr>
          </a:p>
          <a:p>
            <a:pPr algn="ctr"/>
            <a:r>
              <a:rPr lang="en-US" sz="1050" dirty="0">
                <a:latin typeface="+mn-lt"/>
              </a:rPr>
              <a:t>offset by small increases in property tax and insurance in line with overnight capital costs</a:t>
            </a:r>
          </a:p>
        </p:txBody>
      </p:sp>
      <p:sp>
        <p:nvSpPr>
          <p:cNvPr id="9" name="Slide Number Placeholder 8">
            <a:extLst>
              <a:ext uri="{FF2B5EF4-FFF2-40B4-BE49-F238E27FC236}">
                <a16:creationId xmlns:a16="http://schemas.microsoft.com/office/drawing/2014/main" id="{274DF9BC-18C8-8606-0B8E-CE3E47101B66}"/>
              </a:ext>
            </a:extLst>
          </p:cNvPr>
          <p:cNvSpPr>
            <a:spLocks noGrp="1"/>
          </p:cNvSpPr>
          <p:nvPr>
            <p:ph type="sldNum" sz="quarter" idx="21"/>
          </p:nvPr>
        </p:nvSpPr>
        <p:spPr/>
        <p:txBody>
          <a:bodyPr/>
          <a:lstStyle/>
          <a:p>
            <a:r>
              <a:rPr lang="en-US"/>
              <a:t>brattle.com | </a:t>
            </a:r>
            <a:fld id="{C95ECF09-ED6D-489D-87B4-9DBCD4D54A41}" type="slidenum">
              <a:rPr lang="en-US" smtClean="0"/>
              <a:pPr/>
              <a:t>10</a:t>
            </a:fld>
            <a:endParaRPr lang="en-US"/>
          </a:p>
        </p:txBody>
      </p:sp>
      <p:grpSp>
        <p:nvGrpSpPr>
          <p:cNvPr id="14" name="Group 13">
            <a:extLst>
              <a:ext uri="{FF2B5EF4-FFF2-40B4-BE49-F238E27FC236}">
                <a16:creationId xmlns:a16="http://schemas.microsoft.com/office/drawing/2014/main" id="{9D72E2BA-52E2-182D-3274-EEE0E0FB4547}"/>
              </a:ext>
            </a:extLst>
          </p:cNvPr>
          <p:cNvGrpSpPr/>
          <p:nvPr/>
        </p:nvGrpSpPr>
        <p:grpSpPr>
          <a:xfrm>
            <a:off x="806850" y="1215986"/>
            <a:ext cx="10782121" cy="3816427"/>
            <a:chOff x="806850" y="1215986"/>
            <a:chExt cx="10782121" cy="3816427"/>
          </a:xfrm>
        </p:grpSpPr>
        <p:pic>
          <p:nvPicPr>
            <p:cNvPr id="12" name="Picture 11">
              <a:extLst>
                <a:ext uri="{FF2B5EF4-FFF2-40B4-BE49-F238E27FC236}">
                  <a16:creationId xmlns:a16="http://schemas.microsoft.com/office/drawing/2014/main" id="{1A8AAB76-7C83-90AC-7A22-D9091F0B1AE3}"/>
                </a:ext>
              </a:extLst>
            </p:cNvPr>
            <p:cNvPicPr>
              <a:picLocks noChangeAspect="1"/>
            </p:cNvPicPr>
            <p:nvPr/>
          </p:nvPicPr>
          <p:blipFill>
            <a:blip r:embed="rId3"/>
            <a:srcRect l="5287"/>
            <a:stretch>
              <a:fillRect/>
            </a:stretch>
          </p:blipFill>
          <p:spPr>
            <a:xfrm>
              <a:off x="1183906" y="1215986"/>
              <a:ext cx="10405065" cy="3816427"/>
            </a:xfrm>
            <a:prstGeom prst="rect">
              <a:avLst/>
            </a:prstGeom>
          </p:spPr>
        </p:pic>
        <p:sp>
          <p:nvSpPr>
            <p:cNvPr id="13" name="TextBox 12">
              <a:extLst>
                <a:ext uri="{FF2B5EF4-FFF2-40B4-BE49-F238E27FC236}">
                  <a16:creationId xmlns:a16="http://schemas.microsoft.com/office/drawing/2014/main" id="{9347143A-1D67-B55F-578D-E93A82DF895B}"/>
                </a:ext>
              </a:extLst>
            </p:cNvPr>
            <p:cNvSpPr txBox="1"/>
            <p:nvPr/>
          </p:nvSpPr>
          <p:spPr>
            <a:xfrm rot="16200000">
              <a:off x="-674407" y="2697243"/>
              <a:ext cx="3301068" cy="338554"/>
            </a:xfrm>
            <a:prstGeom prst="rect">
              <a:avLst/>
            </a:prstGeom>
            <a:noFill/>
          </p:spPr>
          <p:txBody>
            <a:bodyPr wrap="square" rtlCol="0">
              <a:spAutoFit/>
            </a:bodyPr>
            <a:lstStyle/>
            <a:p>
              <a:pPr algn="ctr"/>
              <a:r>
                <a:rPr lang="en-US" sz="1600" b="1"/>
                <a:t>Gross CONE (2028$/MW-day ICAP)</a:t>
              </a:r>
            </a:p>
          </p:txBody>
        </p:sp>
      </p:grpSp>
      <p:sp>
        <p:nvSpPr>
          <p:cNvPr id="2" name="TextBox 21">
            <a:extLst>
              <a:ext uri="{FF2B5EF4-FFF2-40B4-BE49-F238E27FC236}">
                <a16:creationId xmlns:a16="http://schemas.microsoft.com/office/drawing/2014/main" id="{132A3D40-AE35-DC58-22CF-DB85B1A68B6E}"/>
              </a:ext>
            </a:extLst>
          </p:cNvPr>
          <p:cNvSpPr txBox="1"/>
          <p:nvPr/>
        </p:nvSpPr>
        <p:spPr>
          <a:xfrm>
            <a:off x="1468731" y="5035258"/>
            <a:ext cx="2260785" cy="430887"/>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a:ea typeface="+mn-ea"/>
                <a:cs typeface="+mn-cs"/>
              </a:defRPr>
            </a:lvl1pPr>
            <a:lvl2pPr marL="607988" indent="-150807" algn="l" rtl="0" fontAlgn="base">
              <a:spcBef>
                <a:spcPct val="0"/>
              </a:spcBef>
              <a:spcAft>
                <a:spcPct val="0"/>
              </a:spcAft>
              <a:defRPr kern="1200">
                <a:solidFill>
                  <a:schemeClr val="tx1"/>
                </a:solidFill>
                <a:latin typeface="Arial"/>
                <a:ea typeface="+mn-ea"/>
                <a:cs typeface="+mn-cs"/>
              </a:defRPr>
            </a:lvl2pPr>
            <a:lvl3pPr marL="1217563" indent="-303200" algn="l" rtl="0" fontAlgn="base">
              <a:spcBef>
                <a:spcPct val="0"/>
              </a:spcBef>
              <a:spcAft>
                <a:spcPct val="0"/>
              </a:spcAft>
              <a:defRPr kern="1200">
                <a:solidFill>
                  <a:schemeClr val="tx1"/>
                </a:solidFill>
                <a:latin typeface="Arial"/>
                <a:ea typeface="+mn-ea"/>
                <a:cs typeface="+mn-cs"/>
              </a:defRPr>
            </a:lvl3pPr>
            <a:lvl4pPr marL="1827136" indent="-455594" algn="l" rtl="0" fontAlgn="base">
              <a:spcBef>
                <a:spcPct val="0"/>
              </a:spcBef>
              <a:spcAft>
                <a:spcPct val="0"/>
              </a:spcAft>
              <a:defRPr kern="1200">
                <a:solidFill>
                  <a:schemeClr val="tx1"/>
                </a:solidFill>
                <a:latin typeface="Arial"/>
                <a:ea typeface="+mn-ea"/>
                <a:cs typeface="+mn-cs"/>
              </a:defRPr>
            </a:lvl4pPr>
            <a:lvl5pPr marL="2436711" indent="-607988" algn="l" rtl="0" fontAlgn="base">
              <a:spcBef>
                <a:spcPct val="0"/>
              </a:spcBef>
              <a:spcAft>
                <a:spcPct val="0"/>
              </a:spcAft>
              <a:defRPr kern="1200">
                <a:solidFill>
                  <a:schemeClr val="tx1"/>
                </a:solidFill>
                <a:latin typeface="Arial"/>
                <a:ea typeface="+mn-ea"/>
                <a:cs typeface="+mn-cs"/>
              </a:defRPr>
            </a:lvl5pPr>
            <a:lvl6pPr marL="2285905" algn="l" defTabSz="914361" rtl="0" eaLnBrk="1" latinLnBrk="0" hangingPunct="1">
              <a:defRPr kern="1200">
                <a:solidFill>
                  <a:schemeClr val="tx1"/>
                </a:solidFill>
                <a:latin typeface="Arial"/>
                <a:ea typeface="+mn-ea"/>
                <a:cs typeface="+mn-cs"/>
              </a:defRPr>
            </a:lvl6pPr>
            <a:lvl7pPr marL="2743085" algn="l" defTabSz="914361" rtl="0" eaLnBrk="1" latinLnBrk="0" hangingPunct="1">
              <a:defRPr kern="1200">
                <a:solidFill>
                  <a:schemeClr val="tx1"/>
                </a:solidFill>
                <a:latin typeface="Arial"/>
                <a:ea typeface="+mn-ea"/>
                <a:cs typeface="+mn-cs"/>
              </a:defRPr>
            </a:lvl7pPr>
            <a:lvl8pPr marL="3200267" algn="l" defTabSz="914361" rtl="0" eaLnBrk="1" latinLnBrk="0" hangingPunct="1">
              <a:defRPr kern="1200">
                <a:solidFill>
                  <a:schemeClr val="tx1"/>
                </a:solidFill>
                <a:latin typeface="Arial"/>
                <a:ea typeface="+mn-ea"/>
                <a:cs typeface="+mn-cs"/>
              </a:defRPr>
            </a:lvl8pPr>
            <a:lvl9pPr marL="3657448" algn="l" defTabSz="914361" rtl="0" eaLnBrk="1" latinLnBrk="0" hangingPunct="1">
              <a:defRPr kern="1200">
                <a:solidFill>
                  <a:schemeClr val="tx1"/>
                </a:solidFill>
                <a:latin typeface="Arial"/>
                <a:ea typeface="+mn-ea"/>
                <a:cs typeface="+mn-cs"/>
              </a:defRPr>
            </a:lvl9pPr>
          </a:lstStyle>
          <a:p>
            <a:pPr algn="ctr"/>
            <a:r>
              <a:rPr lang="en-US" sz="1100" dirty="0">
                <a:latin typeface="+mn-lt"/>
              </a:rPr>
              <a:t>For Area 3 (Rest of RTO) </a:t>
            </a:r>
            <a:br>
              <a:rPr lang="en-US" sz="1100" dirty="0">
                <a:latin typeface="+mn-lt"/>
              </a:rPr>
            </a:br>
            <a:r>
              <a:rPr lang="en-US" sz="1100" dirty="0">
                <a:latin typeface="+mn-lt"/>
              </a:rPr>
              <a:t>converted to 2028 $s</a:t>
            </a:r>
          </a:p>
        </p:txBody>
      </p:sp>
    </p:spTree>
    <p:extLst>
      <p:ext uri="{BB962C8B-B14F-4D97-AF65-F5344CB8AC3E}">
        <p14:creationId xmlns:p14="http://schemas.microsoft.com/office/powerpoint/2010/main" val="2902419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9D91A2-333D-D410-11EA-C5EABFA1E180}"/>
              </a:ext>
            </a:extLst>
          </p:cNvPr>
          <p:cNvPicPr>
            <a:picLocks noChangeAspect="1"/>
          </p:cNvPicPr>
          <p:nvPr/>
        </p:nvPicPr>
        <p:blipFill>
          <a:blip r:embed="rId3"/>
          <a:stretch>
            <a:fillRect/>
          </a:stretch>
        </p:blipFill>
        <p:spPr>
          <a:xfrm>
            <a:off x="6306638" y="1068224"/>
            <a:ext cx="4639308" cy="5321709"/>
          </a:xfrm>
          <a:prstGeom prst="rect">
            <a:avLst/>
          </a:prstGeom>
        </p:spPr>
      </p:pic>
      <p:sp>
        <p:nvSpPr>
          <p:cNvPr id="4" name="Text Placeholder 3">
            <a:extLst>
              <a:ext uri="{FF2B5EF4-FFF2-40B4-BE49-F238E27FC236}">
                <a16:creationId xmlns:a16="http://schemas.microsoft.com/office/drawing/2014/main" id="{6517F1E4-6A5B-52C1-000D-6238695402B1}"/>
              </a:ext>
            </a:extLst>
          </p:cNvPr>
          <p:cNvSpPr>
            <a:spLocks noGrp="1"/>
          </p:cNvSpPr>
          <p:nvPr>
            <p:ph type="body" sz="quarter" idx="16"/>
          </p:nvPr>
        </p:nvSpPr>
        <p:spPr>
          <a:xfrm>
            <a:off x="595014" y="1161582"/>
            <a:ext cx="4827448" cy="5228723"/>
          </a:xfrm>
        </p:spPr>
        <p:txBody>
          <a:bodyPr/>
          <a:lstStyle/>
          <a:p>
            <a:pPr lvl="1">
              <a:spcBef>
                <a:spcPts val="1200"/>
              </a:spcBef>
            </a:pPr>
            <a:r>
              <a:rPr lang="en-US" sz="1800" dirty="0"/>
              <a:t>92% real </a:t>
            </a:r>
            <a:r>
              <a:rPr lang="en-US" sz="1800" b="1" dirty="0">
                <a:solidFill>
                  <a:srgbClr val="FF0000"/>
                </a:solidFill>
              </a:rPr>
              <a:t>increase in turbine costs</a:t>
            </a:r>
            <a:r>
              <a:rPr lang="en-US" sz="1800" dirty="0">
                <a:solidFill>
                  <a:srgbClr val="FF0000"/>
                </a:solidFill>
              </a:rPr>
              <a:t> </a:t>
            </a:r>
            <a:r>
              <a:rPr lang="en-US" sz="1800" dirty="0"/>
              <a:t>and 51% real </a:t>
            </a:r>
            <a:r>
              <a:rPr lang="en-US" sz="1800" b="1" dirty="0">
                <a:solidFill>
                  <a:srgbClr val="FF0000"/>
                </a:solidFill>
              </a:rPr>
              <a:t>increase in SCR costs</a:t>
            </a:r>
            <a:r>
              <a:rPr lang="en-US" sz="1800" dirty="0">
                <a:solidFill>
                  <a:srgbClr val="FF0000"/>
                </a:solidFill>
              </a:rPr>
              <a:t> </a:t>
            </a:r>
            <a:r>
              <a:rPr lang="en-US" sz="1800" dirty="0"/>
              <a:t>since 2022 due to tight supply</a:t>
            </a:r>
          </a:p>
          <a:p>
            <a:pPr lvl="1">
              <a:spcBef>
                <a:spcPts val="1200"/>
              </a:spcBef>
            </a:pPr>
            <a:r>
              <a:rPr lang="en-US" sz="1800" dirty="0"/>
              <a:t>Competition for skilled labor causes a 38% real </a:t>
            </a:r>
            <a:r>
              <a:rPr lang="en-US" sz="1800" b="1" dirty="0">
                <a:solidFill>
                  <a:schemeClr val="accent5"/>
                </a:solidFill>
              </a:rPr>
              <a:t>increase in construction labor costs </a:t>
            </a:r>
            <a:r>
              <a:rPr lang="en-US" sz="1800" dirty="0"/>
              <a:t>and a 62% real </a:t>
            </a:r>
            <a:r>
              <a:rPr lang="en-US" sz="1800" b="1" dirty="0">
                <a:solidFill>
                  <a:schemeClr val="accent5"/>
                </a:solidFill>
              </a:rPr>
              <a:t>increase in other labor costs</a:t>
            </a:r>
          </a:p>
          <a:p>
            <a:pPr lvl="1">
              <a:spcBef>
                <a:spcPts val="1200"/>
              </a:spcBef>
            </a:pPr>
            <a:r>
              <a:rPr lang="en-US" sz="1800" dirty="0"/>
              <a:t>195% </a:t>
            </a:r>
            <a:r>
              <a:rPr lang="en-US" sz="1800" b="1" dirty="0">
                <a:solidFill>
                  <a:schemeClr val="accent4"/>
                </a:solidFill>
              </a:rPr>
              <a:t>higher electrical interconnection costs</a:t>
            </a:r>
            <a:r>
              <a:rPr lang="en-US" sz="1800" dirty="0">
                <a:solidFill>
                  <a:schemeClr val="accent4"/>
                </a:solidFill>
              </a:rPr>
              <a:t> </a:t>
            </a:r>
            <a:r>
              <a:rPr lang="en-US" sz="1800" dirty="0"/>
              <a:t>in real terms than in 2022</a:t>
            </a:r>
          </a:p>
        </p:txBody>
      </p:sp>
      <p:sp>
        <p:nvSpPr>
          <p:cNvPr id="5" name="Text Placeholder 4">
            <a:extLst>
              <a:ext uri="{FF2B5EF4-FFF2-40B4-BE49-F238E27FC236}">
                <a16:creationId xmlns:a16="http://schemas.microsoft.com/office/drawing/2014/main" id="{71C53662-448E-7C29-B562-25D42BE9C363}"/>
              </a:ext>
            </a:extLst>
          </p:cNvPr>
          <p:cNvSpPr>
            <a:spLocks noGrp="1"/>
          </p:cNvSpPr>
          <p:nvPr>
            <p:ph type="body" sz="quarter" idx="19"/>
          </p:nvPr>
        </p:nvSpPr>
        <p:spPr>
          <a:xfrm>
            <a:off x="508000" y="7549"/>
            <a:ext cx="6040438" cy="477054"/>
          </a:xfrm>
        </p:spPr>
        <p:txBody>
          <a:bodyPr/>
          <a:lstStyle/>
          <a:p>
            <a:r>
              <a:rPr lang="en-US" dirty="0"/>
              <a:t>Brattle 2025 PJM CONE Study</a:t>
            </a:r>
          </a:p>
        </p:txBody>
      </p:sp>
      <p:sp>
        <p:nvSpPr>
          <p:cNvPr id="6" name="Title 5">
            <a:extLst>
              <a:ext uri="{FF2B5EF4-FFF2-40B4-BE49-F238E27FC236}">
                <a16:creationId xmlns:a16="http://schemas.microsoft.com/office/drawing/2014/main" id="{3F352036-0218-AF08-1E26-21F083F33EC6}"/>
              </a:ext>
            </a:extLst>
          </p:cNvPr>
          <p:cNvSpPr>
            <a:spLocks noGrp="1"/>
          </p:cNvSpPr>
          <p:nvPr>
            <p:ph type="title"/>
          </p:nvPr>
        </p:nvSpPr>
        <p:spPr/>
        <p:txBody>
          <a:bodyPr/>
          <a:lstStyle/>
          <a:p>
            <a:r>
              <a:rPr lang="en-US"/>
              <a:t>Drivers of Increased </a:t>
            </a:r>
            <a:r>
              <a:rPr lang="en-US" dirty="0"/>
              <a:t>CT Capital Costs</a:t>
            </a:r>
          </a:p>
        </p:txBody>
      </p:sp>
      <p:sp>
        <p:nvSpPr>
          <p:cNvPr id="11" name="TextBox 10">
            <a:extLst>
              <a:ext uri="{FF2B5EF4-FFF2-40B4-BE49-F238E27FC236}">
                <a16:creationId xmlns:a16="http://schemas.microsoft.com/office/drawing/2014/main" id="{89B7E85D-E1B4-4ECB-B0E4-8C24F9D168BF}"/>
              </a:ext>
            </a:extLst>
          </p:cNvPr>
          <p:cNvSpPr txBox="1"/>
          <p:nvPr/>
        </p:nvSpPr>
        <p:spPr>
          <a:xfrm>
            <a:off x="6251453" y="6342103"/>
            <a:ext cx="4419689" cy="261610"/>
          </a:xfrm>
          <a:prstGeom prst="rect">
            <a:avLst/>
          </a:prstGeom>
          <a:noFill/>
        </p:spPr>
        <p:txBody>
          <a:bodyPr wrap="square" rtlCol="0">
            <a:spAutoFit/>
          </a:bodyPr>
          <a:lstStyle/>
          <a:p>
            <a:r>
              <a:rPr lang="en-US" sz="1100" dirty="0"/>
              <a:t>Notes: Land costs are non-zero but less than $500,000. </a:t>
            </a:r>
          </a:p>
        </p:txBody>
      </p:sp>
      <p:sp>
        <p:nvSpPr>
          <p:cNvPr id="7" name="Slide Number Placeholder 6">
            <a:extLst>
              <a:ext uri="{FF2B5EF4-FFF2-40B4-BE49-F238E27FC236}">
                <a16:creationId xmlns:a16="http://schemas.microsoft.com/office/drawing/2014/main" id="{1C8E4304-70B7-0476-A877-14D386621743}"/>
              </a:ext>
            </a:extLst>
          </p:cNvPr>
          <p:cNvSpPr>
            <a:spLocks noGrp="1"/>
          </p:cNvSpPr>
          <p:nvPr>
            <p:ph type="sldNum" sz="quarter" idx="21"/>
          </p:nvPr>
        </p:nvSpPr>
        <p:spPr/>
        <p:txBody>
          <a:bodyPr/>
          <a:lstStyle/>
          <a:p>
            <a:r>
              <a:rPr lang="en-US"/>
              <a:t>brattle.com | </a:t>
            </a:r>
            <a:fld id="{C95ECF09-ED6D-489D-87B4-9DBCD4D54A41}" type="slidenum">
              <a:rPr lang="en-US" smtClean="0"/>
              <a:pPr/>
              <a:t>11</a:t>
            </a:fld>
            <a:endParaRPr lang="en-US"/>
          </a:p>
        </p:txBody>
      </p:sp>
      <p:sp>
        <p:nvSpPr>
          <p:cNvPr id="8" name="Oval 7">
            <a:extLst>
              <a:ext uri="{FF2B5EF4-FFF2-40B4-BE49-F238E27FC236}">
                <a16:creationId xmlns:a16="http://schemas.microsoft.com/office/drawing/2014/main" id="{45FB5107-136A-088B-912C-BD54B73264E5}"/>
              </a:ext>
            </a:extLst>
          </p:cNvPr>
          <p:cNvSpPr/>
          <p:nvPr/>
        </p:nvSpPr>
        <p:spPr>
          <a:xfrm>
            <a:off x="10252344" y="2276243"/>
            <a:ext cx="405352" cy="330404"/>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5D7121B-5EAA-106C-38FB-3142BE502282}"/>
              </a:ext>
            </a:extLst>
          </p:cNvPr>
          <p:cNvSpPr/>
          <p:nvPr/>
        </p:nvSpPr>
        <p:spPr>
          <a:xfrm>
            <a:off x="10261969" y="4834364"/>
            <a:ext cx="405352" cy="170776"/>
          </a:xfrm>
          <a:prstGeom prst="ellipse">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A6DB618-B3AF-F797-53B0-216162C5018C}"/>
              </a:ext>
            </a:extLst>
          </p:cNvPr>
          <p:cNvSpPr/>
          <p:nvPr/>
        </p:nvSpPr>
        <p:spPr>
          <a:xfrm>
            <a:off x="10256165" y="3124364"/>
            <a:ext cx="405352" cy="290913"/>
          </a:xfrm>
          <a:prstGeom prst="ellipse">
            <a:avLst/>
          </a:prstGeom>
          <a:no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923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45C474-9E3B-1D34-3164-B1BD56BB7EE9}"/>
              </a:ext>
            </a:extLst>
          </p:cNvPr>
          <p:cNvPicPr>
            <a:picLocks noChangeAspect="1"/>
          </p:cNvPicPr>
          <p:nvPr/>
        </p:nvPicPr>
        <p:blipFill>
          <a:blip r:embed="rId2"/>
          <a:srcRect r="374"/>
          <a:stretch>
            <a:fillRect/>
          </a:stretch>
        </p:blipFill>
        <p:spPr>
          <a:xfrm>
            <a:off x="4103784" y="1185045"/>
            <a:ext cx="7696789" cy="4494931"/>
          </a:xfrm>
          <a:prstGeom prst="rect">
            <a:avLst/>
          </a:prstGeom>
        </p:spPr>
      </p:pic>
      <p:sp>
        <p:nvSpPr>
          <p:cNvPr id="9" name="TextBox 8">
            <a:extLst>
              <a:ext uri="{FF2B5EF4-FFF2-40B4-BE49-F238E27FC236}">
                <a16:creationId xmlns:a16="http://schemas.microsoft.com/office/drawing/2014/main" id="{1F5D6666-8E8E-3D5C-CA11-AB74FFE8A475}"/>
              </a:ext>
            </a:extLst>
          </p:cNvPr>
          <p:cNvSpPr txBox="1"/>
          <p:nvPr/>
        </p:nvSpPr>
        <p:spPr>
          <a:xfrm>
            <a:off x="4020907" y="5679976"/>
            <a:ext cx="7167509" cy="400110"/>
          </a:xfrm>
          <a:prstGeom prst="rect">
            <a:avLst/>
          </a:prstGeom>
          <a:noFill/>
        </p:spPr>
        <p:txBody>
          <a:bodyPr wrap="square" rtlCol="0">
            <a:spAutoFit/>
          </a:bodyPr>
          <a:lstStyle/>
          <a:p>
            <a:r>
              <a:rPr lang="en-US" sz="1000" dirty="0"/>
              <a:t>Notes</a:t>
            </a:r>
            <a:r>
              <a:rPr lang="en-US" sz="1000"/>
              <a:t>: </a:t>
            </a:r>
            <a:r>
              <a:rPr lang="en-US" sz="1000" dirty="0"/>
              <a:t>The small increase in working capital cost is tied to larger overnight costs and a higher short-term borrowing rate. The working capital financing rate has been updated from 2.19% to 5.81% due to increases in corporate bond yields since the 2022 CONE Study.</a:t>
            </a:r>
          </a:p>
        </p:txBody>
      </p:sp>
      <p:sp>
        <p:nvSpPr>
          <p:cNvPr id="4" name="Text Placeholder 3">
            <a:extLst>
              <a:ext uri="{FF2B5EF4-FFF2-40B4-BE49-F238E27FC236}">
                <a16:creationId xmlns:a16="http://schemas.microsoft.com/office/drawing/2014/main" id="{6517F1E4-6A5B-52C1-000D-6238695402B1}"/>
              </a:ext>
            </a:extLst>
          </p:cNvPr>
          <p:cNvSpPr>
            <a:spLocks noGrp="1"/>
          </p:cNvSpPr>
          <p:nvPr>
            <p:ph type="body" sz="quarter" idx="16"/>
          </p:nvPr>
        </p:nvSpPr>
        <p:spPr>
          <a:xfrm>
            <a:off x="508000" y="1181480"/>
            <a:ext cx="3302001" cy="4995862"/>
          </a:xfrm>
        </p:spPr>
        <p:txBody>
          <a:bodyPr/>
          <a:lstStyle/>
          <a:p>
            <a:pPr lvl="1">
              <a:spcBef>
                <a:spcPts val="1200"/>
              </a:spcBef>
            </a:pPr>
            <a:r>
              <a:rPr lang="en-US" sz="1800" b="1" dirty="0">
                <a:solidFill>
                  <a:srgbClr val="00B0F0"/>
                </a:solidFill>
              </a:rPr>
              <a:t>Eliminating firm gas contract </a:t>
            </a:r>
            <a:r>
              <a:rPr lang="en-US" sz="1800" dirty="0"/>
              <a:t>due to a switch to dual fuel cuts FOM nearly in half </a:t>
            </a:r>
          </a:p>
          <a:p>
            <a:pPr lvl="1">
              <a:spcBef>
                <a:spcPts val="1200"/>
              </a:spcBef>
            </a:pPr>
            <a:r>
              <a:rPr lang="en-US" sz="1800" dirty="0"/>
              <a:t>Reduction in </a:t>
            </a:r>
            <a:r>
              <a:rPr lang="en-US" sz="1800" dirty="0" err="1"/>
              <a:t>FOM</a:t>
            </a:r>
            <a:r>
              <a:rPr lang="en-US" sz="1800" dirty="0"/>
              <a:t> partially offset by higher </a:t>
            </a:r>
            <a:r>
              <a:rPr lang="en-US" sz="1800" b="1" dirty="0">
                <a:solidFill>
                  <a:srgbClr val="FF0000"/>
                </a:solidFill>
              </a:rPr>
              <a:t>property taxes </a:t>
            </a:r>
            <a:r>
              <a:rPr lang="en-US" sz="1800" dirty="0">
                <a:solidFill>
                  <a:srgbClr val="FF0000"/>
                </a:solidFill>
              </a:rPr>
              <a:t>and</a:t>
            </a:r>
            <a:r>
              <a:rPr lang="en-US" sz="1800" b="1" dirty="0">
                <a:solidFill>
                  <a:srgbClr val="FF0000"/>
                </a:solidFill>
              </a:rPr>
              <a:t> insurance</a:t>
            </a:r>
            <a:r>
              <a:rPr lang="en-US" sz="1800" b="1" dirty="0">
                <a:solidFill>
                  <a:schemeClr val="accent3"/>
                </a:solidFill>
              </a:rPr>
              <a:t> </a:t>
            </a:r>
            <a:r>
              <a:rPr lang="en-US" sz="1800" dirty="0"/>
              <a:t>that increased with capital costs</a:t>
            </a:r>
          </a:p>
        </p:txBody>
      </p:sp>
      <p:sp>
        <p:nvSpPr>
          <p:cNvPr id="5" name="Text Placeholder 4">
            <a:extLst>
              <a:ext uri="{FF2B5EF4-FFF2-40B4-BE49-F238E27FC236}">
                <a16:creationId xmlns:a16="http://schemas.microsoft.com/office/drawing/2014/main" id="{71C53662-448E-7C29-B562-25D42BE9C363}"/>
              </a:ext>
            </a:extLst>
          </p:cNvPr>
          <p:cNvSpPr>
            <a:spLocks noGrp="1"/>
          </p:cNvSpPr>
          <p:nvPr>
            <p:ph type="body" sz="quarter" idx="19"/>
          </p:nvPr>
        </p:nvSpPr>
        <p:spPr>
          <a:xfrm>
            <a:off x="508000" y="7549"/>
            <a:ext cx="6040438" cy="477054"/>
          </a:xfrm>
        </p:spPr>
        <p:txBody>
          <a:bodyPr/>
          <a:lstStyle/>
          <a:p>
            <a:r>
              <a:rPr lang="en-US" dirty="0"/>
              <a:t>Brattle 2025 PJM CONE Study</a:t>
            </a:r>
          </a:p>
        </p:txBody>
      </p:sp>
      <p:sp>
        <p:nvSpPr>
          <p:cNvPr id="6" name="Title 5">
            <a:extLst>
              <a:ext uri="{FF2B5EF4-FFF2-40B4-BE49-F238E27FC236}">
                <a16:creationId xmlns:a16="http://schemas.microsoft.com/office/drawing/2014/main" id="{3F352036-0218-AF08-1E26-21F083F33EC6}"/>
              </a:ext>
            </a:extLst>
          </p:cNvPr>
          <p:cNvSpPr>
            <a:spLocks noGrp="1"/>
          </p:cNvSpPr>
          <p:nvPr>
            <p:ph type="title"/>
          </p:nvPr>
        </p:nvSpPr>
        <p:spPr/>
        <p:txBody>
          <a:bodyPr/>
          <a:lstStyle/>
          <a:p>
            <a:r>
              <a:rPr lang="en-US" dirty="0"/>
              <a:t>Drivers of Decreased CT Fixed </a:t>
            </a:r>
            <a:r>
              <a:rPr lang="en-US" dirty="0" err="1"/>
              <a:t>O&amp;M</a:t>
            </a:r>
            <a:r>
              <a:rPr lang="en-US" dirty="0"/>
              <a:t> Costs</a:t>
            </a:r>
          </a:p>
        </p:txBody>
      </p:sp>
      <p:sp>
        <p:nvSpPr>
          <p:cNvPr id="7" name="Slide Number Placeholder 6">
            <a:extLst>
              <a:ext uri="{FF2B5EF4-FFF2-40B4-BE49-F238E27FC236}">
                <a16:creationId xmlns:a16="http://schemas.microsoft.com/office/drawing/2014/main" id="{A6069C16-301B-C449-1B2F-101D95D16F98}"/>
              </a:ext>
            </a:extLst>
          </p:cNvPr>
          <p:cNvSpPr>
            <a:spLocks noGrp="1"/>
          </p:cNvSpPr>
          <p:nvPr>
            <p:ph type="sldNum" sz="quarter" idx="21"/>
          </p:nvPr>
        </p:nvSpPr>
        <p:spPr/>
        <p:txBody>
          <a:bodyPr/>
          <a:lstStyle/>
          <a:p>
            <a:r>
              <a:rPr lang="en-US"/>
              <a:t>brattle.com | </a:t>
            </a:r>
            <a:fld id="{C95ECF09-ED6D-489D-87B4-9DBCD4D54A41}" type="slidenum">
              <a:rPr lang="en-US" smtClean="0"/>
              <a:pPr/>
              <a:t>12</a:t>
            </a:fld>
            <a:endParaRPr lang="en-US"/>
          </a:p>
        </p:txBody>
      </p:sp>
      <p:sp>
        <p:nvSpPr>
          <p:cNvPr id="8" name="Oval 7">
            <a:extLst>
              <a:ext uri="{FF2B5EF4-FFF2-40B4-BE49-F238E27FC236}">
                <a16:creationId xmlns:a16="http://schemas.microsoft.com/office/drawing/2014/main" id="{1C036809-446E-87DE-380B-CBB360BB0397}"/>
              </a:ext>
            </a:extLst>
          </p:cNvPr>
          <p:cNvSpPr/>
          <p:nvPr/>
        </p:nvSpPr>
        <p:spPr>
          <a:xfrm>
            <a:off x="10870634" y="4292866"/>
            <a:ext cx="477849" cy="235671"/>
          </a:xfrm>
          <a:prstGeom prst="ellipse">
            <a:avLst/>
          </a:prstGeom>
          <a:noFill/>
          <a:ln w="28575">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D33602A-45C9-8103-51EE-6ABC5656C9FD}"/>
              </a:ext>
            </a:extLst>
          </p:cNvPr>
          <p:cNvSpPr/>
          <p:nvPr/>
        </p:nvSpPr>
        <p:spPr>
          <a:xfrm>
            <a:off x="10870635" y="3830830"/>
            <a:ext cx="477849" cy="462036"/>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088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5B465-664A-A90A-2204-EED33539F87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C38AF2-561F-067F-E298-863F0337B4BE}"/>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13</a:t>
            </a:fld>
            <a:endParaRPr lang="en-US"/>
          </a:p>
        </p:txBody>
      </p:sp>
      <p:sp>
        <p:nvSpPr>
          <p:cNvPr id="8" name="Text Placeholder 7">
            <a:extLst>
              <a:ext uri="{FF2B5EF4-FFF2-40B4-BE49-F238E27FC236}">
                <a16:creationId xmlns:a16="http://schemas.microsoft.com/office/drawing/2014/main" id="{BC747D82-9221-4F96-9A19-021FF28B2E8C}"/>
              </a:ext>
            </a:extLst>
          </p:cNvPr>
          <p:cNvSpPr>
            <a:spLocks noGrp="1"/>
          </p:cNvSpPr>
          <p:nvPr>
            <p:ph type="body" sz="quarter" idx="16"/>
          </p:nvPr>
        </p:nvSpPr>
        <p:spPr>
          <a:xfrm>
            <a:off x="508000" y="1181100"/>
            <a:ext cx="10464800" cy="4995863"/>
          </a:xfrm>
        </p:spPr>
        <p:txBody>
          <a:bodyPr>
            <a:normAutofit fontScale="85000" lnSpcReduction="20000"/>
          </a:bodyPr>
          <a:lstStyle/>
          <a:p>
            <a:pPr lvl="1">
              <a:lnSpc>
                <a:spcPct val="110000"/>
              </a:lnSpc>
              <a:spcBef>
                <a:spcPts val="1800"/>
              </a:spcBef>
            </a:pPr>
            <a:r>
              <a:rPr lang="en-US" sz="2400" b="1" dirty="0"/>
              <a:t>Capital costs have increased sharply</a:t>
            </a:r>
            <a:r>
              <a:rPr lang="en-US" sz="2400" dirty="0"/>
              <a:t>, somewhat offset by increases in capacity</a:t>
            </a:r>
          </a:p>
          <a:p>
            <a:pPr lvl="1">
              <a:lnSpc>
                <a:spcPct val="110000"/>
              </a:lnSpc>
              <a:spcBef>
                <a:spcPts val="1800"/>
              </a:spcBef>
            </a:pPr>
            <a:r>
              <a:rPr lang="en-US" sz="2400" b="1" dirty="0"/>
              <a:t>Extended delivery times and front-loaded OEM payment schedules for turbines </a:t>
            </a:r>
            <a:r>
              <a:rPr lang="en-US" sz="2400" dirty="0"/>
              <a:t>add significant capital carrying costs for CTs and CCs. 2025 PJM CONE Study modeled timeframes of 44 months for a CT and 50 months for a CC from project FID to COD, validated with OEM input, but timelines have since extended</a:t>
            </a:r>
          </a:p>
          <a:p>
            <a:pPr lvl="1">
              <a:lnSpc>
                <a:spcPct val="110000"/>
              </a:lnSpc>
              <a:spcBef>
                <a:spcPts val="1800"/>
              </a:spcBef>
            </a:pPr>
            <a:r>
              <a:rPr lang="en-US" sz="2400" dirty="0"/>
              <a:t>GE is offering </a:t>
            </a:r>
            <a:r>
              <a:rPr lang="en-US" sz="2400" b="1" dirty="0"/>
              <a:t>wet compression upgrades and warranting higher firing temperature </a:t>
            </a:r>
            <a:r>
              <a:rPr lang="en-US" sz="2400" dirty="0"/>
              <a:t>operating limits to increase maximum output for the 7HA.03 turbine technology, resulting in a higher net summer ICAP and lowering CONE for the CT and CC resources</a:t>
            </a:r>
          </a:p>
          <a:p>
            <a:pPr lvl="1">
              <a:lnSpc>
                <a:spcPct val="110000"/>
              </a:lnSpc>
              <a:spcBef>
                <a:spcPts val="1800"/>
              </a:spcBef>
            </a:pPr>
            <a:r>
              <a:rPr lang="en-US" sz="2400" dirty="0"/>
              <a:t>BESS overnight costs in $/kW still exceeded those of the selected CT reference technology in PJM, though levelized capital costs are converging due to the increasing CT and CC timelines vs the </a:t>
            </a:r>
            <a:br>
              <a:rPr lang="en-US" sz="2400" dirty="0"/>
            </a:br>
            <a:r>
              <a:rPr lang="en-US" sz="2400" b="1" dirty="0"/>
              <a:t>20-month development period for BESS</a:t>
            </a:r>
          </a:p>
          <a:p>
            <a:pPr lvl="1">
              <a:lnSpc>
                <a:spcPct val="110000"/>
              </a:lnSpc>
              <a:spcBef>
                <a:spcPts val="1800"/>
              </a:spcBef>
            </a:pPr>
            <a:r>
              <a:rPr lang="en-US" sz="2400" dirty="0"/>
              <a:t>However, </a:t>
            </a:r>
            <a:r>
              <a:rPr lang="en-US" sz="2400" b="1" dirty="0"/>
              <a:t>BESS also is subject to pricing pressures and uncertainties </a:t>
            </a:r>
            <a:r>
              <a:rPr lang="en-US" sz="2400" dirty="0"/>
              <a:t>compounded by the current unstable tariff environment, although that also affects all other resource types to a lesser extent</a:t>
            </a:r>
          </a:p>
        </p:txBody>
      </p:sp>
      <p:sp>
        <p:nvSpPr>
          <p:cNvPr id="5" name="Text Placeholder 4">
            <a:extLst>
              <a:ext uri="{FF2B5EF4-FFF2-40B4-BE49-F238E27FC236}">
                <a16:creationId xmlns:a16="http://schemas.microsoft.com/office/drawing/2014/main" id="{3C57DBB2-6078-63A9-A214-BE744561D328}"/>
              </a:ext>
            </a:extLst>
          </p:cNvPr>
          <p:cNvSpPr>
            <a:spLocks noGrp="1"/>
          </p:cNvSpPr>
          <p:nvPr>
            <p:ph type="body" sz="quarter" idx="19"/>
          </p:nvPr>
        </p:nvSpPr>
        <p:spPr>
          <a:xfrm>
            <a:off x="508000" y="7938"/>
            <a:ext cx="6040438" cy="477054"/>
          </a:xfrm>
        </p:spPr>
        <p:txBody>
          <a:bodyPr/>
          <a:lstStyle/>
          <a:p>
            <a:r>
              <a:rPr lang="en-US" dirty="0"/>
              <a:t>Brattle 2025 PJM CONE Study</a:t>
            </a:r>
          </a:p>
        </p:txBody>
      </p:sp>
      <p:sp>
        <p:nvSpPr>
          <p:cNvPr id="6" name="Title 5">
            <a:extLst>
              <a:ext uri="{FF2B5EF4-FFF2-40B4-BE49-F238E27FC236}">
                <a16:creationId xmlns:a16="http://schemas.microsoft.com/office/drawing/2014/main" id="{DBA96ABA-41B4-6C02-2EC8-917387469312}"/>
              </a:ext>
            </a:extLst>
          </p:cNvPr>
          <p:cNvSpPr>
            <a:spLocks noGrp="1"/>
          </p:cNvSpPr>
          <p:nvPr>
            <p:ph type="title"/>
          </p:nvPr>
        </p:nvSpPr>
        <p:spPr>
          <a:xfrm>
            <a:off x="508000" y="512748"/>
            <a:ext cx="10231535" cy="555476"/>
          </a:xfrm>
        </p:spPr>
        <p:txBody>
          <a:bodyPr/>
          <a:lstStyle/>
          <a:p>
            <a:r>
              <a:rPr lang="en-US" dirty="0"/>
              <a:t>Conclusions from 2025 PJM CONE Study</a:t>
            </a:r>
          </a:p>
        </p:txBody>
      </p:sp>
    </p:spTree>
    <p:extLst>
      <p:ext uri="{BB962C8B-B14F-4D97-AF65-F5344CB8AC3E}">
        <p14:creationId xmlns:p14="http://schemas.microsoft.com/office/powerpoint/2010/main" val="611130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FA9BE-ACEE-5C03-B839-022C83C04036}"/>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354674A6-26CB-66C9-B5D6-030B38BE44D4}"/>
              </a:ext>
            </a:extLst>
          </p:cNvPr>
          <p:cNvPicPr>
            <a:picLocks noChangeAspect="1"/>
          </p:cNvPicPr>
          <p:nvPr/>
        </p:nvPicPr>
        <p:blipFill>
          <a:blip r:embed="rId2"/>
          <a:stretch>
            <a:fillRect/>
          </a:stretch>
        </p:blipFill>
        <p:spPr>
          <a:xfrm>
            <a:off x="6470744" y="1963255"/>
            <a:ext cx="5566130" cy="3968840"/>
          </a:xfrm>
          <a:prstGeom prst="rect">
            <a:avLst/>
          </a:prstGeom>
        </p:spPr>
      </p:pic>
      <p:sp>
        <p:nvSpPr>
          <p:cNvPr id="2" name="Slide Number Placeholder 1">
            <a:extLst>
              <a:ext uri="{FF2B5EF4-FFF2-40B4-BE49-F238E27FC236}">
                <a16:creationId xmlns:a16="http://schemas.microsoft.com/office/drawing/2014/main" id="{A799EDC6-D573-921F-1103-FE1323939B97}"/>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14</a:t>
            </a:fld>
            <a:endParaRPr lang="en-US"/>
          </a:p>
        </p:txBody>
      </p:sp>
      <p:sp>
        <p:nvSpPr>
          <p:cNvPr id="4" name="Text Placeholder 3">
            <a:extLst>
              <a:ext uri="{FF2B5EF4-FFF2-40B4-BE49-F238E27FC236}">
                <a16:creationId xmlns:a16="http://schemas.microsoft.com/office/drawing/2014/main" id="{D397258C-3823-1C60-D4B2-A4C115595438}"/>
              </a:ext>
            </a:extLst>
          </p:cNvPr>
          <p:cNvSpPr>
            <a:spLocks noGrp="1"/>
          </p:cNvSpPr>
          <p:nvPr>
            <p:ph type="body" sz="quarter" idx="16"/>
          </p:nvPr>
        </p:nvSpPr>
        <p:spPr>
          <a:xfrm>
            <a:off x="508001" y="1181100"/>
            <a:ext cx="5328778" cy="4995863"/>
          </a:xfrm>
        </p:spPr>
        <p:txBody>
          <a:bodyPr/>
          <a:lstStyle/>
          <a:p>
            <a:pPr>
              <a:spcBef>
                <a:spcPts val="1200"/>
              </a:spcBef>
            </a:pPr>
            <a:r>
              <a:rPr lang="en-US" sz="1800" dirty="0"/>
              <a:t>CONE estimates on prior slides are “level-nominal” and this may understate how much an investor would need to enter under current conditions.</a:t>
            </a:r>
          </a:p>
          <a:p>
            <a:pPr lvl="1">
              <a:spcBef>
                <a:spcPts val="1200"/>
              </a:spcBef>
            </a:pPr>
            <a:r>
              <a:rPr lang="en-US" sz="1600" dirty="0"/>
              <a:t>Level-nominal represents the reservation price for a new entrant expecting a revenue trajectory to be constant in nominal terms.</a:t>
            </a:r>
          </a:p>
          <a:p>
            <a:pPr lvl="1">
              <a:spcBef>
                <a:spcPts val="1200"/>
              </a:spcBef>
            </a:pPr>
            <a:r>
              <a:rPr lang="en-US" sz="1600" dirty="0"/>
              <a:t>Yet if entrants expect current tight supply conditions to normalize once supply chains are expanded, and market prices to fall, they would need more front-loaded revenue recovery to be willing to enter, i.e., with prices &gt; level-nominal CONE.</a:t>
            </a:r>
          </a:p>
          <a:p>
            <a:pPr lvl="1">
              <a:spcBef>
                <a:spcPts val="1200"/>
              </a:spcBef>
            </a:pPr>
            <a:r>
              <a:rPr lang="en-US" sz="1600" dirty="0"/>
              <a:t>Additionally, extended development timelines for gas-fired plants may necessitate BESS and other resources to fill the capacity gap. Hence prices may need to rise even above BESS level-nominal CONE to attract entry.</a:t>
            </a:r>
          </a:p>
          <a:p>
            <a:pPr>
              <a:spcBef>
                <a:spcPts val="1200"/>
              </a:spcBef>
            </a:pPr>
            <a:r>
              <a:rPr lang="en-US" sz="1800" dirty="0"/>
              <a:t>This suggests that high prices could still be insufficient to attract entry under present conditions.</a:t>
            </a:r>
            <a:endParaRPr lang="en-US" sz="2000" dirty="0"/>
          </a:p>
        </p:txBody>
      </p:sp>
      <p:sp>
        <p:nvSpPr>
          <p:cNvPr id="15" name="Text Placeholder 14">
            <a:extLst>
              <a:ext uri="{FF2B5EF4-FFF2-40B4-BE49-F238E27FC236}">
                <a16:creationId xmlns:a16="http://schemas.microsoft.com/office/drawing/2014/main" id="{4F58CD34-69F5-03CF-2E60-C7D2F2AD4F20}"/>
              </a:ext>
            </a:extLst>
          </p:cNvPr>
          <p:cNvSpPr>
            <a:spLocks noGrp="1"/>
          </p:cNvSpPr>
          <p:nvPr>
            <p:ph type="body" sz="quarter" idx="19"/>
          </p:nvPr>
        </p:nvSpPr>
        <p:spPr>
          <a:xfrm>
            <a:off x="508000" y="7549"/>
            <a:ext cx="6040438" cy="477054"/>
          </a:xfrm>
        </p:spPr>
        <p:txBody>
          <a:bodyPr/>
          <a:lstStyle/>
          <a:p>
            <a:r>
              <a:rPr lang="en-US" dirty="0" err="1"/>
              <a:t>Levelization</a:t>
            </a:r>
            <a:r>
              <a:rPr lang="en-US" dirty="0"/>
              <a:t> Considerations Given Industry Trends </a:t>
            </a:r>
          </a:p>
        </p:txBody>
      </p:sp>
      <p:sp>
        <p:nvSpPr>
          <p:cNvPr id="6" name="Title 5">
            <a:extLst>
              <a:ext uri="{FF2B5EF4-FFF2-40B4-BE49-F238E27FC236}">
                <a16:creationId xmlns:a16="http://schemas.microsoft.com/office/drawing/2014/main" id="{05D2F78E-7B8B-8D73-C86F-0FAD60FB1277}"/>
              </a:ext>
            </a:extLst>
          </p:cNvPr>
          <p:cNvSpPr>
            <a:spLocks noGrp="1"/>
          </p:cNvSpPr>
          <p:nvPr>
            <p:ph type="title"/>
          </p:nvPr>
        </p:nvSpPr>
        <p:spPr>
          <a:xfrm>
            <a:off x="508000" y="512763"/>
            <a:ext cx="11164888" cy="555625"/>
          </a:xfrm>
        </p:spPr>
        <p:txBody>
          <a:bodyPr/>
          <a:lstStyle/>
          <a:p>
            <a:r>
              <a:rPr lang="en-US" dirty="0" err="1"/>
              <a:t>Levelization</a:t>
            </a:r>
            <a:r>
              <a:rPr lang="en-US" dirty="0"/>
              <a:t> Approach in Acute Tight Supply Conditions</a:t>
            </a:r>
          </a:p>
        </p:txBody>
      </p:sp>
      <p:sp>
        <p:nvSpPr>
          <p:cNvPr id="11" name="Rectangle 10">
            <a:extLst>
              <a:ext uri="{FF2B5EF4-FFF2-40B4-BE49-F238E27FC236}">
                <a16:creationId xmlns:a16="http://schemas.microsoft.com/office/drawing/2014/main" id="{485A3EB7-6FBF-87B3-D759-22FCB2351AAD}"/>
              </a:ext>
            </a:extLst>
          </p:cNvPr>
          <p:cNvSpPr/>
          <p:nvPr/>
        </p:nvSpPr>
        <p:spPr>
          <a:xfrm>
            <a:off x="6275692" y="1407779"/>
            <a:ext cx="5521279" cy="55547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solidFill>
              </a:rPr>
              <a:t>Illustration of Reservation Price vs. Level-Nominal CONE</a:t>
            </a:r>
          </a:p>
        </p:txBody>
      </p:sp>
      <p:sp>
        <p:nvSpPr>
          <p:cNvPr id="13" name="TextBox 12">
            <a:extLst>
              <a:ext uri="{FF2B5EF4-FFF2-40B4-BE49-F238E27FC236}">
                <a16:creationId xmlns:a16="http://schemas.microsoft.com/office/drawing/2014/main" id="{F7202EA4-8E95-107A-63C0-B7953226C457}"/>
              </a:ext>
            </a:extLst>
          </p:cNvPr>
          <p:cNvSpPr txBox="1"/>
          <p:nvPr/>
        </p:nvSpPr>
        <p:spPr>
          <a:xfrm>
            <a:off x="7283676" y="5905862"/>
            <a:ext cx="4186043" cy="292388"/>
          </a:xfrm>
          <a:prstGeom prst="rect">
            <a:avLst/>
          </a:prstGeom>
          <a:noFill/>
        </p:spPr>
        <p:txBody>
          <a:bodyPr wrap="square" rtlCol="0">
            <a:spAutoFit/>
          </a:bodyPr>
          <a:lstStyle/>
          <a:p>
            <a:pPr algn="ctr"/>
            <a:r>
              <a:rPr lang="en-US" sz="1300" b="1"/>
              <a:t>Year of Asset Life</a:t>
            </a:r>
          </a:p>
        </p:txBody>
      </p:sp>
      <p:sp>
        <p:nvSpPr>
          <p:cNvPr id="14" name="TextBox 13">
            <a:extLst>
              <a:ext uri="{FF2B5EF4-FFF2-40B4-BE49-F238E27FC236}">
                <a16:creationId xmlns:a16="http://schemas.microsoft.com/office/drawing/2014/main" id="{E6BA83C1-7E56-6A61-C845-01EFA6058FB0}"/>
              </a:ext>
            </a:extLst>
          </p:cNvPr>
          <p:cNvSpPr txBox="1"/>
          <p:nvPr/>
        </p:nvSpPr>
        <p:spPr>
          <a:xfrm rot="16200000">
            <a:off x="4897198" y="3597764"/>
            <a:ext cx="3049376" cy="292388"/>
          </a:xfrm>
          <a:prstGeom prst="rect">
            <a:avLst/>
          </a:prstGeom>
          <a:noFill/>
        </p:spPr>
        <p:txBody>
          <a:bodyPr wrap="square" rtlCol="0">
            <a:spAutoFit/>
          </a:bodyPr>
          <a:lstStyle/>
          <a:p>
            <a:pPr algn="ctr"/>
            <a:r>
              <a:rPr lang="en-US" sz="1300" b="1"/>
              <a:t>Price (Multiple of Long-Run CONE)</a:t>
            </a:r>
          </a:p>
        </p:txBody>
      </p:sp>
      <p:sp>
        <p:nvSpPr>
          <p:cNvPr id="7" name="TextBox 6">
            <a:extLst>
              <a:ext uri="{FF2B5EF4-FFF2-40B4-BE49-F238E27FC236}">
                <a16:creationId xmlns:a16="http://schemas.microsoft.com/office/drawing/2014/main" id="{04054249-7B63-52C8-4201-CB449DB207DA}"/>
              </a:ext>
            </a:extLst>
          </p:cNvPr>
          <p:cNvSpPr txBox="1"/>
          <p:nvPr/>
        </p:nvSpPr>
        <p:spPr>
          <a:xfrm>
            <a:off x="7885990" y="2319039"/>
            <a:ext cx="2981413" cy="292388"/>
          </a:xfrm>
          <a:prstGeom prst="rect">
            <a:avLst/>
          </a:prstGeom>
          <a:noFill/>
        </p:spPr>
        <p:txBody>
          <a:bodyPr wrap="square" rtlCol="0">
            <a:spAutoFit/>
          </a:bodyPr>
          <a:lstStyle/>
          <a:p>
            <a:pPr algn="ctr"/>
            <a:r>
              <a:rPr lang="en-US" sz="1300" b="1" dirty="0">
                <a:solidFill>
                  <a:schemeClr val="accent5"/>
                </a:solidFill>
              </a:rPr>
              <a:t>3-yr BESS Short-term Reservation Price</a:t>
            </a:r>
          </a:p>
        </p:txBody>
      </p:sp>
      <p:sp>
        <p:nvSpPr>
          <p:cNvPr id="16" name="TextBox 15">
            <a:extLst>
              <a:ext uri="{FF2B5EF4-FFF2-40B4-BE49-F238E27FC236}">
                <a16:creationId xmlns:a16="http://schemas.microsoft.com/office/drawing/2014/main" id="{6DD770E5-7F34-761B-FF78-CA953ABADF94}"/>
              </a:ext>
            </a:extLst>
          </p:cNvPr>
          <p:cNvSpPr txBox="1"/>
          <p:nvPr/>
        </p:nvSpPr>
        <p:spPr>
          <a:xfrm>
            <a:off x="7954136" y="3680288"/>
            <a:ext cx="3940266" cy="292388"/>
          </a:xfrm>
          <a:prstGeom prst="rect">
            <a:avLst/>
          </a:prstGeom>
          <a:noFill/>
        </p:spPr>
        <p:txBody>
          <a:bodyPr wrap="square" rtlCol="0">
            <a:spAutoFit/>
          </a:bodyPr>
          <a:lstStyle/>
          <a:p>
            <a:r>
              <a:rPr lang="en-US" sz="1300" b="1" dirty="0">
                <a:solidFill>
                  <a:schemeClr val="accent3"/>
                </a:solidFill>
              </a:rPr>
              <a:t>BESS Net CONE, Level-nominal Cost Recovery</a:t>
            </a:r>
          </a:p>
        </p:txBody>
      </p:sp>
      <p:sp>
        <p:nvSpPr>
          <p:cNvPr id="22" name="TextBox 21">
            <a:extLst>
              <a:ext uri="{FF2B5EF4-FFF2-40B4-BE49-F238E27FC236}">
                <a16:creationId xmlns:a16="http://schemas.microsoft.com/office/drawing/2014/main" id="{DC20BC97-D60D-395B-A5A1-DDC4F6ED51AF}"/>
              </a:ext>
            </a:extLst>
          </p:cNvPr>
          <p:cNvSpPr txBox="1"/>
          <p:nvPr/>
        </p:nvSpPr>
        <p:spPr>
          <a:xfrm>
            <a:off x="7885990" y="4706701"/>
            <a:ext cx="3667031" cy="292388"/>
          </a:xfrm>
          <a:prstGeom prst="rect">
            <a:avLst/>
          </a:prstGeom>
          <a:noFill/>
        </p:spPr>
        <p:txBody>
          <a:bodyPr wrap="square" rtlCol="0">
            <a:spAutoFit/>
          </a:bodyPr>
          <a:lstStyle/>
          <a:p>
            <a:r>
              <a:rPr lang="en-US" sz="1300" b="1" dirty="0">
                <a:solidFill>
                  <a:schemeClr val="accent2"/>
                </a:solidFill>
              </a:rPr>
              <a:t>Long-Run Net CONE, Level-nominal Cost Recovery</a:t>
            </a:r>
          </a:p>
        </p:txBody>
      </p:sp>
    </p:spTree>
    <p:extLst>
      <p:ext uri="{BB962C8B-B14F-4D97-AF65-F5344CB8AC3E}">
        <p14:creationId xmlns:p14="http://schemas.microsoft.com/office/powerpoint/2010/main" val="3150627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2CE3-23A5-7641-24DF-00329EB9BCA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6385E52-09AA-086F-5CFD-ED85B8C6FEF8}"/>
              </a:ext>
            </a:extLst>
          </p:cNvPr>
          <p:cNvSpPr>
            <a:spLocks noGrp="1"/>
          </p:cNvSpPr>
          <p:nvPr>
            <p:ph type="body" sz="quarter" idx="16"/>
          </p:nvPr>
        </p:nvSpPr>
        <p:spPr/>
        <p:txBody>
          <a:bodyPr/>
          <a:lstStyle/>
          <a:p>
            <a:r>
              <a:rPr lang="en-US" dirty="0" err="1"/>
              <a:t>Levelization</a:t>
            </a:r>
            <a:r>
              <a:rPr lang="en-US" dirty="0"/>
              <a:t> Considerations Given Industry Trends</a:t>
            </a:r>
          </a:p>
        </p:txBody>
      </p:sp>
      <p:sp>
        <p:nvSpPr>
          <p:cNvPr id="3" name="Title 2">
            <a:extLst>
              <a:ext uri="{FF2B5EF4-FFF2-40B4-BE49-F238E27FC236}">
                <a16:creationId xmlns:a16="http://schemas.microsoft.com/office/drawing/2014/main" id="{F1BA224D-835B-9170-EECB-CDDBC0AF7C7F}"/>
              </a:ext>
            </a:extLst>
          </p:cNvPr>
          <p:cNvSpPr>
            <a:spLocks noGrp="1"/>
          </p:cNvSpPr>
          <p:nvPr>
            <p:ph type="title"/>
          </p:nvPr>
        </p:nvSpPr>
        <p:spPr/>
        <p:txBody>
          <a:bodyPr/>
          <a:lstStyle/>
          <a:p>
            <a:r>
              <a:rPr lang="en-US" dirty="0"/>
              <a:t>Short-Term Reservation Prices in Acute Tight Conditions</a:t>
            </a:r>
          </a:p>
        </p:txBody>
      </p:sp>
      <p:sp>
        <p:nvSpPr>
          <p:cNvPr id="8" name="TextBox 7">
            <a:extLst>
              <a:ext uri="{FF2B5EF4-FFF2-40B4-BE49-F238E27FC236}">
                <a16:creationId xmlns:a16="http://schemas.microsoft.com/office/drawing/2014/main" id="{BCF8E0BE-C391-FCFF-3DC2-9F4DFA2ECC04}"/>
              </a:ext>
            </a:extLst>
          </p:cNvPr>
          <p:cNvSpPr txBox="1"/>
          <p:nvPr/>
        </p:nvSpPr>
        <p:spPr>
          <a:xfrm>
            <a:off x="462141" y="5337994"/>
            <a:ext cx="11181097" cy="1400383"/>
          </a:xfrm>
          <a:prstGeom prst="rect">
            <a:avLst/>
          </a:prstGeom>
          <a:noFill/>
        </p:spPr>
        <p:txBody>
          <a:bodyPr wrap="square">
            <a:spAutoFit/>
          </a:bodyPr>
          <a:lstStyle/>
          <a:p>
            <a:pPr>
              <a:spcBef>
                <a:spcPts val="100"/>
              </a:spcBef>
            </a:pP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Sources and Notes: All values in Nominal$ for a 2028 online year.</a:t>
            </a:r>
            <a:endParaRPr lang="en-GB"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a:p>
            <a:pPr>
              <a:spcBef>
                <a:spcPts val="100"/>
              </a:spcBef>
            </a:pP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[A]: Level-nominal CONE value from 2025 PJM CONE model for CONE Area 3, Rest of RTO.</a:t>
            </a:r>
            <a:endParaRPr lang="en-GB"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a:p>
            <a:pPr>
              <a:spcBef>
                <a:spcPts val="100"/>
              </a:spcBef>
            </a:pP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[B]: For CT and CC, long-run CONE from </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hlinkClick r:id="rId2"/>
              </a:rPr>
              <a:t>Brattle 2025 PJM CONE </a:t>
            </a:r>
            <a:r>
              <a:rPr lang="en-US" sz="1000" dirty="0">
                <a:solidFill>
                  <a:srgbClr val="404040"/>
                </a:solidFill>
                <a:latin typeface="Calibri" panose="020F0502020204030204" pitchFamily="34" charset="0"/>
                <a:ea typeface="PMingLiU" panose="02020500000000000000" pitchFamily="18" charset="-120"/>
                <a:cs typeface="Times New Roman" panose="02020603050405020304" pitchFamily="18" charset="0"/>
                <a:hlinkClick r:id="rId2"/>
              </a:rPr>
              <a:t>Report</a:t>
            </a:r>
            <a:r>
              <a:rPr lang="en-US" sz="1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Table ES-2. For BESS, long-run CONE assumed to be back calculated from the $350/MW-day </a:t>
            </a:r>
            <a:r>
              <a:rPr lang="en-US" sz="1000" dirty="0" err="1">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UCAP</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long-run Net CONE from </a:t>
            </a:r>
            <a:r>
              <a:rPr lang="en-US" sz="1000" dirty="0">
                <a:solidFill>
                  <a:srgbClr val="404040"/>
                </a:solidFill>
                <a:latin typeface="Calibri" panose="020F0502020204030204" pitchFamily="34" charset="0"/>
                <a:ea typeface="PMingLiU" panose="02020500000000000000" pitchFamily="18" charset="-120"/>
                <a:cs typeface="Times New Roman" panose="02020603050405020304" pitchFamily="18" charset="0"/>
                <a:hlinkClick r:id="rId2"/>
              </a:rPr>
              <a:t>Brattle 2025 PJM CONE Report</a:t>
            </a:r>
            <a:r>
              <a:rPr lang="en-US" sz="1000" dirty="0">
                <a:solidFill>
                  <a:srgbClr val="404040"/>
                </a:solidFill>
                <a:latin typeface="Calibri" panose="020F0502020204030204" pitchFamily="34" charset="0"/>
                <a:ea typeface="PMingLiU" panose="02020500000000000000" pitchFamily="18" charset="-120"/>
                <a:cs typeface="Times New Roman" panose="02020603050405020304" pitchFamily="18" charset="0"/>
              </a:rPr>
              <a:t>, </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Figure ES-1. $471 CONE </a:t>
            </a:r>
            <a:r>
              <a:rPr lang="en-US" sz="1000" dirty="0" err="1">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ICAP</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 $350 Net CONE </a:t>
            </a:r>
            <a:r>
              <a:rPr lang="en-US" sz="1000" dirty="0" err="1">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UCAP</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1000" dirty="0">
                <a:solidFill>
                  <a:srgbClr val="404040"/>
                </a:solidFill>
                <a:effectLst/>
                <a:latin typeface="Calibri" panose="020F0502020204030204" pitchFamily="34" charset="0"/>
                <a:ea typeface="PMingLiU" panose="02020500000000000000" pitchFamily="18" charset="-120"/>
                <a:cs typeface="Calibri" panose="020F0502020204030204" pitchFamily="34" charset="0"/>
              </a:rPr>
              <a:t>×</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65% </a:t>
            </a:r>
            <a:r>
              <a:rPr lang="en-US" sz="1000" dirty="0" err="1">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ELCC</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 $244 Forward </a:t>
            </a:r>
            <a:r>
              <a:rPr lang="en-US" sz="1000" dirty="0" err="1">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E&amp;AS</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a:t>
            </a:r>
            <a:r>
              <a:rPr lang="en-US" sz="1000" dirty="0" err="1">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ICAP</a:t>
            </a: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 for BESS.</a:t>
            </a:r>
            <a:endParaRPr lang="en-GB"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a:p>
            <a:pPr>
              <a:spcBef>
                <a:spcPts val="100"/>
              </a:spcBef>
            </a:pP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[C]: Output from 2025 PJM CONE model, reservation price analysis.</a:t>
            </a:r>
            <a:endParaRPr lang="en-GB"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a:p>
            <a:pPr>
              <a:spcBef>
                <a:spcPts val="100"/>
              </a:spcBef>
            </a:pP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[D], [E]: Provided by PJM staff. </a:t>
            </a:r>
            <a:endParaRPr lang="en-GB"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a:p>
            <a:pPr>
              <a:spcBef>
                <a:spcPts val="100"/>
              </a:spcBef>
            </a:pP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[F]: ([C] – [D]) / [E]. </a:t>
            </a:r>
            <a:endParaRPr lang="en-GB"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a:p>
            <a:pPr>
              <a:spcBef>
                <a:spcPts val="100"/>
              </a:spcBef>
            </a:pPr>
            <a:r>
              <a:rPr lang="en-US"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rPr>
              <a:t>[G]: ([A] – [D]) / [E].</a:t>
            </a:r>
            <a:endParaRPr lang="en-GB" sz="1000" dirty="0">
              <a:solidFill>
                <a:srgbClr val="404040"/>
              </a:solidFill>
              <a:effectLst/>
              <a:latin typeface="Calibri" panose="020F0502020204030204" pitchFamily="34" charset="0"/>
              <a:ea typeface="PMingLiU" panose="02020500000000000000" pitchFamily="18" charset="-120"/>
              <a:cs typeface="Times New Roman" panose="02020603050405020304" pitchFamily="18" charset="0"/>
            </a:endParaRPr>
          </a:p>
        </p:txBody>
      </p:sp>
      <p:pic>
        <p:nvPicPr>
          <p:cNvPr id="5" name="Picture 4">
            <a:extLst>
              <a:ext uri="{FF2B5EF4-FFF2-40B4-BE49-F238E27FC236}">
                <a16:creationId xmlns:a16="http://schemas.microsoft.com/office/drawing/2014/main" id="{0A1E755B-216C-48DB-49A1-21631A24CE07}"/>
              </a:ext>
            </a:extLst>
          </p:cNvPr>
          <p:cNvPicPr>
            <a:picLocks noChangeAspect="1"/>
          </p:cNvPicPr>
          <p:nvPr/>
        </p:nvPicPr>
        <p:blipFill>
          <a:blip r:embed="rId3"/>
          <a:stretch>
            <a:fillRect/>
          </a:stretch>
        </p:blipFill>
        <p:spPr>
          <a:xfrm>
            <a:off x="548762" y="1379299"/>
            <a:ext cx="11224409" cy="3958695"/>
          </a:xfrm>
          <a:prstGeom prst="rect">
            <a:avLst/>
          </a:prstGeom>
        </p:spPr>
      </p:pic>
    </p:spTree>
    <p:extLst>
      <p:ext uri="{BB962C8B-B14F-4D97-AF65-F5344CB8AC3E}">
        <p14:creationId xmlns:p14="http://schemas.microsoft.com/office/powerpoint/2010/main" val="1577787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16</a:t>
            </a:fld>
            <a:endParaRPr lang="en-US"/>
          </a:p>
        </p:txBody>
      </p:sp>
      <p:sp>
        <p:nvSpPr>
          <p:cNvPr id="8" name="Text Placeholder 7"/>
          <p:cNvSpPr>
            <a:spLocks noGrp="1"/>
          </p:cNvSpPr>
          <p:nvPr>
            <p:ph type="body" sz="quarter" idx="16"/>
          </p:nvPr>
        </p:nvSpPr>
        <p:spPr>
          <a:xfrm>
            <a:off x="508000" y="1181101"/>
            <a:ext cx="11164888" cy="5270974"/>
          </a:xfrm>
        </p:spPr>
        <p:txBody>
          <a:bodyPr>
            <a:normAutofit fontScale="85000" lnSpcReduction="10000"/>
          </a:bodyPr>
          <a:lstStyle/>
          <a:p>
            <a:pPr lvl="1">
              <a:lnSpc>
                <a:spcPct val="110000"/>
              </a:lnSpc>
              <a:spcBef>
                <a:spcPts val="1800"/>
              </a:spcBef>
            </a:pPr>
            <a:r>
              <a:rPr lang="en-US" sz="2400" b="1" dirty="0"/>
              <a:t>Projects already underway/in development </a:t>
            </a:r>
            <a:r>
              <a:rPr lang="en-US" sz="2400" dirty="0"/>
              <a:t>with permits in place and turbines on hand or with a delivery slot; additionally need clear pathway to procure tier 1 HV substation transformers since these often set development timeline and 2–4+ year lead times are now typical.</a:t>
            </a:r>
          </a:p>
          <a:p>
            <a:pPr lvl="1">
              <a:lnSpc>
                <a:spcPct val="110000"/>
              </a:lnSpc>
              <a:spcBef>
                <a:spcPts val="1800"/>
              </a:spcBef>
            </a:pPr>
            <a:r>
              <a:rPr lang="en-US" sz="2400" b="1" dirty="0"/>
              <a:t>Brownfield uprates/expansions at existing thermal sites </a:t>
            </a:r>
            <a:r>
              <a:rPr lang="en-US" sz="2400" dirty="0"/>
              <a:t>(e.g., duct‑firing packages, HRSG/steam‑path/CT OEM upgrades) that add incremental capacity faster than new builds.</a:t>
            </a:r>
          </a:p>
          <a:p>
            <a:pPr lvl="1">
              <a:lnSpc>
                <a:spcPct val="110000"/>
              </a:lnSpc>
              <a:spcBef>
                <a:spcPts val="1800"/>
              </a:spcBef>
            </a:pPr>
            <a:r>
              <a:rPr lang="en-US" sz="2400" b="1" dirty="0"/>
              <a:t>Select simple‑cycle </a:t>
            </a:r>
            <a:r>
              <a:rPr lang="en-US" sz="2400" b="1" dirty="0" err="1"/>
              <a:t>peakers</a:t>
            </a:r>
            <a:r>
              <a:rPr lang="en-US" sz="2400" b="1" dirty="0"/>
              <a:t> (smaller frames/</a:t>
            </a:r>
            <a:r>
              <a:rPr lang="en-US" sz="2400" b="1" dirty="0" err="1"/>
              <a:t>aeroderivatives</a:t>
            </a:r>
            <a:r>
              <a:rPr lang="en-US" sz="2400" b="1" dirty="0"/>
              <a:t>/RICE) </a:t>
            </a:r>
            <a:r>
              <a:rPr lang="en-US" sz="2400" dirty="0"/>
              <a:t>where OEM turbine slots exist and sites leverage existing gas/electric interconnection. Wait times are shorter than for heavy frames but tightening and recent estimates for these approach or exceed $3,000/kW overnight costs.</a:t>
            </a:r>
          </a:p>
          <a:p>
            <a:pPr lvl="1">
              <a:lnSpc>
                <a:spcPct val="110000"/>
              </a:lnSpc>
              <a:spcBef>
                <a:spcPts val="1800"/>
              </a:spcBef>
            </a:pPr>
            <a:r>
              <a:rPr lang="en-US" sz="2400" b="1" dirty="0"/>
              <a:t>Non-CT technologies or gray-market options with shorter lead times</a:t>
            </a:r>
            <a:r>
              <a:rPr lang="en-US" sz="2400" dirty="0"/>
              <a:t>, if developers can purchase inventory or guaranteed production slots from others already in line.</a:t>
            </a:r>
          </a:p>
          <a:p>
            <a:pPr lvl="1">
              <a:lnSpc>
                <a:spcPct val="110000"/>
              </a:lnSpc>
              <a:spcBef>
                <a:spcPts val="1800"/>
              </a:spcBef>
            </a:pPr>
            <a:r>
              <a:rPr lang="en-US" sz="2400" b="1" dirty="0"/>
              <a:t>Considering schedule alone, utility‑scale BESS (2–6 hours)</a:t>
            </a:r>
            <a:r>
              <a:rPr lang="en-US" sz="2400" dirty="0"/>
              <a:t>; will generally reach COD before any thermal option, but larger BESS projects are still constrained by HV transformer lead times.</a:t>
            </a:r>
          </a:p>
          <a:p>
            <a:pPr lvl="1"/>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Considerations for ERCOT CONE Study</a:t>
            </a:r>
          </a:p>
        </p:txBody>
      </p:sp>
      <p:sp>
        <p:nvSpPr>
          <p:cNvPr id="6" name="Title 5"/>
          <p:cNvSpPr>
            <a:spLocks noGrp="1"/>
          </p:cNvSpPr>
          <p:nvPr>
            <p:ph type="title"/>
          </p:nvPr>
        </p:nvSpPr>
        <p:spPr>
          <a:xfrm>
            <a:off x="508000" y="512748"/>
            <a:ext cx="10231535" cy="555476"/>
          </a:xfrm>
        </p:spPr>
        <p:txBody>
          <a:bodyPr/>
          <a:lstStyle/>
          <a:p>
            <a:r>
              <a:rPr lang="en-US" dirty="0"/>
              <a:t>What could be added to ERCOT by 2029?</a:t>
            </a:r>
          </a:p>
        </p:txBody>
      </p:sp>
    </p:spTree>
    <p:extLst>
      <p:ext uri="{BB962C8B-B14F-4D97-AF65-F5344CB8AC3E}">
        <p14:creationId xmlns:p14="http://schemas.microsoft.com/office/powerpoint/2010/main" val="413259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0A62-1030-4B08-3250-EA01A30B591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D7E6E9-EF92-19D1-DE17-F5C38AB9DFCE}"/>
              </a:ext>
            </a:extLst>
          </p:cNvPr>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17</a:t>
            </a:fld>
            <a:endParaRPr lang="en-US" dirty="0"/>
          </a:p>
        </p:txBody>
      </p:sp>
      <p:sp>
        <p:nvSpPr>
          <p:cNvPr id="4" name="Text Placeholder 3">
            <a:extLst>
              <a:ext uri="{FF2B5EF4-FFF2-40B4-BE49-F238E27FC236}">
                <a16:creationId xmlns:a16="http://schemas.microsoft.com/office/drawing/2014/main" id="{FA483B0C-D73B-75B9-A15C-61352DA30E7F}"/>
              </a:ext>
            </a:extLst>
          </p:cNvPr>
          <p:cNvSpPr>
            <a:spLocks noGrp="1"/>
          </p:cNvSpPr>
          <p:nvPr>
            <p:ph type="body" sz="quarter" idx="16"/>
          </p:nvPr>
        </p:nvSpPr>
        <p:spPr>
          <a:xfrm>
            <a:off x="508000" y="1181101"/>
            <a:ext cx="11164888" cy="4995862"/>
          </a:xfrm>
        </p:spPr>
        <p:txBody>
          <a:bodyPr/>
          <a:lstStyle/>
          <a:p>
            <a:pPr lvl="1">
              <a:spcBef>
                <a:spcPts val="1800"/>
              </a:spcBef>
            </a:pPr>
            <a:r>
              <a:rPr lang="en-US" dirty="0"/>
              <a:t>Determine the most appropriate </a:t>
            </a:r>
            <a:r>
              <a:rPr lang="en-US" b="1" dirty="0"/>
              <a:t>reference resource </a:t>
            </a:r>
            <a:r>
              <a:rPr lang="en-US" dirty="0"/>
              <a:t>(or resources) with ERCOT, stakeholders, and the PUCT given the multiple purposes that CONE is used for</a:t>
            </a:r>
          </a:p>
          <a:p>
            <a:pPr lvl="1">
              <a:spcBef>
                <a:spcPts val="1800"/>
              </a:spcBef>
            </a:pPr>
            <a:r>
              <a:rPr lang="en-US" b="1" dirty="0"/>
              <a:t>Identify CONE locations </a:t>
            </a:r>
            <a:r>
              <a:rPr lang="en-US" dirty="0"/>
              <a:t>to represent costs investors could face ERCOT-wide</a:t>
            </a:r>
          </a:p>
          <a:p>
            <a:pPr lvl="1">
              <a:spcBef>
                <a:spcPts val="1800"/>
              </a:spcBef>
            </a:pPr>
            <a:r>
              <a:rPr lang="en-US" b="1" dirty="0"/>
              <a:t>Develop bottom-up costs</a:t>
            </a:r>
            <a:r>
              <a:rPr lang="en-US" dirty="0"/>
              <a:t> for ERCOT-specific representative zones and reference resource(s); or alternatively update costs from 2025 PJM CONE Study with most recent OEM quotes and timeframes with </a:t>
            </a:r>
            <a:r>
              <a:rPr lang="en-US" dirty="0" err="1"/>
              <a:t>S&amp;L</a:t>
            </a:r>
            <a:r>
              <a:rPr lang="en-US" dirty="0"/>
              <a:t> and adjust to ERCOT parameters</a:t>
            </a:r>
          </a:p>
          <a:p>
            <a:pPr lvl="1">
              <a:spcBef>
                <a:spcPts val="1800"/>
              </a:spcBef>
            </a:pPr>
            <a:r>
              <a:rPr lang="en-US" b="1" dirty="0"/>
              <a:t>Assess expected net revenues</a:t>
            </a:r>
            <a:r>
              <a:rPr lang="en-US" dirty="0"/>
              <a:t> that each reference resource would expect to receive from the energy/ancillary services market</a:t>
            </a:r>
            <a:endParaRPr lang="en-US" dirty="0">
              <a:highlight>
                <a:srgbClr val="FFFF00"/>
              </a:highlight>
            </a:endParaRPr>
          </a:p>
          <a:p>
            <a:pPr lvl="1">
              <a:spcBef>
                <a:spcPts val="1800"/>
              </a:spcBef>
            </a:pPr>
            <a:r>
              <a:rPr lang="en-US" b="1" dirty="0"/>
              <a:t>Further consider levelization calculation</a:t>
            </a:r>
            <a:r>
              <a:rPr lang="en-US" dirty="0"/>
              <a:t> given current market conditions (level-real, level-nominal, or more front-loaded)</a:t>
            </a:r>
          </a:p>
          <a:p>
            <a:pPr lvl="1">
              <a:spcBef>
                <a:spcPts val="1800"/>
              </a:spcBef>
            </a:pPr>
            <a:r>
              <a:rPr lang="en-US" b="1" dirty="0"/>
              <a:t>Consider implications</a:t>
            </a:r>
            <a:r>
              <a:rPr lang="en-US" dirty="0"/>
              <a:t> of updated CONE on system-wide offer caps (HCAP and LCAP)</a:t>
            </a:r>
          </a:p>
        </p:txBody>
      </p:sp>
      <p:sp>
        <p:nvSpPr>
          <p:cNvPr id="11" name="Text Placeholder 10">
            <a:extLst>
              <a:ext uri="{FF2B5EF4-FFF2-40B4-BE49-F238E27FC236}">
                <a16:creationId xmlns:a16="http://schemas.microsoft.com/office/drawing/2014/main" id="{FBE93D80-B177-099B-70A1-C874F1E95E1A}"/>
              </a:ext>
            </a:extLst>
          </p:cNvPr>
          <p:cNvSpPr>
            <a:spLocks noGrp="1"/>
          </p:cNvSpPr>
          <p:nvPr>
            <p:ph type="body" sz="quarter" idx="19"/>
          </p:nvPr>
        </p:nvSpPr>
        <p:spPr>
          <a:xfrm>
            <a:off x="508000" y="7549"/>
            <a:ext cx="6040438" cy="477054"/>
          </a:xfrm>
        </p:spPr>
        <p:txBody>
          <a:bodyPr/>
          <a:lstStyle/>
          <a:p>
            <a:r>
              <a:rPr lang="en-US" dirty="0"/>
              <a:t>Considerations for ERCOT CONE Study</a:t>
            </a:r>
          </a:p>
        </p:txBody>
      </p:sp>
      <p:sp>
        <p:nvSpPr>
          <p:cNvPr id="6" name="Title 5">
            <a:extLst>
              <a:ext uri="{FF2B5EF4-FFF2-40B4-BE49-F238E27FC236}">
                <a16:creationId xmlns:a16="http://schemas.microsoft.com/office/drawing/2014/main" id="{741C3C6B-BA8F-9233-F6DB-B0DF7790251E}"/>
              </a:ext>
            </a:extLst>
          </p:cNvPr>
          <p:cNvSpPr>
            <a:spLocks noGrp="1"/>
          </p:cNvSpPr>
          <p:nvPr>
            <p:ph type="title"/>
          </p:nvPr>
        </p:nvSpPr>
        <p:spPr>
          <a:xfrm>
            <a:off x="508000" y="512748"/>
            <a:ext cx="10231535" cy="555476"/>
          </a:xfrm>
        </p:spPr>
        <p:txBody>
          <a:bodyPr/>
          <a:lstStyle/>
          <a:p>
            <a:r>
              <a:rPr lang="en-US" dirty="0"/>
              <a:t>What can be done in an updated ERCOT CONE Study?</a:t>
            </a:r>
          </a:p>
        </p:txBody>
      </p:sp>
    </p:spTree>
    <p:extLst>
      <p:ext uri="{BB962C8B-B14F-4D97-AF65-F5344CB8AC3E}">
        <p14:creationId xmlns:p14="http://schemas.microsoft.com/office/powerpoint/2010/main" val="367337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p:cNvSpPr>
            <a:spLocks noGrp="1"/>
          </p:cNvSpPr>
          <p:nvPr>
            <p:ph type="body" sz="quarter" idx="44"/>
          </p:nvPr>
        </p:nvSpPr>
        <p:spPr>
          <a:xfrm>
            <a:off x="4821260" y="5612637"/>
            <a:ext cx="2660309" cy="381382"/>
          </a:xfrm>
        </p:spPr>
        <p:txBody>
          <a:bodyPr/>
          <a:lstStyle/>
          <a:p>
            <a:r>
              <a:rPr lang="es-ES"/>
              <a:t>+34 666 639 197</a:t>
            </a:r>
          </a:p>
        </p:txBody>
      </p:sp>
      <p:sp>
        <p:nvSpPr>
          <p:cNvPr id="59" name="Text Placeholder 58"/>
          <p:cNvSpPr>
            <a:spLocks noGrp="1"/>
          </p:cNvSpPr>
          <p:nvPr>
            <p:ph type="body" sz="quarter" idx="43"/>
          </p:nvPr>
        </p:nvSpPr>
        <p:spPr>
          <a:xfrm>
            <a:off x="4821260" y="5231255"/>
            <a:ext cx="2660309" cy="381382"/>
          </a:xfrm>
        </p:spPr>
        <p:txBody>
          <a:bodyPr/>
          <a:lstStyle/>
          <a:p>
            <a:r>
              <a:rPr lang="es-ES">
                <a:hlinkClick r:id="rId2"/>
              </a:rPr>
              <a:t>Andrew.Thompson@brattle.com</a:t>
            </a:r>
            <a:endParaRPr lang="es-ES"/>
          </a:p>
        </p:txBody>
      </p:sp>
      <p:sp>
        <p:nvSpPr>
          <p:cNvPr id="61" name="Text Placeholder 60"/>
          <p:cNvSpPr>
            <a:spLocks noGrp="1"/>
          </p:cNvSpPr>
          <p:nvPr>
            <p:ph type="body" sz="quarter" idx="45"/>
          </p:nvPr>
        </p:nvSpPr>
        <p:spPr>
          <a:xfrm>
            <a:off x="4842522" y="4753603"/>
            <a:ext cx="2668251" cy="463550"/>
          </a:xfrm>
        </p:spPr>
        <p:txBody>
          <a:bodyPr/>
          <a:lstStyle/>
          <a:p>
            <a:pPr>
              <a:spcBef>
                <a:spcPts val="600"/>
              </a:spcBef>
            </a:pPr>
            <a:r>
              <a:rPr lang="en-US" dirty="0"/>
              <a:t>Brattle</a:t>
            </a:r>
          </a:p>
          <a:p>
            <a:pPr>
              <a:spcBef>
                <a:spcPts val="600"/>
              </a:spcBef>
            </a:pPr>
            <a:r>
              <a:rPr lang="en-US" dirty="0"/>
              <a:t>Energy associate | Boston/Madrid</a:t>
            </a:r>
            <a:endParaRPr lang="es-ES" dirty="0"/>
          </a:p>
        </p:txBody>
      </p:sp>
      <p:sp>
        <p:nvSpPr>
          <p:cNvPr id="58" name="Text Placeholder 57"/>
          <p:cNvSpPr>
            <a:spLocks noGrp="1"/>
          </p:cNvSpPr>
          <p:nvPr>
            <p:ph type="body" sz="quarter" idx="42"/>
          </p:nvPr>
        </p:nvSpPr>
        <p:spPr>
          <a:xfrm>
            <a:off x="4545951" y="4037571"/>
            <a:ext cx="3150909" cy="582613"/>
          </a:xfrm>
        </p:spPr>
        <p:txBody>
          <a:bodyPr>
            <a:noAutofit/>
          </a:bodyPr>
          <a:lstStyle/>
          <a:p>
            <a:r>
              <a:rPr lang="en-US"/>
              <a:t>Dr. Andrew W. Thompson</a:t>
            </a:r>
            <a:endParaRPr lang="es-ES"/>
          </a:p>
        </p:txBody>
      </p:sp>
      <p:pic>
        <p:nvPicPr>
          <p:cNvPr id="67" name="Picture Placeholder 6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7" b="37"/>
          <a:stretch/>
        </p:blipFill>
        <p:spPr>
          <a:xfrm>
            <a:off x="4794061" y="1415614"/>
            <a:ext cx="2603878" cy="2601947"/>
          </a:xfrm>
        </p:spPr>
      </p:pic>
      <p:sp>
        <p:nvSpPr>
          <p:cNvPr id="47" name="Text Placeholder 46"/>
          <p:cNvSpPr>
            <a:spLocks noGrp="1"/>
          </p:cNvSpPr>
          <p:nvPr>
            <p:ph type="body" sz="quarter" idx="24"/>
          </p:nvPr>
        </p:nvSpPr>
        <p:spPr>
          <a:xfrm>
            <a:off x="680578" y="5612637"/>
            <a:ext cx="2660309" cy="381382"/>
          </a:xfrm>
        </p:spPr>
        <p:txBody>
          <a:bodyPr/>
          <a:lstStyle/>
          <a:p>
            <a:r>
              <a:rPr lang="en-CA" dirty="0"/>
              <a:t>+1 (781) 801-2652 </a:t>
            </a:r>
            <a:endParaRPr lang="es-ES" dirty="0"/>
          </a:p>
        </p:txBody>
      </p:sp>
      <p:sp>
        <p:nvSpPr>
          <p:cNvPr id="46" name="Text Placeholder 45"/>
          <p:cNvSpPr>
            <a:spLocks noGrp="1"/>
          </p:cNvSpPr>
          <p:nvPr>
            <p:ph type="body" sz="quarter" idx="21"/>
          </p:nvPr>
        </p:nvSpPr>
        <p:spPr>
          <a:xfrm>
            <a:off x="680578" y="5231255"/>
            <a:ext cx="2660309" cy="381382"/>
          </a:xfrm>
        </p:spPr>
        <p:txBody>
          <a:bodyPr/>
          <a:lstStyle/>
          <a:p>
            <a:r>
              <a:rPr lang="en-CA" dirty="0">
                <a:hlinkClick r:id="rId4"/>
              </a:rPr>
              <a:t>Sam.Newell@brattle.com</a:t>
            </a:r>
            <a:endParaRPr lang="es-ES" dirty="0"/>
          </a:p>
        </p:txBody>
      </p:sp>
      <p:sp>
        <p:nvSpPr>
          <p:cNvPr id="48" name="Text Placeholder 47"/>
          <p:cNvSpPr>
            <a:spLocks noGrp="1"/>
          </p:cNvSpPr>
          <p:nvPr>
            <p:ph type="body" sz="quarter" idx="29"/>
          </p:nvPr>
        </p:nvSpPr>
        <p:spPr>
          <a:xfrm>
            <a:off x="672636" y="4640195"/>
            <a:ext cx="2668251" cy="463550"/>
          </a:xfrm>
        </p:spPr>
        <p:txBody>
          <a:bodyPr/>
          <a:lstStyle/>
          <a:p>
            <a:pPr>
              <a:spcBef>
                <a:spcPts val="600"/>
              </a:spcBef>
            </a:pPr>
            <a:r>
              <a:rPr lang="en-US" dirty="0"/>
              <a:t>Brattle</a:t>
            </a:r>
          </a:p>
          <a:p>
            <a:pPr>
              <a:spcBef>
                <a:spcPts val="600"/>
              </a:spcBef>
            </a:pPr>
            <a:r>
              <a:rPr lang="en-US" dirty="0"/>
              <a:t>Principal | </a:t>
            </a:r>
            <a:r>
              <a:rPr lang="en-US" dirty="0" err="1"/>
              <a:t>boston</a:t>
            </a:r>
            <a:endParaRPr lang="es-ES" dirty="0"/>
          </a:p>
        </p:txBody>
      </p:sp>
      <p:sp>
        <p:nvSpPr>
          <p:cNvPr id="45" name="Text Placeholder 44"/>
          <p:cNvSpPr>
            <a:spLocks noGrp="1"/>
          </p:cNvSpPr>
          <p:nvPr>
            <p:ph type="body" sz="quarter" idx="15"/>
          </p:nvPr>
        </p:nvSpPr>
        <p:spPr>
          <a:xfrm>
            <a:off x="672637" y="4018225"/>
            <a:ext cx="2668250" cy="582613"/>
          </a:xfrm>
        </p:spPr>
        <p:txBody>
          <a:bodyPr/>
          <a:lstStyle/>
          <a:p>
            <a:r>
              <a:rPr lang="en-US" dirty="0"/>
              <a:t>Dr. Sam Newell</a:t>
            </a:r>
            <a:endParaRPr lang="es-ES" dirty="0"/>
          </a:p>
        </p:txBody>
      </p:sp>
      <p:pic>
        <p:nvPicPr>
          <p:cNvPr id="63" name="Picture Placeholder 62"/>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37" b="37"/>
          <a:stretch/>
        </p:blipFill>
        <p:spPr>
          <a:xfrm>
            <a:off x="691314" y="1415615"/>
            <a:ext cx="2603878" cy="2601947"/>
          </a:xfrm>
        </p:spPr>
      </p:pic>
      <p:sp>
        <p:nvSpPr>
          <p:cNvPr id="25" name="Title 24"/>
          <p:cNvSpPr>
            <a:spLocks noGrp="1"/>
          </p:cNvSpPr>
          <p:nvPr>
            <p:ph type="title"/>
          </p:nvPr>
        </p:nvSpPr>
        <p:spPr/>
        <p:txBody>
          <a:bodyPr/>
          <a:lstStyle/>
          <a:p>
            <a:r>
              <a:rPr lang="en-US"/>
              <a:t>Contact Information</a:t>
            </a:r>
          </a:p>
        </p:txBody>
      </p:sp>
      <p:sp>
        <p:nvSpPr>
          <p:cNvPr id="2" name="Slide Number Placeholder 1"/>
          <p:cNvSpPr>
            <a:spLocks noGrp="1"/>
          </p:cNvSpPr>
          <p:nvPr>
            <p:ph type="sldNum" sz="quarter" idx="47"/>
          </p:nvPr>
        </p:nvSpPr>
        <p:spPr/>
        <p:txBody>
          <a:bodyPr/>
          <a:lstStyle/>
          <a:p>
            <a:r>
              <a:rPr lang="en-US"/>
              <a:t>brattle.com | </a:t>
            </a:r>
            <a:fld id="{C95ECF09-ED6D-489D-87B4-9DBCD4D54A41}" type="slidenum">
              <a:rPr lang="en-US" smtClean="0"/>
              <a:pPr/>
              <a:t>18</a:t>
            </a:fld>
            <a:endParaRPr lang="en-US"/>
          </a:p>
        </p:txBody>
      </p:sp>
      <p:sp>
        <p:nvSpPr>
          <p:cNvPr id="3" name="Text Placeholder 46">
            <a:extLst>
              <a:ext uri="{FF2B5EF4-FFF2-40B4-BE49-F238E27FC236}">
                <a16:creationId xmlns:a16="http://schemas.microsoft.com/office/drawing/2014/main" id="{D7650FDC-AF03-BB20-C7C6-5F40A87FC5D3}"/>
              </a:ext>
            </a:extLst>
          </p:cNvPr>
          <p:cNvSpPr txBox="1">
            <a:spLocks/>
          </p:cNvSpPr>
          <p:nvPr/>
        </p:nvSpPr>
        <p:spPr>
          <a:xfrm>
            <a:off x="8886253" y="5612638"/>
            <a:ext cx="2660309" cy="381382"/>
          </a:xfrm>
          <a:prstGeom prst="rect">
            <a:avLst/>
          </a:prstGeom>
        </p:spPr>
        <p:txBody>
          <a:bodyPr vert="horz" lIns="0" tIns="182880" rIns="91440" bIns="45720" rtlCol="0">
            <a:noAutofit/>
          </a:bodyPr>
          <a:lstStyle>
            <a:lvl1pPr marL="87313" indent="-87313" algn="ctr" defTabSz="457200" rtl="0" eaLnBrk="1" latinLnBrk="0" hangingPunct="1">
              <a:spcBef>
                <a:spcPts val="600"/>
              </a:spcBef>
              <a:buSzPct val="25000"/>
              <a:buFont typeface="Calibri Light" panose="020F0302020204030204" pitchFamily="34" charset="0"/>
              <a:buChar char=" "/>
              <a:defRPr sz="1400" kern="1200" baseline="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dirty="0"/>
              <a:t>+1 (312) 269 2129 </a:t>
            </a:r>
            <a:endParaRPr lang="es-ES" dirty="0"/>
          </a:p>
        </p:txBody>
      </p:sp>
      <p:sp>
        <p:nvSpPr>
          <p:cNvPr id="4" name="Text Placeholder 45">
            <a:extLst>
              <a:ext uri="{FF2B5EF4-FFF2-40B4-BE49-F238E27FC236}">
                <a16:creationId xmlns:a16="http://schemas.microsoft.com/office/drawing/2014/main" id="{B75196B5-34E3-D5E6-A9A1-BE12ADA26566}"/>
              </a:ext>
            </a:extLst>
          </p:cNvPr>
          <p:cNvSpPr txBox="1">
            <a:spLocks/>
          </p:cNvSpPr>
          <p:nvPr/>
        </p:nvSpPr>
        <p:spPr>
          <a:xfrm>
            <a:off x="8886252" y="5254973"/>
            <a:ext cx="2774207" cy="381382"/>
          </a:xfrm>
          <a:prstGeom prst="rect">
            <a:avLst/>
          </a:prstGeom>
        </p:spPr>
        <p:txBody>
          <a:bodyPr vert="horz" lIns="0" tIns="182880" rIns="91440" bIns="45720" rtlCol="0">
            <a:noAutofit/>
          </a:bodyPr>
          <a:lstStyle>
            <a:lvl1pPr marL="87313" indent="-87313" algn="ctr" defTabSz="457200" rtl="0" eaLnBrk="1" latinLnBrk="0" hangingPunct="1">
              <a:spcBef>
                <a:spcPts val="600"/>
              </a:spcBef>
              <a:buSzPct val="25000"/>
              <a:buFont typeface="Calibri Light" panose="020F0302020204030204" pitchFamily="34" charset="0"/>
              <a:buChar char=" "/>
              <a:defRPr sz="1400" kern="1200" baseline="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e-DE" dirty="0">
                <a:hlinkClick r:id="rId6"/>
              </a:rPr>
              <a:t>joshua.c.junge@sargentlundy.com</a:t>
            </a:r>
            <a:endParaRPr lang="es-ES" dirty="0"/>
          </a:p>
        </p:txBody>
      </p:sp>
      <p:sp>
        <p:nvSpPr>
          <p:cNvPr id="5" name="Text Placeholder 47">
            <a:extLst>
              <a:ext uri="{FF2B5EF4-FFF2-40B4-BE49-F238E27FC236}">
                <a16:creationId xmlns:a16="http://schemas.microsoft.com/office/drawing/2014/main" id="{1FF46696-A30F-7DC0-1190-75C93C1C9427}"/>
              </a:ext>
            </a:extLst>
          </p:cNvPr>
          <p:cNvSpPr txBox="1">
            <a:spLocks/>
          </p:cNvSpPr>
          <p:nvPr/>
        </p:nvSpPr>
        <p:spPr>
          <a:xfrm>
            <a:off x="8886252" y="4723701"/>
            <a:ext cx="2668251" cy="463550"/>
          </a:xfrm>
          <a:prstGeom prst="rect">
            <a:avLst/>
          </a:prstGeom>
        </p:spPr>
        <p:txBody>
          <a:bodyPr vert="horz" lIns="0" tIns="91440" rIns="91440" bIns="45720" rtlCol="0" anchor="ctr" anchorCtr="0">
            <a:noAutofit/>
          </a:bodyPr>
          <a:lstStyle>
            <a:lvl1pPr marL="87313" indent="-87313" algn="ctr" defTabSz="457200" rtl="0" eaLnBrk="1" latinLnBrk="0" hangingPunct="1">
              <a:spcBef>
                <a:spcPts val="1800"/>
              </a:spcBef>
              <a:buSzPct val="25000"/>
              <a:buFont typeface="Calibri Light" panose="020F0302020204030204" pitchFamily="34" charset="0"/>
              <a:buChar char=" "/>
              <a:defRPr sz="1400" b="1" i="0"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pPr>
            <a:r>
              <a:rPr lang="en-US" dirty="0"/>
              <a:t>Sargent &amp; Lundy</a:t>
            </a:r>
          </a:p>
          <a:p>
            <a:pPr>
              <a:spcBef>
                <a:spcPts val="600"/>
              </a:spcBef>
            </a:pPr>
            <a:r>
              <a:rPr lang="en-US" dirty="0"/>
              <a:t>Principal Energy Consultant | Chicago</a:t>
            </a:r>
            <a:endParaRPr lang="es-ES" dirty="0"/>
          </a:p>
        </p:txBody>
      </p:sp>
      <p:sp>
        <p:nvSpPr>
          <p:cNvPr id="6" name="Text Placeholder 44">
            <a:extLst>
              <a:ext uri="{FF2B5EF4-FFF2-40B4-BE49-F238E27FC236}">
                <a16:creationId xmlns:a16="http://schemas.microsoft.com/office/drawing/2014/main" id="{2829739D-B2FE-4326-AAFF-A576D9FD256E}"/>
              </a:ext>
            </a:extLst>
          </p:cNvPr>
          <p:cNvSpPr txBox="1">
            <a:spLocks/>
          </p:cNvSpPr>
          <p:nvPr/>
        </p:nvSpPr>
        <p:spPr>
          <a:xfrm>
            <a:off x="8878312" y="4018225"/>
            <a:ext cx="2668250" cy="582613"/>
          </a:xfrm>
          <a:prstGeom prst="rect">
            <a:avLst/>
          </a:prstGeom>
        </p:spPr>
        <p:txBody>
          <a:bodyPr vert="horz" lIns="0" tIns="182880" rIns="91440" bIns="45720" rtlCol="0">
            <a:normAutofit/>
          </a:bodyPr>
          <a:lstStyle>
            <a:lvl1pPr marL="87313" indent="-87313" algn="ctr" defTabSz="457200" rtl="0" eaLnBrk="1" latinLnBrk="0" hangingPunct="1">
              <a:spcBef>
                <a:spcPts val="1800"/>
              </a:spcBef>
              <a:buSzPct val="25000"/>
              <a:buFont typeface="Calibri Light" panose="020F0302020204030204" pitchFamily="34" charset="0"/>
              <a:buChar char=" "/>
              <a:defRPr sz="2200" kern="1200" baseline="0">
                <a:solidFill>
                  <a:schemeClr val="accent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22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20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6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22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2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Joshua Junge</a:t>
            </a:r>
            <a:endParaRPr lang="es-ES" dirty="0"/>
          </a:p>
        </p:txBody>
      </p:sp>
      <p:pic>
        <p:nvPicPr>
          <p:cNvPr id="10" name="Picture 9">
            <a:extLst>
              <a:ext uri="{FF2B5EF4-FFF2-40B4-BE49-F238E27FC236}">
                <a16:creationId xmlns:a16="http://schemas.microsoft.com/office/drawing/2014/main" id="{96B94934-27C3-C434-FD89-EBADD8BDD4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8896808" y="1415614"/>
            <a:ext cx="2603877" cy="2603877"/>
          </a:xfrm>
          <a:prstGeom prst="ellipse">
            <a:avLst/>
          </a:prstGeom>
          <a:ln>
            <a:noFill/>
          </a:ln>
          <a:effectLst/>
        </p:spPr>
      </p:pic>
    </p:spTree>
    <p:extLst>
      <p:ext uri="{BB962C8B-B14F-4D97-AF65-F5344CB8AC3E}">
        <p14:creationId xmlns:p14="http://schemas.microsoft.com/office/powerpoint/2010/main" val="410184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53C5071-12CF-A4B5-B62B-0D5F42C3AF4A}"/>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a:t>
            </a:fld>
            <a:endParaRPr lang="en-US"/>
          </a:p>
        </p:txBody>
      </p:sp>
      <p:sp>
        <p:nvSpPr>
          <p:cNvPr id="4" name="Text Placeholder 3">
            <a:extLst>
              <a:ext uri="{FF2B5EF4-FFF2-40B4-BE49-F238E27FC236}">
                <a16:creationId xmlns:a16="http://schemas.microsoft.com/office/drawing/2014/main" id="{1148FC92-8C6B-EC5E-C630-2B5EA1ADC3FA}"/>
              </a:ext>
            </a:extLst>
          </p:cNvPr>
          <p:cNvSpPr>
            <a:spLocks noGrp="1"/>
          </p:cNvSpPr>
          <p:nvPr>
            <p:ph type="body" sz="quarter" idx="16"/>
          </p:nvPr>
        </p:nvSpPr>
        <p:spPr>
          <a:xfrm>
            <a:off x="508000" y="1181101"/>
            <a:ext cx="11164888" cy="4995862"/>
          </a:xfrm>
        </p:spPr>
        <p:txBody>
          <a:bodyPr/>
          <a:lstStyle/>
          <a:p>
            <a:r>
              <a:rPr lang="en-US" dirty="0"/>
              <a:t>Introduction and Context</a:t>
            </a:r>
          </a:p>
          <a:p>
            <a:r>
              <a:rPr lang="en-US" dirty="0"/>
              <a:t>Brattle 2025 PJM CONE Study</a:t>
            </a:r>
          </a:p>
          <a:p>
            <a:r>
              <a:rPr lang="en-US" dirty="0" err="1"/>
              <a:t>Levelization</a:t>
            </a:r>
            <a:r>
              <a:rPr lang="en-US" dirty="0"/>
              <a:t> Considerations Given Industry Trends</a:t>
            </a:r>
          </a:p>
          <a:p>
            <a:r>
              <a:rPr lang="en-US" dirty="0"/>
              <a:t>Considerations for ERCOT CONE Study</a:t>
            </a:r>
          </a:p>
          <a:p>
            <a:endParaRPr lang="en-US" dirty="0"/>
          </a:p>
        </p:txBody>
      </p:sp>
      <p:sp>
        <p:nvSpPr>
          <p:cNvPr id="6" name="Title 5">
            <a:extLst>
              <a:ext uri="{FF2B5EF4-FFF2-40B4-BE49-F238E27FC236}">
                <a16:creationId xmlns:a16="http://schemas.microsoft.com/office/drawing/2014/main" id="{ECEEF838-93A3-5C5F-339B-766C1C93255A}"/>
              </a:ext>
            </a:extLst>
          </p:cNvPr>
          <p:cNvSpPr>
            <a:spLocks noGrp="1"/>
          </p:cNvSpPr>
          <p:nvPr>
            <p:ph type="title"/>
          </p:nvPr>
        </p:nvSpPr>
        <p:spPr>
          <a:xfrm>
            <a:off x="508000" y="512748"/>
            <a:ext cx="10231535" cy="555476"/>
          </a:xfrm>
        </p:spPr>
        <p:txBody>
          <a:bodyPr/>
          <a:lstStyle/>
          <a:p>
            <a:r>
              <a:rPr lang="en-US"/>
              <a:t>Agenda</a:t>
            </a:r>
          </a:p>
        </p:txBody>
      </p:sp>
      <p:sp>
        <p:nvSpPr>
          <p:cNvPr id="11" name="Picture Placeholder 10">
            <a:extLst>
              <a:ext uri="{FF2B5EF4-FFF2-40B4-BE49-F238E27FC236}">
                <a16:creationId xmlns:a16="http://schemas.microsoft.com/office/drawing/2014/main" id="{147E0195-D8B8-3C37-6ED1-F6A195911932}"/>
              </a:ext>
            </a:extLst>
          </p:cNvPr>
          <p:cNvSpPr>
            <a:spLocks noGrp="1"/>
          </p:cNvSpPr>
          <p:nvPr>
            <p:ph type="pic" sz="quarter" idx="22"/>
          </p:nvPr>
        </p:nvSpPr>
        <p:spPr>
          <a:xfrm>
            <a:off x="8122579" y="-1"/>
            <a:ext cx="4069421" cy="6858001"/>
          </a:xfrm>
        </p:spPr>
        <p:txBody>
          <a:bodyPr/>
          <a:lstStyle/>
          <a:p>
            <a:endParaRPr lang="en-US"/>
          </a:p>
        </p:txBody>
      </p:sp>
    </p:spTree>
    <p:extLst>
      <p:ext uri="{BB962C8B-B14F-4D97-AF65-F5344CB8AC3E}">
        <p14:creationId xmlns:p14="http://schemas.microsoft.com/office/powerpoint/2010/main" val="267096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0C42E-98E1-9528-D57E-0D61392A88E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BB6E01-9F41-776B-A0AC-F36220D5313F}"/>
              </a:ext>
            </a:extLst>
          </p:cNvPr>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2</a:t>
            </a:fld>
            <a:endParaRPr lang="en-US" dirty="0"/>
          </a:p>
        </p:txBody>
      </p:sp>
      <p:sp>
        <p:nvSpPr>
          <p:cNvPr id="4" name="Text Placeholder 3">
            <a:extLst>
              <a:ext uri="{FF2B5EF4-FFF2-40B4-BE49-F238E27FC236}">
                <a16:creationId xmlns:a16="http://schemas.microsoft.com/office/drawing/2014/main" id="{A369156B-DEB4-0AFA-3C4A-99520994C4C8}"/>
              </a:ext>
            </a:extLst>
          </p:cNvPr>
          <p:cNvSpPr>
            <a:spLocks noGrp="1"/>
          </p:cNvSpPr>
          <p:nvPr>
            <p:ph type="body" sz="quarter" idx="16"/>
          </p:nvPr>
        </p:nvSpPr>
        <p:spPr>
          <a:xfrm>
            <a:off x="508000" y="1190725"/>
            <a:ext cx="5296170" cy="5530750"/>
          </a:xfrm>
        </p:spPr>
        <p:txBody>
          <a:bodyPr/>
          <a:lstStyle/>
          <a:p>
            <a:pPr marL="0" indent="0">
              <a:buNone/>
            </a:pPr>
            <a:r>
              <a:rPr lang="en-US" sz="1600" b="1" dirty="0"/>
              <a:t>The Cost of New Entry (CONE)</a:t>
            </a:r>
            <a:r>
              <a:rPr lang="en-US" sz="1600" dirty="0"/>
              <a:t> is used in ERCOT for: </a:t>
            </a:r>
          </a:p>
          <a:p>
            <a:pPr lvl="1"/>
            <a:r>
              <a:rPr lang="en-US" sz="1400" b="1" dirty="0"/>
              <a:t>Planning</a:t>
            </a:r>
            <a:r>
              <a:rPr lang="en-US" sz="1400" dirty="0"/>
              <a:t>: analyze the Market Equilibrium Reserve Margin (MERM) and Economically Optimal Reserve Margin (EORM), and evaluate the cost of reliability standards</a:t>
            </a:r>
          </a:p>
          <a:p>
            <a:pPr lvl="1"/>
            <a:r>
              <a:rPr lang="en-US" sz="1400" b="1" dirty="0"/>
              <a:t>Markets</a:t>
            </a:r>
            <a:r>
              <a:rPr lang="en-US" sz="1400" dirty="0"/>
              <a:t>: set the Peaker Net Margin (PNM) threshold (at 3x CONE) which affects energy price caps </a:t>
            </a:r>
          </a:p>
          <a:p>
            <a:pPr marL="0" indent="0">
              <a:buNone/>
            </a:pPr>
            <a:r>
              <a:rPr lang="en-US" sz="1600" b="1" dirty="0"/>
              <a:t>For planning purposes, the PUCT in 2024 adopted a $140/kW-year CONE</a:t>
            </a:r>
            <a:r>
              <a:rPr lang="en-US" sz="1600" dirty="0"/>
              <a:t>, informed by Brattle’s </a:t>
            </a:r>
            <a:r>
              <a:rPr lang="en-US" sz="1600" dirty="0">
                <a:hlinkClick r:id="rId3"/>
              </a:rPr>
              <a:t>2024 ERCOT CONE Study</a:t>
            </a:r>
            <a:r>
              <a:rPr lang="en-US" sz="1600" dirty="0"/>
              <a:t> </a:t>
            </a:r>
          </a:p>
          <a:p>
            <a:pPr lvl="1"/>
            <a:r>
              <a:rPr lang="en-US" sz="1400" dirty="0"/>
              <a:t>Staff recommended the $140/kW-year from the 2024 Study’s sensitivity case for a frame CT translated to level-real</a:t>
            </a:r>
          </a:p>
          <a:p>
            <a:pPr lvl="1"/>
            <a:r>
              <a:rPr lang="en-US" sz="1400" dirty="0"/>
              <a:t>The 2024 Study also provided bottom-up level-nominal CONE for an aeroderivative CT and a </a:t>
            </a:r>
            <a:r>
              <a:rPr lang="en-US" sz="1400" dirty="0" err="1"/>
              <a:t>PV+BESS</a:t>
            </a:r>
            <a:r>
              <a:rPr lang="en-US" sz="1400" dirty="0"/>
              <a:t> hybrid resource </a:t>
            </a:r>
            <a:endParaRPr lang="en-US" sz="1600" dirty="0"/>
          </a:p>
          <a:p>
            <a:pPr marL="0" indent="0">
              <a:buNone/>
            </a:pPr>
            <a:r>
              <a:rPr lang="en-US" sz="1600" b="1" dirty="0"/>
              <a:t>For the PNM threshold, the </a:t>
            </a:r>
            <a:r>
              <a:rPr lang="en-US" sz="1600" b="1" dirty="0" err="1"/>
              <a:t>PUCT</a:t>
            </a:r>
            <a:r>
              <a:rPr lang="en-US" sz="1600" b="1" dirty="0"/>
              <a:t> retained the legacy $105/kW-year level-real CONE </a:t>
            </a:r>
            <a:r>
              <a:rPr lang="en-US" sz="1600" dirty="0"/>
              <a:t>from 2011 cost estimates in a </a:t>
            </a:r>
            <a:r>
              <a:rPr lang="en-US" sz="1600" dirty="0">
                <a:hlinkClick r:id="rId4"/>
              </a:rPr>
              <a:t>2012 Brattle Report</a:t>
            </a:r>
            <a:endParaRPr lang="en-US" sz="1600" dirty="0"/>
          </a:p>
        </p:txBody>
      </p:sp>
      <p:sp>
        <p:nvSpPr>
          <p:cNvPr id="11" name="Text Placeholder 10">
            <a:extLst>
              <a:ext uri="{FF2B5EF4-FFF2-40B4-BE49-F238E27FC236}">
                <a16:creationId xmlns:a16="http://schemas.microsoft.com/office/drawing/2014/main" id="{8219454E-8FC0-FFD8-D86A-A5A78FDE4F9D}"/>
              </a:ext>
            </a:extLst>
          </p:cNvPr>
          <p:cNvSpPr>
            <a:spLocks noGrp="1"/>
          </p:cNvSpPr>
          <p:nvPr>
            <p:ph type="body" sz="quarter" idx="19"/>
          </p:nvPr>
        </p:nvSpPr>
        <p:spPr/>
        <p:txBody>
          <a:bodyPr/>
          <a:lstStyle/>
          <a:p>
            <a:r>
              <a:rPr lang="en-US" dirty="0"/>
              <a:t>Introduction and Context</a:t>
            </a:r>
          </a:p>
        </p:txBody>
      </p:sp>
      <p:sp>
        <p:nvSpPr>
          <p:cNvPr id="6" name="Title 5">
            <a:extLst>
              <a:ext uri="{FF2B5EF4-FFF2-40B4-BE49-F238E27FC236}">
                <a16:creationId xmlns:a16="http://schemas.microsoft.com/office/drawing/2014/main" id="{8DA558EA-91BB-66DB-014D-9DAE1D3D7B59}"/>
              </a:ext>
            </a:extLst>
          </p:cNvPr>
          <p:cNvSpPr>
            <a:spLocks noGrp="1"/>
          </p:cNvSpPr>
          <p:nvPr>
            <p:ph type="title"/>
          </p:nvPr>
        </p:nvSpPr>
        <p:spPr>
          <a:xfrm>
            <a:off x="508000" y="512748"/>
            <a:ext cx="10231535" cy="555476"/>
          </a:xfrm>
        </p:spPr>
        <p:txBody>
          <a:bodyPr/>
          <a:lstStyle/>
          <a:p>
            <a:r>
              <a:rPr lang="en-US"/>
              <a:t>“</a:t>
            </a:r>
            <a:r>
              <a:rPr lang="en-US" dirty="0"/>
              <a:t>CONE</a:t>
            </a:r>
            <a:r>
              <a:rPr lang="en-US"/>
              <a:t>”</a:t>
            </a:r>
            <a:r>
              <a:rPr lang="en-US" dirty="0"/>
              <a:t> </a:t>
            </a:r>
            <a:r>
              <a:rPr lang="en-US"/>
              <a:t>has several uses </a:t>
            </a:r>
            <a:r>
              <a:rPr lang="en-US" dirty="0"/>
              <a:t>in ERCOT</a:t>
            </a:r>
          </a:p>
        </p:txBody>
      </p:sp>
      <p:sp>
        <p:nvSpPr>
          <p:cNvPr id="14" name="TextBox 13">
            <a:extLst>
              <a:ext uri="{FF2B5EF4-FFF2-40B4-BE49-F238E27FC236}">
                <a16:creationId xmlns:a16="http://schemas.microsoft.com/office/drawing/2014/main" id="{DABC6774-A00F-4843-FB46-1043DBE6D8A9}"/>
              </a:ext>
            </a:extLst>
          </p:cNvPr>
          <p:cNvSpPr txBox="1"/>
          <p:nvPr/>
        </p:nvSpPr>
        <p:spPr>
          <a:xfrm>
            <a:off x="6170046" y="5638916"/>
            <a:ext cx="5815139" cy="430887"/>
          </a:xfrm>
          <a:prstGeom prst="rect">
            <a:avLst/>
          </a:prstGeom>
          <a:noFill/>
        </p:spPr>
        <p:txBody>
          <a:bodyPr wrap="square" rtlCol="0">
            <a:spAutoFit/>
          </a:bodyPr>
          <a:lstStyle/>
          <a:p>
            <a:r>
              <a:rPr lang="en-US" sz="1100" dirty="0"/>
              <a:t>Sources: Newell et al., </a:t>
            </a:r>
            <a:r>
              <a:rPr lang="en-US" sz="1100" dirty="0">
                <a:hlinkClick r:id="rId5"/>
              </a:rPr>
              <a:t>Estimation of the Market Equilibrium and Economically Optimal Reserve Margins for the ERCOT Region</a:t>
            </a:r>
            <a:r>
              <a:rPr lang="en-US" sz="1100" dirty="0"/>
              <a:t>, December 20, 2018.</a:t>
            </a:r>
            <a:endParaRPr lang="en-US" sz="1100" i="0" dirty="0"/>
          </a:p>
        </p:txBody>
      </p:sp>
      <p:sp>
        <p:nvSpPr>
          <p:cNvPr id="5" name="TextBox 4">
            <a:extLst>
              <a:ext uri="{FF2B5EF4-FFF2-40B4-BE49-F238E27FC236}">
                <a16:creationId xmlns:a16="http://schemas.microsoft.com/office/drawing/2014/main" id="{35289731-AB02-3C79-8882-058F0060831A}"/>
              </a:ext>
            </a:extLst>
          </p:cNvPr>
          <p:cNvSpPr txBox="1"/>
          <p:nvPr/>
        </p:nvSpPr>
        <p:spPr>
          <a:xfrm>
            <a:off x="6170046" y="1354934"/>
            <a:ext cx="5666401" cy="369332"/>
          </a:xfrm>
          <a:prstGeom prst="rect">
            <a:avLst/>
          </a:prstGeom>
          <a:solidFill>
            <a:schemeClr val="bg1">
              <a:lumMod val="85000"/>
            </a:schemeClr>
          </a:solidFill>
        </p:spPr>
        <p:txBody>
          <a:bodyPr wrap="square" rtlCol="0">
            <a:spAutoFit/>
          </a:bodyPr>
          <a:lstStyle/>
          <a:p>
            <a:pPr algn="ctr"/>
            <a:r>
              <a:rPr lang="en-US" b="1" dirty="0">
                <a:solidFill>
                  <a:schemeClr val="accent1"/>
                </a:solidFill>
              </a:rPr>
              <a:t>Illustrative Market Equilibrium Reserve Margin (</a:t>
            </a:r>
            <a:r>
              <a:rPr lang="en-US" b="1" dirty="0" err="1">
                <a:solidFill>
                  <a:schemeClr val="accent1"/>
                </a:solidFill>
              </a:rPr>
              <a:t>MERM</a:t>
            </a:r>
            <a:r>
              <a:rPr lang="en-US" b="1" dirty="0">
                <a:solidFill>
                  <a:schemeClr val="accent1"/>
                </a:solidFill>
              </a:rPr>
              <a:t>) </a:t>
            </a:r>
          </a:p>
        </p:txBody>
      </p:sp>
      <p:pic>
        <p:nvPicPr>
          <p:cNvPr id="10" name="Picture 9">
            <a:extLst>
              <a:ext uri="{FF2B5EF4-FFF2-40B4-BE49-F238E27FC236}">
                <a16:creationId xmlns:a16="http://schemas.microsoft.com/office/drawing/2014/main" id="{F885CDDC-3FD6-D798-9DE6-9A28F1C850C4}"/>
              </a:ext>
            </a:extLst>
          </p:cNvPr>
          <p:cNvPicPr>
            <a:picLocks noChangeAspect="1"/>
          </p:cNvPicPr>
          <p:nvPr/>
        </p:nvPicPr>
        <p:blipFill>
          <a:blip r:embed="rId6"/>
          <a:stretch>
            <a:fillRect/>
          </a:stretch>
        </p:blipFill>
        <p:spPr>
          <a:xfrm>
            <a:off x="6021955" y="1767181"/>
            <a:ext cx="5814492" cy="3871735"/>
          </a:xfrm>
          <a:prstGeom prst="rect">
            <a:avLst/>
          </a:prstGeom>
        </p:spPr>
      </p:pic>
      <p:sp>
        <p:nvSpPr>
          <p:cNvPr id="3" name="Rectangle 2">
            <a:extLst>
              <a:ext uri="{FF2B5EF4-FFF2-40B4-BE49-F238E27FC236}">
                <a16:creationId xmlns:a16="http://schemas.microsoft.com/office/drawing/2014/main" id="{308D8A39-D7A9-1117-4518-310EC6B9DB28}"/>
              </a:ext>
            </a:extLst>
          </p:cNvPr>
          <p:cNvSpPr/>
          <p:nvPr/>
        </p:nvSpPr>
        <p:spPr>
          <a:xfrm>
            <a:off x="8891100" y="3670350"/>
            <a:ext cx="710099" cy="285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15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3</a:t>
            </a:fld>
            <a:endParaRPr lang="en-US" dirty="0"/>
          </a:p>
        </p:txBody>
      </p:sp>
      <p:sp>
        <p:nvSpPr>
          <p:cNvPr id="4" name="Text Placeholder 3"/>
          <p:cNvSpPr>
            <a:spLocks noGrp="1"/>
          </p:cNvSpPr>
          <p:nvPr>
            <p:ph type="body" sz="quarter" idx="16"/>
          </p:nvPr>
        </p:nvSpPr>
        <p:spPr>
          <a:xfrm>
            <a:off x="508000" y="1181100"/>
            <a:ext cx="5491468" cy="4995863"/>
          </a:xfrm>
        </p:spPr>
        <p:txBody>
          <a:bodyPr/>
          <a:lstStyle/>
          <a:p>
            <a:r>
              <a:rPr lang="en-US" sz="1800" b="1" dirty="0"/>
              <a:t>Electricity demand is surging </a:t>
            </a:r>
            <a:r>
              <a:rPr lang="en-US" sz="1800" dirty="0"/>
              <a:t>from:</a:t>
            </a:r>
          </a:p>
          <a:p>
            <a:pPr lvl="1"/>
            <a:r>
              <a:rPr lang="en-US" sz="1600" dirty="0"/>
              <a:t>Data centers for AI</a:t>
            </a:r>
          </a:p>
          <a:p>
            <a:pPr lvl="1"/>
            <a:r>
              <a:rPr lang="en-US" sz="1600" dirty="0"/>
              <a:t>Manufacturing reshoring</a:t>
            </a:r>
          </a:p>
          <a:p>
            <a:pPr lvl="1"/>
            <a:r>
              <a:rPr lang="en-US" sz="1600" dirty="0"/>
              <a:t>Electrification of vehicles, buildings, and industry</a:t>
            </a:r>
          </a:p>
          <a:p>
            <a:r>
              <a:rPr lang="en-US" sz="1800" b="1" dirty="0"/>
              <a:t>Peak demand (MW) growth rates are 5× those of the past decade</a:t>
            </a:r>
            <a:r>
              <a:rPr lang="en-US" sz="1800" dirty="0"/>
              <a:t>; energy demand (MWh) is growing even faster with new high-load-factor loads</a:t>
            </a:r>
          </a:p>
          <a:p>
            <a:pPr lvl="1"/>
            <a:r>
              <a:rPr lang="en-US" sz="1600" dirty="0"/>
              <a:t>Our roll-up of forecasts from 6-12 months ago shows +160 GW peak growth</a:t>
            </a:r>
          </a:p>
          <a:p>
            <a:pPr lvl="1"/>
            <a:r>
              <a:rPr lang="en-US" sz="1600" dirty="0"/>
              <a:t>Grid Strategies’ </a:t>
            </a:r>
            <a:r>
              <a:rPr lang="en-US" sz="1600" dirty="0">
                <a:hlinkClick r:id="rId3"/>
              </a:rPr>
              <a:t>just-released national forecast</a:t>
            </a:r>
            <a:r>
              <a:rPr lang="en-US" sz="1600" dirty="0"/>
              <a:t> is similar</a:t>
            </a:r>
          </a:p>
          <a:p>
            <a:pPr lvl="1"/>
            <a:r>
              <a:rPr lang="en-US" sz="1600" dirty="0"/>
              <a:t>Others suggest forecasts are overstated but still will be high</a:t>
            </a:r>
          </a:p>
          <a:p>
            <a:r>
              <a:rPr lang="en-US" sz="1800" b="1" dirty="0"/>
              <a:t>Much more generation and transmission will be needed </a:t>
            </a:r>
            <a:r>
              <a:rPr lang="en-US" sz="1800" dirty="0"/>
              <a:t>to meet this growth, challenging:</a:t>
            </a:r>
          </a:p>
          <a:p>
            <a:pPr lvl="1"/>
            <a:r>
              <a:rPr lang="en-US" sz="1600" dirty="0"/>
              <a:t>Resource adequacy</a:t>
            </a:r>
          </a:p>
          <a:p>
            <a:pPr lvl="1"/>
            <a:r>
              <a:rPr lang="en-US" sz="1600" dirty="0"/>
              <a:t>Costs and rates, and </a:t>
            </a:r>
          </a:p>
          <a:p>
            <a:pPr lvl="1"/>
            <a:r>
              <a:rPr lang="en-US" sz="1600" dirty="0"/>
              <a:t>Emissions</a:t>
            </a:r>
          </a:p>
        </p:txBody>
      </p:sp>
      <p:sp>
        <p:nvSpPr>
          <p:cNvPr id="11" name="Text Placeholder 10">
            <a:extLst>
              <a:ext uri="{FF2B5EF4-FFF2-40B4-BE49-F238E27FC236}">
                <a16:creationId xmlns:a16="http://schemas.microsoft.com/office/drawing/2014/main" id="{3252A8AD-6DA7-ABBA-84BF-EA6CC89EF320}"/>
              </a:ext>
            </a:extLst>
          </p:cNvPr>
          <p:cNvSpPr>
            <a:spLocks noGrp="1"/>
          </p:cNvSpPr>
          <p:nvPr>
            <p:ph type="body" sz="quarter" idx="19"/>
          </p:nvPr>
        </p:nvSpPr>
        <p:spPr>
          <a:xfrm>
            <a:off x="508000" y="7549"/>
            <a:ext cx="6040438" cy="477054"/>
          </a:xfrm>
        </p:spPr>
        <p:txBody>
          <a:bodyPr/>
          <a:lstStyle/>
          <a:p>
            <a:r>
              <a:rPr lang="en-US" dirty="0"/>
              <a:t>Introduction and Context</a:t>
            </a:r>
          </a:p>
        </p:txBody>
      </p:sp>
      <p:sp>
        <p:nvSpPr>
          <p:cNvPr id="6" name="Title 5"/>
          <p:cNvSpPr>
            <a:spLocks noGrp="1"/>
          </p:cNvSpPr>
          <p:nvPr>
            <p:ph type="title"/>
          </p:nvPr>
        </p:nvSpPr>
        <p:spPr>
          <a:xfrm>
            <a:off x="508000" y="512748"/>
            <a:ext cx="10231535" cy="555476"/>
          </a:xfrm>
        </p:spPr>
        <p:txBody>
          <a:bodyPr/>
          <a:lstStyle/>
          <a:p>
            <a:r>
              <a:rPr lang="en-US" dirty="0"/>
              <a:t>US demand for electricity is growing</a:t>
            </a:r>
          </a:p>
        </p:txBody>
      </p:sp>
      <p:grpSp>
        <p:nvGrpSpPr>
          <p:cNvPr id="12" name="Group 11">
            <a:extLst>
              <a:ext uri="{FF2B5EF4-FFF2-40B4-BE49-F238E27FC236}">
                <a16:creationId xmlns:a16="http://schemas.microsoft.com/office/drawing/2014/main" id="{FFFE978D-88E2-C152-57F8-F039C2480458}"/>
              </a:ext>
            </a:extLst>
          </p:cNvPr>
          <p:cNvGrpSpPr/>
          <p:nvPr/>
        </p:nvGrpSpPr>
        <p:grpSpPr>
          <a:xfrm>
            <a:off x="6753503" y="681037"/>
            <a:ext cx="5216257" cy="5597885"/>
            <a:chOff x="6442607" y="694897"/>
            <a:chExt cx="5216257" cy="5597885"/>
          </a:xfrm>
        </p:grpSpPr>
        <p:grpSp>
          <p:nvGrpSpPr>
            <p:cNvPr id="9" name="Group 8">
              <a:extLst>
                <a:ext uri="{FF2B5EF4-FFF2-40B4-BE49-F238E27FC236}">
                  <a16:creationId xmlns:a16="http://schemas.microsoft.com/office/drawing/2014/main" id="{193F6996-1C5A-8B54-863C-77FD9D2173E9}"/>
                </a:ext>
              </a:extLst>
            </p:cNvPr>
            <p:cNvGrpSpPr/>
            <p:nvPr/>
          </p:nvGrpSpPr>
          <p:grpSpPr>
            <a:xfrm>
              <a:off x="6442607" y="694897"/>
              <a:ext cx="5216257" cy="5597885"/>
              <a:chOff x="6442607" y="694897"/>
              <a:chExt cx="5216257" cy="5597885"/>
            </a:xfrm>
          </p:grpSpPr>
          <p:sp>
            <p:nvSpPr>
              <p:cNvPr id="8" name="Rectangle: Rounded Corners 7">
                <a:extLst>
                  <a:ext uri="{FF2B5EF4-FFF2-40B4-BE49-F238E27FC236}">
                    <a16:creationId xmlns:a16="http://schemas.microsoft.com/office/drawing/2014/main" id="{E65EEEAB-3BB0-ADAE-F111-079DC39FE07E}"/>
                  </a:ext>
                </a:extLst>
              </p:cNvPr>
              <p:cNvSpPr/>
              <p:nvPr/>
            </p:nvSpPr>
            <p:spPr>
              <a:xfrm>
                <a:off x="6442607" y="694897"/>
                <a:ext cx="5151207" cy="5597885"/>
              </a:xfrm>
              <a:prstGeom prst="roundRect">
                <a:avLst>
                  <a:gd name="adj" fmla="val 1369"/>
                </a:avLst>
              </a:prstGeom>
              <a:solidFill>
                <a:schemeClr val="bg1"/>
              </a:solidFill>
              <a:ln>
                <a:noFill/>
              </a:ln>
              <a:effectLst>
                <a:outerShdw blurRad="76200" algn="ctr" rotWithShape="0">
                  <a:schemeClr val="accent1">
                    <a:alpha val="2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A45AFCC-4EAD-1546-322D-0DB9DBB44B29}"/>
                  </a:ext>
                </a:extLst>
              </p:cNvPr>
              <p:cNvSpPr txBox="1"/>
              <p:nvPr/>
            </p:nvSpPr>
            <p:spPr>
              <a:xfrm>
                <a:off x="6517517" y="824179"/>
                <a:ext cx="5141337" cy="307777"/>
              </a:xfrm>
              <a:prstGeom prst="rect">
                <a:avLst/>
              </a:prstGeom>
              <a:noFill/>
            </p:spPr>
            <p:txBody>
              <a:bodyPr wrap="square" rtlCol="0">
                <a:spAutoFit/>
              </a:bodyPr>
              <a:lstStyle/>
              <a:p>
                <a:r>
                  <a:rPr lang="en-US" sz="1400" b="1" dirty="0">
                    <a:solidFill>
                      <a:schemeClr val="bg2">
                        <a:lumMod val="50000"/>
                      </a:schemeClr>
                    </a:solidFill>
                  </a:rPr>
                  <a:t>Forecast of Annual Electric Energy Consumption (TWh/yr)</a:t>
                </a:r>
              </a:p>
            </p:txBody>
          </p:sp>
          <p:grpSp>
            <p:nvGrpSpPr>
              <p:cNvPr id="13" name="Group 12">
                <a:extLst>
                  <a:ext uri="{FF2B5EF4-FFF2-40B4-BE49-F238E27FC236}">
                    <a16:creationId xmlns:a16="http://schemas.microsoft.com/office/drawing/2014/main" id="{73E2D83E-D774-FD2D-2D11-5FCADC861CE0}"/>
                  </a:ext>
                </a:extLst>
              </p:cNvPr>
              <p:cNvGrpSpPr/>
              <p:nvPr/>
            </p:nvGrpSpPr>
            <p:grpSpPr>
              <a:xfrm>
                <a:off x="10474549" y="1383708"/>
                <a:ext cx="1184315" cy="3846248"/>
                <a:chOff x="10977750" y="1169647"/>
                <a:chExt cx="1214249" cy="4116772"/>
              </a:xfrm>
            </p:grpSpPr>
            <p:sp>
              <p:nvSpPr>
                <p:cNvPr id="15" name="TextBox 14">
                  <a:extLst>
                    <a:ext uri="{FF2B5EF4-FFF2-40B4-BE49-F238E27FC236}">
                      <a16:creationId xmlns:a16="http://schemas.microsoft.com/office/drawing/2014/main" id="{446BDF0E-EB48-054D-7F69-2AC5FCFD69DA}"/>
                    </a:ext>
                  </a:extLst>
                </p:cNvPr>
                <p:cNvSpPr txBox="1"/>
                <p:nvPr/>
              </p:nvSpPr>
              <p:spPr>
                <a:xfrm>
                  <a:off x="10977751" y="3094883"/>
                  <a:ext cx="1080898" cy="430887"/>
                </a:xfrm>
                <a:prstGeom prst="rect">
                  <a:avLst/>
                </a:prstGeom>
                <a:noFill/>
              </p:spPr>
              <p:txBody>
                <a:bodyPr wrap="square" rtlCol="0">
                  <a:spAutoFit/>
                </a:bodyPr>
                <a:lstStyle/>
                <a:p>
                  <a:r>
                    <a:rPr lang="en-US" sz="1100" b="1" dirty="0">
                      <a:solidFill>
                        <a:schemeClr val="accent2"/>
                      </a:solidFill>
                    </a:rPr>
                    <a:t>MidContinent (MISO)</a:t>
                  </a:r>
                </a:p>
              </p:txBody>
            </p:sp>
            <p:sp>
              <p:nvSpPr>
                <p:cNvPr id="16" name="TextBox 15">
                  <a:extLst>
                    <a:ext uri="{FF2B5EF4-FFF2-40B4-BE49-F238E27FC236}">
                      <a16:creationId xmlns:a16="http://schemas.microsoft.com/office/drawing/2014/main" id="{CE6BA7DF-616D-EE16-A59D-0E1B3DA5F8E2}"/>
                    </a:ext>
                  </a:extLst>
                </p:cNvPr>
                <p:cNvSpPr txBox="1"/>
                <p:nvPr/>
              </p:nvSpPr>
              <p:spPr>
                <a:xfrm>
                  <a:off x="10977751" y="2657323"/>
                  <a:ext cx="1080898" cy="280010"/>
                </a:xfrm>
                <a:prstGeom prst="rect">
                  <a:avLst/>
                </a:prstGeom>
                <a:noFill/>
              </p:spPr>
              <p:txBody>
                <a:bodyPr wrap="square" rtlCol="0">
                  <a:spAutoFit/>
                </a:bodyPr>
                <a:lstStyle/>
                <a:p>
                  <a:r>
                    <a:rPr lang="en-US" sz="1100" b="1" dirty="0">
                      <a:solidFill>
                        <a:schemeClr val="accent4">
                          <a:lumMod val="75000"/>
                        </a:schemeClr>
                      </a:solidFill>
                    </a:rPr>
                    <a:t>Texas (ERCOT)</a:t>
                  </a:r>
                </a:p>
              </p:txBody>
            </p:sp>
            <p:sp>
              <p:nvSpPr>
                <p:cNvPr id="17" name="TextBox 16">
                  <a:extLst>
                    <a:ext uri="{FF2B5EF4-FFF2-40B4-BE49-F238E27FC236}">
                      <a16:creationId xmlns:a16="http://schemas.microsoft.com/office/drawing/2014/main" id="{762EF862-E85C-DA5B-DFA8-F6976A003BDF}"/>
                    </a:ext>
                  </a:extLst>
                </p:cNvPr>
                <p:cNvSpPr txBox="1"/>
                <p:nvPr/>
              </p:nvSpPr>
              <p:spPr>
                <a:xfrm>
                  <a:off x="10977751" y="5024809"/>
                  <a:ext cx="805234" cy="261610"/>
                </a:xfrm>
                <a:prstGeom prst="rect">
                  <a:avLst/>
                </a:prstGeom>
                <a:noFill/>
              </p:spPr>
              <p:txBody>
                <a:bodyPr wrap="square" rtlCol="0">
                  <a:spAutoFit/>
                </a:bodyPr>
                <a:lstStyle/>
                <a:p>
                  <a:r>
                    <a:rPr lang="en-US" sz="1100" b="1" dirty="0">
                      <a:solidFill>
                        <a:schemeClr val="accent1"/>
                      </a:solidFill>
                    </a:rPr>
                    <a:t>Southeast</a:t>
                  </a:r>
                </a:p>
              </p:txBody>
            </p:sp>
            <p:sp>
              <p:nvSpPr>
                <p:cNvPr id="18" name="TextBox 17">
                  <a:extLst>
                    <a:ext uri="{FF2B5EF4-FFF2-40B4-BE49-F238E27FC236}">
                      <a16:creationId xmlns:a16="http://schemas.microsoft.com/office/drawing/2014/main" id="{BDEFD928-A9DA-3AE8-1637-E28FDC533731}"/>
                    </a:ext>
                  </a:extLst>
                </p:cNvPr>
                <p:cNvSpPr txBox="1"/>
                <p:nvPr/>
              </p:nvSpPr>
              <p:spPr>
                <a:xfrm>
                  <a:off x="10977750" y="2229986"/>
                  <a:ext cx="1214249" cy="261610"/>
                </a:xfrm>
                <a:prstGeom prst="rect">
                  <a:avLst/>
                </a:prstGeom>
                <a:noFill/>
              </p:spPr>
              <p:txBody>
                <a:bodyPr wrap="square" rtlCol="0">
                  <a:spAutoFit/>
                </a:bodyPr>
                <a:lstStyle/>
                <a:p>
                  <a:r>
                    <a:rPr lang="en-US" sz="1100" b="1" dirty="0">
                      <a:solidFill>
                        <a:schemeClr val="accent5"/>
                      </a:solidFill>
                    </a:rPr>
                    <a:t>High Plains (SPP)</a:t>
                  </a:r>
                </a:p>
              </p:txBody>
            </p:sp>
            <p:sp>
              <p:nvSpPr>
                <p:cNvPr id="21" name="TextBox 20">
                  <a:extLst>
                    <a:ext uri="{FF2B5EF4-FFF2-40B4-BE49-F238E27FC236}">
                      <a16:creationId xmlns:a16="http://schemas.microsoft.com/office/drawing/2014/main" id="{2C77F258-682C-6E01-E3DD-CB7A13D9DA4B}"/>
                    </a:ext>
                  </a:extLst>
                </p:cNvPr>
                <p:cNvSpPr txBox="1"/>
                <p:nvPr/>
              </p:nvSpPr>
              <p:spPr>
                <a:xfrm>
                  <a:off x="10977751" y="3936072"/>
                  <a:ext cx="974110" cy="430887"/>
                </a:xfrm>
                <a:prstGeom prst="rect">
                  <a:avLst/>
                </a:prstGeom>
                <a:noFill/>
              </p:spPr>
              <p:txBody>
                <a:bodyPr wrap="square" rtlCol="0">
                  <a:spAutoFit/>
                </a:bodyPr>
                <a:lstStyle/>
                <a:p>
                  <a:r>
                    <a:rPr lang="en-US" sz="1100" b="1" dirty="0">
                      <a:solidFill>
                        <a:schemeClr val="accent3"/>
                      </a:solidFill>
                    </a:rPr>
                    <a:t>MidAtlantic (PJM)</a:t>
                  </a:r>
                </a:p>
              </p:txBody>
            </p:sp>
            <p:sp>
              <p:nvSpPr>
                <p:cNvPr id="22" name="TextBox 21">
                  <a:extLst>
                    <a:ext uri="{FF2B5EF4-FFF2-40B4-BE49-F238E27FC236}">
                      <a16:creationId xmlns:a16="http://schemas.microsoft.com/office/drawing/2014/main" id="{8A89228A-79EB-DFE1-F92A-15D6F248B1AF}"/>
                    </a:ext>
                  </a:extLst>
                </p:cNvPr>
                <p:cNvSpPr txBox="1"/>
                <p:nvPr/>
              </p:nvSpPr>
              <p:spPr>
                <a:xfrm>
                  <a:off x="10977751" y="1969524"/>
                  <a:ext cx="1009097" cy="261610"/>
                </a:xfrm>
                <a:prstGeom prst="rect">
                  <a:avLst/>
                </a:prstGeom>
                <a:noFill/>
              </p:spPr>
              <p:txBody>
                <a:bodyPr wrap="square" rtlCol="0">
                  <a:spAutoFit/>
                </a:bodyPr>
                <a:lstStyle/>
                <a:p>
                  <a:r>
                    <a:rPr lang="en-US" sz="1100" b="1" dirty="0">
                      <a:solidFill>
                        <a:schemeClr val="accent6"/>
                      </a:solidFill>
                    </a:rPr>
                    <a:t>Northeast</a:t>
                  </a:r>
                </a:p>
              </p:txBody>
            </p:sp>
            <p:sp>
              <p:nvSpPr>
                <p:cNvPr id="25" name="TextBox 24">
                  <a:extLst>
                    <a:ext uri="{FF2B5EF4-FFF2-40B4-BE49-F238E27FC236}">
                      <a16:creationId xmlns:a16="http://schemas.microsoft.com/office/drawing/2014/main" id="{DB5A956E-8DC6-3514-3DE3-6753596499B8}"/>
                    </a:ext>
                  </a:extLst>
                </p:cNvPr>
                <p:cNvSpPr txBox="1"/>
                <p:nvPr/>
              </p:nvSpPr>
              <p:spPr>
                <a:xfrm>
                  <a:off x="10977751" y="1702802"/>
                  <a:ext cx="763400" cy="280010"/>
                </a:xfrm>
                <a:prstGeom prst="rect">
                  <a:avLst/>
                </a:prstGeom>
                <a:noFill/>
              </p:spPr>
              <p:txBody>
                <a:bodyPr wrap="square" rtlCol="0">
                  <a:spAutoFit/>
                </a:bodyPr>
                <a:lstStyle/>
                <a:p>
                  <a:r>
                    <a:rPr lang="en-US" sz="1100" b="1" dirty="0">
                      <a:solidFill>
                        <a:srgbClr val="145B66"/>
                      </a:solidFill>
                    </a:rPr>
                    <a:t>California</a:t>
                  </a:r>
                </a:p>
              </p:txBody>
            </p:sp>
            <p:sp>
              <p:nvSpPr>
                <p:cNvPr id="26" name="TextBox 25">
                  <a:extLst>
                    <a:ext uri="{FF2B5EF4-FFF2-40B4-BE49-F238E27FC236}">
                      <a16:creationId xmlns:a16="http://schemas.microsoft.com/office/drawing/2014/main" id="{F92C3DF9-5E2A-8169-202C-84358E2912C1}"/>
                    </a:ext>
                  </a:extLst>
                </p:cNvPr>
                <p:cNvSpPr txBox="1"/>
                <p:nvPr/>
              </p:nvSpPr>
              <p:spPr>
                <a:xfrm>
                  <a:off x="10977750" y="1169647"/>
                  <a:ext cx="1214249" cy="461194"/>
                </a:xfrm>
                <a:prstGeom prst="rect">
                  <a:avLst/>
                </a:prstGeom>
                <a:noFill/>
              </p:spPr>
              <p:txBody>
                <a:bodyPr wrap="square" rtlCol="0">
                  <a:spAutoFit/>
                </a:bodyPr>
                <a:lstStyle/>
                <a:p>
                  <a:r>
                    <a:rPr lang="en-US" sz="1100" b="1" dirty="0">
                      <a:solidFill>
                        <a:schemeClr val="bg2"/>
                      </a:solidFill>
                    </a:rPr>
                    <a:t>West of Rockies (excluding CA)</a:t>
                  </a:r>
                </a:p>
              </p:txBody>
            </p:sp>
          </p:grpSp>
          <p:sp>
            <p:nvSpPr>
              <p:cNvPr id="27" name="TextBox 26">
                <a:extLst>
                  <a:ext uri="{FF2B5EF4-FFF2-40B4-BE49-F238E27FC236}">
                    <a16:creationId xmlns:a16="http://schemas.microsoft.com/office/drawing/2014/main" id="{0B4089A2-EAC1-7BEB-5FE2-95950D2D9301}"/>
                  </a:ext>
                </a:extLst>
              </p:cNvPr>
              <p:cNvSpPr txBox="1"/>
              <p:nvPr/>
            </p:nvSpPr>
            <p:spPr>
              <a:xfrm>
                <a:off x="6517517" y="5932876"/>
                <a:ext cx="5076297" cy="261610"/>
              </a:xfrm>
              <a:prstGeom prst="rect">
                <a:avLst/>
              </a:prstGeom>
              <a:noFill/>
            </p:spPr>
            <p:txBody>
              <a:bodyPr wrap="square" rtlCol="0">
                <a:spAutoFit/>
              </a:bodyPr>
              <a:lstStyle>
                <a:defPPr>
                  <a:defRPr lang="en-US"/>
                </a:defPPr>
                <a:lvl1pPr>
                  <a:defRPr sz="1100" i="1"/>
                </a:lvl1pPr>
              </a:lstStyle>
              <a:p>
                <a:r>
                  <a:rPr lang="en-US" i="0" dirty="0"/>
                  <a:t>Sources</a:t>
                </a:r>
                <a:r>
                  <a:rPr lang="en-US" dirty="0"/>
                  <a:t>: </a:t>
                </a:r>
                <a:r>
                  <a:rPr lang="en-US" i="0" dirty="0"/>
                  <a:t>Brattle compilation of 2024 and 2025 RTO and utility load forecasts.</a:t>
                </a:r>
              </a:p>
            </p:txBody>
          </p:sp>
        </p:grpSp>
        <p:pic>
          <p:nvPicPr>
            <p:cNvPr id="20" name="Picture 19">
              <a:extLst>
                <a:ext uri="{FF2B5EF4-FFF2-40B4-BE49-F238E27FC236}">
                  <a16:creationId xmlns:a16="http://schemas.microsoft.com/office/drawing/2014/main" id="{A353C63B-EE1C-07AC-2FCC-F039E15E603D}"/>
                </a:ext>
              </a:extLst>
            </p:cNvPr>
            <p:cNvPicPr>
              <a:picLocks noChangeAspect="1"/>
            </p:cNvPicPr>
            <p:nvPr/>
          </p:nvPicPr>
          <p:blipFill>
            <a:blip r:embed="rId4"/>
            <a:stretch>
              <a:fillRect/>
            </a:stretch>
          </p:blipFill>
          <p:spPr>
            <a:xfrm>
              <a:off x="6583327" y="1250226"/>
              <a:ext cx="3980688" cy="4646676"/>
            </a:xfrm>
            <a:prstGeom prst="rect">
              <a:avLst/>
            </a:prstGeom>
          </p:spPr>
        </p:pic>
      </p:grpSp>
    </p:spTree>
    <p:extLst>
      <p:ext uri="{BB962C8B-B14F-4D97-AF65-F5344CB8AC3E}">
        <p14:creationId xmlns:p14="http://schemas.microsoft.com/office/powerpoint/2010/main" val="182527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4</a:t>
            </a:fld>
            <a:endParaRPr lang="en-US" dirty="0"/>
          </a:p>
        </p:txBody>
      </p:sp>
      <p:sp>
        <p:nvSpPr>
          <p:cNvPr id="4" name="Text Placeholder 3"/>
          <p:cNvSpPr>
            <a:spLocks noGrp="1"/>
          </p:cNvSpPr>
          <p:nvPr>
            <p:ph type="body" sz="quarter" idx="16"/>
          </p:nvPr>
        </p:nvSpPr>
        <p:spPr>
          <a:xfrm>
            <a:off x="508000" y="1181100"/>
            <a:ext cx="5918876" cy="5377797"/>
          </a:xfrm>
        </p:spPr>
        <p:txBody>
          <a:bodyPr numCol="1" spcCol="274320"/>
          <a:lstStyle/>
          <a:p>
            <a:r>
              <a:rPr lang="en-US" sz="2000" dirty="0"/>
              <a:t>If these forecasts bear out (likely will be less), the next 5 years could need new capacity for 160 GW peak growth plus reserve margin and replacing retirements</a:t>
            </a:r>
          </a:p>
          <a:p>
            <a:pPr lvl="1">
              <a:spcBef>
                <a:spcPts val="1200"/>
              </a:spcBef>
            </a:pPr>
            <a:r>
              <a:rPr lang="en-US" sz="1800" b="1" dirty="0"/>
              <a:t>Lead times are long </a:t>
            </a:r>
            <a:r>
              <a:rPr lang="en-US" sz="1800" dirty="0"/>
              <a:t>for all new gas-fired resources, for development, equipment, construction, &amp; interconnection</a:t>
            </a:r>
          </a:p>
          <a:p>
            <a:pPr lvl="1">
              <a:spcBef>
                <a:spcPts val="1200"/>
              </a:spcBef>
            </a:pPr>
            <a:r>
              <a:rPr lang="en-US" sz="1800" b="1" dirty="0"/>
              <a:t>New gas-fired capacity will be limited </a:t>
            </a:r>
            <a:r>
              <a:rPr lang="en-US" sz="1800" dirty="0"/>
              <a:t>by supply chains:</a:t>
            </a:r>
          </a:p>
          <a:p>
            <a:pPr lvl="2"/>
            <a:r>
              <a:rPr lang="en-US" sz="1600" dirty="0"/>
              <a:t>&lt;80 GW in queues</a:t>
            </a:r>
            <a:r>
              <a:rPr lang="en-US" sz="1600" baseline="30000" dirty="0"/>
              <a:t>1</a:t>
            </a:r>
            <a:r>
              <a:rPr lang="en-US" sz="1600" dirty="0"/>
              <a:t> and not all will be built</a:t>
            </a:r>
            <a:r>
              <a:rPr lang="en-US" sz="1600" baseline="30000" dirty="0"/>
              <a:t>2</a:t>
            </a:r>
          </a:p>
          <a:p>
            <a:pPr lvl="2"/>
            <a:r>
              <a:rPr lang="en-US" sz="1600" dirty="0"/>
              <a:t>Supply chains may be limited to 50 GW by 2030</a:t>
            </a:r>
          </a:p>
          <a:p>
            <a:pPr lvl="2"/>
            <a:r>
              <a:rPr lang="en-US" sz="1600" dirty="0"/>
              <a:t>Lead times for turbines and other critical equipment mean 50 months to build a CC, 44 months for CT</a:t>
            </a:r>
            <a:r>
              <a:rPr lang="en-US" sz="1600" baseline="30000" dirty="0"/>
              <a:t>3</a:t>
            </a:r>
          </a:p>
          <a:p>
            <a:pPr lvl="1">
              <a:spcBef>
                <a:spcPts val="1200"/>
              </a:spcBef>
            </a:pPr>
            <a:r>
              <a:rPr lang="en-US" sz="1800" b="1" dirty="0"/>
              <a:t>Much wind and solar are further in development </a:t>
            </a:r>
            <a:br>
              <a:rPr lang="en-US" sz="1800" b="1" dirty="0"/>
            </a:br>
            <a:r>
              <a:rPr lang="en-US" sz="1800" dirty="0"/>
              <a:t>(1500 GW in queues), but they have challenges too:</a:t>
            </a:r>
          </a:p>
          <a:p>
            <a:pPr lvl="2"/>
            <a:r>
              <a:rPr lang="en-US" sz="1600" dirty="0"/>
              <a:t>Loss of tax credits will reduce builds dramatically</a:t>
            </a:r>
          </a:p>
          <a:p>
            <a:pPr lvl="2"/>
            <a:r>
              <a:rPr lang="en-US" sz="1600" dirty="0"/>
              <a:t>Resource adequacy value is derated by correlated variability</a:t>
            </a:r>
          </a:p>
          <a:p>
            <a:pPr lvl="1">
              <a:spcBef>
                <a:spcPts val="1200"/>
              </a:spcBef>
            </a:pPr>
            <a:r>
              <a:rPr lang="en-US" sz="1800" b="1" dirty="0"/>
              <a:t>1000 GW BESS is in queues</a:t>
            </a:r>
            <a:r>
              <a:rPr lang="en-US" sz="1800" dirty="0"/>
              <a:t> but is costly and many may not be built as much outside high-solar CA and ERCOT</a:t>
            </a:r>
          </a:p>
        </p:txBody>
      </p:sp>
      <p:sp>
        <p:nvSpPr>
          <p:cNvPr id="15" name="Text Placeholder 14">
            <a:extLst>
              <a:ext uri="{FF2B5EF4-FFF2-40B4-BE49-F238E27FC236}">
                <a16:creationId xmlns:a16="http://schemas.microsoft.com/office/drawing/2014/main" id="{92DE05B6-B6C9-1A61-0856-A279B6007944}"/>
              </a:ext>
            </a:extLst>
          </p:cNvPr>
          <p:cNvSpPr>
            <a:spLocks noGrp="1"/>
          </p:cNvSpPr>
          <p:nvPr>
            <p:ph type="body" sz="quarter" idx="19"/>
          </p:nvPr>
        </p:nvSpPr>
        <p:spPr>
          <a:xfrm>
            <a:off x="508000" y="7549"/>
            <a:ext cx="6040438" cy="477054"/>
          </a:xfrm>
        </p:spPr>
        <p:txBody>
          <a:bodyPr/>
          <a:lstStyle/>
          <a:p>
            <a:r>
              <a:rPr lang="en-US" dirty="0"/>
              <a:t>Introduction and Context</a:t>
            </a:r>
          </a:p>
        </p:txBody>
      </p:sp>
      <p:sp>
        <p:nvSpPr>
          <p:cNvPr id="7" name="Title 6"/>
          <p:cNvSpPr>
            <a:spLocks noGrp="1"/>
          </p:cNvSpPr>
          <p:nvPr>
            <p:ph type="title"/>
          </p:nvPr>
        </p:nvSpPr>
        <p:spPr>
          <a:xfrm>
            <a:off x="508000" y="531677"/>
            <a:ext cx="9905060" cy="555625"/>
          </a:xfrm>
        </p:spPr>
        <p:txBody>
          <a:bodyPr/>
          <a:lstStyle/>
          <a:p>
            <a:r>
              <a:rPr lang="en-US" dirty="0"/>
              <a:t>Development and supply chains lag demand</a:t>
            </a:r>
          </a:p>
        </p:txBody>
      </p:sp>
      <p:grpSp>
        <p:nvGrpSpPr>
          <p:cNvPr id="16" name="Group 15">
            <a:extLst>
              <a:ext uri="{FF2B5EF4-FFF2-40B4-BE49-F238E27FC236}">
                <a16:creationId xmlns:a16="http://schemas.microsoft.com/office/drawing/2014/main" id="{1BE8126E-C036-789B-D7F9-D57D31EAD76B}"/>
              </a:ext>
            </a:extLst>
          </p:cNvPr>
          <p:cNvGrpSpPr/>
          <p:nvPr/>
        </p:nvGrpSpPr>
        <p:grpSpPr>
          <a:xfrm>
            <a:off x="6465337" y="1040606"/>
            <a:ext cx="5529304" cy="5315744"/>
            <a:chOff x="6163585" y="1170003"/>
            <a:chExt cx="5529304" cy="5315744"/>
          </a:xfrm>
        </p:grpSpPr>
        <p:sp>
          <p:nvSpPr>
            <p:cNvPr id="5" name="Rectangle: Rounded Corners 4">
              <a:extLst>
                <a:ext uri="{FF2B5EF4-FFF2-40B4-BE49-F238E27FC236}">
                  <a16:creationId xmlns:a16="http://schemas.microsoft.com/office/drawing/2014/main" id="{AE09894B-E03A-7B39-0C16-8F801735CFA8}"/>
                </a:ext>
              </a:extLst>
            </p:cNvPr>
            <p:cNvSpPr/>
            <p:nvPr/>
          </p:nvSpPr>
          <p:spPr>
            <a:xfrm>
              <a:off x="6253151" y="1170003"/>
              <a:ext cx="5419566" cy="5315744"/>
            </a:xfrm>
            <a:prstGeom prst="roundRect">
              <a:avLst>
                <a:gd name="adj" fmla="val 1369"/>
              </a:avLst>
            </a:prstGeom>
            <a:solidFill>
              <a:schemeClr val="bg1"/>
            </a:solidFill>
            <a:ln>
              <a:noFill/>
            </a:ln>
            <a:effectLst>
              <a:outerShdw blurRad="76200" algn="ctr" rotWithShape="0">
                <a:schemeClr val="accent1">
                  <a:alpha val="2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F7C269-79F9-7C4E-C493-3B5DF8B1F841}"/>
                </a:ext>
              </a:extLst>
            </p:cNvPr>
            <p:cNvSpPr txBox="1"/>
            <p:nvPr/>
          </p:nvSpPr>
          <p:spPr>
            <a:xfrm>
              <a:off x="6392185" y="4847831"/>
              <a:ext cx="5190215" cy="600164"/>
            </a:xfrm>
            <a:prstGeom prst="rect">
              <a:avLst/>
            </a:prstGeom>
            <a:noFill/>
          </p:spPr>
          <p:txBody>
            <a:bodyPr wrap="square" rtlCol="0">
              <a:spAutoFit/>
            </a:bodyPr>
            <a:lstStyle/>
            <a:p>
              <a:r>
                <a:rPr lang="en-US" sz="1100" i="1"/>
                <a:t>Notes:</a:t>
              </a:r>
              <a:r>
                <a:rPr lang="en-US" sz="1100"/>
                <a:t> Available new gas-fired capacity does not include uprates to existing plants; </a:t>
              </a:r>
              <a:br>
                <a:rPr lang="en-US" sz="1100"/>
              </a:br>
              <a:r>
                <a:rPr lang="en-US" sz="1100"/>
                <a:t>projected peak demand growth calculated from compilation of RTO and utility load forecasts; does not account for the need to replace planned retirements.</a:t>
              </a:r>
              <a:endParaRPr lang="en-US" sz="1100" i="0"/>
            </a:p>
          </p:txBody>
        </p:sp>
        <p:sp>
          <p:nvSpPr>
            <p:cNvPr id="10" name="TextBox 9">
              <a:extLst>
                <a:ext uri="{FF2B5EF4-FFF2-40B4-BE49-F238E27FC236}">
                  <a16:creationId xmlns:a16="http://schemas.microsoft.com/office/drawing/2014/main" id="{8297348A-C984-A1E8-8FD9-452ECFED1A58}"/>
                </a:ext>
              </a:extLst>
            </p:cNvPr>
            <p:cNvSpPr txBox="1"/>
            <p:nvPr/>
          </p:nvSpPr>
          <p:spPr>
            <a:xfrm>
              <a:off x="6322668" y="1295659"/>
              <a:ext cx="5190215" cy="323165"/>
            </a:xfrm>
            <a:prstGeom prst="rect">
              <a:avLst/>
            </a:prstGeom>
            <a:noFill/>
          </p:spPr>
          <p:txBody>
            <a:bodyPr wrap="square" rtlCol="0">
              <a:spAutoFit/>
            </a:bodyPr>
            <a:lstStyle/>
            <a:p>
              <a:r>
                <a:rPr lang="en-US" sz="1500" b="1">
                  <a:solidFill>
                    <a:schemeClr val="bg2">
                      <a:lumMod val="50000"/>
                    </a:schemeClr>
                  </a:solidFill>
                </a:rPr>
                <a:t>New Gas-Fired Plants Insufficient to Meet Projected Demand</a:t>
              </a:r>
            </a:p>
          </p:txBody>
        </p:sp>
        <p:sp>
          <p:nvSpPr>
            <p:cNvPr id="20" name="TextBox 19">
              <a:extLst>
                <a:ext uri="{FF2B5EF4-FFF2-40B4-BE49-F238E27FC236}">
                  <a16:creationId xmlns:a16="http://schemas.microsoft.com/office/drawing/2014/main" id="{DCFE5137-DA3F-7D53-3886-1ADE80AF0615}"/>
                </a:ext>
              </a:extLst>
            </p:cNvPr>
            <p:cNvSpPr txBox="1"/>
            <p:nvPr/>
          </p:nvSpPr>
          <p:spPr>
            <a:xfrm>
              <a:off x="9102277" y="4181077"/>
              <a:ext cx="1929186" cy="461665"/>
            </a:xfrm>
            <a:prstGeom prst="rect">
              <a:avLst/>
            </a:prstGeom>
            <a:noFill/>
          </p:spPr>
          <p:txBody>
            <a:bodyPr wrap="square" rtlCol="0">
              <a:spAutoFit/>
            </a:bodyPr>
            <a:lstStyle/>
            <a:p>
              <a:pPr algn="ctr"/>
              <a:r>
                <a:rPr lang="en-US" sz="1200" b="1"/>
                <a:t>Available New Gas-Fired Capacity 2025-2030</a:t>
              </a:r>
            </a:p>
          </p:txBody>
        </p:sp>
        <p:sp>
          <p:nvSpPr>
            <p:cNvPr id="21" name="TextBox 20">
              <a:extLst>
                <a:ext uri="{FF2B5EF4-FFF2-40B4-BE49-F238E27FC236}">
                  <a16:creationId xmlns:a16="http://schemas.microsoft.com/office/drawing/2014/main" id="{F9BEB0B4-F250-55EE-1828-0587B8C68667}"/>
                </a:ext>
              </a:extLst>
            </p:cNvPr>
            <p:cNvSpPr txBox="1"/>
            <p:nvPr/>
          </p:nvSpPr>
          <p:spPr>
            <a:xfrm>
              <a:off x="7052841" y="4203937"/>
              <a:ext cx="1814076" cy="646331"/>
            </a:xfrm>
            <a:prstGeom prst="rect">
              <a:avLst/>
            </a:prstGeom>
            <a:noFill/>
          </p:spPr>
          <p:txBody>
            <a:bodyPr wrap="square" rtlCol="0">
              <a:spAutoFit/>
            </a:bodyPr>
            <a:lstStyle/>
            <a:p>
              <a:pPr algn="ctr"/>
              <a:r>
                <a:rPr lang="en-US" sz="1200" b="1"/>
                <a:t>Projected Growth in Peak Demand </a:t>
              </a:r>
              <a:r>
                <a:rPr lang="en-US" sz="1200" b="1" i="1"/>
                <a:t>plus</a:t>
              </a:r>
              <a:r>
                <a:rPr lang="en-US" sz="1200" b="1"/>
                <a:t> Reserve Margins to 2030</a:t>
              </a:r>
            </a:p>
          </p:txBody>
        </p:sp>
        <p:sp>
          <p:nvSpPr>
            <p:cNvPr id="22" name="TextBox 21">
              <a:extLst>
                <a:ext uri="{FF2B5EF4-FFF2-40B4-BE49-F238E27FC236}">
                  <a16:creationId xmlns:a16="http://schemas.microsoft.com/office/drawing/2014/main" id="{88098257-E7B6-6A59-BD05-9DABFBFF3136}"/>
                </a:ext>
              </a:extLst>
            </p:cNvPr>
            <p:cNvSpPr txBox="1"/>
            <p:nvPr/>
          </p:nvSpPr>
          <p:spPr>
            <a:xfrm>
              <a:off x="6163585" y="1644089"/>
              <a:ext cx="618402" cy="253916"/>
            </a:xfrm>
            <a:prstGeom prst="rect">
              <a:avLst/>
            </a:prstGeom>
            <a:noFill/>
          </p:spPr>
          <p:txBody>
            <a:bodyPr wrap="square" rtlCol="0">
              <a:spAutoFit/>
            </a:bodyPr>
            <a:lstStyle/>
            <a:p>
              <a:pPr algn="ctr"/>
              <a:r>
                <a:rPr lang="en-US" sz="1050"/>
                <a:t>GW</a:t>
              </a:r>
            </a:p>
          </p:txBody>
        </p:sp>
        <p:sp>
          <p:nvSpPr>
            <p:cNvPr id="27" name="TextBox 26">
              <a:extLst>
                <a:ext uri="{FF2B5EF4-FFF2-40B4-BE49-F238E27FC236}">
                  <a16:creationId xmlns:a16="http://schemas.microsoft.com/office/drawing/2014/main" id="{09C3096B-6828-E3E7-43AF-BF55C47A59F4}"/>
                </a:ext>
              </a:extLst>
            </p:cNvPr>
            <p:cNvSpPr txBox="1"/>
            <p:nvPr/>
          </p:nvSpPr>
          <p:spPr>
            <a:xfrm>
              <a:off x="6392184" y="5516251"/>
              <a:ext cx="5190215" cy="938719"/>
            </a:xfrm>
            <a:prstGeom prst="rect">
              <a:avLst/>
            </a:prstGeom>
            <a:noFill/>
          </p:spPr>
          <p:txBody>
            <a:bodyPr wrap="square" rtlCol="0">
              <a:spAutoFit/>
            </a:bodyPr>
            <a:lstStyle/>
            <a:p>
              <a:r>
                <a:rPr lang="en-US" sz="1100"/>
                <a:t>Sources: </a:t>
              </a:r>
            </a:p>
            <a:p>
              <a:r>
                <a:rPr lang="en-US" sz="1100"/>
                <a:t>1. LBNL, “</a:t>
              </a:r>
              <a:r>
                <a:rPr lang="en-US" sz="1100">
                  <a:hlinkClick r:id="rId3"/>
                </a:rPr>
                <a:t>Queued Up: 2024 Edition</a:t>
              </a:r>
              <a:r>
                <a:rPr lang="en-US" sz="1100"/>
                <a:t>,” April 2024</a:t>
              </a:r>
            </a:p>
            <a:p>
              <a:r>
                <a:rPr lang="en-US" sz="1100"/>
                <a:t>2. Rough estimate based on statements from turbine manufacturers</a:t>
              </a:r>
            </a:p>
            <a:p>
              <a:r>
                <a:rPr lang="en-US" sz="1100"/>
                <a:t>3. </a:t>
              </a:r>
              <a:r>
                <a:rPr lang="en-US" sz="1100">
                  <a:hlinkClick r:id="rId4"/>
                </a:rPr>
                <a:t>Brattle 2025 CONE Study for PJM Quadrennial Review</a:t>
              </a:r>
              <a:endParaRPr lang="en-US" sz="1100"/>
            </a:p>
            <a:p>
              <a:r>
                <a:rPr lang="en-US" sz="1100"/>
                <a:t>4. </a:t>
              </a:r>
              <a:r>
                <a:rPr lang="en-US" sz="1100">
                  <a:hlinkClick r:id="rId5"/>
                </a:rPr>
                <a:t>EIA: </a:t>
              </a:r>
              <a:r>
                <a:rPr lang="en-US" sz="1100" i="0" u="sng">
                  <a:solidFill>
                    <a:srgbClr val="007EB5"/>
                  </a:solidFill>
                  <a:effectLst/>
                  <a:latin typeface="Jost"/>
                  <a:hlinkClick r:id="rId5"/>
                </a:rPr>
                <a:t>Solar, battery storage to lead new U.S. generating capacity additions in 2025</a:t>
              </a:r>
              <a:endParaRPr lang="en-US" sz="1100" i="0">
                <a:solidFill>
                  <a:srgbClr val="333333"/>
                </a:solidFill>
                <a:effectLst/>
                <a:latin typeface="Jost"/>
              </a:endParaRPr>
            </a:p>
          </p:txBody>
        </p:sp>
        <p:graphicFrame>
          <p:nvGraphicFramePr>
            <p:cNvPr id="8" name="Chart 7">
              <a:extLst>
                <a:ext uri="{FF2B5EF4-FFF2-40B4-BE49-F238E27FC236}">
                  <a16:creationId xmlns:a16="http://schemas.microsoft.com/office/drawing/2014/main" id="{63912F98-47BD-6BC4-0416-B2712A8E6D95}"/>
                </a:ext>
              </a:extLst>
            </p:cNvPr>
            <p:cNvGraphicFramePr>
              <a:graphicFrameLocks/>
            </p:cNvGraphicFramePr>
            <p:nvPr>
              <p:extLst>
                <p:ext uri="{D42A27DB-BD31-4B8C-83A1-F6EECF244321}">
                  <p14:modId xmlns:p14="http://schemas.microsoft.com/office/powerpoint/2010/main" val="3332665594"/>
                </p:ext>
              </p:extLst>
            </p:nvPr>
          </p:nvGraphicFramePr>
          <p:xfrm>
            <a:off x="6587490" y="1611630"/>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a:extLst>
                <a:ext uri="{FF2B5EF4-FFF2-40B4-BE49-F238E27FC236}">
                  <a16:creationId xmlns:a16="http://schemas.microsoft.com/office/drawing/2014/main" id="{5D290F9F-6915-9152-B134-6E5F74B0FBB2}"/>
                </a:ext>
              </a:extLst>
            </p:cNvPr>
            <p:cNvSpPr txBox="1"/>
            <p:nvPr/>
          </p:nvSpPr>
          <p:spPr>
            <a:xfrm>
              <a:off x="10081990" y="2023654"/>
              <a:ext cx="1610899" cy="954107"/>
            </a:xfrm>
            <a:prstGeom prst="rect">
              <a:avLst/>
            </a:prstGeom>
            <a:noFill/>
          </p:spPr>
          <p:txBody>
            <a:bodyPr wrap="square" rtlCol="0">
              <a:spAutoFit/>
            </a:bodyPr>
            <a:lstStyle/>
            <a:p>
              <a:r>
                <a:rPr lang="en-US" sz="1400" b="1"/>
                <a:t>Gap to meet with other supply and demand-side resources</a:t>
              </a:r>
            </a:p>
          </p:txBody>
        </p:sp>
        <p:sp>
          <p:nvSpPr>
            <p:cNvPr id="3" name="Rectangle 2">
              <a:extLst>
                <a:ext uri="{FF2B5EF4-FFF2-40B4-BE49-F238E27FC236}">
                  <a16:creationId xmlns:a16="http://schemas.microsoft.com/office/drawing/2014/main" id="{0F6A217E-7091-05AE-D356-32D8EB8BDB0F}"/>
                </a:ext>
              </a:extLst>
            </p:cNvPr>
            <p:cNvSpPr/>
            <p:nvPr/>
          </p:nvSpPr>
          <p:spPr>
            <a:xfrm>
              <a:off x="9402085" y="3293732"/>
              <a:ext cx="1252060" cy="903552"/>
            </a:xfrm>
            <a:prstGeom prst="rect">
              <a:avLst/>
            </a:prstGeom>
            <a:gradFill flip="none" rotWithShape="1">
              <a:gsLst>
                <a:gs pos="0">
                  <a:schemeClr val="bg1"/>
                </a:gs>
                <a:gs pos="40000">
                  <a:schemeClr val="bg1">
                    <a:lumMod val="65000"/>
                  </a:schemeClr>
                </a:gs>
                <a:gs pos="100000">
                  <a:schemeClr val="tx1">
                    <a:lumMod val="75000"/>
                    <a:lumOff val="25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Up-Down 11">
              <a:extLst>
                <a:ext uri="{FF2B5EF4-FFF2-40B4-BE49-F238E27FC236}">
                  <a16:creationId xmlns:a16="http://schemas.microsoft.com/office/drawing/2014/main" id="{A8500001-B4CE-B33F-9B8E-084EB6E61C7B}"/>
                </a:ext>
              </a:extLst>
            </p:cNvPr>
            <p:cNvSpPr/>
            <p:nvPr/>
          </p:nvSpPr>
          <p:spPr>
            <a:xfrm>
              <a:off x="9736729" y="1976580"/>
              <a:ext cx="416529" cy="1512314"/>
            </a:xfrm>
            <a:prstGeom prst="upDownArrow">
              <a:avLst/>
            </a:prstGeom>
            <a:solidFill>
              <a:srgbClr val="FF7C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122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D38F9B-4A50-FA5D-474B-8081FE8AED5F}"/>
              </a:ext>
            </a:extLst>
          </p:cNvPr>
          <p:cNvPicPr>
            <a:picLocks noChangeAspect="1"/>
          </p:cNvPicPr>
          <p:nvPr/>
        </p:nvPicPr>
        <p:blipFill>
          <a:blip r:embed="rId2"/>
          <a:stretch>
            <a:fillRect/>
          </a:stretch>
        </p:blipFill>
        <p:spPr>
          <a:xfrm>
            <a:off x="5379204" y="1776900"/>
            <a:ext cx="6604057" cy="2365261"/>
          </a:xfrm>
          <a:prstGeom prst="rect">
            <a:avLst/>
          </a:prstGeom>
        </p:spPr>
      </p:pic>
      <p:sp>
        <p:nvSpPr>
          <p:cNvPr id="4" name="Text Placeholder 3">
            <a:extLst>
              <a:ext uri="{FF2B5EF4-FFF2-40B4-BE49-F238E27FC236}">
                <a16:creationId xmlns:a16="http://schemas.microsoft.com/office/drawing/2014/main" id="{A41F5C2D-D05C-E742-AE5A-2D7BB27E2EB8}"/>
              </a:ext>
            </a:extLst>
          </p:cNvPr>
          <p:cNvSpPr>
            <a:spLocks noGrp="1"/>
          </p:cNvSpPr>
          <p:nvPr>
            <p:ph type="body" sz="quarter" idx="16"/>
          </p:nvPr>
        </p:nvSpPr>
        <p:spPr>
          <a:xfrm>
            <a:off x="508000" y="1181101"/>
            <a:ext cx="4810001" cy="4995862"/>
          </a:xfrm>
        </p:spPr>
        <p:txBody>
          <a:bodyPr/>
          <a:lstStyle/>
          <a:p>
            <a:pPr lvl="1"/>
            <a:r>
              <a:rPr lang="en-US" sz="1800" dirty="0"/>
              <a:t>Brattle/</a:t>
            </a:r>
            <a:r>
              <a:rPr lang="en-US" sz="1800" dirty="0" err="1"/>
              <a:t>S&amp;L</a:t>
            </a:r>
            <a:r>
              <a:rPr lang="en-US" sz="1800" dirty="0"/>
              <a:t> recently completed a 2025 PJM CONE Study (</a:t>
            </a:r>
            <a:r>
              <a:rPr lang="en-US" sz="1800">
                <a:hlinkClick r:id="rId3"/>
              </a:rPr>
              <a:t>filed 11/7/25 w/FERC</a:t>
            </a:r>
            <a:r>
              <a:rPr lang="en-US" sz="1800" dirty="0"/>
              <a:t>). Here we compare to the prior study from 2022</a:t>
            </a:r>
          </a:p>
          <a:p>
            <a:pPr lvl="1">
              <a:spcBef>
                <a:spcPts val="1200"/>
              </a:spcBef>
            </a:pPr>
            <a:r>
              <a:rPr lang="en-US" sz="1800" dirty="0"/>
              <a:t>The timeline from FID to COD for a </a:t>
            </a:r>
            <a:r>
              <a:rPr lang="en-US" sz="1800" b="1" dirty="0"/>
              <a:t>CT has increased from 20 months to 44</a:t>
            </a:r>
            <a:r>
              <a:rPr lang="en-US" sz="1800" dirty="0"/>
              <a:t>,</a:t>
            </a:r>
            <a:r>
              <a:rPr lang="en-US" sz="1800" b="1" dirty="0"/>
              <a:t> </a:t>
            </a:r>
            <a:r>
              <a:rPr lang="en-US" sz="1800" dirty="0"/>
              <a:t>due primarily to longer turbine, transformer, and other major equipment lead times</a:t>
            </a:r>
          </a:p>
          <a:p>
            <a:pPr lvl="1">
              <a:spcBef>
                <a:spcPts val="1200"/>
              </a:spcBef>
            </a:pPr>
            <a:r>
              <a:rPr lang="en-US" sz="1800" dirty="0"/>
              <a:t>Payment schedules including production slot reservation fees for major equipment have </a:t>
            </a:r>
            <a:r>
              <a:rPr lang="en-US" sz="1800" b="1" dirty="0"/>
              <a:t>shifted more costs into the early years of projects</a:t>
            </a:r>
            <a:r>
              <a:rPr lang="en-US" sz="1800" dirty="0"/>
              <a:t>, which paired with longer timelines, increases capital carrying costs</a:t>
            </a:r>
          </a:p>
          <a:p>
            <a:pPr lvl="1">
              <a:spcBef>
                <a:spcPts val="1200"/>
              </a:spcBef>
            </a:pPr>
            <a:r>
              <a:rPr lang="en-US" sz="1800" dirty="0"/>
              <a:t>Most recent data suggests </a:t>
            </a:r>
            <a:r>
              <a:rPr lang="en-US" sz="1800" b="1" dirty="0"/>
              <a:t>timelines have continued to increase </a:t>
            </a:r>
            <a:r>
              <a:rPr lang="en-US" sz="1800" dirty="0"/>
              <a:t>(see following slide)</a:t>
            </a:r>
          </a:p>
        </p:txBody>
      </p:sp>
      <p:sp>
        <p:nvSpPr>
          <p:cNvPr id="5" name="Text Placeholder 4">
            <a:extLst>
              <a:ext uri="{FF2B5EF4-FFF2-40B4-BE49-F238E27FC236}">
                <a16:creationId xmlns:a16="http://schemas.microsoft.com/office/drawing/2014/main" id="{10145700-738A-C827-9FC9-13C1F9C9914C}"/>
              </a:ext>
            </a:extLst>
          </p:cNvPr>
          <p:cNvSpPr>
            <a:spLocks noGrp="1"/>
          </p:cNvSpPr>
          <p:nvPr>
            <p:ph type="body" sz="quarter" idx="19"/>
          </p:nvPr>
        </p:nvSpPr>
        <p:spPr>
          <a:xfrm>
            <a:off x="508000" y="7549"/>
            <a:ext cx="6040438" cy="477054"/>
          </a:xfrm>
        </p:spPr>
        <p:txBody>
          <a:bodyPr/>
          <a:lstStyle/>
          <a:p>
            <a:r>
              <a:rPr lang="en-US" dirty="0"/>
              <a:t>Brattle 2025 PJM CONE Study</a:t>
            </a:r>
          </a:p>
        </p:txBody>
      </p:sp>
      <p:sp>
        <p:nvSpPr>
          <p:cNvPr id="6" name="Title 5">
            <a:extLst>
              <a:ext uri="{FF2B5EF4-FFF2-40B4-BE49-F238E27FC236}">
                <a16:creationId xmlns:a16="http://schemas.microsoft.com/office/drawing/2014/main" id="{A420C527-6C9C-8EFB-FAC9-A9E6BCE02B87}"/>
              </a:ext>
            </a:extLst>
          </p:cNvPr>
          <p:cNvSpPr>
            <a:spLocks noGrp="1"/>
          </p:cNvSpPr>
          <p:nvPr>
            <p:ph type="title"/>
          </p:nvPr>
        </p:nvSpPr>
        <p:spPr>
          <a:xfrm>
            <a:off x="508000" y="520680"/>
            <a:ext cx="12017375" cy="555476"/>
          </a:xfrm>
        </p:spPr>
        <p:txBody>
          <a:bodyPr/>
          <a:lstStyle/>
          <a:p>
            <a:r>
              <a:rPr lang="en-US" dirty="0"/>
              <a:t>Development timelines have expanded</a:t>
            </a:r>
            <a:endParaRPr lang="en-US" sz="2000" dirty="0"/>
          </a:p>
        </p:txBody>
      </p:sp>
      <p:sp>
        <p:nvSpPr>
          <p:cNvPr id="8" name="Slide Number Placeholder 7">
            <a:extLst>
              <a:ext uri="{FF2B5EF4-FFF2-40B4-BE49-F238E27FC236}">
                <a16:creationId xmlns:a16="http://schemas.microsoft.com/office/drawing/2014/main" id="{D264CFB8-F060-1104-953A-67543CE2D67F}"/>
              </a:ext>
            </a:extLst>
          </p:cNvPr>
          <p:cNvSpPr>
            <a:spLocks noGrp="1"/>
          </p:cNvSpPr>
          <p:nvPr>
            <p:ph type="sldNum" sz="quarter" idx="21"/>
          </p:nvPr>
        </p:nvSpPr>
        <p:spPr/>
        <p:txBody>
          <a:bodyPr/>
          <a:lstStyle/>
          <a:p>
            <a:r>
              <a:rPr lang="en-US"/>
              <a:t>brattle.com | </a:t>
            </a:r>
            <a:fld id="{C95ECF09-ED6D-489D-87B4-9DBCD4D54A41}" type="slidenum">
              <a:rPr lang="en-US" smtClean="0"/>
              <a:pPr/>
              <a:t>5</a:t>
            </a:fld>
            <a:endParaRPr lang="en-US"/>
          </a:p>
        </p:txBody>
      </p:sp>
      <p:sp>
        <p:nvSpPr>
          <p:cNvPr id="3" name="TextBox 2">
            <a:extLst>
              <a:ext uri="{FF2B5EF4-FFF2-40B4-BE49-F238E27FC236}">
                <a16:creationId xmlns:a16="http://schemas.microsoft.com/office/drawing/2014/main" id="{A9F5E0AE-D735-E1E7-9DD5-64680E520161}"/>
              </a:ext>
            </a:extLst>
          </p:cNvPr>
          <p:cNvSpPr txBox="1"/>
          <p:nvPr/>
        </p:nvSpPr>
        <p:spPr>
          <a:xfrm>
            <a:off x="8475138" y="2563274"/>
            <a:ext cx="1744036" cy="369332"/>
          </a:xfrm>
          <a:prstGeom prst="rect">
            <a:avLst/>
          </a:prstGeom>
          <a:noFill/>
        </p:spPr>
        <p:txBody>
          <a:bodyPr wrap="square" rtlCol="0">
            <a:spAutoFit/>
          </a:bodyPr>
          <a:lstStyle/>
          <a:p>
            <a:r>
              <a:rPr lang="en-US" b="1" dirty="0">
                <a:solidFill>
                  <a:schemeClr val="accent1"/>
                </a:solidFill>
              </a:rPr>
              <a:t>2025 PJM CONE</a:t>
            </a:r>
          </a:p>
        </p:txBody>
      </p:sp>
      <p:sp>
        <p:nvSpPr>
          <p:cNvPr id="25" name="TextBox 24">
            <a:extLst>
              <a:ext uri="{FF2B5EF4-FFF2-40B4-BE49-F238E27FC236}">
                <a16:creationId xmlns:a16="http://schemas.microsoft.com/office/drawing/2014/main" id="{81724026-9D09-2BF3-782E-9695A0696CF7}"/>
              </a:ext>
            </a:extLst>
          </p:cNvPr>
          <p:cNvSpPr txBox="1"/>
          <p:nvPr/>
        </p:nvSpPr>
        <p:spPr>
          <a:xfrm>
            <a:off x="5625004" y="1407568"/>
            <a:ext cx="6332355" cy="369332"/>
          </a:xfrm>
          <a:prstGeom prst="rect">
            <a:avLst/>
          </a:prstGeom>
          <a:solidFill>
            <a:schemeClr val="bg1">
              <a:lumMod val="85000"/>
            </a:schemeClr>
          </a:solidFill>
        </p:spPr>
        <p:txBody>
          <a:bodyPr wrap="square" rtlCol="0">
            <a:spAutoFit/>
          </a:bodyPr>
          <a:lstStyle/>
          <a:p>
            <a:pPr algn="ctr"/>
            <a:r>
              <a:rPr lang="en-US" b="1" dirty="0">
                <a:solidFill>
                  <a:schemeClr val="accent1"/>
                </a:solidFill>
              </a:rPr>
              <a:t>CT </a:t>
            </a:r>
            <a:r>
              <a:rPr lang="en-US" b="1">
                <a:solidFill>
                  <a:schemeClr val="accent1"/>
                </a:solidFill>
              </a:rPr>
              <a:t>Development</a:t>
            </a:r>
            <a:r>
              <a:rPr lang="en-US" b="1" dirty="0">
                <a:solidFill>
                  <a:schemeClr val="accent1"/>
                </a:solidFill>
              </a:rPr>
              <a:t> </a:t>
            </a:r>
            <a:r>
              <a:rPr lang="en-US" b="1">
                <a:solidFill>
                  <a:schemeClr val="accent1"/>
                </a:solidFill>
              </a:rPr>
              <a:t>Capital </a:t>
            </a:r>
            <a:r>
              <a:rPr lang="en-US" b="1" dirty="0">
                <a:solidFill>
                  <a:schemeClr val="accent1"/>
                </a:solidFill>
              </a:rPr>
              <a:t>Drawdown Schedules in 2022 and 2025</a:t>
            </a:r>
          </a:p>
        </p:txBody>
      </p:sp>
      <p:sp>
        <p:nvSpPr>
          <p:cNvPr id="28" name="TextBox 27">
            <a:extLst>
              <a:ext uri="{FF2B5EF4-FFF2-40B4-BE49-F238E27FC236}">
                <a16:creationId xmlns:a16="http://schemas.microsoft.com/office/drawing/2014/main" id="{4CC90E18-A450-E0E1-4A3E-F0F260C30C34}"/>
              </a:ext>
            </a:extLst>
          </p:cNvPr>
          <p:cNvSpPr txBox="1"/>
          <p:nvPr/>
        </p:nvSpPr>
        <p:spPr>
          <a:xfrm>
            <a:off x="6334271" y="2220866"/>
            <a:ext cx="1826012" cy="369332"/>
          </a:xfrm>
          <a:prstGeom prst="rect">
            <a:avLst/>
          </a:prstGeom>
          <a:noFill/>
        </p:spPr>
        <p:txBody>
          <a:bodyPr wrap="square" rtlCol="0">
            <a:spAutoFit/>
          </a:bodyPr>
          <a:lstStyle/>
          <a:p>
            <a:r>
              <a:rPr lang="en-US" b="1" dirty="0">
                <a:solidFill>
                  <a:schemeClr val="accent3"/>
                </a:solidFill>
              </a:rPr>
              <a:t>2022 PJM CONE</a:t>
            </a:r>
          </a:p>
        </p:txBody>
      </p:sp>
    </p:spTree>
    <p:extLst>
      <p:ext uri="{BB962C8B-B14F-4D97-AF65-F5344CB8AC3E}">
        <p14:creationId xmlns:p14="http://schemas.microsoft.com/office/powerpoint/2010/main" val="2726837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B67F8-FCB8-F713-EE58-5CB16CF0D1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687F26-5C3F-F25B-2FF3-0CF2E583A531}"/>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6</a:t>
            </a:fld>
            <a:endParaRPr lang="en-US"/>
          </a:p>
        </p:txBody>
      </p:sp>
      <p:sp>
        <p:nvSpPr>
          <p:cNvPr id="8" name="Text Placeholder 7">
            <a:extLst>
              <a:ext uri="{FF2B5EF4-FFF2-40B4-BE49-F238E27FC236}">
                <a16:creationId xmlns:a16="http://schemas.microsoft.com/office/drawing/2014/main" id="{C7C54963-52FE-1446-B25C-8DA9C0055690}"/>
              </a:ext>
            </a:extLst>
          </p:cNvPr>
          <p:cNvSpPr>
            <a:spLocks noGrp="1"/>
          </p:cNvSpPr>
          <p:nvPr>
            <p:ph type="body" sz="quarter" idx="16"/>
          </p:nvPr>
        </p:nvSpPr>
        <p:spPr>
          <a:xfrm>
            <a:off x="508000" y="1181100"/>
            <a:ext cx="5588000" cy="4995863"/>
          </a:xfrm>
        </p:spPr>
        <p:txBody>
          <a:bodyPr>
            <a:normAutofit fontScale="70000" lnSpcReduction="20000"/>
          </a:bodyPr>
          <a:lstStyle/>
          <a:p>
            <a:pPr lvl="1">
              <a:lnSpc>
                <a:spcPct val="120000"/>
              </a:lnSpc>
              <a:spcBef>
                <a:spcPts val="1200"/>
              </a:spcBef>
            </a:pPr>
            <a:r>
              <a:rPr lang="en-US" sz="2300" dirty="0"/>
              <a:t>The </a:t>
            </a:r>
            <a:r>
              <a:rPr lang="en-US" sz="2300" b="1" dirty="0"/>
              <a:t>large-frame gas turbine market is in a supply crunch</a:t>
            </a:r>
            <a:r>
              <a:rPr lang="en-US" sz="2300" dirty="0"/>
              <a:t>: OEM backlogs now showing deliveries for H- and F- class CTs pushing into 2029 and beyond,</a:t>
            </a:r>
            <a:r>
              <a:rPr lang="en-US" sz="2300" baseline="30000" dirty="0"/>
              <a:t>1</a:t>
            </a:r>
            <a:r>
              <a:rPr lang="en-US" sz="2300" dirty="0"/>
              <a:t> with record order intake and substantial reservation fees required across frame sizes</a:t>
            </a:r>
          </a:p>
          <a:p>
            <a:pPr lvl="1">
              <a:lnSpc>
                <a:spcPct val="120000"/>
              </a:lnSpc>
              <a:spcBef>
                <a:spcPts val="1200"/>
              </a:spcBef>
            </a:pPr>
            <a:r>
              <a:rPr lang="en-US" sz="2300" dirty="0"/>
              <a:t>In ERCOT, </a:t>
            </a:r>
            <a:r>
              <a:rPr lang="en-US" sz="2300" b="1" dirty="0"/>
              <a:t>equipment procurement constraints have already derailed projects </a:t>
            </a:r>
            <a:r>
              <a:rPr lang="en-US" sz="2300" dirty="0"/>
              <a:t>(e.g., TEF applicants withdrawing </a:t>
            </a:r>
            <a:r>
              <a:rPr lang="en-US" sz="2300" dirty="0" err="1"/>
              <a:t>peakers</a:t>
            </a:r>
            <a:r>
              <a:rPr lang="en-US" sz="2300" dirty="0"/>
              <a:t> due to inability to meet required milestones)</a:t>
            </a:r>
          </a:p>
          <a:p>
            <a:pPr lvl="1">
              <a:lnSpc>
                <a:spcPct val="120000"/>
              </a:lnSpc>
              <a:spcBef>
                <a:spcPts val="1200"/>
              </a:spcBef>
            </a:pPr>
            <a:r>
              <a:rPr lang="en-US" sz="2300" dirty="0"/>
              <a:t>The </a:t>
            </a:r>
            <a:r>
              <a:rPr lang="en-US" sz="2300" b="1" dirty="0"/>
              <a:t>grid transformer bottleneck is affecting all new builds </a:t>
            </a:r>
            <a:r>
              <a:rPr lang="en-US" sz="2300" dirty="0"/>
              <a:t>at the utility scale: large power transformer lead times commonly ~80–210 weeks, with U.S. average lead times doubling since 2021;</a:t>
            </a:r>
            <a:r>
              <a:rPr lang="en-US" sz="2300" baseline="30000" dirty="0"/>
              <a:t>2</a:t>
            </a:r>
            <a:r>
              <a:rPr lang="en-US" sz="2300" dirty="0"/>
              <a:t> shortages raise costs and delay interconnections for thermal, renewables, and storage</a:t>
            </a:r>
          </a:p>
          <a:p>
            <a:pPr lvl="1">
              <a:lnSpc>
                <a:spcPct val="120000"/>
              </a:lnSpc>
              <a:spcBef>
                <a:spcPts val="1200"/>
              </a:spcBef>
            </a:pPr>
            <a:r>
              <a:rPr lang="en-US" sz="2300" b="1" dirty="0"/>
              <a:t>BESS is the fastest-to-market firming option</a:t>
            </a:r>
            <a:r>
              <a:rPr lang="en-US" sz="2300" dirty="0"/>
              <a:t>: utility-scale storage deployments set records in 2024–25,</a:t>
            </a:r>
            <a:r>
              <a:rPr lang="en-US" sz="2300" baseline="30000" dirty="0"/>
              <a:t>3</a:t>
            </a:r>
            <a:r>
              <a:rPr lang="en-US" sz="2300" dirty="0"/>
              <a:t> and installed costs continue to decline despite policy/tariff noise—supporting near-term additions</a:t>
            </a:r>
          </a:p>
          <a:p>
            <a:pPr lvl="1"/>
            <a:endParaRPr lang="en-US" dirty="0"/>
          </a:p>
        </p:txBody>
      </p:sp>
      <p:sp>
        <p:nvSpPr>
          <p:cNvPr id="5" name="Text Placeholder 4">
            <a:extLst>
              <a:ext uri="{FF2B5EF4-FFF2-40B4-BE49-F238E27FC236}">
                <a16:creationId xmlns:a16="http://schemas.microsoft.com/office/drawing/2014/main" id="{C0A659C1-427B-D10C-F28F-EC5040BAE949}"/>
              </a:ext>
            </a:extLst>
          </p:cNvPr>
          <p:cNvSpPr>
            <a:spLocks noGrp="1"/>
          </p:cNvSpPr>
          <p:nvPr>
            <p:ph type="body" sz="quarter" idx="19"/>
          </p:nvPr>
        </p:nvSpPr>
        <p:spPr>
          <a:xfrm>
            <a:off x="508000" y="7549"/>
            <a:ext cx="6040438" cy="477054"/>
          </a:xfrm>
        </p:spPr>
        <p:txBody>
          <a:bodyPr/>
          <a:lstStyle/>
          <a:p>
            <a:r>
              <a:rPr lang="en-US" dirty="0"/>
              <a:t>Brattle 2025 PJM CONE Study – updates since then</a:t>
            </a:r>
          </a:p>
        </p:txBody>
      </p:sp>
      <p:sp>
        <p:nvSpPr>
          <p:cNvPr id="6" name="Title 5">
            <a:extLst>
              <a:ext uri="{FF2B5EF4-FFF2-40B4-BE49-F238E27FC236}">
                <a16:creationId xmlns:a16="http://schemas.microsoft.com/office/drawing/2014/main" id="{228A4F52-78DA-11D5-6FAD-94A7544ADEFC}"/>
              </a:ext>
            </a:extLst>
          </p:cNvPr>
          <p:cNvSpPr>
            <a:spLocks noGrp="1"/>
          </p:cNvSpPr>
          <p:nvPr>
            <p:ph type="title"/>
          </p:nvPr>
        </p:nvSpPr>
        <p:spPr>
          <a:xfrm>
            <a:off x="508000" y="512748"/>
            <a:ext cx="11562080" cy="555476"/>
          </a:xfrm>
        </p:spPr>
        <p:txBody>
          <a:bodyPr/>
          <a:lstStyle/>
          <a:p>
            <a:r>
              <a:rPr lang="en-US" dirty="0"/>
              <a:t>Turbines &amp; high voltage transformer lead-times are longest</a:t>
            </a:r>
          </a:p>
        </p:txBody>
      </p:sp>
      <p:graphicFrame>
        <p:nvGraphicFramePr>
          <p:cNvPr id="7" name="Table 6">
            <a:extLst>
              <a:ext uri="{FF2B5EF4-FFF2-40B4-BE49-F238E27FC236}">
                <a16:creationId xmlns:a16="http://schemas.microsoft.com/office/drawing/2014/main" id="{41FD3083-4099-4DB2-33F2-3A396D6D6261}"/>
              </a:ext>
            </a:extLst>
          </p:cNvPr>
          <p:cNvGraphicFramePr>
            <a:graphicFrameLocks noGrp="1"/>
          </p:cNvGraphicFramePr>
          <p:nvPr/>
        </p:nvGraphicFramePr>
        <p:xfrm>
          <a:off x="6548438" y="5574427"/>
          <a:ext cx="5588000" cy="538072"/>
        </p:xfrm>
        <a:graphic>
          <a:graphicData uri="http://schemas.openxmlformats.org/drawingml/2006/table">
            <a:tbl>
              <a:tblPr>
                <a:tableStyleId>{5C22544A-7EE6-4342-B048-85BDC9FD1C3A}</a:tableStyleId>
              </a:tblPr>
              <a:tblGrid>
                <a:gridCol w="5588000">
                  <a:extLst>
                    <a:ext uri="{9D8B030D-6E8A-4147-A177-3AD203B41FA5}">
                      <a16:colId xmlns:a16="http://schemas.microsoft.com/office/drawing/2014/main" val="2657615531"/>
                    </a:ext>
                  </a:extLst>
                </a:gridCol>
              </a:tblGrid>
              <a:tr h="218032">
                <a:tc>
                  <a:txBody>
                    <a:bodyPr/>
                    <a:lstStyle/>
                    <a:p>
                      <a:pPr algn="l" fontAlgn="ctr">
                        <a:buNone/>
                      </a:pPr>
                      <a:r>
                        <a:rPr lang="en-US" sz="1000" u="none" strike="noStrike" dirty="0">
                          <a:effectLst/>
                        </a:rPr>
                        <a:t>1. Project development and delivery-to-COD durations based on OEM advertisement and S&amp;L project data.</a:t>
                      </a:r>
                      <a:endParaRPr lang="en-US" sz="1000" b="0" i="0" u="none" strike="noStrike"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3441015298"/>
                  </a:ext>
                </a:extLst>
              </a:tr>
              <a:tr h="145901">
                <a:tc>
                  <a:txBody>
                    <a:bodyPr/>
                    <a:lstStyle/>
                    <a:p>
                      <a:pPr algn="l" fontAlgn="ctr">
                        <a:buNone/>
                      </a:pPr>
                      <a:r>
                        <a:rPr lang="en-US" sz="1000" u="none" strike="noStrike" dirty="0">
                          <a:effectLst/>
                        </a:rPr>
                        <a:t>2. NTP-to-Delivery durations based on Q3 and Q4 2025 vendor quotes and OEM presentations</a:t>
                      </a:r>
                      <a:endParaRPr lang="en-US" sz="1000" b="0" i="0" u="none" strike="noStrike" dirty="0">
                        <a:solidFill>
                          <a:srgbClr val="000000"/>
                        </a:solidFill>
                        <a:effectLst/>
                        <a:latin typeface="Calibri" panose="020F0502020204030204" pitchFamily="34" charset="0"/>
                      </a:endParaRPr>
                    </a:p>
                  </a:txBody>
                  <a:tcPr marL="7620" marR="7620" marT="7620" marB="0" anchor="ctr">
                    <a:noFill/>
                  </a:tcPr>
                </a:tc>
                <a:extLst>
                  <a:ext uri="{0D108BD9-81ED-4DB2-BD59-A6C34878D82A}">
                    <a16:rowId xmlns:a16="http://schemas.microsoft.com/office/drawing/2014/main" val="1320783650"/>
                  </a:ext>
                </a:extLst>
              </a:tr>
              <a:tr h="145901">
                <a:tc>
                  <a:txBody>
                    <a:bodyPr/>
                    <a:lstStyle/>
                    <a:p>
                      <a:pPr algn="l" fontAlgn="b">
                        <a:buNone/>
                      </a:pPr>
                      <a:r>
                        <a:rPr lang="en-US" sz="1000" u="none" strike="noStrike" dirty="0">
                          <a:effectLst/>
                        </a:rPr>
                        <a:t>3. Project durations assume multiples of each technology needed to achieve &gt;200 MW capacity. </a:t>
                      </a:r>
                      <a:endParaRPr lang="en-US" sz="1000" b="0" i="0" u="none" strike="noStrike" dirty="0">
                        <a:solidFill>
                          <a:srgbClr val="000000"/>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3220258099"/>
                  </a:ext>
                </a:extLst>
              </a:tr>
            </a:tbl>
          </a:graphicData>
        </a:graphic>
      </p:graphicFrame>
      <p:graphicFrame>
        <p:nvGraphicFramePr>
          <p:cNvPr id="9" name="Chart 8">
            <a:extLst>
              <a:ext uri="{FF2B5EF4-FFF2-40B4-BE49-F238E27FC236}">
                <a16:creationId xmlns:a16="http://schemas.microsoft.com/office/drawing/2014/main" id="{970D2FF5-7EAB-5237-B84F-6A75197177CC}"/>
              </a:ext>
            </a:extLst>
          </p:cNvPr>
          <p:cNvGraphicFramePr>
            <a:graphicFrameLocks/>
          </p:cNvGraphicFramePr>
          <p:nvPr/>
        </p:nvGraphicFramePr>
        <p:xfrm>
          <a:off x="6284066" y="1283572"/>
          <a:ext cx="5587999" cy="421197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2461E42-37C9-2E92-6A9E-A9FC7FFAA98D}"/>
              </a:ext>
            </a:extLst>
          </p:cNvPr>
          <p:cNvSpPr txBox="1"/>
          <p:nvPr/>
        </p:nvSpPr>
        <p:spPr>
          <a:xfrm>
            <a:off x="519281" y="6254886"/>
            <a:ext cx="10220253" cy="595566"/>
          </a:xfrm>
          <a:prstGeom prst="rect">
            <a:avLst/>
          </a:prstGeom>
          <a:noFill/>
        </p:spPr>
        <p:txBody>
          <a:bodyPr wrap="square" rtlCol="0">
            <a:normAutofit/>
          </a:bodyPr>
          <a:lstStyle/>
          <a:p>
            <a:r>
              <a:rPr lang="en-US" sz="1000" dirty="0"/>
              <a:t>Sources and Notes: 1: Sargent &amp; Lundy database of Q3 and Q4 2025 OEM quotes and vendor presentations; 2: Wood Mackenzie, </a:t>
            </a:r>
            <a:r>
              <a:rPr lang="en-US" sz="1000" dirty="0">
                <a:hlinkClick r:id="rId3"/>
              </a:rPr>
              <a:t>Supply shortages and an inflexible market give rise to high power transformer lead times</a:t>
            </a:r>
            <a:r>
              <a:rPr lang="en-US" sz="1000" dirty="0"/>
              <a:t>, April 2, 2024; 3: Energy Storage News, </a:t>
            </a:r>
            <a:r>
              <a:rPr lang="en-US" sz="1000" dirty="0">
                <a:hlinkClick r:id="rId4"/>
              </a:rPr>
              <a:t>Global energy storage deployments on track for record year in 2025, </a:t>
            </a:r>
            <a:r>
              <a:rPr lang="en-US" sz="1000" dirty="0" err="1">
                <a:hlinkClick r:id="rId4"/>
              </a:rPr>
              <a:t>BNEF</a:t>
            </a:r>
            <a:r>
              <a:rPr lang="en-US" sz="1000" dirty="0">
                <a:hlinkClick r:id="rId4"/>
              </a:rPr>
              <a:t> says</a:t>
            </a:r>
            <a:r>
              <a:rPr lang="en-US" sz="1000" dirty="0"/>
              <a:t>, October 21, 2025.</a:t>
            </a:r>
          </a:p>
        </p:txBody>
      </p:sp>
    </p:spTree>
    <p:extLst>
      <p:ext uri="{BB962C8B-B14F-4D97-AF65-F5344CB8AC3E}">
        <p14:creationId xmlns:p14="http://schemas.microsoft.com/office/powerpoint/2010/main" val="80465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5201D-F98B-9895-ACF2-4953931AB6E1}"/>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DD29FA1B-02DD-4D9A-53E1-5DA6F6E8649F}"/>
              </a:ext>
            </a:extLst>
          </p:cNvPr>
          <p:cNvPicPr>
            <a:picLocks noChangeAspect="1"/>
          </p:cNvPicPr>
          <p:nvPr/>
        </p:nvPicPr>
        <p:blipFill>
          <a:blip r:embed="rId3"/>
          <a:stretch>
            <a:fillRect/>
          </a:stretch>
        </p:blipFill>
        <p:spPr>
          <a:xfrm>
            <a:off x="6007995" y="1550432"/>
            <a:ext cx="6071709" cy="2917435"/>
          </a:xfrm>
          <a:prstGeom prst="rect">
            <a:avLst/>
          </a:prstGeom>
        </p:spPr>
      </p:pic>
      <p:sp>
        <p:nvSpPr>
          <p:cNvPr id="2" name="Slide Number Placeholder 1">
            <a:extLst>
              <a:ext uri="{FF2B5EF4-FFF2-40B4-BE49-F238E27FC236}">
                <a16:creationId xmlns:a16="http://schemas.microsoft.com/office/drawing/2014/main" id="{024E04D7-9AF6-A2D7-33B4-86AC8A748DE3}"/>
              </a:ext>
            </a:extLst>
          </p:cNvPr>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7</a:t>
            </a:fld>
            <a:endParaRPr lang="en-US" dirty="0"/>
          </a:p>
        </p:txBody>
      </p:sp>
      <p:sp>
        <p:nvSpPr>
          <p:cNvPr id="4" name="Text Placeholder 3">
            <a:extLst>
              <a:ext uri="{FF2B5EF4-FFF2-40B4-BE49-F238E27FC236}">
                <a16:creationId xmlns:a16="http://schemas.microsoft.com/office/drawing/2014/main" id="{DB0307FB-5CA1-94E6-91A5-B33922ACBA14}"/>
              </a:ext>
            </a:extLst>
          </p:cNvPr>
          <p:cNvSpPr>
            <a:spLocks noGrp="1"/>
          </p:cNvSpPr>
          <p:nvPr>
            <p:ph type="body" sz="quarter" idx="16"/>
          </p:nvPr>
        </p:nvSpPr>
        <p:spPr>
          <a:xfrm>
            <a:off x="508000" y="1181100"/>
            <a:ext cx="5133848" cy="4995863"/>
          </a:xfrm>
        </p:spPr>
        <p:txBody>
          <a:bodyPr/>
          <a:lstStyle/>
          <a:p>
            <a:r>
              <a:rPr lang="en-US" sz="1800" dirty="0"/>
              <a:t>The 2025 PJM CONE Study developed CONE estimates for frame CC, CT, and 4-hour BESS resources coming online for June 2028; PJM decided to use a frame CT reference resource</a:t>
            </a:r>
          </a:p>
          <a:p>
            <a:r>
              <a:rPr lang="en-US" sz="1800" dirty="0"/>
              <a:t>The study included bottom-up cost analyses with OEM quotes from early 2025; cost premiums and rapid changes in costs became quickly evident.</a:t>
            </a:r>
          </a:p>
          <a:p>
            <a:r>
              <a:rPr lang="en-US" sz="1800" dirty="0"/>
              <a:t>Overnight capital costs/kW for frame CTs have increased by 30% in real terms since we last assessed costs in the </a:t>
            </a:r>
            <a:r>
              <a:rPr lang="en-US" sz="1800" dirty="0">
                <a:hlinkClick r:id="rId4"/>
              </a:rPr>
              <a:t>2022 PJM CONE Study</a:t>
            </a:r>
            <a:endParaRPr lang="en-US" sz="1800" dirty="0"/>
          </a:p>
          <a:p>
            <a:pPr lvl="1"/>
            <a:r>
              <a:rPr lang="en-US" sz="1600" dirty="0"/>
              <a:t>Cost of a CT increased from $339m to $545m (in 2028$)</a:t>
            </a:r>
          </a:p>
          <a:p>
            <a:pPr lvl="1"/>
            <a:r>
              <a:rPr lang="en-US" sz="1600" dirty="0"/>
              <a:t>But the new plant provides more capacity (from 353 MW to 437 MW) with larger turbine, wet compression, and higher firing temperature</a:t>
            </a:r>
          </a:p>
          <a:p>
            <a:pPr lvl="1"/>
            <a:r>
              <a:rPr lang="en-US" sz="1600" dirty="0"/>
              <a:t>So the net is only +30% per kW in real terms (much more in nominal terms relative to earlier years)</a:t>
            </a:r>
          </a:p>
        </p:txBody>
      </p:sp>
      <p:sp>
        <p:nvSpPr>
          <p:cNvPr id="11" name="Text Placeholder 10">
            <a:extLst>
              <a:ext uri="{FF2B5EF4-FFF2-40B4-BE49-F238E27FC236}">
                <a16:creationId xmlns:a16="http://schemas.microsoft.com/office/drawing/2014/main" id="{3E861E69-3A1F-88F8-7DE0-AC740889ADC9}"/>
              </a:ext>
            </a:extLst>
          </p:cNvPr>
          <p:cNvSpPr>
            <a:spLocks noGrp="1"/>
          </p:cNvSpPr>
          <p:nvPr>
            <p:ph type="body" sz="quarter" idx="19"/>
          </p:nvPr>
        </p:nvSpPr>
        <p:spPr>
          <a:xfrm>
            <a:off x="508000" y="7549"/>
            <a:ext cx="6040438" cy="477054"/>
          </a:xfrm>
        </p:spPr>
        <p:txBody>
          <a:bodyPr/>
          <a:lstStyle/>
          <a:p>
            <a:r>
              <a:rPr lang="en-US" dirty="0"/>
              <a:t>Brattle 2025 PJM CONE Study</a:t>
            </a:r>
          </a:p>
        </p:txBody>
      </p:sp>
      <p:sp>
        <p:nvSpPr>
          <p:cNvPr id="6" name="Title 5">
            <a:extLst>
              <a:ext uri="{FF2B5EF4-FFF2-40B4-BE49-F238E27FC236}">
                <a16:creationId xmlns:a16="http://schemas.microsoft.com/office/drawing/2014/main" id="{D2FA2080-7455-1390-EA41-2CC50A3B5CD0}"/>
              </a:ext>
            </a:extLst>
          </p:cNvPr>
          <p:cNvSpPr>
            <a:spLocks noGrp="1"/>
          </p:cNvSpPr>
          <p:nvPr>
            <p:ph type="title"/>
          </p:nvPr>
        </p:nvSpPr>
        <p:spPr>
          <a:xfrm>
            <a:off x="508000" y="512748"/>
            <a:ext cx="10231535" cy="555476"/>
          </a:xfrm>
        </p:spPr>
        <p:txBody>
          <a:bodyPr/>
          <a:lstStyle/>
          <a:p>
            <a:r>
              <a:rPr lang="en-US" dirty="0"/>
              <a:t>Costs have increased (but moderated by capacity increases)</a:t>
            </a:r>
          </a:p>
        </p:txBody>
      </p:sp>
      <p:grpSp>
        <p:nvGrpSpPr>
          <p:cNvPr id="18" name="Group 17">
            <a:extLst>
              <a:ext uri="{FF2B5EF4-FFF2-40B4-BE49-F238E27FC236}">
                <a16:creationId xmlns:a16="http://schemas.microsoft.com/office/drawing/2014/main" id="{B3FD5A26-509D-F80F-61BB-0F886AE38A3D}"/>
              </a:ext>
            </a:extLst>
          </p:cNvPr>
          <p:cNvGrpSpPr/>
          <p:nvPr/>
        </p:nvGrpSpPr>
        <p:grpSpPr>
          <a:xfrm>
            <a:off x="5829056" y="1181100"/>
            <a:ext cx="6047441" cy="5277552"/>
            <a:chOff x="5829056" y="1181100"/>
            <a:chExt cx="6047441" cy="5277552"/>
          </a:xfrm>
        </p:grpSpPr>
        <p:sp>
          <p:nvSpPr>
            <p:cNvPr id="14" name="TextBox 13">
              <a:extLst>
                <a:ext uri="{FF2B5EF4-FFF2-40B4-BE49-F238E27FC236}">
                  <a16:creationId xmlns:a16="http://schemas.microsoft.com/office/drawing/2014/main" id="{7B0218EB-E383-9A94-662B-27D2CE8E08F8}"/>
                </a:ext>
              </a:extLst>
            </p:cNvPr>
            <p:cNvSpPr txBox="1"/>
            <p:nvPr/>
          </p:nvSpPr>
          <p:spPr>
            <a:xfrm>
              <a:off x="5920159" y="4442716"/>
              <a:ext cx="5956338" cy="2015936"/>
            </a:xfrm>
            <a:prstGeom prst="rect">
              <a:avLst/>
            </a:prstGeom>
            <a:noFill/>
          </p:spPr>
          <p:txBody>
            <a:bodyPr wrap="square" rtlCol="0">
              <a:spAutoFit/>
            </a:bodyPr>
            <a:lstStyle/>
            <a:p>
              <a:pPr>
                <a:spcBef>
                  <a:spcPts val="600"/>
                </a:spcBef>
              </a:pPr>
              <a:r>
                <a:rPr lang="en-US" sz="1100" i="1" dirty="0"/>
                <a:t>Sources and Notes:</a:t>
              </a:r>
              <a:br>
                <a:rPr lang="en-US" sz="1100" i="1" dirty="0"/>
              </a:br>
              <a:r>
                <a:rPr lang="en-US" sz="1100" dirty="0"/>
                <a:t>2022 PJM CT and 2024 ERCOT CT costs translated into 2028$ using an assumed annual inflation rate of 2.2%. 2022 and 2025 PJM CT numbers are for CONE Area 3 (Rest of RTO). </a:t>
              </a:r>
            </a:p>
            <a:p>
              <a:pPr>
                <a:spcBef>
                  <a:spcPts val="600"/>
                </a:spcBef>
              </a:pPr>
              <a:r>
                <a:rPr lang="en-US" sz="1100" dirty="0"/>
                <a:t>2022 PJM CT: PJM Updated CONE Model, July 2024.</a:t>
              </a:r>
            </a:p>
            <a:p>
              <a:pPr>
                <a:spcBef>
                  <a:spcPts val="600"/>
                </a:spcBef>
              </a:pPr>
              <a:r>
                <a:rPr lang="en-US" sz="1100" dirty="0"/>
                <a:t>2024 ERCOT CT: ERCOT, </a:t>
              </a:r>
              <a:r>
                <a:rPr lang="en-US" sz="1100" dirty="0">
                  <a:hlinkClick r:id="rId5">
                    <a:extLst>
                      <a:ext uri="{A12FA001-AC4F-418D-AE19-62706E023703}">
                        <ahyp:hlinkClr xmlns:ahyp="http://schemas.microsoft.com/office/drawing/2018/hyperlinkcolor" val="tx"/>
                      </a:ext>
                    </a:extLst>
                  </a:hlinkClick>
                </a:rPr>
                <a:t>CORRECTION TO ERCOT ADDITIONAL SENSITIVITY INFORMATION FOR FRAME CT</a:t>
              </a:r>
              <a:r>
                <a:rPr lang="en-US" sz="1100" dirty="0"/>
                <a:t>, filed before the PUCT, Control No. 54584, Item No. 100, July 24, 2024.</a:t>
              </a:r>
            </a:p>
            <a:p>
              <a:pPr>
                <a:spcBef>
                  <a:spcPts val="600"/>
                </a:spcBef>
              </a:pPr>
              <a:r>
                <a:rPr lang="en-US" sz="1100" dirty="0"/>
                <a:t>2025 PJM CT: Affidavit of Dr. Samuel A. Newell, Dr. Andrew W. Thompson, Dr. Bin Zhou, and Joshua C. Junge </a:t>
              </a:r>
              <a:r>
                <a:rPr lang="en-US" sz="1100" dirty="0">
                  <a:hlinkClick r:id="rId6">
                    <a:extLst>
                      <a:ext uri="{A12FA001-AC4F-418D-AE19-62706E023703}">
                        <ahyp:hlinkClr xmlns:ahyp="http://schemas.microsoft.com/office/drawing/2018/hyperlinkcolor" val="tx"/>
                      </a:ext>
                    </a:extLst>
                  </a:hlinkClick>
                </a:rPr>
                <a:t>Regarding Updates to PJM’s CONE and Net Energy and Ancillary Service Offset Parameters for Delivery Years 2028/29 Through 2031/32</a:t>
              </a:r>
              <a:r>
                <a:rPr lang="en-US" sz="1100" dirty="0"/>
                <a:t>, before the Federal Energy Regulatory </a:t>
              </a:r>
              <a:br>
                <a:rPr lang="en-US" sz="1100" dirty="0"/>
              </a:br>
              <a:r>
                <a:rPr lang="en-US" sz="1100" dirty="0"/>
                <a:t>Commission, Docket No. ER26-455, Attachment E. </a:t>
              </a:r>
            </a:p>
          </p:txBody>
        </p:sp>
        <p:grpSp>
          <p:nvGrpSpPr>
            <p:cNvPr id="17" name="Group 16">
              <a:extLst>
                <a:ext uri="{FF2B5EF4-FFF2-40B4-BE49-F238E27FC236}">
                  <a16:creationId xmlns:a16="http://schemas.microsoft.com/office/drawing/2014/main" id="{7451CAFD-3EB8-DEA6-7D9E-17CD506C679A}"/>
                </a:ext>
              </a:extLst>
            </p:cNvPr>
            <p:cNvGrpSpPr/>
            <p:nvPr/>
          </p:nvGrpSpPr>
          <p:grpSpPr>
            <a:xfrm>
              <a:off x="5829056" y="1181100"/>
              <a:ext cx="6047441" cy="3528771"/>
              <a:chOff x="5829056" y="1181100"/>
              <a:chExt cx="6047441" cy="3528771"/>
            </a:xfrm>
          </p:grpSpPr>
          <p:sp>
            <p:nvSpPr>
              <p:cNvPr id="7" name="TextBox 6">
                <a:extLst>
                  <a:ext uri="{FF2B5EF4-FFF2-40B4-BE49-F238E27FC236}">
                    <a16:creationId xmlns:a16="http://schemas.microsoft.com/office/drawing/2014/main" id="{421550F6-62F2-9A7C-2855-C6EB9DC3A2AE}"/>
                  </a:ext>
                </a:extLst>
              </p:cNvPr>
              <p:cNvSpPr txBox="1"/>
              <p:nvPr/>
            </p:nvSpPr>
            <p:spPr>
              <a:xfrm>
                <a:off x="6093225" y="1181100"/>
                <a:ext cx="5783272" cy="369332"/>
              </a:xfrm>
              <a:prstGeom prst="rect">
                <a:avLst/>
              </a:prstGeom>
              <a:solidFill>
                <a:schemeClr val="bg1">
                  <a:lumMod val="85000"/>
                </a:schemeClr>
              </a:solidFill>
            </p:spPr>
            <p:txBody>
              <a:bodyPr wrap="square" rtlCol="0">
                <a:spAutoFit/>
              </a:bodyPr>
              <a:lstStyle/>
              <a:p>
                <a:pPr algn="ctr"/>
                <a:r>
                  <a:rPr lang="en-US" b="1">
                    <a:solidFill>
                      <a:schemeClr val="accent1"/>
                    </a:solidFill>
                  </a:rPr>
                  <a:t>Frame CT Overnight Capital Costs (2028$/kW)</a:t>
                </a:r>
              </a:p>
            </p:txBody>
          </p:sp>
          <p:sp>
            <p:nvSpPr>
              <p:cNvPr id="13" name="TextBox 12">
                <a:extLst>
                  <a:ext uri="{FF2B5EF4-FFF2-40B4-BE49-F238E27FC236}">
                    <a16:creationId xmlns:a16="http://schemas.microsoft.com/office/drawing/2014/main" id="{3AA33F94-C830-3F92-44E5-06BD8C34AD2E}"/>
                  </a:ext>
                </a:extLst>
              </p:cNvPr>
              <p:cNvSpPr txBox="1"/>
              <p:nvPr/>
            </p:nvSpPr>
            <p:spPr>
              <a:xfrm rot="16200000">
                <a:off x="4240772" y="2813810"/>
                <a:ext cx="3484345" cy="307777"/>
              </a:xfrm>
              <a:prstGeom prst="rect">
                <a:avLst/>
              </a:prstGeom>
              <a:noFill/>
            </p:spPr>
            <p:txBody>
              <a:bodyPr wrap="square" rtlCol="0">
                <a:spAutoFit/>
              </a:bodyPr>
              <a:lstStyle/>
              <a:p>
                <a:pPr algn="ctr"/>
                <a:r>
                  <a:rPr lang="en-US" sz="1400" b="1"/>
                  <a:t>Overnight Capital Costs (2028$/kW)</a:t>
                </a:r>
              </a:p>
            </p:txBody>
          </p:sp>
        </p:grpSp>
      </p:grpSp>
    </p:spTree>
    <p:extLst>
      <p:ext uri="{BB962C8B-B14F-4D97-AF65-F5344CB8AC3E}">
        <p14:creationId xmlns:p14="http://schemas.microsoft.com/office/powerpoint/2010/main" val="77218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5F051-2E6E-FB1E-80FE-1A477EF3F6E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59E4AF-B170-BF2B-D9AA-1FF411FFFC7B}"/>
              </a:ext>
            </a:extLst>
          </p:cNvPr>
          <p:cNvSpPr>
            <a:spLocks noGrp="1"/>
          </p:cNvSpPr>
          <p:nvPr>
            <p:ph type="sldNum" sz="quarter" idx="21"/>
          </p:nvPr>
        </p:nvSpPr>
        <p:spPr>
          <a:xfrm>
            <a:off x="10219174" y="6356350"/>
            <a:ext cx="1453544" cy="365125"/>
          </a:xfrm>
        </p:spPr>
        <p:txBody>
          <a:bodyPr/>
          <a:lstStyle/>
          <a:p>
            <a:r>
              <a:rPr lang="en-US" dirty="0"/>
              <a:t>brattle.com | </a:t>
            </a:r>
            <a:fld id="{C95ECF09-ED6D-489D-87B4-9DBCD4D54A41}" type="slidenum">
              <a:rPr lang="en-US" smtClean="0"/>
              <a:pPr/>
              <a:t>8</a:t>
            </a:fld>
            <a:endParaRPr lang="en-US" dirty="0"/>
          </a:p>
        </p:txBody>
      </p:sp>
      <p:sp>
        <p:nvSpPr>
          <p:cNvPr id="4" name="Text Placeholder 3">
            <a:extLst>
              <a:ext uri="{FF2B5EF4-FFF2-40B4-BE49-F238E27FC236}">
                <a16:creationId xmlns:a16="http://schemas.microsoft.com/office/drawing/2014/main" id="{27FE52A5-1DBE-B3E7-1685-A64C9B5A713D}"/>
              </a:ext>
            </a:extLst>
          </p:cNvPr>
          <p:cNvSpPr>
            <a:spLocks noGrp="1"/>
          </p:cNvSpPr>
          <p:nvPr>
            <p:ph type="body" sz="quarter" idx="16"/>
          </p:nvPr>
        </p:nvSpPr>
        <p:spPr>
          <a:xfrm>
            <a:off x="508001" y="1181100"/>
            <a:ext cx="5224324" cy="4995863"/>
          </a:xfrm>
        </p:spPr>
        <p:txBody>
          <a:bodyPr numCol="1" spcCol="274320"/>
          <a:lstStyle/>
          <a:p>
            <a:r>
              <a:rPr lang="en-US" sz="1800" dirty="0"/>
              <a:t>Public datasets like the NREL Annual Technology Baseline and EIA Annual Energy Outlook tend to lag the most current market information, which often is contained in confidential filings, and therefore tend to present underestimated view of project costs.</a:t>
            </a:r>
          </a:p>
          <a:p>
            <a:r>
              <a:rPr lang="en-US" sz="1800" dirty="0"/>
              <a:t>From other sources, estimates of installed capital costs based on reviews of Integrated Resource Plans, Certificates of Public Convenience and Necessity, and financial statements of utilities and OEM turbine manufacturers show that </a:t>
            </a:r>
            <a:r>
              <a:rPr lang="en-US" sz="1800" b="1" dirty="0"/>
              <a:t>installed costs have increased to more than $1,500/kW for CTs and $2,000/kW or higher for CCs</a:t>
            </a:r>
            <a:r>
              <a:rPr lang="en-US" sz="1800" dirty="0"/>
              <a:t> for 2029 and beyond operating years (see right)</a:t>
            </a:r>
          </a:p>
          <a:p>
            <a:r>
              <a:rPr lang="en-US" sz="1800" dirty="0"/>
              <a:t>Brattle/</a:t>
            </a:r>
            <a:r>
              <a:rPr lang="en-US" sz="1800" dirty="0" err="1"/>
              <a:t>S&amp;L’s</a:t>
            </a:r>
            <a:r>
              <a:rPr lang="en-US" sz="1800" dirty="0"/>
              <a:t> cost estimates from the 2025 PJM CONE Study are in line with costs for similar technologies and online years</a:t>
            </a:r>
          </a:p>
          <a:p>
            <a:endParaRPr lang="en-US" sz="1800" dirty="0"/>
          </a:p>
          <a:p>
            <a:endParaRPr lang="en-US" sz="1800" dirty="0"/>
          </a:p>
        </p:txBody>
      </p:sp>
      <p:sp>
        <p:nvSpPr>
          <p:cNvPr id="15" name="Text Placeholder 14">
            <a:extLst>
              <a:ext uri="{FF2B5EF4-FFF2-40B4-BE49-F238E27FC236}">
                <a16:creationId xmlns:a16="http://schemas.microsoft.com/office/drawing/2014/main" id="{8FA97CA7-3793-2466-CD51-9660D0C40869}"/>
              </a:ext>
            </a:extLst>
          </p:cNvPr>
          <p:cNvSpPr>
            <a:spLocks noGrp="1"/>
          </p:cNvSpPr>
          <p:nvPr>
            <p:ph type="body" sz="quarter" idx="19"/>
          </p:nvPr>
        </p:nvSpPr>
        <p:spPr>
          <a:xfrm>
            <a:off x="508000" y="7549"/>
            <a:ext cx="7569200" cy="723275"/>
          </a:xfrm>
        </p:spPr>
        <p:txBody>
          <a:bodyPr/>
          <a:lstStyle/>
          <a:p>
            <a:r>
              <a:rPr lang="en-US" dirty="0"/>
              <a:t>Brattle 2025 PJM CONE Study – comparison to other sources</a:t>
            </a:r>
          </a:p>
        </p:txBody>
      </p:sp>
      <p:sp>
        <p:nvSpPr>
          <p:cNvPr id="7" name="Title 6">
            <a:extLst>
              <a:ext uri="{FF2B5EF4-FFF2-40B4-BE49-F238E27FC236}">
                <a16:creationId xmlns:a16="http://schemas.microsoft.com/office/drawing/2014/main" id="{62F61E3B-FD49-F1D3-F2D0-8D59E01EDEF3}"/>
              </a:ext>
            </a:extLst>
          </p:cNvPr>
          <p:cNvSpPr>
            <a:spLocks noGrp="1"/>
          </p:cNvSpPr>
          <p:nvPr>
            <p:ph type="title"/>
          </p:nvPr>
        </p:nvSpPr>
        <p:spPr>
          <a:xfrm>
            <a:off x="508000" y="531677"/>
            <a:ext cx="10987364" cy="555625"/>
          </a:xfrm>
        </p:spPr>
        <p:txBody>
          <a:bodyPr/>
          <a:lstStyle/>
          <a:p>
            <a:r>
              <a:rPr lang="en-US" dirty="0"/>
              <a:t>Brattle/</a:t>
            </a:r>
            <a:r>
              <a:rPr lang="en-US" dirty="0" err="1"/>
              <a:t>S&amp;L</a:t>
            </a:r>
            <a:r>
              <a:rPr lang="en-US" dirty="0"/>
              <a:t> cost estimates are in line with other recent estimates</a:t>
            </a:r>
          </a:p>
        </p:txBody>
      </p:sp>
      <p:pic>
        <p:nvPicPr>
          <p:cNvPr id="11" name="Picture 10">
            <a:extLst>
              <a:ext uri="{FF2B5EF4-FFF2-40B4-BE49-F238E27FC236}">
                <a16:creationId xmlns:a16="http://schemas.microsoft.com/office/drawing/2014/main" id="{194388DF-8BFF-AC09-2BD2-78A54458868A}"/>
              </a:ext>
            </a:extLst>
          </p:cNvPr>
          <p:cNvPicPr>
            <a:picLocks noChangeAspect="1"/>
          </p:cNvPicPr>
          <p:nvPr/>
        </p:nvPicPr>
        <p:blipFill>
          <a:blip r:embed="rId3"/>
          <a:stretch>
            <a:fillRect/>
          </a:stretch>
        </p:blipFill>
        <p:spPr>
          <a:xfrm>
            <a:off x="6548438" y="4259288"/>
            <a:ext cx="5035688" cy="2362494"/>
          </a:xfrm>
          <a:prstGeom prst="rect">
            <a:avLst/>
          </a:prstGeom>
        </p:spPr>
      </p:pic>
      <p:pic>
        <p:nvPicPr>
          <p:cNvPr id="17" name="Picture 16">
            <a:extLst>
              <a:ext uri="{FF2B5EF4-FFF2-40B4-BE49-F238E27FC236}">
                <a16:creationId xmlns:a16="http://schemas.microsoft.com/office/drawing/2014/main" id="{9ADAA96E-B2C7-4010-8FC6-75CCB27B41E9}"/>
              </a:ext>
            </a:extLst>
          </p:cNvPr>
          <p:cNvPicPr>
            <a:picLocks noChangeAspect="1"/>
          </p:cNvPicPr>
          <p:nvPr/>
        </p:nvPicPr>
        <p:blipFill>
          <a:blip r:embed="rId4"/>
          <a:stretch>
            <a:fillRect/>
          </a:stretch>
        </p:blipFill>
        <p:spPr>
          <a:xfrm>
            <a:off x="6548438" y="1468961"/>
            <a:ext cx="5035688" cy="2432493"/>
          </a:xfrm>
          <a:prstGeom prst="rect">
            <a:avLst/>
          </a:prstGeom>
        </p:spPr>
      </p:pic>
      <p:sp>
        <p:nvSpPr>
          <p:cNvPr id="18" name="Rectangle 17">
            <a:extLst>
              <a:ext uri="{FF2B5EF4-FFF2-40B4-BE49-F238E27FC236}">
                <a16:creationId xmlns:a16="http://schemas.microsoft.com/office/drawing/2014/main" id="{D0835A37-A1E2-EF6D-E2A1-0036FDB8D9E0}"/>
              </a:ext>
            </a:extLst>
          </p:cNvPr>
          <p:cNvSpPr/>
          <p:nvPr/>
        </p:nvSpPr>
        <p:spPr>
          <a:xfrm>
            <a:off x="5367321" y="6604230"/>
            <a:ext cx="6936333" cy="246221"/>
          </a:xfrm>
          <a:prstGeom prst="rect">
            <a:avLst/>
          </a:prstGeom>
        </p:spPr>
        <p:txBody>
          <a:bodyPr wrap="square">
            <a:spAutoFit/>
          </a:bodyPr>
          <a:lstStyle/>
          <a:p>
            <a:r>
              <a:rPr lang="en-US" sz="1000" dirty="0"/>
              <a:t>Sources: </a:t>
            </a:r>
            <a:r>
              <a:rPr lang="en-US" sz="1000" dirty="0" err="1"/>
              <a:t>GridLab</a:t>
            </a:r>
            <a:r>
              <a:rPr lang="en-US" sz="1000" dirty="0"/>
              <a:t>, </a:t>
            </a:r>
            <a:r>
              <a:rPr lang="en-US" sz="1000" dirty="0">
                <a:hlinkClick r:id="rId5"/>
              </a:rPr>
              <a:t>The New Reality of Power Generation: An Analysis of Increasing Gas Turbine Costs in the U.S.</a:t>
            </a:r>
            <a:r>
              <a:rPr lang="en-US" sz="1000" dirty="0"/>
              <a:t>, September 2025.  </a:t>
            </a:r>
          </a:p>
        </p:txBody>
      </p:sp>
      <p:sp>
        <p:nvSpPr>
          <p:cNvPr id="19" name="TextBox 18">
            <a:extLst>
              <a:ext uri="{FF2B5EF4-FFF2-40B4-BE49-F238E27FC236}">
                <a16:creationId xmlns:a16="http://schemas.microsoft.com/office/drawing/2014/main" id="{B5BEC9AB-74E5-4148-E083-95A09B0D3782}"/>
              </a:ext>
            </a:extLst>
          </p:cNvPr>
          <p:cNvSpPr txBox="1"/>
          <p:nvPr/>
        </p:nvSpPr>
        <p:spPr>
          <a:xfrm>
            <a:off x="6548439" y="3923925"/>
            <a:ext cx="5135560" cy="369332"/>
          </a:xfrm>
          <a:prstGeom prst="rect">
            <a:avLst/>
          </a:prstGeom>
          <a:solidFill>
            <a:schemeClr val="bg1">
              <a:lumMod val="85000"/>
            </a:schemeClr>
          </a:solidFill>
        </p:spPr>
        <p:txBody>
          <a:bodyPr wrap="square" rtlCol="0">
            <a:spAutoFit/>
          </a:bodyPr>
          <a:lstStyle/>
          <a:p>
            <a:pPr algn="ctr"/>
            <a:r>
              <a:rPr lang="en-US" b="1" dirty="0">
                <a:solidFill>
                  <a:schemeClr val="accent1"/>
                </a:solidFill>
              </a:rPr>
              <a:t>CC Nominal Installed Capital Cost by Online Year</a:t>
            </a:r>
          </a:p>
        </p:txBody>
      </p:sp>
      <p:sp>
        <p:nvSpPr>
          <p:cNvPr id="23" name="TextBox 22">
            <a:extLst>
              <a:ext uri="{FF2B5EF4-FFF2-40B4-BE49-F238E27FC236}">
                <a16:creationId xmlns:a16="http://schemas.microsoft.com/office/drawing/2014/main" id="{D93CA9A9-2B1E-7F1D-CEC2-149896904846}"/>
              </a:ext>
            </a:extLst>
          </p:cNvPr>
          <p:cNvSpPr txBox="1"/>
          <p:nvPr/>
        </p:nvSpPr>
        <p:spPr>
          <a:xfrm>
            <a:off x="6459676" y="1106944"/>
            <a:ext cx="5213042" cy="369332"/>
          </a:xfrm>
          <a:prstGeom prst="rect">
            <a:avLst/>
          </a:prstGeom>
          <a:solidFill>
            <a:schemeClr val="bg1">
              <a:lumMod val="85000"/>
            </a:schemeClr>
          </a:solidFill>
        </p:spPr>
        <p:txBody>
          <a:bodyPr wrap="square" rtlCol="0">
            <a:spAutoFit/>
          </a:bodyPr>
          <a:lstStyle/>
          <a:p>
            <a:pPr algn="ctr"/>
            <a:r>
              <a:rPr lang="en-US" b="1" dirty="0">
                <a:solidFill>
                  <a:schemeClr val="accent1"/>
                </a:solidFill>
              </a:rPr>
              <a:t>CT Nominal Installed Capital Cost by Online Year</a:t>
            </a:r>
          </a:p>
        </p:txBody>
      </p:sp>
      <p:sp>
        <p:nvSpPr>
          <p:cNvPr id="24" name="Oval 23">
            <a:extLst>
              <a:ext uri="{FF2B5EF4-FFF2-40B4-BE49-F238E27FC236}">
                <a16:creationId xmlns:a16="http://schemas.microsoft.com/office/drawing/2014/main" id="{211FF714-8227-A5EE-8221-677C06D3C454}"/>
              </a:ext>
            </a:extLst>
          </p:cNvPr>
          <p:cNvSpPr/>
          <p:nvPr/>
        </p:nvSpPr>
        <p:spPr>
          <a:xfrm>
            <a:off x="8334756" y="5294231"/>
            <a:ext cx="173736" cy="17373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C073504-90AC-BB52-8C8D-16EB82FFFACE}"/>
              </a:ext>
            </a:extLst>
          </p:cNvPr>
          <p:cNvSpPr/>
          <p:nvPr/>
        </p:nvSpPr>
        <p:spPr>
          <a:xfrm>
            <a:off x="9675876" y="2163611"/>
            <a:ext cx="173736" cy="17373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ED8E11D-D656-662B-6266-DDDF256C3B09}"/>
              </a:ext>
            </a:extLst>
          </p:cNvPr>
          <p:cNvSpPr txBox="1"/>
          <p:nvPr/>
        </p:nvSpPr>
        <p:spPr>
          <a:xfrm>
            <a:off x="8508492" y="5189191"/>
            <a:ext cx="1304925" cy="338554"/>
          </a:xfrm>
          <a:prstGeom prst="rect">
            <a:avLst/>
          </a:prstGeom>
          <a:noFill/>
        </p:spPr>
        <p:txBody>
          <a:bodyPr wrap="square" rtlCol="0">
            <a:spAutoFit/>
          </a:bodyPr>
          <a:lstStyle/>
          <a:p>
            <a:r>
              <a:rPr lang="en-US" sz="1600" b="1" dirty="0">
                <a:solidFill>
                  <a:schemeClr val="accent5"/>
                </a:solidFill>
              </a:rPr>
              <a:t>2025 PJM CC</a:t>
            </a:r>
          </a:p>
        </p:txBody>
      </p:sp>
      <p:sp>
        <p:nvSpPr>
          <p:cNvPr id="28" name="TextBox 27">
            <a:extLst>
              <a:ext uri="{FF2B5EF4-FFF2-40B4-BE49-F238E27FC236}">
                <a16:creationId xmlns:a16="http://schemas.microsoft.com/office/drawing/2014/main" id="{ABC3E804-F868-F9D4-3F9C-E553F7A3E6B2}"/>
              </a:ext>
            </a:extLst>
          </p:cNvPr>
          <p:cNvSpPr txBox="1"/>
          <p:nvPr/>
        </p:nvSpPr>
        <p:spPr>
          <a:xfrm>
            <a:off x="8473821" y="1911925"/>
            <a:ext cx="1339596" cy="338554"/>
          </a:xfrm>
          <a:prstGeom prst="rect">
            <a:avLst/>
          </a:prstGeom>
          <a:noFill/>
        </p:spPr>
        <p:txBody>
          <a:bodyPr wrap="square" rtlCol="0">
            <a:spAutoFit/>
          </a:bodyPr>
          <a:lstStyle/>
          <a:p>
            <a:r>
              <a:rPr lang="en-US" sz="1600" b="1" dirty="0">
                <a:solidFill>
                  <a:schemeClr val="accent5"/>
                </a:solidFill>
              </a:rPr>
              <a:t>2025 PJM CT</a:t>
            </a:r>
          </a:p>
        </p:txBody>
      </p:sp>
    </p:spTree>
    <p:extLst>
      <p:ext uri="{BB962C8B-B14F-4D97-AF65-F5344CB8AC3E}">
        <p14:creationId xmlns:p14="http://schemas.microsoft.com/office/powerpoint/2010/main" val="4265717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Lst>
</file>

<file path=ppt/tags/tag10.xml><?xml version="1.0" encoding="utf-8"?>
<p:tagLst xmlns:a="http://schemas.openxmlformats.org/drawingml/2006/main" xmlns:r="http://schemas.openxmlformats.org/officeDocument/2006/relationships" xmlns:p="http://schemas.openxmlformats.org/presentationml/2006/main">
  <p:tag name="MM_SLIDE_TYPE" val="6"/>
</p:tagLst>
</file>

<file path=ppt/tags/tag11.xml><?xml version="1.0" encoding="utf-8"?>
<p:tagLst xmlns:a="http://schemas.openxmlformats.org/drawingml/2006/main" xmlns:r="http://schemas.openxmlformats.org/officeDocument/2006/relationships" xmlns:p="http://schemas.openxmlformats.org/presentationml/2006/main">
  <p:tag name="MM_SLIDE_TYPE" val="6"/>
</p:tagLst>
</file>

<file path=ppt/tags/tag12.xml><?xml version="1.0" encoding="utf-8"?>
<p:tagLst xmlns:a="http://schemas.openxmlformats.org/drawingml/2006/main" xmlns:r="http://schemas.openxmlformats.org/officeDocument/2006/relationships" xmlns:p="http://schemas.openxmlformats.org/presentationml/2006/main">
  <p:tag name="MM_SLIDE_TYPE" val="6"/>
</p:tagLst>
</file>

<file path=ppt/tags/tag13.xml><?xml version="1.0" encoding="utf-8"?>
<p:tagLst xmlns:a="http://schemas.openxmlformats.org/drawingml/2006/main" xmlns:r="http://schemas.openxmlformats.org/officeDocument/2006/relationships" xmlns:p="http://schemas.openxmlformats.org/presentationml/2006/main">
  <p:tag name="MM_SLIDE_TYPE" val="6"/>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6"/>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MM_SLIDE_TYPE" val="6"/>
</p:tagLst>
</file>

<file path=ppt/tags/tag8.xml><?xml version="1.0" encoding="utf-8"?>
<p:tagLst xmlns:a="http://schemas.openxmlformats.org/drawingml/2006/main" xmlns:r="http://schemas.openxmlformats.org/officeDocument/2006/relationships" xmlns:p="http://schemas.openxmlformats.org/presentationml/2006/main">
  <p:tag name="MM_SLIDE_TYPE" val="6"/>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lank Presentation 2021.potx" id="{FB7EF06E-2291-42C0-AE6E-7F83353E3CE4}" vid="{1BB1A2CC-530A-44D3-B9FE-EED9916ECC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5372E67A22234795E9B28442D1807F" ma:contentTypeVersion="3" ma:contentTypeDescription="Create a new document." ma:contentTypeScope="" ma:versionID="161fff9b0cb0e951d8acb9bf2ad11d22">
  <xsd:schema xmlns:xsd="http://www.w3.org/2001/XMLSchema" xmlns:xs="http://www.w3.org/2001/XMLSchema" xmlns:p="http://schemas.microsoft.com/office/2006/metadata/properties" xmlns:ns2="65d49617-25cd-47ee-b7c2-c5a435319882" targetNamespace="http://schemas.microsoft.com/office/2006/metadata/properties" ma:root="true" ma:fieldsID="d117dcd3cd779eedd3a0abe709586633" ns2:_="">
    <xsd:import namespace="65d49617-25cd-47ee-b7c2-c5a435319882"/>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d49617-25cd-47ee-b7c2-c5a4353198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C30D66-769A-4255-BD1A-5CD5C1D5CCF4}">
  <ds:schemaRefs>
    <ds:schemaRef ds:uri="65d49617-25cd-47ee-b7c2-c5a435319882"/>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CC3560A-3353-42FC-9630-73BD3A5AC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d49617-25cd-47ee-b7c2-c5a4353198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F28029-499A-4385-9CDD-C69BED9B29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 Presentation 2021</Template>
  <TotalTime>1539</TotalTime>
  <Words>3374</Words>
  <Application>Microsoft Office PowerPoint</Application>
  <PresentationFormat>Widescreen</PresentationFormat>
  <Paragraphs>268</Paragraphs>
  <Slides>19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Century Gothic</vt:lpstr>
      <vt:lpstr>Jost</vt:lpstr>
      <vt:lpstr>Wingdings</vt:lpstr>
      <vt:lpstr>Wingdings 2</vt:lpstr>
      <vt:lpstr>Wingdings 3</vt:lpstr>
      <vt:lpstr>Brattle-2020</vt:lpstr>
      <vt:lpstr>ERCOT CONE Workshop</vt:lpstr>
      <vt:lpstr>Agenda</vt:lpstr>
      <vt:lpstr>“CONE” has several uses in ERCOT</vt:lpstr>
      <vt:lpstr>US demand for electricity is growing</vt:lpstr>
      <vt:lpstr>Development and supply chains lag demand</vt:lpstr>
      <vt:lpstr>Development timelines have expanded</vt:lpstr>
      <vt:lpstr>Turbines &amp; high voltage transformer lead-times are longest</vt:lpstr>
      <vt:lpstr>Costs have increased (but moderated by capacity increases)</vt:lpstr>
      <vt:lpstr>Brattle/S&amp;L cost estimates are in line with other recent estimates</vt:lpstr>
      <vt:lpstr>Gas-fired CT Specifications</vt:lpstr>
      <vt:lpstr>Drivers of Real Increases In CT CONE in PJM</vt:lpstr>
      <vt:lpstr>Drivers of Increased CT Capital Costs</vt:lpstr>
      <vt:lpstr>Drivers of Decreased CT Fixed O&amp;M Costs</vt:lpstr>
      <vt:lpstr>Conclusions from 2025 PJM CONE Study</vt:lpstr>
      <vt:lpstr>Levelization Approach in Acute Tight Supply Conditions</vt:lpstr>
      <vt:lpstr>Short-Term Reservation Prices in Acute Tight Conditions</vt:lpstr>
      <vt:lpstr>What could be added to ERCOT by 2029?</vt:lpstr>
      <vt:lpstr>What can be done in an updated ERCOT CONE Study?</vt:lpstr>
      <vt:lpstr>Contact Information</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PJM Quadrennial Energy Review V</dc:title>
  <dc:creator>Thompson, Andrew</dc:creator>
  <cp:lastModifiedBy>Newell, Sam</cp:lastModifiedBy>
  <cp:revision>25</cp:revision>
  <dcterms:created xsi:type="dcterms:W3CDTF">2021-07-21T15:55:00Z</dcterms:created>
  <dcterms:modified xsi:type="dcterms:W3CDTF">2025-11-21T14:59:50Z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0x0101000B5372E67A22234795E9B28442D1807F</vt:lpwstr>
  </property>
</Properties>
</file>