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  <p:sldMasterId id="2147483756" r:id="rId6"/>
  </p:sldMasterIdLst>
  <p:notesMasterIdLst>
    <p:notesMasterId r:id="rId25"/>
  </p:notesMasterIdLst>
  <p:handoutMasterIdLst>
    <p:handoutMasterId r:id="rId26"/>
  </p:handoutMasterIdLst>
  <p:sldIdLst>
    <p:sldId id="542" r:id="rId7"/>
    <p:sldId id="582" r:id="rId8"/>
    <p:sldId id="585" r:id="rId9"/>
    <p:sldId id="634" r:id="rId10"/>
    <p:sldId id="618" r:id="rId11"/>
    <p:sldId id="619" r:id="rId12"/>
    <p:sldId id="620" r:id="rId13"/>
    <p:sldId id="588" r:id="rId14"/>
    <p:sldId id="589" r:id="rId15"/>
    <p:sldId id="598" r:id="rId16"/>
    <p:sldId id="625" r:id="rId17"/>
    <p:sldId id="626" r:id="rId18"/>
    <p:sldId id="631" r:id="rId19"/>
    <p:sldId id="622" r:id="rId20"/>
    <p:sldId id="623" r:id="rId21"/>
    <p:sldId id="624" r:id="rId22"/>
    <p:sldId id="632" r:id="rId23"/>
    <p:sldId id="633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5CA3CB-6538-491B-AB52-8D69DDA0784A}">
          <p14:sldIdLst>
            <p14:sldId id="542"/>
            <p14:sldId id="582"/>
          </p14:sldIdLst>
        </p14:section>
        <p14:section name="11/20/2025 TWG" id="{0DF9C027-7E50-4585-9111-BCFB1FB2B049}">
          <p14:sldIdLst>
            <p14:sldId id="585"/>
            <p14:sldId id="634"/>
            <p14:sldId id="618"/>
            <p14:sldId id="619"/>
            <p14:sldId id="620"/>
            <p14:sldId id="588"/>
            <p14:sldId id="589"/>
            <p14:sldId id="598"/>
            <p14:sldId id="625"/>
            <p14:sldId id="626"/>
          </p14:sldIdLst>
        </p14:section>
        <p14:section name="08/28/2025 TWG" id="{C7DB3F8F-256C-43FE-B482-E007F73CF884}">
          <p14:sldIdLst>
            <p14:sldId id="631"/>
            <p14:sldId id="622"/>
            <p14:sldId id="623"/>
            <p14:sldId id="624"/>
          </p14:sldIdLst>
        </p14:section>
        <p14:section name="08/28/2025 TWG" id="{BB61A214-ABF9-4D54-BDD2-86B71D57F1A2}">
          <p14:sldIdLst>
            <p14:sldId id="632"/>
            <p14:sldId id="6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DD9"/>
    <a:srgbClr val="26D07C"/>
    <a:srgbClr val="0076C6"/>
    <a:srgbClr val="00AEC7"/>
    <a:srgbClr val="E6EBF0"/>
    <a:srgbClr val="093C61"/>
    <a:srgbClr val="98C3FA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626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45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66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1058219"/>
            <a:ext cx="853328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04800" y="3524730"/>
            <a:ext cx="853328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2"/>
                </a:solidFill>
              </a:defRPr>
            </a:lvl2pPr>
            <a:lvl3pPr>
              <a:defRPr sz="9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00283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rgbClr val="5B6770"/>
                </a:solidFill>
              </a:defRPr>
            </a:lvl2pPr>
            <a:lvl3pPr>
              <a:defRPr sz="1200">
                <a:solidFill>
                  <a:srgbClr val="5B6770"/>
                </a:solidFill>
              </a:defRPr>
            </a:lvl3pPr>
            <a:lvl4pPr>
              <a:defRPr sz="1050">
                <a:solidFill>
                  <a:srgbClr val="5B6770"/>
                </a:solidFill>
              </a:defRPr>
            </a:lvl4pPr>
            <a:lvl5pPr>
              <a:defRPr sz="9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5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712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accent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4035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3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14460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198"/>
            <a:ext cx="85344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accent1"/>
                </a:solidFill>
              </a:defRPr>
            </a:lvl2pPr>
            <a:lvl3pPr>
              <a:defRPr sz="9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5523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1">
                <a:solidFill>
                  <a:schemeClr val="tx1"/>
                </a:solidFill>
              </a:defRPr>
            </a:lvl2pPr>
            <a:lvl3pPr>
              <a:defRPr sz="9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199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835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185653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54326" y="1066802"/>
            <a:ext cx="8384875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accent2"/>
                </a:solidFill>
              </a:defRPr>
            </a:lvl2pPr>
            <a:lvl3pPr>
              <a:defRPr sz="12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54326" y="3574376"/>
            <a:ext cx="8384875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0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62915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179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3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67075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22935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38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477006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27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6200" y="6477000"/>
            <a:ext cx="4953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1600200" y="6477006"/>
            <a:ext cx="7452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0" y="6480104"/>
            <a:ext cx="10306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Item 4.2</a:t>
            </a:r>
          </a:p>
          <a:p>
            <a:r>
              <a:rPr lang="en-US" sz="750" b="1">
                <a:solidFill>
                  <a:srgbClr val="5B6770"/>
                </a:solidFill>
              </a:rPr>
              <a:t>ERCOT 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31" y="6217200"/>
            <a:ext cx="897566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5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ercot.com/files/docs/2025/04/07/RTCB_Market_Trials_Handbook_4_QSE-Telemetry-Tests_Rev_06132025_FINAL.docx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services/mdt/userguides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rcot.com/services/mdt/userguides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services/mdt/userguides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rcot.com/files/docs/2025/04/07/RTCB_Market_Trials_Handbook_2_TelemetryPointCheckout.docx" TargetMode="Externa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Technical Working Group (TWG)</a:t>
            </a:r>
          </a:p>
          <a:p>
            <a:endParaRPr lang="en-US" sz="2400" b="1" dirty="0"/>
          </a:p>
          <a:p>
            <a:r>
              <a:rPr lang="en-US" sz="2400" b="1" dirty="0"/>
              <a:t>ICCP Telemetry Points Modeling</a:t>
            </a:r>
          </a:p>
          <a:p>
            <a:pPr algn="ctr"/>
            <a:r>
              <a:rPr lang="en-US" sz="2400" b="1" dirty="0"/>
              <a:t>&amp;</a:t>
            </a:r>
          </a:p>
          <a:p>
            <a:r>
              <a:rPr lang="en-US" sz="2400" b="1" dirty="0"/>
              <a:t>EMS SCADA/AGC Changes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Kevin McGarrahan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Tejaswi Potluri</a:t>
            </a:r>
          </a:p>
          <a:p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Karthik Gopinath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11/20/2025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QSE EMS SCADA/AGC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Reminder for QSEs to work with their EMS vendors (and/or in-house development teams) to update their EMS Tools/SCADA/AGC control system functionality to send RTC+B specific telemetry to ERCOT and receive telemetry (like UDSP) from ERCOT and follow control signal.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QSE EMS Tools/SCADA/AGC system changes are expected to be in place to support Market Trials from June time frame.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</a:rPr>
              <a:t>Examples of RTC+B specific telemetry changes:</a:t>
            </a:r>
          </a:p>
          <a:p>
            <a:pPr lvl="1"/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UDSP (ERCOT to QSE)</a:t>
            </a:r>
          </a:p>
          <a:p>
            <a:pPr lvl="1"/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Current Capability  ( QSE to ERCOT)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New RTC Resource Status Code (QSE to ERCOT)</a:t>
            </a:r>
          </a:p>
        </p:txBody>
      </p:sp>
    </p:spTree>
    <p:extLst>
      <p:ext uri="{BB962C8B-B14F-4D97-AF65-F5344CB8AC3E}">
        <p14:creationId xmlns:p14="http://schemas.microsoft.com/office/powerpoint/2010/main" val="421068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48A96-4B5F-F0EA-3275-4AF064083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0E3B4-5A84-EA07-09B6-74DDF0853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Market Trial Handbooks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BEB45E59-BF8F-3766-9C42-D2AA6054D192}"/>
              </a:ext>
            </a:extLst>
          </p:cNvPr>
          <p:cNvSpPr txBox="1">
            <a:spLocks/>
          </p:cNvSpPr>
          <p:nvPr/>
        </p:nvSpPr>
        <p:spPr>
          <a:xfrm>
            <a:off x="76200" y="814633"/>
            <a:ext cx="8534400" cy="46381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lvl="1" indent="0">
              <a:buNone/>
            </a:pPr>
            <a:r>
              <a:rPr lang="en-US" sz="1800" dirty="0"/>
              <a:t>Review Handbook #4 for QSE Telemetry Tests</a:t>
            </a:r>
          </a:p>
          <a:p>
            <a:pPr marL="169863" lvl="1" indent="0">
              <a:buNone/>
            </a:pPr>
            <a:r>
              <a:rPr lang="en-US" sz="1800" dirty="0">
                <a:hlinkClick r:id="rId2"/>
              </a:rPr>
              <a:t>https://www.ercot.com/files/docs/2025/04/07/RTCB_Market_Trials_Handbook_4_QSE-Telemetry-Tests_Rev_06132025_FINAL.docx</a:t>
            </a:r>
            <a:endParaRPr lang="en-US" sz="1800" dirty="0"/>
          </a:p>
          <a:p>
            <a:pPr marL="169863" lvl="1" indent="0">
              <a:buNone/>
            </a:pPr>
            <a:endParaRPr lang="en-US" sz="18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8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800" dirty="0"/>
          </a:p>
        </p:txBody>
      </p:sp>
      <p:pic>
        <p:nvPicPr>
          <p:cNvPr id="4" name="Picture 3" descr="Text&#10;&#10;AI-generated content may be incorrect.">
            <a:extLst>
              <a:ext uri="{FF2B5EF4-FFF2-40B4-BE49-F238E27FC236}">
                <a16:creationId xmlns:a16="http://schemas.microsoft.com/office/drawing/2014/main" id="{4A7481E4-535B-846C-9455-857CCF7C1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81200"/>
            <a:ext cx="5943600" cy="418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517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A707F-AB46-8589-7BFA-6168FCE4D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81396-1733-73F3-CA20-D6A44A6B0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Scorecard 3B for Handbook 3</a:t>
            </a:r>
            <a:br>
              <a:rPr lang="en-US" sz="2000" dirty="0"/>
            </a:br>
            <a:r>
              <a:rPr lang="en-US" sz="1600" dirty="0"/>
              <a:t>Acceptable Telemetry Point values received by ERCOT for active resources.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610DF8D-0E46-AA1F-8BFA-3315A75E14E1}"/>
              </a:ext>
            </a:extLst>
          </p:cNvPr>
          <p:cNvSpPr txBox="1">
            <a:spLocks/>
          </p:cNvSpPr>
          <p:nvPr/>
        </p:nvSpPr>
        <p:spPr>
          <a:xfrm>
            <a:off x="76200" y="814633"/>
            <a:ext cx="8534400" cy="46381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lvl="1" indent="0">
              <a:buNone/>
            </a:pPr>
            <a:endParaRPr lang="en-US" sz="1800" dirty="0"/>
          </a:p>
          <a:p>
            <a:pPr marL="169863" lvl="1" indent="0">
              <a:buNone/>
            </a:pPr>
            <a:endParaRPr lang="en-US" sz="18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8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E50DD5-14CF-1C49-CE91-D2630EF1E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" y="996497"/>
            <a:ext cx="3048000" cy="19753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B6F9A2-BBB3-08DA-A6E1-EB0CA1D79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8508" y="1336449"/>
            <a:ext cx="3975102" cy="1295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E0D344-A6DA-66DF-E1DB-3AEF7531F444}"/>
              </a:ext>
            </a:extLst>
          </p:cNvPr>
          <p:cNvSpPr txBox="1"/>
          <p:nvPr/>
        </p:nvSpPr>
        <p:spPr>
          <a:xfrm>
            <a:off x="533400" y="3133725"/>
            <a:ext cx="740021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563" indent="-342900">
              <a:buFont typeface="Arial" panose="020B0604020202020204" pitchFamily="34" charset="0"/>
              <a:buChar char="•"/>
            </a:pPr>
            <a:r>
              <a:rPr lang="en-US" sz="2000" b="1" dirty="0"/>
              <a:t>Key points for Telemetry scorecard check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400" dirty="0"/>
              <a:t>Device types checked - Units, CLRs, NCLRs, ESRs for each QSE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400" dirty="0"/>
              <a:t>RTCB Telemetry status should be “Good” quality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400" dirty="0"/>
              <a:t>RTCB Units / CLRs / NCLRs Telemetry values should be within “Expected Range” or  an expected value. Details are provided in next few slides.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400" dirty="0"/>
              <a:t>Expected values are derived from equivalent analogs in current production, based on defined criteria. 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400" dirty="0"/>
              <a:t>RTCB ESR telemetry values are checked against corresponding combo model Battery Unit / CLR counterparts in production.</a:t>
            </a:r>
          </a:p>
        </p:txBody>
      </p:sp>
    </p:spTree>
    <p:extLst>
      <p:ext uri="{BB962C8B-B14F-4D97-AF65-F5344CB8AC3E}">
        <p14:creationId xmlns:p14="http://schemas.microsoft.com/office/powerpoint/2010/main" val="10342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DD31B-11FB-1E05-481F-0780C0ABF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4A11D-8761-3371-E922-D6F23C4F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23351"/>
          </a:xfrm>
        </p:spPr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RTC+B Telemetry points validation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3E392-88E0-F7A0-908E-D9D3E9288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69F920-771B-005B-0C28-97B4E9437E87}"/>
              </a:ext>
            </a:extLst>
          </p:cNvPr>
          <p:cNvSpPr txBox="1"/>
          <p:nvPr/>
        </p:nvSpPr>
        <p:spPr>
          <a:xfrm>
            <a:off x="228600" y="5778381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Power Augmentation slide deck for reference:</a:t>
            </a:r>
          </a:p>
          <a:p>
            <a:r>
              <a:rPr lang="en-US" sz="1000" dirty="0"/>
              <a:t>https://www.ercot.com/files/docs/2025/08/26/Resources-with-NFRC_RTCB-Telemetry_PDCWG_041625-_Updated.PPTX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4174DF-9DE9-785A-D942-B0D1C4E32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838200"/>
            <a:ext cx="8763000" cy="494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01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641A3-EA58-9336-8A16-A71E5AB17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C8FB0-CAEF-0299-4056-22E0AD276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RTC+B Refresher on Resource Statuses for both Telemetry and COP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62F37-1F02-0E52-0FFD-2D66C77C4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A479F1C3-D81B-1D01-3D4B-483E0FBC1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828202"/>
              </p:ext>
            </p:extLst>
          </p:nvPr>
        </p:nvGraphicFramePr>
        <p:xfrm>
          <a:off x="381000" y="926490"/>
          <a:ext cx="8690918" cy="5005020"/>
        </p:xfrm>
        <a:graphic>
          <a:graphicData uri="http://schemas.openxmlformats.org/drawingml/2006/table">
            <a:tbl>
              <a:tblPr/>
              <a:tblGrid>
                <a:gridCol w="1149120">
                  <a:extLst>
                    <a:ext uri="{9D8B030D-6E8A-4147-A177-3AD203B41FA5}">
                      <a16:colId xmlns:a16="http://schemas.microsoft.com/office/drawing/2014/main" val="2895812154"/>
                    </a:ext>
                  </a:extLst>
                </a:gridCol>
                <a:gridCol w="1093337">
                  <a:extLst>
                    <a:ext uri="{9D8B030D-6E8A-4147-A177-3AD203B41FA5}">
                      <a16:colId xmlns:a16="http://schemas.microsoft.com/office/drawing/2014/main" val="2532826316"/>
                    </a:ext>
                  </a:extLst>
                </a:gridCol>
                <a:gridCol w="870208">
                  <a:extLst>
                    <a:ext uri="{9D8B030D-6E8A-4147-A177-3AD203B41FA5}">
                      <a16:colId xmlns:a16="http://schemas.microsoft.com/office/drawing/2014/main" val="1757066230"/>
                    </a:ext>
                  </a:extLst>
                </a:gridCol>
                <a:gridCol w="524355">
                  <a:extLst>
                    <a:ext uri="{9D8B030D-6E8A-4147-A177-3AD203B41FA5}">
                      <a16:colId xmlns:a16="http://schemas.microsoft.com/office/drawing/2014/main" val="2081067369"/>
                    </a:ext>
                  </a:extLst>
                </a:gridCol>
                <a:gridCol w="1137964">
                  <a:extLst>
                    <a:ext uri="{9D8B030D-6E8A-4147-A177-3AD203B41FA5}">
                      <a16:colId xmlns:a16="http://schemas.microsoft.com/office/drawing/2014/main" val="1787737225"/>
                    </a:ext>
                  </a:extLst>
                </a:gridCol>
                <a:gridCol w="3915934">
                  <a:extLst>
                    <a:ext uri="{9D8B030D-6E8A-4147-A177-3AD203B41FA5}">
                      <a16:colId xmlns:a16="http://schemas.microsoft.com/office/drawing/2014/main" val="2323099781"/>
                    </a:ext>
                  </a:extLst>
                </a:gridCol>
              </a:tblGrid>
              <a:tr h="419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Code</a:t>
                      </a:r>
                    </a:p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(RST)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LABEL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TYPE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COP applicable in RTC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DSCRPT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44450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UNDEFINED RESOURCE STATUS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770317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ONRUC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HOUR IS RUC-COMMITTED INTERVAL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45221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WITH ENERGY OFFER CURVE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12694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ONOS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WITH OUTPUT SCHEDULE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071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ONTEST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TEST WITH OUTPUT SCHEDULE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493846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ONEMR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EMR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109461"/>
                  </a:ext>
                </a:extLst>
              </a:tr>
              <a:tr h="4367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Not available in Current system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ONSC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SYNC CONDENSER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98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SHUTDOWN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UNIT SHUTTING DOWN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96594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STARTUP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UNIT STARTING UP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932243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ONOPTOUT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HOUR IS A RUC BUY-BACK HOUR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553170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ONHOLD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ONHOLD - OUTPUT TO BE CONSTANT TEMPORARILY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053015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UNAVAILABLE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618754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129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AVAILABLE FOR DAM AND RUC COMMITMENT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66140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COMMITMENT ONLY FOR EMR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156907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131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OFFQS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QSGR AVAILABLE FOR SCED DEPLOYMENT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18813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132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EMRSWGR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AVAILABLE ONLY FOR EMERGENCY CONDITION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3034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256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256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UNDEFINED RESOURCE STATUS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455108"/>
                  </a:ext>
                </a:extLst>
              </a:tr>
              <a:tr h="4367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257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Not available in Current system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LOAD RESOURCE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36881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258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260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OUTL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NOT AVAILABLE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588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39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B82E7-803D-E804-72FE-7C2F74D8A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E811F-C444-3CBE-BE82-2808FF865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RTC+B Refresher on Resource Statuses for both Telemetry and COP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42138-F236-45E1-B221-1159C2447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2755E2D-B414-C2AA-59A9-E4ECE3132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29375"/>
            <a:ext cx="8534400" cy="4853233"/>
          </a:xfrm>
        </p:spPr>
        <p:txBody>
          <a:bodyPr/>
          <a:lstStyle/>
          <a:p>
            <a:r>
              <a:rPr lang="en-US" sz="2400" dirty="0"/>
              <a:t>Unit Resource status codes no longer needed in RTC+B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3C5ABFF-1FFD-17EB-3B0D-12B52FBAC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21077"/>
              </p:ext>
            </p:extLst>
          </p:nvPr>
        </p:nvGraphicFramePr>
        <p:xfrm>
          <a:off x="533400" y="1300326"/>
          <a:ext cx="7619999" cy="4567077"/>
        </p:xfrm>
        <a:graphic>
          <a:graphicData uri="http://schemas.openxmlformats.org/drawingml/2006/table">
            <a:tbl>
              <a:tblPr/>
              <a:tblGrid>
                <a:gridCol w="1355543">
                  <a:extLst>
                    <a:ext uri="{9D8B030D-6E8A-4147-A177-3AD203B41FA5}">
                      <a16:colId xmlns:a16="http://schemas.microsoft.com/office/drawing/2014/main" val="570842236"/>
                    </a:ext>
                  </a:extLst>
                </a:gridCol>
                <a:gridCol w="1026529">
                  <a:extLst>
                    <a:ext uri="{9D8B030D-6E8A-4147-A177-3AD203B41FA5}">
                      <a16:colId xmlns:a16="http://schemas.microsoft.com/office/drawing/2014/main" val="3521544801"/>
                    </a:ext>
                  </a:extLst>
                </a:gridCol>
                <a:gridCol w="618548">
                  <a:extLst>
                    <a:ext uri="{9D8B030D-6E8A-4147-A177-3AD203B41FA5}">
                      <a16:colId xmlns:a16="http://schemas.microsoft.com/office/drawing/2014/main" val="1548005135"/>
                    </a:ext>
                  </a:extLst>
                </a:gridCol>
                <a:gridCol w="4619379">
                  <a:extLst>
                    <a:ext uri="{9D8B030D-6E8A-4147-A177-3AD203B41FA5}">
                      <a16:colId xmlns:a16="http://schemas.microsoft.com/office/drawing/2014/main" val="1993674794"/>
                    </a:ext>
                  </a:extLst>
                </a:gridCol>
              </a:tblGrid>
              <a:tr h="4401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LABEL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TYPE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DSCRPT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1649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ONREG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ENERGY OFFER CURVE PROVIDING REGULATION SERVICE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515373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ONDSR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DYNAMICALLY SCHEDULED RESOURCE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792338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ONOSREG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WITH OUTPUT SCHEDULE PROVIDING REGULATION SERVICE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024949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ONDSRREG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DYNAMICALLY SCHEDULED RESOURCE PROVIDING REGULATION SERVICE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098735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ONRR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SYNCH CONDENSER = RESPONSIVE RESERVE YES - SCED DISPATCH NO - RUC YES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140251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OFFNS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RESERVED FOR NONSPIN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143440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FRRSUP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OFFLINE - AVAILABLE FOR FRRS UP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751027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ONFFRRRS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AVAILABLE FOR FFR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716615"/>
                  </a:ext>
                </a:extLst>
              </a:tr>
              <a:tr h="4585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ONECRS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- SYNCH CONDENSER PROVIDING ECRS</a:t>
                      </a:r>
                    </a:p>
                  </a:txBody>
                  <a:tcPr marL="4714" marR="4714" marT="4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86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7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D8C49-4112-8CE5-B97B-618068F2B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31DB6-1DDF-3704-D7A3-98DB7F9D1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RTC+B Refresher on Resource statuses for </a:t>
            </a:r>
            <a:r>
              <a:rPr lang="en-US" sz="2000"/>
              <a:t>both Telemetry </a:t>
            </a:r>
            <a:r>
              <a:rPr lang="en-US" sz="2000" dirty="0"/>
              <a:t>and COP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92442-3C73-5BAA-7C35-F21FECDB4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112F68B-0934-462D-B79E-66D02238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853233"/>
          </a:xfrm>
        </p:spPr>
        <p:txBody>
          <a:bodyPr/>
          <a:lstStyle/>
          <a:p>
            <a:r>
              <a:rPr lang="en-US" sz="2400" dirty="0"/>
              <a:t>Load Resource status codes no longer needed in RTC+B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1F7C876-87D6-F6FD-E60E-035917A97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774386"/>
              </p:ext>
            </p:extLst>
          </p:nvPr>
        </p:nvGraphicFramePr>
        <p:xfrm>
          <a:off x="896646" y="1600200"/>
          <a:ext cx="7332953" cy="3962401"/>
        </p:xfrm>
        <a:graphic>
          <a:graphicData uri="http://schemas.openxmlformats.org/drawingml/2006/table">
            <a:tbl>
              <a:tblPr/>
              <a:tblGrid>
                <a:gridCol w="1304481">
                  <a:extLst>
                    <a:ext uri="{9D8B030D-6E8A-4147-A177-3AD203B41FA5}">
                      <a16:colId xmlns:a16="http://schemas.microsoft.com/office/drawing/2014/main" val="962285722"/>
                    </a:ext>
                  </a:extLst>
                </a:gridCol>
                <a:gridCol w="987858">
                  <a:extLst>
                    <a:ext uri="{9D8B030D-6E8A-4147-A177-3AD203B41FA5}">
                      <a16:colId xmlns:a16="http://schemas.microsoft.com/office/drawing/2014/main" val="2903819881"/>
                    </a:ext>
                  </a:extLst>
                </a:gridCol>
                <a:gridCol w="595248">
                  <a:extLst>
                    <a:ext uri="{9D8B030D-6E8A-4147-A177-3AD203B41FA5}">
                      <a16:colId xmlns:a16="http://schemas.microsoft.com/office/drawing/2014/main" val="4099883131"/>
                    </a:ext>
                  </a:extLst>
                </a:gridCol>
                <a:gridCol w="4445366">
                  <a:extLst>
                    <a:ext uri="{9D8B030D-6E8A-4147-A177-3AD203B41FA5}">
                      <a16:colId xmlns:a16="http://schemas.microsoft.com/office/drawing/2014/main" val="1368724425"/>
                    </a:ext>
                  </a:extLst>
                </a:gridCol>
              </a:tblGrid>
              <a:tr h="4778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LABEL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TYPE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DSCRPT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799825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ONRGL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DISPATCH OF REGULATION SERVICE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455280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ONCLR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DISPATCH OF RRS and NS AS A CONTROLLABLE LOAD RESOURCE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89769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ONRL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RRS and NS EXCLUDING CONTROLLABLE LOAD RESOURCES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4697485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FRRSDN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FRRS DOWN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41299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FRRSUP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FRRS UP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878858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ONFFRRRSL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FFR EXCLUDING CONTROLLABLE LOAD RESOURCES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431416"/>
                  </a:ext>
                </a:extLst>
              </a:tr>
              <a:tr h="497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Status no longer needed in RTC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ONECL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LOAD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AVAILABLE FOR ECRS AND RRS EXCLUDING CONTROLLABLE LOAD RESOURCES</a:t>
                      </a:r>
                    </a:p>
                  </a:txBody>
                  <a:tcPr marL="7593" marR="7593" marT="7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39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967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A2A43-485B-DD95-59B4-17B532068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4E59B-8FA2-DD38-5222-8FD0915FE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highlight>
                  <a:srgbClr val="FFFF00"/>
                </a:highlight>
              </a:rPr>
              <a:t>Resource status mapping for Generating Units and ESRs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87B05-518A-997B-A065-A9F410968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B70A1BC1-CF97-EF61-ACCD-BC2DE478CFE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4998" y="790445"/>
          <a:ext cx="4067002" cy="5142608"/>
        </p:xfrm>
        <a:graphic>
          <a:graphicData uri="http://schemas.openxmlformats.org/drawingml/2006/table">
            <a:tbl>
              <a:tblPr/>
              <a:tblGrid>
                <a:gridCol w="460807">
                  <a:extLst>
                    <a:ext uri="{9D8B030D-6E8A-4147-A177-3AD203B41FA5}">
                      <a16:colId xmlns:a16="http://schemas.microsoft.com/office/drawing/2014/main" val="2895812154"/>
                    </a:ext>
                  </a:extLst>
                </a:gridCol>
                <a:gridCol w="1367993">
                  <a:extLst>
                    <a:ext uri="{9D8B030D-6E8A-4147-A177-3AD203B41FA5}">
                      <a16:colId xmlns:a16="http://schemas.microsoft.com/office/drawing/2014/main" val="1757066230"/>
                    </a:ext>
                  </a:extLst>
                </a:gridCol>
                <a:gridCol w="840814">
                  <a:extLst>
                    <a:ext uri="{9D8B030D-6E8A-4147-A177-3AD203B41FA5}">
                      <a16:colId xmlns:a16="http://schemas.microsoft.com/office/drawing/2014/main" val="2081067369"/>
                    </a:ext>
                  </a:extLst>
                </a:gridCol>
                <a:gridCol w="811835">
                  <a:extLst>
                    <a:ext uri="{9D8B030D-6E8A-4147-A177-3AD203B41FA5}">
                      <a16:colId xmlns:a16="http://schemas.microsoft.com/office/drawing/2014/main" val="1787737225"/>
                    </a:ext>
                  </a:extLst>
                </a:gridCol>
                <a:gridCol w="585553">
                  <a:extLst>
                    <a:ext uri="{9D8B030D-6E8A-4147-A177-3AD203B41FA5}">
                      <a16:colId xmlns:a16="http://schemas.microsoft.com/office/drawing/2014/main" val="2323099781"/>
                    </a:ext>
                  </a:extLst>
                </a:gridCol>
              </a:tblGrid>
              <a:tr h="419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Device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Label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Code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Label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 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44450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770317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ONRUC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ONRUC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45221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ONREG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12694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071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ONDSR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493846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109461"/>
                  </a:ext>
                </a:extLst>
              </a:tr>
              <a:tr h="4367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ONOSREG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98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ONDSREG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96594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932243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553170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053015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618754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66140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156907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18813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SHUTDOWN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SHUTDOWN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3034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455108"/>
                  </a:ext>
                </a:extLst>
              </a:tr>
              <a:tr h="4367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FRRSUP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36881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ONOPTOUT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ONOPTOUT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58817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7DACAC-6DDA-D093-AF79-C01900E9965B}"/>
              </a:ext>
            </a:extLst>
          </p:cNvPr>
          <p:cNvGraphicFramePr>
            <a:graphicFrameLocks noGrp="1"/>
          </p:cNvGraphicFramePr>
          <p:nvPr/>
        </p:nvGraphicFramePr>
        <p:xfrm>
          <a:off x="4772938" y="790445"/>
          <a:ext cx="4067002" cy="1648702"/>
        </p:xfrm>
        <a:graphic>
          <a:graphicData uri="http://schemas.openxmlformats.org/drawingml/2006/table">
            <a:tbl>
              <a:tblPr/>
              <a:tblGrid>
                <a:gridCol w="460807">
                  <a:extLst>
                    <a:ext uri="{9D8B030D-6E8A-4147-A177-3AD203B41FA5}">
                      <a16:colId xmlns:a16="http://schemas.microsoft.com/office/drawing/2014/main" val="2941634647"/>
                    </a:ext>
                  </a:extLst>
                </a:gridCol>
                <a:gridCol w="1367993">
                  <a:extLst>
                    <a:ext uri="{9D8B030D-6E8A-4147-A177-3AD203B41FA5}">
                      <a16:colId xmlns:a16="http://schemas.microsoft.com/office/drawing/2014/main" val="1290027074"/>
                    </a:ext>
                  </a:extLst>
                </a:gridCol>
                <a:gridCol w="840814">
                  <a:extLst>
                    <a:ext uri="{9D8B030D-6E8A-4147-A177-3AD203B41FA5}">
                      <a16:colId xmlns:a16="http://schemas.microsoft.com/office/drawing/2014/main" val="3535575785"/>
                    </a:ext>
                  </a:extLst>
                </a:gridCol>
                <a:gridCol w="811835">
                  <a:extLst>
                    <a:ext uri="{9D8B030D-6E8A-4147-A177-3AD203B41FA5}">
                      <a16:colId xmlns:a16="http://schemas.microsoft.com/office/drawing/2014/main" val="2415280384"/>
                    </a:ext>
                  </a:extLst>
                </a:gridCol>
                <a:gridCol w="585553">
                  <a:extLst>
                    <a:ext uri="{9D8B030D-6E8A-4147-A177-3AD203B41FA5}">
                      <a16:colId xmlns:a16="http://schemas.microsoft.com/office/drawing/2014/main" val="2283172256"/>
                    </a:ext>
                  </a:extLst>
                </a:gridCol>
              </a:tblGrid>
              <a:tr h="419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Device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Label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Code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Label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 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366685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UNIT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OFFQS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OFFQS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629519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EMRSWGR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EMRSWGR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281742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ONFFRRRS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24519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ONECRS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3376030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UNIT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ONHOLD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ONHOLD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260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115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0352F-AD83-BCA0-4A26-BAF092CEB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0AA6-0C98-1645-F1D0-78202547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highlight>
                  <a:srgbClr val="FFFF00"/>
                </a:highlight>
              </a:rPr>
              <a:t>Resource status mapping for Load 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5E19B-5821-F402-30B0-5EC9194F9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FE15EA7D-A33F-5C2B-4274-3755579F2B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57400" y="1066800"/>
          <a:ext cx="4067002" cy="2740548"/>
        </p:xfrm>
        <a:graphic>
          <a:graphicData uri="http://schemas.openxmlformats.org/drawingml/2006/table">
            <a:tbl>
              <a:tblPr/>
              <a:tblGrid>
                <a:gridCol w="460807">
                  <a:extLst>
                    <a:ext uri="{9D8B030D-6E8A-4147-A177-3AD203B41FA5}">
                      <a16:colId xmlns:a16="http://schemas.microsoft.com/office/drawing/2014/main" val="2895812154"/>
                    </a:ext>
                  </a:extLst>
                </a:gridCol>
                <a:gridCol w="1367993">
                  <a:extLst>
                    <a:ext uri="{9D8B030D-6E8A-4147-A177-3AD203B41FA5}">
                      <a16:colId xmlns:a16="http://schemas.microsoft.com/office/drawing/2014/main" val="1757066230"/>
                    </a:ext>
                  </a:extLst>
                </a:gridCol>
                <a:gridCol w="840814">
                  <a:extLst>
                    <a:ext uri="{9D8B030D-6E8A-4147-A177-3AD203B41FA5}">
                      <a16:colId xmlns:a16="http://schemas.microsoft.com/office/drawing/2014/main" val="2081067369"/>
                    </a:ext>
                  </a:extLst>
                </a:gridCol>
                <a:gridCol w="811835">
                  <a:extLst>
                    <a:ext uri="{9D8B030D-6E8A-4147-A177-3AD203B41FA5}">
                      <a16:colId xmlns:a16="http://schemas.microsoft.com/office/drawing/2014/main" val="1787737225"/>
                    </a:ext>
                  </a:extLst>
                </a:gridCol>
                <a:gridCol w="585553">
                  <a:extLst>
                    <a:ext uri="{9D8B030D-6E8A-4147-A177-3AD203B41FA5}">
                      <a16:colId xmlns:a16="http://schemas.microsoft.com/office/drawing/2014/main" val="2323099781"/>
                    </a:ext>
                  </a:extLst>
                </a:gridCol>
              </a:tblGrid>
              <a:tr h="419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Device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Label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 System Code (RST)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Label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RTC+B Code (RSTR)</a:t>
                      </a:r>
                    </a:p>
                  </a:txBody>
                  <a:tcPr marL="8217" marR="8217" marT="82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44450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ONRGL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770317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ONCLR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452211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ONRL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126949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FRSSDN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071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FRRSUP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493846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ONFFRRRSL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109461"/>
                  </a:ext>
                </a:extLst>
              </a:tr>
              <a:tr h="4367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ONECL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98288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96594"/>
                  </a:ext>
                </a:extLst>
              </a:tr>
              <a:tr h="2183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93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7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ICCP Telemetry Modeling – Key Documents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3758"/>
            <a:ext cx="8534400" cy="4850484"/>
          </a:xfrm>
        </p:spPr>
        <p:txBody>
          <a:bodyPr/>
          <a:lstStyle/>
          <a:p>
            <a:pPr marL="512763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Resource specific ICCP Telemetry Modeling Template (</a:t>
            </a:r>
            <a:r>
              <a:rPr lang="fr-FR" sz="1800" dirty="0"/>
              <a:t>ICCP_Change_Request_example_RTCB_V1.4.xlsx</a:t>
            </a:r>
            <a:r>
              <a:rPr lang="en-US" sz="1800" dirty="0"/>
              <a:t>) is posted in two locations</a:t>
            </a:r>
          </a:p>
          <a:p>
            <a:pPr marL="169863" lvl="1" indent="0">
              <a:buNone/>
            </a:pPr>
            <a:endParaRPr lang="en-US" sz="1800" dirty="0"/>
          </a:p>
          <a:p>
            <a:pPr marL="855663" lvl="2">
              <a:buFont typeface="Courier New" panose="02070309020205020404" pitchFamily="49" charset="0"/>
              <a:buChar char="o"/>
            </a:pPr>
            <a:r>
              <a:rPr lang="en-US" sz="1800" dirty="0"/>
              <a:t>ercot.com site under User Guides:  </a:t>
            </a:r>
            <a:r>
              <a:rPr lang="en-US" sz="1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https://www.ercot.com/services/mdt/userguides</a:t>
            </a:r>
            <a:endParaRPr lang="en-US" sz="1200" dirty="0"/>
          </a:p>
          <a:p>
            <a:pPr marL="855663" lvl="2">
              <a:buFont typeface="Courier New" panose="02070309020205020404" pitchFamily="49" charset="0"/>
              <a:buChar char="o"/>
            </a:pPr>
            <a:r>
              <a:rPr lang="en-US" sz="1800" dirty="0"/>
              <a:t>RTCBTF site under Key Documents: </a:t>
            </a:r>
            <a:r>
              <a:rPr lang="en-US" sz="1200" dirty="0">
                <a:hlinkClick r:id="rId3" tooltip="https://www.ercot.com/committees/tac/rtcbtf"/>
              </a:rPr>
              <a:t>https://www.ercot.com/committees/tac/rtcbtf</a:t>
            </a:r>
            <a:endParaRPr lang="en-US" sz="1800" dirty="0"/>
          </a:p>
          <a:p>
            <a:pPr marL="169863" lvl="1" indent="0">
              <a:buNone/>
            </a:pPr>
            <a:endParaRPr lang="en-US" sz="1800" dirty="0"/>
          </a:p>
          <a:p>
            <a:pPr marL="512763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Request all market participants to follow the template for the object name format.</a:t>
            </a:r>
          </a:p>
          <a:p>
            <a:pPr marL="169863" lvl="1" indent="0">
              <a:buNone/>
            </a:pPr>
            <a:endParaRPr lang="en-US" sz="1800" dirty="0"/>
          </a:p>
          <a:p>
            <a:pPr marL="512763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Latest version of RTC+B ICCP Handbook is available at</a:t>
            </a:r>
          </a:p>
          <a:p>
            <a:pPr marL="169863" lvl="1" indent="0">
              <a:buNone/>
            </a:pPr>
            <a:endParaRPr lang="en-US" sz="1800" dirty="0"/>
          </a:p>
          <a:p>
            <a:pPr marL="512763" lvl="1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512763" lvl="1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512763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New single model ESR names for existing combo-model ESRs have been published to the RTCBTF page: </a:t>
            </a:r>
            <a:r>
              <a:rPr lang="en-US" sz="1800" dirty="0">
                <a:hlinkClick r:id="rId3"/>
              </a:rPr>
              <a:t>https://www.ercot.com/committees/tac/rtcbtf</a:t>
            </a:r>
            <a:endParaRPr lang="en-US" sz="1800" dirty="0"/>
          </a:p>
          <a:p>
            <a:pPr marL="169863" lvl="1" indent="0">
              <a:buNone/>
            </a:pPr>
            <a:endParaRPr lang="en-US" sz="1800" dirty="0"/>
          </a:p>
          <a:p>
            <a:pPr marL="169863" lvl="1" indent="0">
              <a:buNone/>
            </a:pPr>
            <a:endParaRPr lang="en-US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7201F5-5DD5-24E6-973F-BEDB29352146}"/>
              </a:ext>
            </a:extLst>
          </p:cNvPr>
          <p:cNvSpPr txBox="1"/>
          <p:nvPr/>
        </p:nvSpPr>
        <p:spPr>
          <a:xfrm>
            <a:off x="838200" y="4724400"/>
            <a:ext cx="647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</a:t>
            </a:r>
            <a:r>
              <a:rPr lang="en-US" sz="1400" dirty="0">
                <a:hlinkClick r:id="rId2"/>
              </a:rPr>
              <a:t>Link to RTC+B ERCOT Nodal ICCP Communications Handbook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5870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to ICCP handbook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55" y="645942"/>
            <a:ext cx="8534400" cy="5706912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700" dirty="0"/>
              <a:t>New system level points added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7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new points will be available for subscription starting </a:t>
            </a:r>
            <a:r>
              <a:rPr lang="en-US" sz="17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12/05/2025.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7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Updated RTC+B ICCP handbook will be made available at the below link:</a:t>
            </a:r>
            <a:endParaRPr lang="en-US" sz="1700" dirty="0"/>
          </a:p>
          <a:p>
            <a:pPr marL="169863" lvl="1" indent="0">
              <a:buNone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9863" lvl="1" indent="0">
              <a:buNone/>
            </a:pPr>
            <a:endParaRPr lang="en-US" sz="1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D38814-67ED-6295-C80F-200D616B6611}"/>
              </a:ext>
            </a:extLst>
          </p:cNvPr>
          <p:cNvSpPr txBox="1"/>
          <p:nvPr/>
        </p:nvSpPr>
        <p:spPr>
          <a:xfrm>
            <a:off x="381000" y="5788125"/>
            <a:ext cx="5454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</a:t>
            </a:r>
            <a:r>
              <a:rPr lang="en-US" sz="1100" dirty="0">
                <a:hlinkClick r:id="rId2"/>
              </a:rPr>
              <a:t>Link to RTC+B ERCOT Nodal ICCP Communications Handbook</a:t>
            </a:r>
            <a:endParaRPr lang="en-US" sz="11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1B46600-88FA-100B-AC4D-217758EF7117}"/>
              </a:ext>
            </a:extLst>
          </p:cNvPr>
          <p:cNvGrpSpPr/>
          <p:nvPr/>
        </p:nvGrpSpPr>
        <p:grpSpPr>
          <a:xfrm>
            <a:off x="570858" y="1079851"/>
            <a:ext cx="7615554" cy="3839655"/>
            <a:chOff x="570858" y="1079851"/>
            <a:chExt cx="7615554" cy="383965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FF6CB00-5D31-7CE1-8971-BA018C5310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06" t="45328" r="2941" b="3285"/>
            <a:stretch>
              <a:fillRect/>
            </a:stretch>
          </p:blipFill>
          <p:spPr bwMode="auto">
            <a:xfrm>
              <a:off x="570858" y="1079851"/>
              <a:ext cx="7615554" cy="34192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ABA6558-73BE-3DC8-A1D0-ED84DEB0C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06" t="6978" r="2941" b="86357"/>
            <a:stretch>
              <a:fillRect/>
            </a:stretch>
          </p:blipFill>
          <p:spPr bwMode="auto">
            <a:xfrm>
              <a:off x="570858" y="4476062"/>
              <a:ext cx="7615554" cy="44344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560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86B68-9EF6-062A-7F12-A031E335D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078D-2E7E-EB10-18CB-9E5D90A5D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to ICCP handbook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11157-A37F-1C84-BA98-A801D1D20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CA3718-9CBB-34D2-CD6C-ED5F1419C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55" y="645942"/>
            <a:ext cx="8534400" cy="5706912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700" dirty="0"/>
              <a:t>Updated description of some system level points</a:t>
            </a:r>
          </a:p>
          <a:p>
            <a:pPr marL="912813" lvl="2" indent="-342900">
              <a:buFont typeface="Courier New" panose="02070309020205020404" pitchFamily="49" charset="0"/>
              <a:buChar char="o"/>
            </a:pPr>
            <a:r>
              <a:rPr lang="en-US" sz="1300" dirty="0"/>
              <a:t>Example: Replaced responsibility with award</a:t>
            </a:r>
          </a:p>
          <a:p>
            <a:pPr marL="569913" lvl="2" indent="0">
              <a:buNone/>
            </a:pPr>
            <a:endParaRPr lang="en-US" sz="1300" dirty="0"/>
          </a:p>
          <a:p>
            <a:pPr marL="169863" lvl="1" indent="0">
              <a:buNone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9863" lvl="1" indent="0">
              <a:buNone/>
            </a:pPr>
            <a:endParaRPr lang="en-US" sz="1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CAEE9D-EDD8-5997-58AA-411B35359A83}"/>
              </a:ext>
            </a:extLst>
          </p:cNvPr>
          <p:cNvSpPr txBox="1"/>
          <p:nvPr/>
        </p:nvSpPr>
        <p:spPr>
          <a:xfrm>
            <a:off x="381000" y="5788125"/>
            <a:ext cx="5454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</a:t>
            </a:r>
            <a:r>
              <a:rPr lang="en-US" sz="1100" dirty="0">
                <a:hlinkClick r:id="rId2"/>
              </a:rPr>
              <a:t>Link to RTC+B ERCOT Nodal ICCP Communications Handbook</a:t>
            </a:r>
            <a:endParaRPr lang="en-US" sz="11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580B7AB-867A-0C63-47AD-62E411936925}"/>
              </a:ext>
            </a:extLst>
          </p:cNvPr>
          <p:cNvGrpSpPr/>
          <p:nvPr/>
        </p:nvGrpSpPr>
        <p:grpSpPr>
          <a:xfrm>
            <a:off x="1066800" y="1300086"/>
            <a:ext cx="6095549" cy="4398623"/>
            <a:chOff x="762451" y="1240177"/>
            <a:chExt cx="6350332" cy="466535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835E217-5039-FE82-0E21-BA7981EFDAFB}"/>
                </a:ext>
              </a:extLst>
            </p:cNvPr>
            <p:cNvGrpSpPr/>
            <p:nvPr/>
          </p:nvGrpSpPr>
          <p:grpSpPr>
            <a:xfrm>
              <a:off x="762451" y="1240177"/>
              <a:ext cx="6324149" cy="3331824"/>
              <a:chOff x="1524000" y="1068556"/>
              <a:chExt cx="7547335" cy="4123885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7D68215F-BFF9-8F0A-3F2A-60FB79AE26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5853" b="24119"/>
              <a:stretch>
                <a:fillRect/>
              </a:stretch>
            </p:blipFill>
            <p:spPr>
              <a:xfrm>
                <a:off x="1524000" y="1068556"/>
                <a:ext cx="7511085" cy="2284244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F135994-16E2-8C76-5F48-1A1BBAD96B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18520" b="-1"/>
              <a:stretch>
                <a:fillRect/>
              </a:stretch>
            </p:blipFill>
            <p:spPr>
              <a:xfrm>
                <a:off x="1545535" y="3352800"/>
                <a:ext cx="7525800" cy="1839641"/>
              </a:xfrm>
              <a:prstGeom prst="rect">
                <a:avLst/>
              </a:prstGeom>
            </p:spPr>
          </p:pic>
        </p:grp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FD21EE1-D984-B5ED-062B-85BB918D19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0496" y="4572001"/>
              <a:ext cx="6332287" cy="13335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795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ICCP Telemetry Points Modeling Expectations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105400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QSEs to Submit new ICCP telemetry point requests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QSEs/ERCOT to maintain the new ICCP telemetry points for both current system and RTC+B system through weekly model loads.</a:t>
            </a:r>
          </a:p>
          <a:p>
            <a:pPr marL="169863" lvl="1" indent="0">
              <a:buNone/>
            </a:pPr>
            <a:endParaRPr lang="en-US" sz="20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When submitting ICCP requests for existing resources, please provide RTC specific object names only for modeling. These are the objects in </a:t>
            </a:r>
            <a:r>
              <a:rPr lang="en-US" sz="2000" dirty="0">
                <a:solidFill>
                  <a:srgbClr val="FF0000"/>
                </a:solidFill>
              </a:rPr>
              <a:t>RED </a:t>
            </a:r>
            <a:r>
              <a:rPr lang="en-US" sz="2000" dirty="0"/>
              <a:t>text in the template.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Similarly for single model ESR devices, all objects in 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 text on the ESR tab are required to be submitted. 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In RTC+B, single model ESR device names are changed to ESR1, ESR2,..,ESR# under a given site.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169863" lvl="1" indent="0">
              <a:buNone/>
            </a:pPr>
            <a:endParaRPr lang="en-US" sz="20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303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ICCP Telemetry Points Modeling Expectations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52" y="928933"/>
            <a:ext cx="8534400" cy="5281367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Within the RTC+B construct, </a:t>
            </a:r>
          </a:p>
          <a:p>
            <a:pPr marL="912813" lvl="2" indent="-342900">
              <a:buFont typeface="Courier New" panose="02070309020205020404" pitchFamily="49" charset="0"/>
              <a:buChar char="o"/>
            </a:pPr>
            <a:r>
              <a:rPr lang="en-US" sz="1400" dirty="0"/>
              <a:t>AS capabilities for IRRs no longer required to be modeled (Updated the ICCP Telemetry Template and Handbook).</a:t>
            </a:r>
          </a:p>
          <a:p>
            <a:pPr marL="912813" lvl="2" indent="-342900">
              <a:buFont typeface="Courier New" panose="02070309020205020404" pitchFamily="49" charset="0"/>
              <a:buChar char="o"/>
            </a:pPr>
            <a:r>
              <a:rPr lang="en-US" sz="1400" dirty="0"/>
              <a:t>CLRs are not expected to participate in FFR service.</a:t>
            </a:r>
          </a:p>
          <a:p>
            <a:pPr marL="912813" lvl="2" indent="-342900">
              <a:buFont typeface="Courier New" panose="02070309020205020404" pitchFamily="49" charset="0"/>
              <a:buChar char="o"/>
            </a:pPr>
            <a:r>
              <a:rPr lang="en-US" sz="1400" dirty="0"/>
              <a:t>The AVR and PSS points are not required to be modelled on CLRs in RTC.</a:t>
            </a:r>
          </a:p>
          <a:p>
            <a:pPr marL="912813" lvl="2" indent="-342900">
              <a:buFont typeface="Courier New" panose="02070309020205020404" pitchFamily="49" charset="0"/>
              <a:buChar char="o"/>
            </a:pPr>
            <a:r>
              <a:rPr lang="en-US" sz="1400" dirty="0"/>
              <a:t>Station specific ICCP telemetry like line flows, auxiliary load are NOT required to be modeled again.</a:t>
            </a:r>
          </a:p>
          <a:p>
            <a:pPr marL="169863" lvl="1" indent="0">
              <a:buNone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700" dirty="0"/>
              <a:t>Non-ESR Generation Resources as well as Controllable and Non-Controllable Load Resources are required to model the new RTC+B telemetry points under the existing non-ESR device.</a:t>
            </a:r>
          </a:p>
          <a:p>
            <a:pPr marL="169863" lvl="1" indent="0">
              <a:buNone/>
            </a:pPr>
            <a:endParaRPr lang="en-US" sz="17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9863" lvl="1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93944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Market Trial Handbooks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683241"/>
            <a:ext cx="8534400" cy="419649"/>
          </a:xfrm>
        </p:spPr>
        <p:txBody>
          <a:bodyPr/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QSE Telemetry point Check-Out (Handbook #2)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https://www.ercot.com/files/docs/2025/04/07/RTCB_Market_Trials_Handbook_2_TelemetryPointCheckout.docx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>
              <a:buFontTx/>
              <a:buChar char="-"/>
            </a:pPr>
            <a:endParaRPr lang="en-US" sz="1600" dirty="0"/>
          </a:p>
          <a:p>
            <a:pPr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9D6182-9BD9-729D-FD68-427F81F2E9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81199"/>
            <a:ext cx="9144000" cy="403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8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ICCP Model Load and Testing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109908"/>
            <a:ext cx="8534400" cy="4638184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ERCOT will model the RTC+B ICCP points in the network model and perform ICCP model load in lower environment for ERCOT internal verification.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This verified model with the RTC+B ICCP points will be loaded into current Production ICCP system.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ERCOT will publish a schedule to indicate when the new RTC+B specific telemetry points will be available in Production.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ERCOT will provide support to QSEs to setup the RTC+B telemetry points in their Production ICCP system and perform communication testing.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ERCOT and QSE to start testing the RTC+B telemetry points in current Production ICCP system (telemetry points check out) from market trials starting from 05/05.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ERCOT expects continuous good quality telemetry from July 1st week for points that are needed to support RTC+B EMS/SCED open loop testing. </a:t>
            </a:r>
          </a:p>
        </p:txBody>
      </p:sp>
    </p:spTree>
    <p:extLst>
      <p:ext uri="{BB962C8B-B14F-4D97-AF65-F5344CB8AC3E}">
        <p14:creationId xmlns:p14="http://schemas.microsoft.com/office/powerpoint/2010/main" val="119759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Refresher on ICCP configuration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638184"/>
          </a:xfrm>
        </p:spPr>
        <p:txBody>
          <a:bodyPr/>
          <a:lstStyle/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RTC+B ICCP telemetry will be modeled in the current Production ICCP system under existing ICCP links.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No new sandbox will be available for RTC+B specific ICCP testing.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All point-to-point telemetry checkouts will be performed in the current Production ICCP system from market trials starting from 05/05.</a:t>
            </a:r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4CEA02-DB29-72FC-D463-9E8E20DC9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048000"/>
            <a:ext cx="7111571" cy="276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45174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35158</TotalTime>
  <Words>1832</Words>
  <Application>Microsoft Office PowerPoint</Application>
  <PresentationFormat>On-screen Show (4:3)</PresentationFormat>
  <Paragraphs>511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Aptos</vt:lpstr>
      <vt:lpstr>Aptos Narrow</vt:lpstr>
      <vt:lpstr>Arial</vt:lpstr>
      <vt:lpstr>Calibri</vt:lpstr>
      <vt:lpstr>Courier New</vt:lpstr>
      <vt:lpstr>Times New Roman</vt:lpstr>
      <vt:lpstr>Cover Slide</vt:lpstr>
      <vt:lpstr>Horizontal Theme</vt:lpstr>
      <vt:lpstr>1_Horizontal Theme</vt:lpstr>
      <vt:lpstr>PowerPoint Presentation</vt:lpstr>
      <vt:lpstr>RTC+B ICCP Telemetry Modeling – Key Documents</vt:lpstr>
      <vt:lpstr>Updates to ICCP handbook</vt:lpstr>
      <vt:lpstr>Updates to ICCP handbook</vt:lpstr>
      <vt:lpstr>RTC+B ICCP Telemetry Points Modeling Expectations</vt:lpstr>
      <vt:lpstr>RTC+B ICCP Telemetry Points Modeling Expectations</vt:lpstr>
      <vt:lpstr>Market Trial Handbooks</vt:lpstr>
      <vt:lpstr>RTC+B ICCP Model Load and Testing</vt:lpstr>
      <vt:lpstr>RTC+B Refresher on ICCP configuration</vt:lpstr>
      <vt:lpstr>RTC+B QSE EMS SCADA/AGC changes</vt:lpstr>
      <vt:lpstr>Market Trial Handbooks</vt:lpstr>
      <vt:lpstr>Scorecard 3B for Handbook 3 Acceptable Telemetry Point values received by ERCOT for active resources.</vt:lpstr>
      <vt:lpstr>RTC+B Telemetry points validation</vt:lpstr>
      <vt:lpstr>RTC+B Refresher on Resource Statuses for both Telemetry and COP</vt:lpstr>
      <vt:lpstr>RTC+B Refresher on Resource Statuses for both Telemetry and COP</vt:lpstr>
      <vt:lpstr>RTC+B Refresher on Resource statuses for both Telemetry and COP</vt:lpstr>
      <vt:lpstr>Resource status mapping for Generating Units and ESRs</vt:lpstr>
      <vt:lpstr>Resource status mapping for Load Resources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Potluri, Tejaswi</cp:lastModifiedBy>
  <cp:revision>638</cp:revision>
  <cp:lastPrinted>2017-10-10T21:31:05Z</cp:lastPrinted>
  <dcterms:created xsi:type="dcterms:W3CDTF">2016-01-21T15:20:31Z</dcterms:created>
  <dcterms:modified xsi:type="dcterms:W3CDTF">2025-11-20T04:54:11Z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