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32"/>
  </p:notesMasterIdLst>
  <p:handoutMasterIdLst>
    <p:handoutMasterId r:id="rId33"/>
  </p:handoutMasterIdLst>
  <p:sldIdLst>
    <p:sldId id="542" r:id="rId6"/>
    <p:sldId id="580" r:id="rId7"/>
    <p:sldId id="3015" r:id="rId8"/>
    <p:sldId id="3121" r:id="rId9"/>
    <p:sldId id="3108" r:id="rId10"/>
    <p:sldId id="3120" r:id="rId11"/>
    <p:sldId id="3126" r:id="rId12"/>
    <p:sldId id="3125" r:id="rId13"/>
    <p:sldId id="3124" r:id="rId14"/>
    <p:sldId id="3127" r:id="rId15"/>
    <p:sldId id="3123" r:id="rId16"/>
    <p:sldId id="3122" r:id="rId17"/>
    <p:sldId id="3119" r:id="rId18"/>
    <p:sldId id="3128" r:id="rId19"/>
    <p:sldId id="3129" r:id="rId20"/>
    <p:sldId id="3130" r:id="rId21"/>
    <p:sldId id="3134" r:id="rId22"/>
    <p:sldId id="256" r:id="rId23"/>
    <p:sldId id="257" r:id="rId24"/>
    <p:sldId id="258" r:id="rId25"/>
    <p:sldId id="3132" r:id="rId26"/>
    <p:sldId id="3133" r:id="rId27"/>
    <p:sldId id="3131" r:id="rId28"/>
    <p:sldId id="3136" r:id="rId29"/>
    <p:sldId id="3137" r:id="rId30"/>
    <p:sldId id="584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F0"/>
    <a:srgbClr val="26D07C"/>
    <a:srgbClr val="94E6D9"/>
    <a:srgbClr val="F6CD9F"/>
    <a:srgbClr val="0076C6"/>
    <a:srgbClr val="00AEC7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22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rcot.com/services/comm/mkt_notices/M-B110525-01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rcot.com/services/comm/mkt_notices/M-C110625-01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rcot.com/services/comm/mkt_notices/M-B110625-01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11132025-RTCB-Cutover-Workshop-for" TargetMode="External"/><Relationship Id="rId2" Type="http://schemas.openxmlformats.org/officeDocument/2006/relationships/hyperlink" Target="https://www.ercot.com/calendar/11132025-RTC_B-Cutover-Workshop-for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calendar" TargetMode="Externa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rcot.com/files/docs/2025/10/30/RTCB_Market_Trials_Handbook_7_Transition_Cutover_10152025_FINAL.docx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rcot.com/files/docs/2025/10/23/Cutover-Strategy_Dual-Submissions_20251015.xls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rcot.com/files/docs/2025/11/14/ERCOT-RTCB-Go-Live-Cutover-Plan-Draft_v1.1.pptx" TargetMode="Externa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rcot.com/files/docs/2025/11/14/RTC-B-Go-Live-Cutover-Plan-External-Draft.xlsx" TargetMode="Externa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isapi.wan.ercot.com/NodalAPI/EWS/" TargetMode="External"/><Relationship Id="rId2" Type="http://schemas.openxmlformats.org/officeDocument/2006/relationships/hyperlink" Target="https://testmisapi.ercot.com/NodalAPI/EWS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testmis.ercot.com/osrui/osrui/Summary.action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cot.com/services/comm/mkt_notices/M-B110625-01" TargetMode="External"/><Relationship Id="rId3" Type="http://schemas.openxmlformats.org/officeDocument/2006/relationships/hyperlink" Target="https://www.ercot.com/services/comm/mkt_notices/M-E110525-01" TargetMode="External"/><Relationship Id="rId7" Type="http://schemas.openxmlformats.org/officeDocument/2006/relationships/hyperlink" Target="https://www.ercot.com/services/comm/mkt_notices/M-C110625-01" TargetMode="External"/><Relationship Id="rId2" Type="http://schemas.openxmlformats.org/officeDocument/2006/relationships/hyperlink" Target="https://www.ercot.com/services/comm/mkt_notices/M-F110525-0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rcot.com/services/comm/mkt_notices/M-B110525-01" TargetMode="External"/><Relationship Id="rId5" Type="http://schemas.openxmlformats.org/officeDocument/2006/relationships/hyperlink" Target="https://www.ercot.com/services/comm/mkt_notices/M-A110525-01" TargetMode="External"/><Relationship Id="rId4" Type="http://schemas.openxmlformats.org/officeDocument/2006/relationships/hyperlink" Target="https://www.ercot.com/services/comm/mkt_notices/M-C110525-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rcot.com/services/comm/mkt_notices/M-F110525-01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services/comm/mkt_notices/M-E110525-01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rcot.com/services/comm/mkt_notices/M-C110525-01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rcot.com/services/comm/mkt_notices/M-A110525-01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rcot.com/services/comm/mkt_notices/M-B110525-01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RTC+B Update</a:t>
            </a:r>
          </a:p>
          <a:p>
            <a:r>
              <a:rPr lang="en-US" sz="2400" b="1" dirty="0">
                <a:cs typeface="Arial"/>
              </a:rPr>
              <a:t>for TWG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Matt Mereness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November 20,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38A9F-6C40-49B9-202E-5E3CB307B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E6D-AC69-DECF-EB80-B9EA91C0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752C-BBA2-80DE-3C46-7193C6B8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A4D6D-C9F0-C221-0978-B19F2B843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0F3A5-6D2B-B391-9E2A-862D8D67C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0" y="1830247"/>
            <a:ext cx="8450092" cy="319750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D233D4B-D924-1323-918C-CDEED38B8BC4}"/>
              </a:ext>
            </a:extLst>
          </p:cNvPr>
          <p:cNvSpPr/>
          <p:nvPr/>
        </p:nvSpPr>
        <p:spPr>
          <a:xfrm rot="19232731">
            <a:off x="879869" y="5148422"/>
            <a:ext cx="796413" cy="521110"/>
          </a:xfrm>
          <a:prstGeom prst="rightArrow">
            <a:avLst/>
          </a:prstGeom>
          <a:solidFill>
            <a:srgbClr val="E6EB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837E0-9DE1-E864-7F48-5D0371BB7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06F9-C808-D5B6-44F6-5F564623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1F97-6E13-8A4A-8D7E-00E7753A2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API End-Point Changes </a:t>
            </a:r>
            <a:r>
              <a:rPr lang="en-US" sz="1400" dirty="0">
                <a:solidFill>
                  <a:schemeClr val="tx2"/>
                </a:solidFill>
              </a:rPr>
              <a:t>(affects all entities accessing ERCOT XML/API Dec 4/5 impacts)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C4BB3-D6FC-3F20-EFAC-7E54595B2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7610B-6301-3FC2-F10B-68E08F6F0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1" y="1428116"/>
            <a:ext cx="7912270" cy="43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4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0BCBA-AB63-9293-657C-9E8129ABC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3B13-DBA7-46BA-23F8-26DAEE5F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8443F-9024-890B-16C8-D87EB889D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QSE without Resources Acknowledgement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90349-59FD-C162-4A61-DCC596AF6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07EBB-0811-CD26-071E-F58CC218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31" y="1485382"/>
            <a:ext cx="7796981" cy="419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2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B35C7-864A-685F-0515-BEE23E06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EC09-D6FE-683C-AF1F-8FCB2C38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Task Force &amp; Workshops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Links to Cutover Workshops Last Week and key materials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D897-B1C0-9F52-F651-49769E6AB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1429064"/>
            <a:ext cx="8534400" cy="4821803"/>
          </a:xfrm>
        </p:spPr>
        <p:txBody>
          <a:bodyPr/>
          <a:lstStyle/>
          <a:p>
            <a:r>
              <a:rPr lang="en-US" sz="1800" b="1" u="sng" dirty="0">
                <a:solidFill>
                  <a:schemeClr val="tx2"/>
                </a:solidFill>
                <a:hlinkClick r:id="rId2"/>
              </a:rPr>
              <a:t>RTC+B Cutover Workshop for QSEs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Review RTCB Transition/Cutover Handbook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 Dual Entry Expectations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Detailed Cutover Plan 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b="1" u="sng" dirty="0">
                <a:solidFill>
                  <a:schemeClr val="tx2"/>
                </a:solidFill>
                <a:hlinkClick r:id="rId3"/>
              </a:rPr>
              <a:t>RTC+B Cutover Workshop for TDSPs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Outage Scheduler API URL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Outage Scheduler Cutover Plan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SOTE Studies </a:t>
            </a: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DFBD7-4608-5579-D764-DAE15F179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9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A7055-4008-0711-4B94-08CC1CF20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E7DF-FAF9-8478-C6C9-068DC604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AD46-4110-DC05-1EEC-05780D2EC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Next Week normal weekly call with focus on transition/cutover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Added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ERCOT Calendar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	Daily RTC+B Cutover Calls Mon-Fri Dec 1-5 10am-11am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18E71-7598-B8AB-75E7-8D2B2CE55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81269-6A1A-C8FA-0B07-9E6176A9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DEE0-7CC6-8F28-149C-F97EAC74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E29E-139B-72D0-B01A-A85F2874F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3839156" cy="1843768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Cutover Handbook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 Homepage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Timing and Dual Entry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6682A-8BA6-E4B8-602F-924331D8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BE6E-5B90-FA2F-F4A1-AFA000F47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60" y="796689"/>
            <a:ext cx="4650089" cy="552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6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B67A4-145A-44B3-C105-BCC7EDE45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A982-EAD8-CD8C-D51A-02C2AE77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4A6D8-D736-9917-BDAD-EAFA72B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Cutover Strategy for Dual Submissions spreadsheet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 Homepage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Granular Timing and Dual Entry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1312B-BCDC-E0E4-00AB-3C08714D5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264A9-35D6-61F8-2439-9C217DD1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08" y="2108320"/>
            <a:ext cx="7274103" cy="2411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30633-102F-DA66-283B-AF3F2945B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08" y="4579191"/>
            <a:ext cx="7274103" cy="10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8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8248B-9821-F96E-8D6D-1E4626BB2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4030-1754-7161-1282-295A6639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F0BB-14E2-CD5A-619D-6863DF464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2699174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No dual submission requirements for Day-Ahead Market purposes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DAM executions performed Dec 1 – Dec 4 are same pre-RTC system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First “changed DAM” in RTC+B is executed on Dec 5, for OD Dec 6</a:t>
            </a:r>
          </a:p>
          <a:p>
            <a:endParaRPr lang="en-US" sz="2000" dirty="0">
              <a:solidFill>
                <a:schemeClr val="tx2"/>
              </a:solidFill>
              <a:cs typeface="Arial"/>
            </a:endParaRP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Dual submissions limited to certain transactions on certain days as  described in spreadsheet (prior slide) and explained at a high level in next slide…..</a:t>
            </a:r>
          </a:p>
          <a:p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ED509-EC90-F3BC-9020-60C4FB4D4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6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D4D08D-B670-FC40-77D8-38BE6DD44C5B}"/>
              </a:ext>
            </a:extLst>
          </p:cNvPr>
          <p:cNvSpPr/>
          <p:nvPr/>
        </p:nvSpPr>
        <p:spPr>
          <a:xfrm>
            <a:off x="2322872" y="1822040"/>
            <a:ext cx="6688393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33A61-062E-EEE8-E97A-74D223321124}"/>
              </a:ext>
            </a:extLst>
          </p:cNvPr>
          <p:cNvSpPr/>
          <p:nvPr/>
        </p:nvSpPr>
        <p:spPr>
          <a:xfrm>
            <a:off x="2322872" y="4454935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DB0F400-83A2-1E94-766A-48B7C59A76CA}"/>
              </a:ext>
            </a:extLst>
          </p:cNvPr>
          <p:cNvCxnSpPr/>
          <p:nvPr/>
        </p:nvCxnSpPr>
        <p:spPr>
          <a:xfrm flipV="1">
            <a:off x="2322871" y="2729066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6368F3-DAAC-C3F2-CEF5-E7EB2215E937}"/>
              </a:ext>
            </a:extLst>
          </p:cNvPr>
          <p:cNvSpPr/>
          <p:nvPr/>
        </p:nvSpPr>
        <p:spPr>
          <a:xfrm>
            <a:off x="2440859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FD32DB-2372-CDE7-DC3F-1B3177DDCA1F}"/>
              </a:ext>
            </a:extLst>
          </p:cNvPr>
          <p:cNvSpPr/>
          <p:nvPr/>
        </p:nvSpPr>
        <p:spPr>
          <a:xfrm>
            <a:off x="3521181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B834DD-390D-BAEF-FF3E-7451A97E5EF8}"/>
              </a:ext>
            </a:extLst>
          </p:cNvPr>
          <p:cNvSpPr/>
          <p:nvPr/>
        </p:nvSpPr>
        <p:spPr>
          <a:xfrm>
            <a:off x="4601504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CCF5E7-D0D8-E1F9-32F2-6A6FE75A7DDD}"/>
              </a:ext>
            </a:extLst>
          </p:cNvPr>
          <p:cNvSpPr/>
          <p:nvPr/>
        </p:nvSpPr>
        <p:spPr>
          <a:xfrm>
            <a:off x="5681826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E61B7C-B4C9-2C04-ADC4-FC1A7F37C7B5}"/>
              </a:ext>
            </a:extLst>
          </p:cNvPr>
          <p:cNvSpPr/>
          <p:nvPr/>
        </p:nvSpPr>
        <p:spPr>
          <a:xfrm>
            <a:off x="7842471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AB0A8A-C2F6-1FFA-365D-C5465A548F6A}"/>
              </a:ext>
            </a:extLst>
          </p:cNvPr>
          <p:cNvSpPr/>
          <p:nvPr/>
        </p:nvSpPr>
        <p:spPr>
          <a:xfrm>
            <a:off x="6762149" y="230873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3CE672-EDFE-4D5E-FCA6-980180F80A95}"/>
              </a:ext>
            </a:extLst>
          </p:cNvPr>
          <p:cNvSpPr/>
          <p:nvPr/>
        </p:nvSpPr>
        <p:spPr>
          <a:xfrm>
            <a:off x="2444549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AD3DD8-7F92-A3FB-DE23-0ABAE3B63D49}"/>
              </a:ext>
            </a:extLst>
          </p:cNvPr>
          <p:cNvSpPr/>
          <p:nvPr/>
        </p:nvSpPr>
        <p:spPr>
          <a:xfrm>
            <a:off x="3524871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F2F787-A0CD-9921-A225-9FC55271462E}"/>
              </a:ext>
            </a:extLst>
          </p:cNvPr>
          <p:cNvSpPr/>
          <p:nvPr/>
        </p:nvSpPr>
        <p:spPr>
          <a:xfrm>
            <a:off x="4605194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8ADA07-FF91-AC41-A1F3-90EE2B839ACC}"/>
              </a:ext>
            </a:extLst>
          </p:cNvPr>
          <p:cNvSpPr/>
          <p:nvPr/>
        </p:nvSpPr>
        <p:spPr>
          <a:xfrm>
            <a:off x="5685516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4AFCD6-6433-B4D1-6460-F21A8E6E4D4A}"/>
              </a:ext>
            </a:extLst>
          </p:cNvPr>
          <p:cNvSpPr/>
          <p:nvPr/>
        </p:nvSpPr>
        <p:spPr>
          <a:xfrm>
            <a:off x="7846161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5A3E3B-5E05-F20E-9B0A-574ABB6B9A4F}"/>
              </a:ext>
            </a:extLst>
          </p:cNvPr>
          <p:cNvSpPr/>
          <p:nvPr/>
        </p:nvSpPr>
        <p:spPr>
          <a:xfrm>
            <a:off x="6765839" y="4494570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0E1B104-4AE7-0507-787F-E5043F0B9F78}"/>
              </a:ext>
            </a:extLst>
          </p:cNvPr>
          <p:cNvCxnSpPr/>
          <p:nvPr/>
        </p:nvCxnSpPr>
        <p:spPr>
          <a:xfrm flipV="1">
            <a:off x="1242549" y="274750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ACB43CE-A483-F237-61FB-15BD9ECE7C63}"/>
              </a:ext>
            </a:extLst>
          </p:cNvPr>
          <p:cNvCxnSpPr/>
          <p:nvPr/>
        </p:nvCxnSpPr>
        <p:spPr>
          <a:xfrm flipV="1">
            <a:off x="3487993" y="272169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84E0267-7BBD-C6A5-6135-E420515C5CF1}"/>
              </a:ext>
            </a:extLst>
          </p:cNvPr>
          <p:cNvCxnSpPr/>
          <p:nvPr/>
        </p:nvCxnSpPr>
        <p:spPr>
          <a:xfrm flipV="1">
            <a:off x="4568316" y="2732753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7DE62E5-775D-5973-ED0B-321AAD74C30C}"/>
              </a:ext>
            </a:extLst>
          </p:cNvPr>
          <p:cNvCxnSpPr/>
          <p:nvPr/>
        </p:nvCxnSpPr>
        <p:spPr>
          <a:xfrm flipV="1">
            <a:off x="5700251" y="273183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C120E36-F0A4-BF4B-C458-55F9E5643836}"/>
              </a:ext>
            </a:extLst>
          </p:cNvPr>
          <p:cNvCxnSpPr>
            <a:cxnSpLocks/>
          </p:cNvCxnSpPr>
          <p:nvPr/>
        </p:nvCxnSpPr>
        <p:spPr>
          <a:xfrm>
            <a:off x="2403985" y="3676497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6D0FC474-AEA8-E6EC-7CD6-8E6FC6290D64}"/>
              </a:ext>
            </a:extLst>
          </p:cNvPr>
          <p:cNvCxnSpPr>
            <a:cxnSpLocks/>
          </p:cNvCxnSpPr>
          <p:nvPr/>
        </p:nvCxnSpPr>
        <p:spPr>
          <a:xfrm>
            <a:off x="3395833" y="3672810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504C9508-0B0C-D441-21BD-6D2DF041A8E3}"/>
              </a:ext>
            </a:extLst>
          </p:cNvPr>
          <p:cNvCxnSpPr>
            <a:cxnSpLocks/>
          </p:cNvCxnSpPr>
          <p:nvPr/>
        </p:nvCxnSpPr>
        <p:spPr>
          <a:xfrm>
            <a:off x="1308913" y="3665436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675628B-2FA2-7F1C-387C-C199315476D1}"/>
              </a:ext>
            </a:extLst>
          </p:cNvPr>
          <p:cNvSpPr/>
          <p:nvPr/>
        </p:nvSpPr>
        <p:spPr>
          <a:xfrm>
            <a:off x="280221" y="3091323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1-3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262E6AD-9CE3-9AB4-3AB6-D0E5B4A5D95A}"/>
              </a:ext>
            </a:extLst>
          </p:cNvPr>
          <p:cNvCxnSpPr/>
          <p:nvPr/>
        </p:nvCxnSpPr>
        <p:spPr>
          <a:xfrm>
            <a:off x="8205108" y="3676650"/>
            <a:ext cx="6844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7D07D26-50B6-8141-D2AF-4CBFAF86753D}"/>
              </a:ext>
            </a:extLst>
          </p:cNvPr>
          <p:cNvSpPr txBox="1"/>
          <p:nvPr/>
        </p:nvSpPr>
        <p:spPr>
          <a:xfrm>
            <a:off x="273512" y="122280"/>
            <a:ext cx="2761334" cy="7386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1-3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8FB76F-9D76-9190-9961-E2323C8F8D3A}"/>
              </a:ext>
            </a:extLst>
          </p:cNvPr>
          <p:cNvSpPr/>
          <p:nvPr/>
        </p:nvSpPr>
        <p:spPr>
          <a:xfrm>
            <a:off x="5657872" y="1225961"/>
            <a:ext cx="2168006" cy="437076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Overlapping / Dual Submissions</a:t>
            </a: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892DE-E786-9E9E-F647-3284926A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636" y="5376557"/>
            <a:ext cx="3950929" cy="1020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10416-109D-DF8A-CB17-A5A2FB4EB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79" y="918702"/>
            <a:ext cx="3925290" cy="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24599-7613-2CBE-8B70-D239CB68B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42B0B1-E6EE-BCDE-5590-1767C4604077}"/>
              </a:ext>
            </a:extLst>
          </p:cNvPr>
          <p:cNvSpPr/>
          <p:nvPr/>
        </p:nvSpPr>
        <p:spPr>
          <a:xfrm>
            <a:off x="2322872" y="944817"/>
            <a:ext cx="6688393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9A3D8-03B6-00CE-996E-8BC3CB66E65B}"/>
              </a:ext>
            </a:extLst>
          </p:cNvPr>
          <p:cNvSpPr/>
          <p:nvPr/>
        </p:nvSpPr>
        <p:spPr>
          <a:xfrm>
            <a:off x="2322872" y="3577712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04B90C-DF1E-ED92-9D5A-F41CE78D2810}"/>
              </a:ext>
            </a:extLst>
          </p:cNvPr>
          <p:cNvSpPr/>
          <p:nvPr/>
        </p:nvSpPr>
        <p:spPr>
          <a:xfrm>
            <a:off x="2440859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6EA4B7-7EEF-F022-E7E0-5D8728038970}"/>
              </a:ext>
            </a:extLst>
          </p:cNvPr>
          <p:cNvSpPr/>
          <p:nvPr/>
        </p:nvSpPr>
        <p:spPr>
          <a:xfrm>
            <a:off x="3521181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B8BB8-AEDC-0B4E-2CF8-1BA6051AA91E}"/>
              </a:ext>
            </a:extLst>
          </p:cNvPr>
          <p:cNvSpPr/>
          <p:nvPr/>
        </p:nvSpPr>
        <p:spPr>
          <a:xfrm>
            <a:off x="4601504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3E16F-4A62-E4E4-5C11-87C543ADB97C}"/>
              </a:ext>
            </a:extLst>
          </p:cNvPr>
          <p:cNvSpPr/>
          <p:nvPr/>
        </p:nvSpPr>
        <p:spPr>
          <a:xfrm>
            <a:off x="5681826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1A440-AD77-DDC1-3FB0-D3FA92283893}"/>
              </a:ext>
            </a:extLst>
          </p:cNvPr>
          <p:cNvSpPr/>
          <p:nvPr/>
        </p:nvSpPr>
        <p:spPr>
          <a:xfrm>
            <a:off x="7842471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F43C34-603D-BCCA-F8D1-A36A7FE801CF}"/>
              </a:ext>
            </a:extLst>
          </p:cNvPr>
          <p:cNvSpPr/>
          <p:nvPr/>
        </p:nvSpPr>
        <p:spPr>
          <a:xfrm>
            <a:off x="6762149" y="143888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67119B-2B44-C020-41B9-DC501456F5BB}"/>
              </a:ext>
            </a:extLst>
          </p:cNvPr>
          <p:cNvSpPr/>
          <p:nvPr/>
        </p:nvSpPr>
        <p:spPr>
          <a:xfrm>
            <a:off x="2444549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9E9BDD-6E03-D476-46E5-3B592B508018}"/>
              </a:ext>
            </a:extLst>
          </p:cNvPr>
          <p:cNvSpPr/>
          <p:nvPr/>
        </p:nvSpPr>
        <p:spPr>
          <a:xfrm>
            <a:off x="3524871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CA46D-0525-4441-A4FC-3BA038323BF7}"/>
              </a:ext>
            </a:extLst>
          </p:cNvPr>
          <p:cNvSpPr/>
          <p:nvPr/>
        </p:nvSpPr>
        <p:spPr>
          <a:xfrm>
            <a:off x="4605194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410FA9-ED0F-C928-34FA-ACE92BEE35DB}"/>
              </a:ext>
            </a:extLst>
          </p:cNvPr>
          <p:cNvSpPr/>
          <p:nvPr/>
        </p:nvSpPr>
        <p:spPr>
          <a:xfrm>
            <a:off x="5685516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DB3CC2-720F-C7C4-2125-EB980F2BD251}"/>
              </a:ext>
            </a:extLst>
          </p:cNvPr>
          <p:cNvSpPr/>
          <p:nvPr/>
        </p:nvSpPr>
        <p:spPr>
          <a:xfrm>
            <a:off x="7846161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B58BC5-8B26-6CF6-B312-4065627A6DAD}"/>
              </a:ext>
            </a:extLst>
          </p:cNvPr>
          <p:cNvSpPr/>
          <p:nvPr/>
        </p:nvSpPr>
        <p:spPr>
          <a:xfrm>
            <a:off x="6765839" y="361734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C8D9A8C-6119-E0DE-2CAF-D1BB0EE26D7E}"/>
              </a:ext>
            </a:extLst>
          </p:cNvPr>
          <p:cNvCxnSpPr>
            <a:cxnSpLocks/>
          </p:cNvCxnSpPr>
          <p:nvPr/>
        </p:nvCxnSpPr>
        <p:spPr>
          <a:xfrm flipV="1">
            <a:off x="2322872" y="1855530"/>
            <a:ext cx="3926760" cy="722670"/>
          </a:xfrm>
          <a:prstGeom prst="bentConnector3">
            <a:avLst>
              <a:gd name="adj1" fmla="val 99953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23C2C03-5C9F-4DA9-F81E-74F368EAC42E}"/>
              </a:ext>
            </a:extLst>
          </p:cNvPr>
          <p:cNvCxnSpPr/>
          <p:nvPr/>
        </p:nvCxnSpPr>
        <p:spPr>
          <a:xfrm flipV="1">
            <a:off x="5700251" y="1854607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A247350-8F7C-C27A-8BE9-906235AA9A97}"/>
              </a:ext>
            </a:extLst>
          </p:cNvPr>
          <p:cNvCxnSpPr>
            <a:cxnSpLocks/>
          </p:cNvCxnSpPr>
          <p:nvPr/>
        </p:nvCxnSpPr>
        <p:spPr>
          <a:xfrm>
            <a:off x="2403985" y="2799274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8E1E96BA-AD79-3654-058D-72DBE8282020}"/>
              </a:ext>
            </a:extLst>
          </p:cNvPr>
          <p:cNvCxnSpPr>
            <a:cxnSpLocks/>
          </p:cNvCxnSpPr>
          <p:nvPr/>
        </p:nvCxnSpPr>
        <p:spPr>
          <a:xfrm>
            <a:off x="3395833" y="2795587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8D54468B-A99E-0320-6108-58BD1CF66077}"/>
              </a:ext>
            </a:extLst>
          </p:cNvPr>
          <p:cNvCxnSpPr>
            <a:cxnSpLocks/>
          </p:cNvCxnSpPr>
          <p:nvPr/>
        </p:nvCxnSpPr>
        <p:spPr>
          <a:xfrm>
            <a:off x="1308913" y="278821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B311C23-D28E-7262-09AF-F531FBD056AA}"/>
              </a:ext>
            </a:extLst>
          </p:cNvPr>
          <p:cNvSpPr/>
          <p:nvPr/>
        </p:nvSpPr>
        <p:spPr>
          <a:xfrm>
            <a:off x="280221" y="2214100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06E7F0-0118-BC3A-C6EE-3440145C858D}"/>
              </a:ext>
            </a:extLst>
          </p:cNvPr>
          <p:cNvSpPr txBox="1"/>
          <p:nvPr/>
        </p:nvSpPr>
        <p:spPr>
          <a:xfrm>
            <a:off x="4662659" y="5041488"/>
            <a:ext cx="4424516" cy="10618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Example, RUC Snapshots after 1800 Dec 4 (balance of 12/4 and OD 12/5) needs items </a:t>
            </a:r>
            <a:r>
              <a:rPr lang="en-US" sz="1050" i="1" u="sng" dirty="0"/>
              <a:t>maintained by QSEs for settlement if any RUCs for Dec 5</a:t>
            </a:r>
            <a:r>
              <a:rPr lang="en-US" sz="1050" dirty="0"/>
              <a:t>: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COP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AS Offers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QSE-Trades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08084DA-C762-B573-DCE7-660F0EF00137}"/>
              </a:ext>
            </a:extLst>
          </p:cNvPr>
          <p:cNvSpPr/>
          <p:nvPr/>
        </p:nvSpPr>
        <p:spPr>
          <a:xfrm flipV="1">
            <a:off x="6198019" y="4012327"/>
            <a:ext cx="530942" cy="10291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238E1B-0F84-5F67-3695-6FA56FDB9F12}"/>
              </a:ext>
            </a:extLst>
          </p:cNvPr>
          <p:cNvSpPr txBox="1"/>
          <p:nvPr/>
        </p:nvSpPr>
        <p:spPr>
          <a:xfrm>
            <a:off x="2620736" y="5203071"/>
            <a:ext cx="2041923" cy="900246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After pre-RTC DAM on 12/4 for OD 12/5 is executed: </a:t>
            </a:r>
          </a:p>
          <a:p>
            <a:r>
              <a:rPr lang="en-US" sz="1050" dirty="0"/>
              <a:t>ERCOT will copy DAM Awards and Self-Arranged AS into RTC tables by 1800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5AB8108-328E-D690-4FD6-8FD2574F1DF7}"/>
              </a:ext>
            </a:extLst>
          </p:cNvPr>
          <p:cNvCxnSpPr/>
          <p:nvPr/>
        </p:nvCxnSpPr>
        <p:spPr>
          <a:xfrm>
            <a:off x="8205108" y="2795587"/>
            <a:ext cx="6844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25D216A-6415-5D87-86E8-1E1C39352A44}"/>
              </a:ext>
            </a:extLst>
          </p:cNvPr>
          <p:cNvSpPr txBox="1"/>
          <p:nvPr/>
        </p:nvSpPr>
        <p:spPr>
          <a:xfrm>
            <a:off x="176053" y="1052308"/>
            <a:ext cx="2143147" cy="10618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5B5AA-1B93-3142-8F43-68FAB8F60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19" y="4122327"/>
            <a:ext cx="3950929" cy="1020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77F644-ADD2-4E69-7F0A-C00D2C118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81" y="23120"/>
            <a:ext cx="3925290" cy="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7849063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7690039" y="1479931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E5CD6-50F8-DC8B-E96F-234C1A30A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BA392D-745F-84AB-72CF-96B5D954E605}"/>
              </a:ext>
            </a:extLst>
          </p:cNvPr>
          <p:cNvSpPr/>
          <p:nvPr/>
        </p:nvSpPr>
        <p:spPr>
          <a:xfrm>
            <a:off x="2322872" y="1075095"/>
            <a:ext cx="6688393" cy="9070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A357BB-64FD-E789-4468-8957FEBA4595}"/>
              </a:ext>
            </a:extLst>
          </p:cNvPr>
          <p:cNvSpPr/>
          <p:nvPr/>
        </p:nvSpPr>
        <p:spPr>
          <a:xfrm>
            <a:off x="2322872" y="3612739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B1180-162C-1183-463A-007D6FA6EC60}"/>
              </a:ext>
            </a:extLst>
          </p:cNvPr>
          <p:cNvSpPr/>
          <p:nvPr/>
        </p:nvSpPr>
        <p:spPr>
          <a:xfrm>
            <a:off x="2440859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938B-8792-A25D-31BC-3593E180682F}"/>
              </a:ext>
            </a:extLst>
          </p:cNvPr>
          <p:cNvSpPr/>
          <p:nvPr/>
        </p:nvSpPr>
        <p:spPr>
          <a:xfrm>
            <a:off x="3521181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D4F603-98A7-2E87-FCD3-C210F2C586B4}"/>
              </a:ext>
            </a:extLst>
          </p:cNvPr>
          <p:cNvSpPr/>
          <p:nvPr/>
        </p:nvSpPr>
        <p:spPr>
          <a:xfrm>
            <a:off x="4601504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E4EBB-A201-7C19-563E-6938D324BC44}"/>
              </a:ext>
            </a:extLst>
          </p:cNvPr>
          <p:cNvSpPr/>
          <p:nvPr/>
        </p:nvSpPr>
        <p:spPr>
          <a:xfrm>
            <a:off x="5681826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5D727-1F59-C271-6B95-A0148121A535}"/>
              </a:ext>
            </a:extLst>
          </p:cNvPr>
          <p:cNvSpPr/>
          <p:nvPr/>
        </p:nvSpPr>
        <p:spPr>
          <a:xfrm>
            <a:off x="7842471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63AB58-3D71-F442-D1D9-0E3161DE8CE9}"/>
              </a:ext>
            </a:extLst>
          </p:cNvPr>
          <p:cNvSpPr/>
          <p:nvPr/>
        </p:nvSpPr>
        <p:spPr>
          <a:xfrm>
            <a:off x="6762149" y="156179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28EBCD-6142-D047-C752-6FF3D8746FE0}"/>
              </a:ext>
            </a:extLst>
          </p:cNvPr>
          <p:cNvSpPr/>
          <p:nvPr/>
        </p:nvSpPr>
        <p:spPr>
          <a:xfrm>
            <a:off x="2444549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3B12D1-BFC6-C3FE-4912-42F2FFF40D59}"/>
              </a:ext>
            </a:extLst>
          </p:cNvPr>
          <p:cNvSpPr/>
          <p:nvPr/>
        </p:nvSpPr>
        <p:spPr>
          <a:xfrm>
            <a:off x="3524871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ED750-7633-A0E1-E391-09BEBB18F136}"/>
              </a:ext>
            </a:extLst>
          </p:cNvPr>
          <p:cNvSpPr/>
          <p:nvPr/>
        </p:nvSpPr>
        <p:spPr>
          <a:xfrm>
            <a:off x="4605194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00D33C-F1E8-5BB6-9686-A9E87ED5F854}"/>
              </a:ext>
            </a:extLst>
          </p:cNvPr>
          <p:cNvSpPr/>
          <p:nvPr/>
        </p:nvSpPr>
        <p:spPr>
          <a:xfrm>
            <a:off x="5685516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E1C42E-280A-B6AF-2C4F-C08B857430B2}"/>
              </a:ext>
            </a:extLst>
          </p:cNvPr>
          <p:cNvSpPr/>
          <p:nvPr/>
        </p:nvSpPr>
        <p:spPr>
          <a:xfrm>
            <a:off x="7846161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BD3F31-053B-7A54-9863-F1A25EB5FCD8}"/>
              </a:ext>
            </a:extLst>
          </p:cNvPr>
          <p:cNvSpPr/>
          <p:nvPr/>
        </p:nvSpPr>
        <p:spPr>
          <a:xfrm>
            <a:off x="6765839" y="365237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8FE98E1-807D-6203-E762-F227BD3ED60B}"/>
              </a:ext>
            </a:extLst>
          </p:cNvPr>
          <p:cNvCxnSpPr>
            <a:cxnSpLocks/>
          </p:cNvCxnSpPr>
          <p:nvPr/>
        </p:nvCxnSpPr>
        <p:spPr>
          <a:xfrm>
            <a:off x="2403985" y="283430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5ABF677-8C40-8AE0-99F5-E44D07BFF3C0}"/>
              </a:ext>
            </a:extLst>
          </p:cNvPr>
          <p:cNvCxnSpPr>
            <a:cxnSpLocks/>
          </p:cNvCxnSpPr>
          <p:nvPr/>
        </p:nvCxnSpPr>
        <p:spPr>
          <a:xfrm>
            <a:off x="3395833" y="2830615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C33660D-C6E6-C778-CF21-93DDB7E778D0}"/>
              </a:ext>
            </a:extLst>
          </p:cNvPr>
          <p:cNvCxnSpPr>
            <a:cxnSpLocks/>
          </p:cNvCxnSpPr>
          <p:nvPr/>
        </p:nvCxnSpPr>
        <p:spPr>
          <a:xfrm>
            <a:off x="1308913" y="283307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FC47BF9-6AFA-3371-76C3-C9845C5E7BF8}"/>
              </a:ext>
            </a:extLst>
          </p:cNvPr>
          <p:cNvSpPr/>
          <p:nvPr/>
        </p:nvSpPr>
        <p:spPr>
          <a:xfrm>
            <a:off x="280221" y="2344377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482698BC-F086-E710-7EE3-6CAF5E761DBA}"/>
              </a:ext>
            </a:extLst>
          </p:cNvPr>
          <p:cNvSpPr/>
          <p:nvPr/>
        </p:nvSpPr>
        <p:spPr>
          <a:xfrm>
            <a:off x="6575948" y="1852150"/>
            <a:ext cx="339213" cy="29496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D2B99-4EEF-D07B-530C-A541D1BD7590}"/>
              </a:ext>
            </a:extLst>
          </p:cNvPr>
          <p:cNvSpPr txBox="1"/>
          <p:nvPr/>
        </p:nvSpPr>
        <p:spPr>
          <a:xfrm>
            <a:off x="6551998" y="2094908"/>
            <a:ext cx="2518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Midnight cutoff pre-RTC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304E0-3675-0334-27B7-91CC99E6821D}"/>
              </a:ext>
            </a:extLst>
          </p:cNvPr>
          <p:cNvSpPr txBox="1"/>
          <p:nvPr/>
        </p:nvSpPr>
        <p:spPr>
          <a:xfrm>
            <a:off x="5640011" y="2951321"/>
            <a:ext cx="9586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Energy Trades only*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18855D-EE47-CAAC-47D6-B5E35491DD24}"/>
              </a:ext>
            </a:extLst>
          </p:cNvPr>
          <p:cNvSpPr txBox="1"/>
          <p:nvPr/>
        </p:nvSpPr>
        <p:spPr>
          <a:xfrm>
            <a:off x="179582" y="326158"/>
            <a:ext cx="2143147" cy="10618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70E7D-B784-173C-613C-CEA2BDC71238}"/>
              </a:ext>
            </a:extLst>
          </p:cNvPr>
          <p:cNvSpPr txBox="1"/>
          <p:nvPr/>
        </p:nvSpPr>
        <p:spPr>
          <a:xfrm>
            <a:off x="4139382" y="4831448"/>
            <a:ext cx="4930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 Energy Trades can be put in for prior OD (back to 1430)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95C38A-46C1-4A0A-32E1-085480BA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308" y="5162186"/>
            <a:ext cx="5077534" cy="5620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288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B21BE-8BC4-B17B-2260-4F550313A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FD7B-73E5-3244-027F-2B379EE5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Step-by-Step Timeline Graphic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2AF4-5193-9A5A-90DD-587B6B53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Cutover Detail Plan Draft Presentation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 Homepage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DB911-D666-26DE-D716-8702096D7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0F1661-ABF6-632F-FC3C-EC1C1F55C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89" y="1343875"/>
            <a:ext cx="7678222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1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43D56-7444-70F5-F681-BB0AEFCE4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F5FC-D664-5093-715D-DB07FE51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Step-by-Step Timeline Spreadsheet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6C6F-8696-169E-577B-D94E4E1E6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Go-Live Cutover Plan External Spreadsheet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E61DD-6DA2-3E14-C7EC-84AD9D4AD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229B9-8F31-91AB-4A72-36AB632B6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7" y="1409249"/>
            <a:ext cx="7597363" cy="45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09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9A16D-BA3E-87AD-6E56-AAFC86866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6B6A0-8BD8-1C52-D915-3ADB9CDD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 for MOTE transition Dec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A4A3C-34FD-3BEA-3684-0DDB292E1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74DF9-DF6E-B40C-EE4B-08CFD485D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53029"/>
            <a:ext cx="7956854" cy="49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94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381C7-8DF5-949D-2DAA-42E6BE50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11D6-D03D-1B11-8BE1-C75AD951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Current MOTE Transition to RTC+B – Cutover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472B-BF39-B5B3-4BA1-63939140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5" y="633813"/>
            <a:ext cx="8534400" cy="5280822"/>
          </a:xfrm>
        </p:spPr>
        <p:txBody>
          <a:bodyPr/>
          <a:lstStyle/>
          <a:p>
            <a:r>
              <a:rPr lang="en-US" sz="1600" dirty="0"/>
              <a:t>Current MOTE (UIs/APIs) will be down from </a:t>
            </a:r>
            <a:r>
              <a:rPr lang="en-US" sz="1600" b="1" u="sng" dirty="0"/>
              <a:t>November 28, 2025, 5:30 PM </a:t>
            </a:r>
            <a:r>
              <a:rPr lang="en-US" sz="1600" dirty="0"/>
              <a:t>in preparation for cutover to RTC+B.</a:t>
            </a:r>
          </a:p>
          <a:p>
            <a:endParaRPr lang="en-US" sz="1600" dirty="0"/>
          </a:p>
          <a:p>
            <a:r>
              <a:rPr lang="en-US" sz="1600" dirty="0"/>
              <a:t>Current MOTE (UIs/APIs) will be updated with RTC+B code and configurations and </a:t>
            </a:r>
            <a:r>
              <a:rPr lang="en-US" sz="1600" b="1" u="sng" dirty="0"/>
              <a:t>will be up with following new API URLs by 12:00 Noon on December 1, 2025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pPr marL="400050" lvl="1" indent="0">
              <a:buNone/>
            </a:pPr>
            <a:r>
              <a:rPr lang="en-US" sz="1600" b="1" u="sng" dirty="0"/>
              <a:t>New MOTE API URLs:</a:t>
            </a:r>
            <a:endParaRPr lang="en-US" sz="1600" b="1" dirty="0"/>
          </a:p>
          <a:p>
            <a:pPr marL="400050" lvl="1" indent="0">
              <a:buNone/>
            </a:pPr>
            <a:r>
              <a:rPr lang="en-US" dirty="0"/>
              <a:t>   </a:t>
            </a:r>
            <a:r>
              <a:rPr lang="en-US" sz="1600" dirty="0"/>
              <a:t>Internet API URL: </a:t>
            </a:r>
            <a:r>
              <a:rPr lang="en-US" sz="1600" dirty="0">
                <a:hlinkClick r:id="rId2"/>
              </a:rPr>
              <a:t>https://testmisapi.ercot.com/NodalAPI/EWS/</a:t>
            </a:r>
            <a:endParaRPr lang="en-US" sz="1600" dirty="0"/>
          </a:p>
          <a:p>
            <a:pPr marL="400050" lvl="1" indent="0">
              <a:buNone/>
            </a:pPr>
            <a:r>
              <a:rPr lang="en-US" sz="1600" dirty="0"/>
              <a:t>   WAN API URL: </a:t>
            </a:r>
            <a:r>
              <a:rPr lang="en-US" sz="1600" dirty="0">
                <a:hlinkClick r:id="rId3"/>
              </a:rPr>
              <a:t>https://testmisapi.wan.ercot.com/NodalAPI/EWS/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*ERCOT is not making any changes to </a:t>
            </a:r>
            <a:r>
              <a:rPr lang="en-US" sz="1400" dirty="0"/>
              <a:t>current MOTE digital certs and API public key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This means MOTE will be down </a:t>
            </a:r>
            <a:r>
              <a:rPr lang="en-US" sz="1600" b="1" u="sng" dirty="0"/>
              <a:t>from November 28, 2025, 5:30 PM  until December 1,2025 12:00 noon</a:t>
            </a:r>
          </a:p>
          <a:p>
            <a:endParaRPr lang="en-US" sz="1600" b="1" u="sng" dirty="0"/>
          </a:p>
          <a:p>
            <a:r>
              <a:rPr lang="en-US" sz="1600" dirty="0"/>
              <a:t>Market Participants are expected to complete any planned market and outage submissions communication and qualification testing for current system by November 28, 2025, 5:00 PM, as MOTE system will not be available for current production market and outage submissions testing from December 1-4, 2025.</a:t>
            </a:r>
          </a:p>
          <a:p>
            <a:endParaRPr lang="en-US" sz="1600" dirty="0"/>
          </a:p>
          <a:p>
            <a:pPr marL="40005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2385F-BC65-A4D0-5CD7-A428E0612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40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C1A84-76DA-D5A9-1C56-0461B3065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134F-D12E-EDED-7AC0-52FA34F3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Current MOTE Transition to RTC+B – Cutover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E4EB-4D30-4C65-0293-A9A9242B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5" y="599630"/>
            <a:ext cx="8534400" cy="5280822"/>
          </a:xfrm>
        </p:spPr>
        <p:txBody>
          <a:bodyPr/>
          <a:lstStyle/>
          <a:p>
            <a:r>
              <a:rPr lang="en-US" sz="1400" dirty="0"/>
              <a:t>MOTE Market Manager UI and Outage Scheduler UI URLs will remain same as current URLs after MOTE transition to RTC+B. </a:t>
            </a:r>
            <a:r>
              <a:rPr lang="en-US" sz="1400" b="1" dirty="0"/>
              <a:t>Below are current MOTE Market Manager UI and Outage Scheduler UI URLs: </a:t>
            </a:r>
          </a:p>
          <a:p>
            <a:pPr marL="0" indent="0">
              <a:buNone/>
            </a:pPr>
            <a:endParaRPr lang="en-US" sz="1600" b="1" dirty="0"/>
          </a:p>
          <a:p>
            <a:pPr marL="400050" lvl="1" indent="0">
              <a:buNone/>
            </a:pPr>
            <a:r>
              <a:rPr lang="en-US" sz="1400" b="1" dirty="0"/>
              <a:t>Market Manager UI: </a:t>
            </a:r>
            <a:r>
              <a:rPr lang="en-US" sz="1400" dirty="0"/>
              <a:t>https://testmis.ercot.com/mmsui/mmsui/displayTradesLanding.action</a:t>
            </a:r>
          </a:p>
          <a:p>
            <a:pPr marL="400050" lvl="1" indent="0">
              <a:buNone/>
            </a:pPr>
            <a:r>
              <a:rPr lang="en-US" sz="1400" b="1" dirty="0"/>
              <a:t>Outage Scheduler (OS) UI: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https://testmis.ercot.com/osrui/osrui/Summary.action</a:t>
            </a:r>
            <a:endParaRPr lang="en-US" sz="1600" dirty="0"/>
          </a:p>
          <a:p>
            <a:endParaRPr lang="en-US" sz="1600" dirty="0"/>
          </a:p>
          <a:p>
            <a:r>
              <a:rPr lang="en-US" sz="1400" dirty="0"/>
              <a:t>Same current MOTE system Notification Listener URLs will be used to send notifications to Market Participants after the MOTE transition to RTC+B.</a:t>
            </a:r>
          </a:p>
          <a:p>
            <a:endParaRPr lang="en-US" sz="1600" dirty="0"/>
          </a:p>
          <a:p>
            <a:r>
              <a:rPr lang="en-US" sz="1400" dirty="0"/>
              <a:t>MOTE MPIM is NOT impacted due to RTC+B upgrade, so Market Participants will be using same MPIM applications.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400" dirty="0"/>
              <a:t>ERCOT will open a Secure Webex Call </a:t>
            </a:r>
            <a:r>
              <a:rPr lang="en-US" sz="1400" b="1" u="sng" dirty="0"/>
              <a:t>from 1:00 PM till 3:00 PM on December 1,2025 </a:t>
            </a:r>
            <a:r>
              <a:rPr lang="en-US" sz="1400" dirty="0"/>
              <a:t>to support QSEs/TSPs MOTE API URLs transition to new MOTE API URLs.</a:t>
            </a:r>
          </a:p>
          <a:p>
            <a:endParaRPr lang="en-US" sz="1600" dirty="0"/>
          </a:p>
          <a:p>
            <a:r>
              <a:rPr lang="en-US" sz="1400" dirty="0"/>
              <a:t>ERCOT will send out Secure Webex Conference call information this week to QSEs/TSPs AR &amp; BAR.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Market Notice will be sent out today with details on current MOTE transition to RTC+B.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11AC1-8E76-EE06-3237-F58AF7239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90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14632"/>
            <a:ext cx="8534400" cy="564516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QSEs should be reviewing Cutover plans and considering staffing and system needs for Dec 1-5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MOTE transition activities end of next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ERCOT will be asking for Cutover night contacts </a:t>
            </a: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3F2D2-C613-621B-0289-222A654E7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3" y="2775286"/>
            <a:ext cx="6695768" cy="32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3450D-F570-976B-C109-EE9EE6B0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61" y="1576331"/>
            <a:ext cx="6647109" cy="4773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and Transition through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190860" y="3188916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6280354" y="3250539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209368" y="3318705"/>
            <a:ext cx="5070986" cy="329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0B73D8-99D8-7119-4FA4-5B2844BFC055}"/>
              </a:ext>
            </a:extLst>
          </p:cNvPr>
          <p:cNvSpPr txBox="1"/>
          <p:nvPr/>
        </p:nvSpPr>
        <p:spPr>
          <a:xfrm>
            <a:off x="346324" y="988250"/>
            <a:ext cx="852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Currently minimal plans during Thanksgiving week (ERCOT system will be online)</a:t>
            </a:r>
          </a:p>
        </p:txBody>
      </p: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0297-5CA1-214B-C031-407345D2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2F11-5F0D-2458-26D2-EEBD47ED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5B46-444F-1922-551E-7B8BE9CB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30-day Market Notices sent November 5 across usual channels: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Program Readiness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3"/>
              </a:rPr>
              <a:t>RTC+B Protocol Changes 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4"/>
              </a:rPr>
              <a:t>RTC+B Settlement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5"/>
              </a:rPr>
              <a:t>RTC+B Credit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6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Two other Notices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hlinkClick r:id="rId7"/>
              </a:rPr>
              <a:t>API End-Point Changes </a:t>
            </a:r>
            <a:r>
              <a:rPr lang="en-US" sz="1400" dirty="0">
                <a:solidFill>
                  <a:schemeClr val="tx2"/>
                </a:solidFill>
              </a:rPr>
              <a:t>(affects all entities accessing ERCOT XML/API Dec 4/5 impacts)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hlinkClick r:id="rId8"/>
              </a:rPr>
              <a:t>QSE without Resources Acknowledgement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A4D82-9F32-3A16-C42B-7927D012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6CA1B-0174-D937-71C8-B0D017B3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2B96-687E-BBE7-BBAB-1D93087B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6FCD-A448-7F01-C3FD-74C86C16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Program Readiness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2EBB0-2137-C951-209B-AD2921D1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662EE-C979-6632-2490-3D0A9E250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21612"/>
            <a:ext cx="7865965" cy="47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202A4-42F3-D3BF-F8D7-54A3C5BDA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1330-5B3C-A34C-C49A-A8FC26E9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A377-3D8F-9737-66B2-24B3DAED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Protocol Changes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C6E3-4B10-6326-37AA-48B7E11F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CDE88-6549-0AF4-B3CB-ABCA41240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55" y="1534114"/>
            <a:ext cx="6075225" cy="4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DE0AD-832A-D3BB-A0D9-CA34EADDB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DEC7-1B1B-A2DE-3307-1EE1D78C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E7346-F0E5-D9C8-8DC1-E2DB5E08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Settlement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1C5DD-1016-2A3F-3E66-C1E7B0764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B8A69-3563-D222-B2B7-05DE09601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8" y="1273279"/>
            <a:ext cx="6343999" cy="49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5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8CB06-2AD1-4B78-E5A7-CBC620B8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8F8C-D45E-299F-62DF-7C16827C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E70AD-AC5A-23FB-A873-A5F57B1B1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Credit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3169E-1495-CCD1-20E7-BAC559D20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DCA14-11B6-F1B5-CF7E-F98C9F21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284" y="1393125"/>
            <a:ext cx="6453219" cy="47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8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00C8C-FEDC-1C58-5A83-0BEFDBA3A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2286-730A-E1E8-B3E4-E526AC80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57E14-D2AA-7863-8C52-02B45034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B9B4C-7A07-4976-DD79-A0080D84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7DF21-52CE-7492-B4D2-29069825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78" y="1266745"/>
            <a:ext cx="7447424" cy="5252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177C01-2AE0-2892-2430-94F3CE5EF668}"/>
              </a:ext>
            </a:extLst>
          </p:cNvPr>
          <p:cNvSpPr/>
          <p:nvPr/>
        </p:nvSpPr>
        <p:spPr>
          <a:xfrm>
            <a:off x="973394" y="6056671"/>
            <a:ext cx="2094271" cy="518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1F4F96B-A963-7C6D-F56C-0028B0B3E31D}"/>
              </a:ext>
            </a:extLst>
          </p:cNvPr>
          <p:cNvSpPr/>
          <p:nvPr/>
        </p:nvSpPr>
        <p:spPr>
          <a:xfrm>
            <a:off x="0" y="6056671"/>
            <a:ext cx="1086978" cy="518318"/>
          </a:xfrm>
          <a:prstGeom prst="rightArrow">
            <a:avLst/>
          </a:prstGeom>
          <a:solidFill>
            <a:srgbClr val="E6EB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654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2939</TotalTime>
  <Words>1316</Words>
  <Application>Microsoft Office PowerPoint</Application>
  <PresentationFormat>On-screen Show (4:3)</PresentationFormat>
  <Paragraphs>253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Cover Slide</vt:lpstr>
      <vt:lpstr>Horizontal Theme</vt:lpstr>
      <vt:lpstr>PowerPoint Presentation</vt:lpstr>
      <vt:lpstr>PowerPoint Presentation</vt:lpstr>
      <vt:lpstr>Market Trials and Transition through Go-Live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RTC+B Task Force &amp; Workshops   Links to Cutover Workshops Last Week and key materials</vt:lpstr>
      <vt:lpstr>Cutover Discussion Highlights </vt:lpstr>
      <vt:lpstr>Cutover Discussion Highlights </vt:lpstr>
      <vt:lpstr>Cutover Discussion Highlights </vt:lpstr>
      <vt:lpstr>Cutover Discussion Highlights </vt:lpstr>
      <vt:lpstr>PowerPoint Presentation</vt:lpstr>
      <vt:lpstr>PowerPoint Presentation</vt:lpstr>
      <vt:lpstr>PowerPoint Presentation</vt:lpstr>
      <vt:lpstr>Cutover Step-by-Step Timeline Graphic </vt:lpstr>
      <vt:lpstr>Cutover Step-by-Step Timeline Spreadsheet</vt:lpstr>
      <vt:lpstr>Market Notice for MOTE transition Dec 1</vt:lpstr>
      <vt:lpstr>Current MOTE Transition to RTC+B – Cutover Plan</vt:lpstr>
      <vt:lpstr>Current MOTE Transition to RTC+B – Cutover Plan</vt:lpstr>
      <vt:lpstr>Wrap-Up and Questions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147</cp:revision>
  <cp:lastPrinted>2017-10-10T21:31:05Z</cp:lastPrinted>
  <dcterms:created xsi:type="dcterms:W3CDTF">2016-01-21T15:20:31Z</dcterms:created>
  <dcterms:modified xsi:type="dcterms:W3CDTF">2025-11-18T22:04:34Z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