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slideLayouts/slideLayout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7"/>
  </p:notesMasterIdLst>
  <p:handoutMasterIdLst>
    <p:handoutMasterId r:id="rId18"/>
  </p:handoutMasterIdLst>
  <p:sldIdLst>
    <p:sldId id="260" r:id="rId7"/>
    <p:sldId id="258" r:id="rId8"/>
    <p:sldId id="706" r:id="rId9"/>
    <p:sldId id="294" r:id="rId10"/>
    <p:sldId id="267" r:id="rId11"/>
    <p:sldId id="710" r:id="rId12"/>
    <p:sldId id="626" r:id="rId13"/>
    <p:sldId id="712" r:id="rId14"/>
    <p:sldId id="711" r:id="rId15"/>
    <p:sldId id="709" r:id="rId16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E3EB"/>
    <a:srgbClr val="FFFF99"/>
    <a:srgbClr val="99FF99"/>
    <a:srgbClr val="66FFFF"/>
    <a:srgbClr val="CCFFFF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DFC4AC-6F68-4B2C-AACD-60881E8E5638}" v="18" dt="2025-11-10T22:09:36.0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702" autoAdjust="0"/>
    <p:restoredTop sz="96721" autoAdjust="0"/>
  </p:normalViewPr>
  <p:slideViewPr>
    <p:cSldViewPr showGuides="1">
      <p:cViewPr varScale="1">
        <p:scale>
          <a:sx n="102" d="100"/>
          <a:sy n="102" d="100"/>
        </p:scale>
        <p:origin x="132" y="37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8" d="100"/>
          <a:sy n="78" d="100"/>
        </p:scale>
        <p:origin x="1530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microsoft.com/office/2016/11/relationships/changesInfo" Target="changesInfos/changesInfo1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erson, Troy" userId="04de3903-03dd-44db-8353-3f14e4dd6886" providerId="ADAL" clId="{16DFC4AC-6F68-4B2C-AACD-60881E8E5638}"/>
    <pc:docChg chg="custSel addSld modSld modMainMaster">
      <pc:chgData name="Anderson, Troy" userId="04de3903-03dd-44db-8353-3f14e4dd6886" providerId="ADAL" clId="{16DFC4AC-6F68-4B2C-AACD-60881E8E5638}" dt="2025-11-10T22:12:39.731" v="2074" actId="20577"/>
      <pc:docMkLst>
        <pc:docMk/>
      </pc:docMkLst>
      <pc:sldChg chg="modSp mod">
        <pc:chgData name="Anderson, Troy" userId="04de3903-03dd-44db-8353-3f14e4dd6886" providerId="ADAL" clId="{16DFC4AC-6F68-4B2C-AACD-60881E8E5638}" dt="2025-11-10T16:00:12.153" v="1645" actId="20577"/>
        <pc:sldMkLst>
          <pc:docMk/>
          <pc:sldMk cId="530499478" sldId="258"/>
        </pc:sldMkLst>
        <pc:spChg chg="mod">
          <ac:chgData name="Anderson, Troy" userId="04de3903-03dd-44db-8353-3f14e4dd6886" providerId="ADAL" clId="{16DFC4AC-6F68-4B2C-AACD-60881E8E5638}" dt="2025-11-10T16:00:12.153" v="1645" actId="20577"/>
          <ac:spMkLst>
            <pc:docMk/>
            <pc:sldMk cId="530499478" sldId="258"/>
            <ac:spMk id="4" creationId="{00000000-0000-0000-0000-000000000000}"/>
          </ac:spMkLst>
        </pc:spChg>
      </pc:sldChg>
      <pc:sldChg chg="modSp mod">
        <pc:chgData name="Anderson, Troy" userId="04de3903-03dd-44db-8353-3f14e4dd6886" providerId="ADAL" clId="{16DFC4AC-6F68-4B2C-AACD-60881E8E5638}" dt="2025-11-04T15:08:24.674" v="12" actId="20577"/>
        <pc:sldMkLst>
          <pc:docMk/>
          <pc:sldMk cId="730603795" sldId="260"/>
        </pc:sldMkLst>
        <pc:spChg chg="mod">
          <ac:chgData name="Anderson, Troy" userId="04de3903-03dd-44db-8353-3f14e4dd6886" providerId="ADAL" clId="{16DFC4AC-6F68-4B2C-AACD-60881E8E5638}" dt="2025-11-04T15:08:24.674" v="12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addSp delSp modSp mod">
        <pc:chgData name="Anderson, Troy" userId="04de3903-03dd-44db-8353-3f14e4dd6886" providerId="ADAL" clId="{16DFC4AC-6F68-4B2C-AACD-60881E8E5638}" dt="2025-11-09T22:07:57.541" v="826" actId="1038"/>
        <pc:sldMkLst>
          <pc:docMk/>
          <pc:sldMk cId="3190927396" sldId="267"/>
        </pc:sldMkLst>
        <pc:spChg chg="mod">
          <ac:chgData name="Anderson, Troy" userId="04de3903-03dd-44db-8353-3f14e4dd6886" providerId="ADAL" clId="{16DFC4AC-6F68-4B2C-AACD-60881E8E5638}" dt="2025-11-04T15:09:16.107" v="30" actId="20577"/>
          <ac:spMkLst>
            <pc:docMk/>
            <pc:sldMk cId="3190927396" sldId="267"/>
            <ac:spMk id="6" creationId="{9C7C0899-E457-4E0E-9843-38E0B3739B05}"/>
          </ac:spMkLst>
        </pc:spChg>
        <pc:picChg chg="add mod">
          <ac:chgData name="Anderson, Troy" userId="04de3903-03dd-44db-8353-3f14e4dd6886" providerId="ADAL" clId="{16DFC4AC-6F68-4B2C-AACD-60881E8E5638}" dt="2025-11-09T22:07:57.541" v="826" actId="1038"/>
          <ac:picMkLst>
            <pc:docMk/>
            <pc:sldMk cId="3190927396" sldId="267"/>
            <ac:picMk id="7" creationId="{F7DAE842-CA4A-CEE2-A63E-381FE1BC6C29}"/>
          </ac:picMkLst>
        </pc:picChg>
      </pc:sldChg>
      <pc:sldChg chg="modSp mod">
        <pc:chgData name="Anderson, Troy" userId="04de3903-03dd-44db-8353-3f14e4dd6886" providerId="ADAL" clId="{16DFC4AC-6F68-4B2C-AACD-60881E8E5638}" dt="2025-11-09T19:08:48.509" v="691" actId="20577"/>
        <pc:sldMkLst>
          <pc:docMk/>
          <pc:sldMk cId="135025254" sldId="294"/>
        </pc:sldMkLst>
        <pc:graphicFrameChg chg="mod modGraphic">
          <ac:chgData name="Anderson, Troy" userId="04de3903-03dd-44db-8353-3f14e4dd6886" providerId="ADAL" clId="{16DFC4AC-6F68-4B2C-AACD-60881E8E5638}" dt="2025-11-09T19:08:48.509" v="691" actId="20577"/>
          <ac:graphicFrameMkLst>
            <pc:docMk/>
            <pc:sldMk cId="135025254" sldId="294"/>
            <ac:graphicFrameMk id="3" creationId="{00000000-0000-0000-0000-000000000000}"/>
          </ac:graphicFrameMkLst>
        </pc:graphicFrameChg>
      </pc:sldChg>
      <pc:sldChg chg="modSp mod">
        <pc:chgData name="Anderson, Troy" userId="04de3903-03dd-44db-8353-3f14e4dd6886" providerId="ADAL" clId="{16DFC4AC-6F68-4B2C-AACD-60881E8E5638}" dt="2025-11-10T22:01:56.737" v="1973" actId="14100"/>
        <pc:sldMkLst>
          <pc:docMk/>
          <pc:sldMk cId="3195340007" sldId="626"/>
        </pc:sldMkLst>
        <pc:spChg chg="mod">
          <ac:chgData name="Anderson, Troy" userId="04de3903-03dd-44db-8353-3f14e4dd6886" providerId="ADAL" clId="{16DFC4AC-6F68-4B2C-AACD-60881E8E5638}" dt="2025-11-10T22:01:56.737" v="1973" actId="14100"/>
          <ac:spMkLst>
            <pc:docMk/>
            <pc:sldMk cId="3195340007" sldId="626"/>
            <ac:spMk id="8" creationId="{71DF028C-4C37-FFCA-C1B7-BAF688E245CA}"/>
          </ac:spMkLst>
        </pc:spChg>
      </pc:sldChg>
      <pc:sldChg chg="modSp mod">
        <pc:chgData name="Anderson, Troy" userId="04de3903-03dd-44db-8353-3f14e4dd6886" providerId="ADAL" clId="{16DFC4AC-6F68-4B2C-AACD-60881E8E5638}" dt="2025-11-04T16:35:30.605" v="46" actId="6549"/>
        <pc:sldMkLst>
          <pc:docMk/>
          <pc:sldMk cId="4249386037" sldId="706"/>
        </pc:sldMkLst>
        <pc:spChg chg="mod">
          <ac:chgData name="Anderson, Troy" userId="04de3903-03dd-44db-8353-3f14e4dd6886" providerId="ADAL" clId="{16DFC4AC-6F68-4B2C-AACD-60881E8E5638}" dt="2025-11-04T16:35:30.605" v="46" actId="6549"/>
          <ac:spMkLst>
            <pc:docMk/>
            <pc:sldMk cId="4249386037" sldId="706"/>
            <ac:spMk id="16" creationId="{B4C0643D-2073-8F79-87D0-82D2BBC2D9EA}"/>
          </ac:spMkLst>
        </pc:spChg>
        <pc:spChg chg="mod">
          <ac:chgData name="Anderson, Troy" userId="04de3903-03dd-44db-8353-3f14e4dd6886" providerId="ADAL" clId="{16DFC4AC-6F68-4B2C-AACD-60881E8E5638}" dt="2025-11-04T15:08:02.196" v="1" actId="207"/>
          <ac:spMkLst>
            <pc:docMk/>
            <pc:sldMk cId="4249386037" sldId="706"/>
            <ac:spMk id="28" creationId="{D71B230A-1570-ABB5-7E64-53318C74B64A}"/>
          </ac:spMkLst>
        </pc:spChg>
        <pc:graphicFrameChg chg="modGraphic">
          <ac:chgData name="Anderson, Troy" userId="04de3903-03dd-44db-8353-3f14e4dd6886" providerId="ADAL" clId="{16DFC4AC-6F68-4B2C-AACD-60881E8E5638}" dt="2025-11-04T15:07:57.463" v="0" actId="207"/>
          <ac:graphicFrameMkLst>
            <pc:docMk/>
            <pc:sldMk cId="4249386037" sldId="706"/>
            <ac:graphicFrameMk id="7" creationId="{C9891136-BD87-176C-5143-91FEF1125173}"/>
          </ac:graphicFrameMkLst>
        </pc:graphicFrameChg>
      </pc:sldChg>
      <pc:sldChg chg="addSp delSp modSp mod">
        <pc:chgData name="Anderson, Troy" userId="04de3903-03dd-44db-8353-3f14e4dd6886" providerId="ADAL" clId="{16DFC4AC-6F68-4B2C-AACD-60881E8E5638}" dt="2025-11-09T22:07:40.899" v="824" actId="1036"/>
        <pc:sldMkLst>
          <pc:docMk/>
          <pc:sldMk cId="3690427805" sldId="710"/>
        </pc:sldMkLst>
        <pc:spChg chg="mod">
          <ac:chgData name="Anderson, Troy" userId="04de3903-03dd-44db-8353-3f14e4dd6886" providerId="ADAL" clId="{16DFC4AC-6F68-4B2C-AACD-60881E8E5638}" dt="2025-11-09T22:07:10.042" v="822" actId="20577"/>
          <ac:spMkLst>
            <pc:docMk/>
            <pc:sldMk cId="3690427805" sldId="710"/>
            <ac:spMk id="2" creationId="{819DBEAD-725C-C4E6-F923-E3557AE2CFAE}"/>
          </ac:spMkLst>
        </pc:spChg>
        <pc:spChg chg="mod ord">
          <ac:chgData name="Anderson, Troy" userId="04de3903-03dd-44db-8353-3f14e4dd6886" providerId="ADAL" clId="{16DFC4AC-6F68-4B2C-AACD-60881E8E5638}" dt="2025-11-09T22:07:40.899" v="824" actId="1036"/>
          <ac:spMkLst>
            <pc:docMk/>
            <pc:sldMk cId="3690427805" sldId="710"/>
            <ac:spMk id="17" creationId="{4D1BB97F-02C3-83D9-8FA1-810446E3B291}"/>
          </ac:spMkLst>
        </pc:spChg>
        <pc:picChg chg="add del mod">
          <ac:chgData name="Anderson, Troy" userId="04de3903-03dd-44db-8353-3f14e4dd6886" providerId="ADAL" clId="{16DFC4AC-6F68-4B2C-AACD-60881E8E5638}" dt="2025-11-09T22:00:23.554" v="738" actId="478"/>
          <ac:picMkLst>
            <pc:docMk/>
            <pc:sldMk cId="3690427805" sldId="710"/>
            <ac:picMk id="5" creationId="{5659EB74-F665-6D9F-0A09-47279542D258}"/>
          </ac:picMkLst>
        </pc:picChg>
        <pc:picChg chg="del">
          <ac:chgData name="Anderson, Troy" userId="04de3903-03dd-44db-8353-3f14e4dd6886" providerId="ADAL" clId="{16DFC4AC-6F68-4B2C-AACD-60881E8E5638}" dt="2025-11-09T00:26:04.220" v="129" actId="478"/>
          <ac:picMkLst>
            <pc:docMk/>
            <pc:sldMk cId="3690427805" sldId="710"/>
            <ac:picMk id="7" creationId="{929B4040-DBE2-A116-892C-2F34A772DE55}"/>
          </ac:picMkLst>
        </pc:picChg>
        <pc:picChg chg="add mod">
          <ac:chgData name="Anderson, Troy" userId="04de3903-03dd-44db-8353-3f14e4dd6886" providerId="ADAL" clId="{16DFC4AC-6F68-4B2C-AACD-60881E8E5638}" dt="2025-11-09T22:00:40.641" v="751" actId="1038"/>
          <ac:picMkLst>
            <pc:docMk/>
            <pc:sldMk cId="3690427805" sldId="710"/>
            <ac:picMk id="8" creationId="{D6A00871-B0DC-5FD4-70F1-6F7FF25070EC}"/>
          </ac:picMkLst>
        </pc:picChg>
        <pc:picChg chg="mod ord">
          <ac:chgData name="Anderson, Troy" userId="04de3903-03dd-44db-8353-3f14e4dd6886" providerId="ADAL" clId="{16DFC4AC-6F68-4B2C-AACD-60881E8E5638}" dt="2025-11-09T22:00:45.072" v="752" actId="166"/>
          <ac:picMkLst>
            <pc:docMk/>
            <pc:sldMk cId="3690427805" sldId="710"/>
            <ac:picMk id="19" creationId="{838ED2EF-D64D-CA1F-A3F4-F610954E5454}"/>
          </ac:picMkLst>
        </pc:picChg>
      </pc:sldChg>
      <pc:sldChg chg="addSp delSp modSp add mod">
        <pc:chgData name="Anderson, Troy" userId="04de3903-03dd-44db-8353-3f14e4dd6886" providerId="ADAL" clId="{16DFC4AC-6F68-4B2C-AACD-60881E8E5638}" dt="2025-11-09T22:08:38.146" v="841" actId="20577"/>
        <pc:sldMkLst>
          <pc:docMk/>
          <pc:sldMk cId="1896295123" sldId="711"/>
        </pc:sldMkLst>
        <pc:spChg chg="mod">
          <ac:chgData name="Anderson, Troy" userId="04de3903-03dd-44db-8353-3f14e4dd6886" providerId="ADAL" clId="{16DFC4AC-6F68-4B2C-AACD-60881E8E5638}" dt="2025-11-09T22:08:38.146" v="841" actId="20577"/>
          <ac:spMkLst>
            <pc:docMk/>
            <pc:sldMk cId="1896295123" sldId="711"/>
            <ac:spMk id="2" creationId="{B1ED3BF0-6CBA-99FD-FEAD-FAE4D8CBBA4F}"/>
          </ac:spMkLst>
        </pc:spChg>
        <pc:spChg chg="del">
          <ac:chgData name="Anderson, Troy" userId="04de3903-03dd-44db-8353-3f14e4dd6886" providerId="ADAL" clId="{16DFC4AC-6F68-4B2C-AACD-60881E8E5638}" dt="2025-11-09T22:08:31.460" v="828" actId="478"/>
          <ac:spMkLst>
            <pc:docMk/>
            <pc:sldMk cId="1896295123" sldId="711"/>
            <ac:spMk id="5" creationId="{830CD2C9-C170-4E0A-0B64-B09B4B3AFBC0}"/>
          </ac:spMkLst>
        </pc:spChg>
        <pc:spChg chg="add del mod">
          <ac:chgData name="Anderson, Troy" userId="04de3903-03dd-44db-8353-3f14e4dd6886" providerId="ADAL" clId="{16DFC4AC-6F68-4B2C-AACD-60881E8E5638}" dt="2025-11-09T22:08:32.906" v="829" actId="478"/>
          <ac:spMkLst>
            <pc:docMk/>
            <pc:sldMk cId="1896295123" sldId="711"/>
            <ac:spMk id="6" creationId="{C256C8AF-B8C8-20DD-6C57-E30F8AC22433}"/>
          </ac:spMkLst>
        </pc:spChg>
      </pc:sldChg>
      <pc:sldChg chg="addSp modSp add mod">
        <pc:chgData name="Anderson, Troy" userId="04de3903-03dd-44db-8353-3f14e4dd6886" providerId="ADAL" clId="{16DFC4AC-6F68-4B2C-AACD-60881E8E5638}" dt="2025-11-10T22:12:39.731" v="2074" actId="20577"/>
        <pc:sldMkLst>
          <pc:docMk/>
          <pc:sldMk cId="943918542" sldId="712"/>
        </pc:sldMkLst>
        <pc:spChg chg="mod">
          <ac:chgData name="Anderson, Troy" userId="04de3903-03dd-44db-8353-3f14e4dd6886" providerId="ADAL" clId="{16DFC4AC-6F68-4B2C-AACD-60881E8E5638}" dt="2025-11-09T22:12:42.666" v="864" actId="14100"/>
          <ac:spMkLst>
            <pc:docMk/>
            <pc:sldMk cId="943918542" sldId="712"/>
            <ac:spMk id="2" creationId="{90A486BB-41CA-E4E6-CAEE-127B3BD79327}"/>
          </ac:spMkLst>
        </pc:spChg>
        <pc:spChg chg="add mod">
          <ac:chgData name="Anderson, Troy" userId="04de3903-03dd-44db-8353-3f14e4dd6886" providerId="ADAL" clId="{16DFC4AC-6F68-4B2C-AACD-60881E8E5638}" dt="2025-11-10T22:12:39.731" v="2074" actId="20577"/>
          <ac:spMkLst>
            <pc:docMk/>
            <pc:sldMk cId="943918542" sldId="712"/>
            <ac:spMk id="3" creationId="{9D011A24-F9C8-DB64-03B1-BBD752A8C332}"/>
          </ac:spMkLst>
        </pc:spChg>
        <pc:spChg chg="mod">
          <ac:chgData name="Anderson, Troy" userId="04de3903-03dd-44db-8353-3f14e4dd6886" providerId="ADAL" clId="{16DFC4AC-6F68-4B2C-AACD-60881E8E5638}" dt="2025-11-10T22:12:32.099" v="2068" actId="207"/>
          <ac:spMkLst>
            <pc:docMk/>
            <pc:sldMk cId="943918542" sldId="712"/>
            <ac:spMk id="8" creationId="{3463F58A-7732-2C37-15DC-1F1BE0D5EAE4}"/>
          </ac:spMkLst>
        </pc:spChg>
      </pc:sldChg>
      <pc:sldMasterChg chg="modSldLayout">
        <pc:chgData name="Anderson, Troy" userId="04de3903-03dd-44db-8353-3f14e4dd6886" providerId="ADAL" clId="{16DFC4AC-6F68-4B2C-AACD-60881E8E5638}" dt="2025-11-04T15:08:38.164" v="21" actId="20577"/>
        <pc:sldMasterMkLst>
          <pc:docMk/>
          <pc:sldMasterMk cId="3058975864" sldId="2147483648"/>
        </pc:sldMasterMkLst>
        <pc:sldLayoutChg chg="modSp mod">
          <pc:chgData name="Anderson, Troy" userId="04de3903-03dd-44db-8353-3f14e4dd6886" providerId="ADAL" clId="{16DFC4AC-6F68-4B2C-AACD-60881E8E5638}" dt="2025-11-04T15:08:38.164" v="21" actId="20577"/>
          <pc:sldLayoutMkLst>
            <pc:docMk/>
            <pc:sldMasterMk cId="3058975864" sldId="2147483648"/>
            <pc:sldLayoutMk cId="2790084855" sldId="2147483650"/>
          </pc:sldLayoutMkLst>
          <pc:spChg chg="mod">
            <ac:chgData name="Anderson, Troy" userId="04de3903-03dd-44db-8353-3f14e4dd6886" providerId="ADAL" clId="{16DFC4AC-6F68-4B2C-AACD-60881E8E5638}" dt="2025-11-04T15:08:38.164" v="21" actId="20577"/>
            <ac:spMkLst>
              <pc:docMk/>
              <pc:sldMasterMk cId="3058975864" sldId="2147483648"/>
              <pc:sldLayoutMk cId="2790084855" sldId="2147483650"/>
              <ac:spMk id="10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67374" cy="470072"/>
          </a:xfrm>
          <a:prstGeom prst="rect">
            <a:avLst/>
          </a:prstGeom>
        </p:spPr>
        <p:txBody>
          <a:bodyPr vert="horz" lIns="92166" tIns="46082" rIns="92166" bIns="4608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101" y="2"/>
            <a:ext cx="3067374" cy="470072"/>
          </a:xfrm>
          <a:prstGeom prst="rect">
            <a:avLst/>
          </a:prstGeom>
        </p:spPr>
        <p:txBody>
          <a:bodyPr vert="horz" lIns="92166" tIns="46082" rIns="92166" bIns="46082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003"/>
            <a:ext cx="3067374" cy="470072"/>
          </a:xfrm>
          <a:prstGeom prst="rect">
            <a:avLst/>
          </a:prstGeom>
        </p:spPr>
        <p:txBody>
          <a:bodyPr vert="horz" lIns="92166" tIns="46082" rIns="92166" bIns="4608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101" y="8893003"/>
            <a:ext cx="3067374" cy="470072"/>
          </a:xfrm>
          <a:prstGeom prst="rect">
            <a:avLst/>
          </a:prstGeom>
        </p:spPr>
        <p:txBody>
          <a:bodyPr vert="horz" lIns="92166" tIns="46082" rIns="92166" bIns="46082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66733" cy="468154"/>
          </a:xfrm>
          <a:prstGeom prst="rect">
            <a:avLst/>
          </a:prstGeom>
        </p:spPr>
        <p:txBody>
          <a:bodyPr vert="horz" lIns="93917" tIns="46958" rIns="93917" bIns="4695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6" y="0"/>
            <a:ext cx="3066733" cy="468154"/>
          </a:xfrm>
          <a:prstGeom prst="rect">
            <a:avLst/>
          </a:prstGeom>
        </p:spPr>
        <p:txBody>
          <a:bodyPr vert="horz" lIns="93917" tIns="46958" rIns="93917" bIns="46958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11/10/2025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17" tIns="46958" rIns="93917" bIns="4695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17" tIns="46958" rIns="93917" bIns="4695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93297"/>
            <a:ext cx="3066733" cy="468154"/>
          </a:xfrm>
          <a:prstGeom prst="rect">
            <a:avLst/>
          </a:prstGeom>
        </p:spPr>
        <p:txBody>
          <a:bodyPr vert="horz" lIns="93917" tIns="46958" rIns="93917" bIns="4695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6" y="8893297"/>
            <a:ext cx="3066733" cy="468154"/>
          </a:xfrm>
          <a:prstGeom prst="rect">
            <a:avLst/>
          </a:prstGeom>
        </p:spPr>
        <p:txBody>
          <a:bodyPr vert="horz" lIns="93917" tIns="46958" rIns="93917" bIns="46958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3612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58796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3434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8BAD8E-FC3E-6D3C-96EC-4B18BDA6D4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67928F8-4C0A-2F4F-3337-A6429164B0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9775FA6-D1A7-6C87-2725-170318D017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CFAA21-C662-63F4-808E-C0546EB86A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2AC51D-6DAA-4455-8EA7-D54B64909A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722786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2AC51D-6DAA-4455-8EA7-D54B64909A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93584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24C514-8B4B-3F9F-3824-11EB4327D7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E089516-5BD6-02F3-BBA4-1BE586CA49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67E932B-ADAE-AADF-AA00-011054698C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B52002-708C-4918-B95F-D3302D8A69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2AC51D-6DAA-4455-8EA7-D54B64909A8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09781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C335F4-BF43-CB0F-37B2-5BE5E48FE1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60D6273-141D-BEC3-2C70-A077A1C73D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A9834DC-4A98-EA8E-6972-A63619FCDB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05008D-DE45-ABEB-E68C-023FBDE66CB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8803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97E5C0-4FD1-342F-5573-04A7FB60E9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A17CC0E-B458-6386-87CB-01546F6E5E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14EAFA8-6E50-2926-7715-A0B5D27FF9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0AD2B9-706B-702B-45C8-F5DCDBFB30B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9123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4"/>
          <p:cNvSpPr txBox="1">
            <a:spLocks/>
          </p:cNvSpPr>
          <p:nvPr userDrawn="1"/>
        </p:nvSpPr>
        <p:spPr>
          <a:xfrm>
            <a:off x="7391400" y="6553200"/>
            <a:ext cx="1219200" cy="220663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000" dirty="0"/>
              <a:t>November 2025</a:t>
            </a:r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5780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231350" y="0"/>
            <a:ext cx="591265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56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rcot.com/services/project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412906" y="2413338"/>
            <a:ext cx="5646034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Project Update</a:t>
            </a:r>
          </a:p>
          <a:p>
            <a:r>
              <a:rPr lang="en-US" sz="2400" b="1" dirty="0"/>
              <a:t> </a:t>
            </a:r>
          </a:p>
          <a:p>
            <a:endParaRPr lang="en-US" dirty="0"/>
          </a:p>
          <a:p>
            <a:r>
              <a:rPr lang="en-US" dirty="0"/>
              <a:t>November 12, 2025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Troy Anderson</a:t>
            </a:r>
          </a:p>
          <a:p>
            <a:r>
              <a:rPr lang="en-US" dirty="0"/>
              <a:t>ERCOT Portfolio Management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7DC8C1-B8B3-B5BF-8FEC-A5ACF157C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48A2E-36FF-460F-ED96-743B4B01D4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7543800" cy="518318"/>
          </a:xfrm>
        </p:spPr>
        <p:txBody>
          <a:bodyPr/>
          <a:lstStyle/>
          <a:p>
            <a:r>
              <a:rPr lang="en-US" sz="2400" b="1" dirty="0">
                <a:solidFill>
                  <a:schemeClr val="accent1"/>
                </a:solidFill>
              </a:rPr>
              <a:t>Aging</a:t>
            </a:r>
            <a:r>
              <a:rPr lang="en-US" sz="2400" dirty="0"/>
              <a:t> Revision Request Project Review Approach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8C9A15-FE71-31FC-3A56-B4C1F80D23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24CCDC04-DDAD-5E3F-3BA4-920932F190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799" y="1066800"/>
            <a:ext cx="8686801" cy="5029200"/>
          </a:xfrm>
        </p:spPr>
        <p:txBody>
          <a:bodyPr lIns="91440" tIns="45720" rIns="91440" bIns="45720" anchor="t"/>
          <a:lstStyle/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2000" dirty="0"/>
              <a:t>Initiative Prioritization Workshop held on 8/25/2025</a:t>
            </a:r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20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2000" dirty="0"/>
              <a:t>Categorize RRs into “Tiers”</a:t>
            </a:r>
          </a:p>
          <a:p>
            <a:pPr lvl="1">
              <a:tabLst>
                <a:tab pos="787400" algn="l"/>
                <a:tab pos="1600200" algn="l"/>
                <a:tab pos="4572000" algn="l"/>
              </a:tabLst>
            </a:pPr>
            <a:r>
              <a:rPr lang="en-US" sz="1800" dirty="0"/>
              <a:t>Tier 1	Critical	</a:t>
            </a:r>
            <a:r>
              <a:rPr lang="en-US" sz="1400" dirty="0"/>
              <a:t>Must-have items (PUCT/Board directives, etc.)</a:t>
            </a:r>
            <a:endParaRPr lang="en-US" sz="1800" dirty="0"/>
          </a:p>
          <a:p>
            <a:pPr lvl="1">
              <a:tabLst>
                <a:tab pos="787400" algn="l"/>
                <a:tab pos="1600200" algn="l"/>
                <a:tab pos="4572000" algn="l"/>
              </a:tabLst>
            </a:pPr>
            <a:r>
              <a:rPr lang="en-US" sz="1800" dirty="0"/>
              <a:t>Tier 2	High Priority	</a:t>
            </a:r>
            <a:r>
              <a:rPr lang="en-US" sz="1400" dirty="0"/>
              <a:t>Highest priority after Tier 1</a:t>
            </a:r>
          </a:p>
          <a:p>
            <a:pPr lvl="1">
              <a:tabLst>
                <a:tab pos="787400" algn="l"/>
                <a:tab pos="1600200" algn="l"/>
                <a:tab pos="4572000" algn="l"/>
              </a:tabLst>
            </a:pPr>
            <a:r>
              <a:rPr lang="en-US" sz="1800" dirty="0"/>
              <a:t>Tier 3	Medium Priority	</a:t>
            </a:r>
            <a:r>
              <a:rPr lang="en-US" sz="1400" dirty="0"/>
              <a:t>Fit in without impacting Tier 1 and 2 projects</a:t>
            </a:r>
          </a:p>
          <a:p>
            <a:pPr lvl="1">
              <a:tabLst>
                <a:tab pos="787400" algn="l"/>
                <a:tab pos="1600200" algn="l"/>
                <a:tab pos="4572000" algn="l"/>
              </a:tabLst>
            </a:pPr>
            <a:r>
              <a:rPr lang="en-US" sz="1800" dirty="0"/>
              <a:t>Tier 4	No Action	</a:t>
            </a:r>
            <a:r>
              <a:rPr lang="en-US" sz="1400" dirty="0"/>
              <a:t>Not ready for immediate action</a:t>
            </a:r>
          </a:p>
          <a:p>
            <a:pPr lvl="1">
              <a:tabLst>
                <a:tab pos="787400" algn="l"/>
                <a:tab pos="1600200" algn="l"/>
                <a:tab pos="4572000" algn="l"/>
              </a:tabLst>
            </a:pPr>
            <a:r>
              <a:rPr lang="en-US" sz="1800" dirty="0"/>
              <a:t>Tier 5	Candidate for Removal	</a:t>
            </a:r>
            <a:r>
              <a:rPr lang="en-US" sz="1400" dirty="0"/>
              <a:t>May move to another tier after evaluation</a:t>
            </a:r>
          </a:p>
          <a:p>
            <a:pPr lvl="1">
              <a:tabLst>
                <a:tab pos="787400" algn="l"/>
                <a:tab pos="1600200" algn="l"/>
                <a:tab pos="4572000" algn="l"/>
              </a:tabLst>
            </a:pPr>
            <a:endParaRPr lang="en-US" sz="14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2000" dirty="0"/>
              <a:t>Important Point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Some aging RRs are expected to require language changes to bring them up to current market or system constructs</a:t>
            </a:r>
          </a:p>
          <a:p>
            <a:pPr lvl="2">
              <a:tabLst>
                <a:tab pos="788670" algn="l"/>
                <a:tab pos="2743200" algn="ctr"/>
                <a:tab pos="4105275" algn="l"/>
              </a:tabLst>
            </a:pPr>
            <a:r>
              <a:rPr lang="en-US" sz="1600" dirty="0"/>
              <a:t>Language updates would be made with a new RR</a:t>
            </a:r>
          </a:p>
          <a:p>
            <a:pPr lvl="2">
              <a:tabLst>
                <a:tab pos="788670" algn="l"/>
                <a:tab pos="2743200" algn="ctr"/>
                <a:tab pos="4105275" algn="l"/>
              </a:tabLst>
            </a:pPr>
            <a:r>
              <a:rPr lang="en-US" sz="1600" dirty="0"/>
              <a:t>ERCOT suggests this analysis be limited to aging items that are prioritized high enough to be queued for implementation</a:t>
            </a:r>
          </a:p>
        </p:txBody>
      </p:sp>
    </p:spTree>
    <p:extLst>
      <p:ext uri="{BB962C8B-B14F-4D97-AF65-F5344CB8AC3E}">
        <p14:creationId xmlns:p14="http://schemas.microsoft.com/office/powerpoint/2010/main" val="2238049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990600" y="1066800"/>
            <a:ext cx="7848600" cy="4876800"/>
          </a:xfrm>
        </p:spPr>
        <p:txBody>
          <a:bodyPr/>
          <a:lstStyle/>
          <a:p>
            <a:pPr lvl="1">
              <a:tabLst>
                <a:tab pos="2117725" algn="l"/>
              </a:tabLst>
            </a:pPr>
            <a:r>
              <a:rPr lang="en-US" sz="1800" dirty="0"/>
              <a:t>2025 Release Targets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Priority/Rank Recommendations for Revision Requests with Impacts</a:t>
            </a:r>
          </a:p>
          <a:p>
            <a:pPr lvl="2">
              <a:tabLst>
                <a:tab pos="2228850" algn="l"/>
                <a:tab pos="2517775" algn="l"/>
              </a:tabLst>
            </a:pPr>
            <a:r>
              <a:rPr lang="en-US" sz="1600" i="1" dirty="0"/>
              <a:t>PGRR131 – Requirements for Interconnection Cost Reporting for 			Transmission-Connected Generators</a:t>
            </a:r>
          </a:p>
          <a:p>
            <a:pPr lvl="1">
              <a:tabLst>
                <a:tab pos="2232025" algn="l"/>
                <a:tab pos="2517775" algn="l"/>
              </a:tabLst>
            </a:pPr>
            <a:r>
              <a:rPr lang="en-US" sz="1800" dirty="0"/>
              <a:t>Technology Working Group (TWG)</a:t>
            </a:r>
          </a:p>
          <a:p>
            <a:pPr lvl="2">
              <a:tabLst>
                <a:tab pos="2117725" algn="l"/>
              </a:tabLst>
            </a:pPr>
            <a:r>
              <a:rPr lang="en-US" sz="1600" i="1" dirty="0"/>
              <a:t>Next meeting is 11/20/2025</a:t>
            </a:r>
          </a:p>
          <a:p>
            <a:pPr lvl="1">
              <a:tabLst>
                <a:tab pos="2117725" algn="l"/>
              </a:tabLst>
            </a:pPr>
            <a:r>
              <a:rPr lang="en-US" sz="1800" dirty="0"/>
              <a:t>Prioritization Update</a:t>
            </a:r>
          </a:p>
          <a:p>
            <a:pPr lvl="2">
              <a:tabLst>
                <a:tab pos="2117725" algn="l"/>
              </a:tabLst>
            </a:pPr>
            <a:r>
              <a:rPr lang="en-US" sz="1600" i="1" dirty="0"/>
              <a:t>Draft #3 – 2026 Priorities</a:t>
            </a:r>
          </a:p>
          <a:p>
            <a:pPr lvl="2">
              <a:tabLst>
                <a:tab pos="2117725" algn="l"/>
              </a:tabLst>
            </a:pPr>
            <a:r>
              <a:rPr lang="en-US" sz="1600" i="1" dirty="0"/>
              <a:t>Status Notes</a:t>
            </a:r>
          </a:p>
          <a:p>
            <a:pPr lvl="2">
              <a:tabLst>
                <a:tab pos="2117725" algn="l"/>
              </a:tabLst>
            </a:pPr>
            <a:r>
              <a:rPr lang="en-US" sz="1600" i="1" dirty="0"/>
              <a:t>2026 Project Planning</a:t>
            </a:r>
          </a:p>
        </p:txBody>
      </p:sp>
      <p:sp>
        <p:nvSpPr>
          <p:cNvPr id="3" name="TextBox 3"/>
          <p:cNvSpPr txBox="1">
            <a:spLocks noChangeArrowheads="1"/>
          </p:cNvSpPr>
          <p:nvPr/>
        </p:nvSpPr>
        <p:spPr bwMode="auto">
          <a:xfrm>
            <a:off x="1295400" y="6349323"/>
            <a:ext cx="7467600" cy="28007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r>
              <a:rPr lang="en-US" sz="1400" b="0" dirty="0">
                <a:solidFill>
                  <a:srgbClr val="FF0000"/>
                </a:solidFill>
              </a:rPr>
              <a:t>Location of Revision Request Project Information: </a:t>
            </a:r>
            <a:r>
              <a:rPr lang="en-US" sz="1400" b="0" dirty="0">
                <a:hlinkClick r:id="rId3"/>
              </a:rPr>
              <a:t>http://www.ercot.com/services/projects</a:t>
            </a:r>
            <a:endParaRPr lang="en-US" sz="1400" b="0" dirty="0"/>
          </a:p>
          <a:p>
            <a:pPr algn="ctr" eaLnBrk="1" hangingPunct="1">
              <a:lnSpc>
                <a:spcPct val="80000"/>
              </a:lnSpc>
              <a:spcBef>
                <a:spcPct val="20000"/>
              </a:spcBef>
            </a:pPr>
            <a:endParaRPr lang="en-US" sz="100" b="0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1371600" y="319882"/>
            <a:ext cx="4343400" cy="44211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chemeClr val="accent1"/>
                </a:solidFill>
              </a:rPr>
              <a:t>Project Update Agenda</a:t>
            </a:r>
          </a:p>
        </p:txBody>
      </p:sp>
    </p:spTree>
    <p:extLst>
      <p:ext uri="{BB962C8B-B14F-4D97-AF65-F5344CB8AC3E}">
        <p14:creationId xmlns:p14="http://schemas.microsoft.com/office/powerpoint/2010/main" val="5304994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59449"/>
            <a:ext cx="7924800" cy="435268"/>
          </a:xfrm>
        </p:spPr>
        <p:txBody>
          <a:bodyPr/>
          <a:lstStyle/>
          <a:p>
            <a:r>
              <a:rPr lang="en-US" sz="2200" b="1" dirty="0">
                <a:solidFill>
                  <a:schemeClr val="accent1"/>
                </a:solidFill>
              </a:rPr>
              <a:t>2025 Release Targets – Approved NPRRs / SCRs / xGRRs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29" name="TextBox 15"/>
          <p:cNvSpPr txBox="1">
            <a:spLocks noChangeArrowheads="1"/>
          </p:cNvSpPr>
          <p:nvPr/>
        </p:nvSpPr>
        <p:spPr bwMode="auto">
          <a:xfrm>
            <a:off x="160280" y="5617850"/>
            <a:ext cx="2278120" cy="55399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Go-live dates can differ from Protocol effective dates – Please refer to market notices for more details</a:t>
            </a:r>
          </a:p>
        </p:txBody>
      </p:sp>
      <p:sp>
        <p:nvSpPr>
          <p:cNvPr id="30" name="TextBox 22"/>
          <p:cNvSpPr txBox="1">
            <a:spLocks noChangeArrowheads="1"/>
          </p:cNvSpPr>
          <p:nvPr/>
        </p:nvSpPr>
        <p:spPr bwMode="auto">
          <a:xfrm>
            <a:off x="2221367" y="6477000"/>
            <a:ext cx="3174415" cy="26161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Release targets are subject to change</a:t>
            </a:r>
          </a:p>
        </p:txBody>
      </p:sp>
      <p:sp>
        <p:nvSpPr>
          <p:cNvPr id="32" name="TextBox 23"/>
          <p:cNvSpPr txBox="1">
            <a:spLocks noChangeArrowheads="1"/>
          </p:cNvSpPr>
          <p:nvPr/>
        </p:nvSpPr>
        <p:spPr bwMode="auto">
          <a:xfrm>
            <a:off x="2514600" y="5622689"/>
            <a:ext cx="1647290" cy="75405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APPENDIX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</a:rPr>
              <a:t>Red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New additions and target release changes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sng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Strike-Through Text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: Previous target release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(a), (b), etc.:</a:t>
            </a:r>
            <a:r>
              <a:rPr kumimoji="0" lang="en-US" sz="700" b="0" i="0" u="none" strike="noStrike" kern="0" cap="none" spc="0" normalizeH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</a:t>
            </a:r>
            <a:r>
              <a:rPr lang="en-US" sz="700" b="0" kern="0" dirty="0">
                <a:solidFill>
                  <a:srgbClr val="000000"/>
                </a:solidFill>
              </a:rPr>
              <a:t>M</a:t>
            </a:r>
            <a:r>
              <a:rPr kumimoji="0" lang="en-US" sz="7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ultiple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phase release</a:t>
            </a:r>
          </a:p>
        </p:txBody>
      </p:sp>
      <p:graphicFrame>
        <p:nvGraphicFramePr>
          <p:cNvPr id="33" name="Group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46878442"/>
              </p:ext>
            </p:extLst>
          </p:nvPr>
        </p:nvGraphicFramePr>
        <p:xfrm>
          <a:off x="160280" y="739904"/>
          <a:ext cx="8839200" cy="2450592"/>
        </p:xfrm>
        <a:graphic>
          <a:graphicData uri="http://schemas.openxmlformats.org/drawingml/2006/table">
            <a:tbl>
              <a:tblPr/>
              <a:tblGrid>
                <a:gridCol w="14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9553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January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1/30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February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2/27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March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3/27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April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4/24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May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5/29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June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6/26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87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NPRR945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NPRR1219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NPRR1254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5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RTC+B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5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Market Trials Sandbox Deployed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NPRR1145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1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/>
                          <a:ea typeface="+mn-ea"/>
                          <a:cs typeface="+mn-cs"/>
                        </a:rPr>
                        <a:t>RTC+B Market Trials begin on 5/5/2025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NPRR1253</a:t>
                      </a:r>
                      <a:endParaRPr kumimoji="0" lang="en-US" sz="11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4" name="TextBox 21"/>
          <p:cNvSpPr txBox="1">
            <a:spLocks noChangeArrowheads="1"/>
          </p:cNvSpPr>
          <p:nvPr/>
        </p:nvSpPr>
        <p:spPr bwMode="auto">
          <a:xfrm>
            <a:off x="4225663" y="5623342"/>
            <a:ext cx="1173951" cy="83099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sng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Project Status Codes 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NS = Not Started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I     = Initiation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P    = Planning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E    = Execution</a:t>
            </a:r>
          </a:p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  H    = On Hold</a:t>
            </a:r>
          </a:p>
        </p:txBody>
      </p:sp>
      <p:sp>
        <p:nvSpPr>
          <p:cNvPr id="3" name="Flowchart: Alternate Process 2"/>
          <p:cNvSpPr/>
          <p:nvPr/>
        </p:nvSpPr>
        <p:spPr>
          <a:xfrm>
            <a:off x="160867" y="739250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</a:t>
            </a:r>
            <a:endParaRPr lang="en-US" sz="1400" b="1" dirty="0"/>
          </a:p>
        </p:txBody>
      </p:sp>
      <p:sp>
        <p:nvSpPr>
          <p:cNvPr id="51" name="Flowchart: Alternate Process 50"/>
          <p:cNvSpPr/>
          <p:nvPr/>
        </p:nvSpPr>
        <p:spPr>
          <a:xfrm>
            <a:off x="1600200" y="747491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R2</a:t>
            </a:r>
            <a:endParaRPr lang="en-US" sz="1400" b="1" dirty="0"/>
          </a:p>
        </p:txBody>
      </p:sp>
      <p:sp>
        <p:nvSpPr>
          <p:cNvPr id="53" name="Flowchart: Alternate Process 52"/>
          <p:cNvSpPr/>
          <p:nvPr/>
        </p:nvSpPr>
        <p:spPr>
          <a:xfrm>
            <a:off x="4572000" y="743509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R4</a:t>
            </a:r>
            <a:endParaRPr lang="en-US" sz="1400" b="1" dirty="0"/>
          </a:p>
        </p:txBody>
      </p:sp>
      <p:sp>
        <p:nvSpPr>
          <p:cNvPr id="54" name="Flowchart: Alternate Process 53"/>
          <p:cNvSpPr/>
          <p:nvPr/>
        </p:nvSpPr>
        <p:spPr>
          <a:xfrm>
            <a:off x="6021407" y="738894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R5</a:t>
            </a:r>
            <a:endParaRPr lang="en-US" sz="1400" b="1" dirty="0"/>
          </a:p>
        </p:txBody>
      </p:sp>
      <p:sp>
        <p:nvSpPr>
          <p:cNvPr id="55" name="Flowchart: Alternate Process 54"/>
          <p:cNvSpPr/>
          <p:nvPr/>
        </p:nvSpPr>
        <p:spPr>
          <a:xfrm>
            <a:off x="7475046" y="743509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R6</a:t>
            </a:r>
            <a:endParaRPr lang="en-US" sz="1400" b="1" dirty="0"/>
          </a:p>
        </p:txBody>
      </p:sp>
      <p:graphicFrame>
        <p:nvGraphicFramePr>
          <p:cNvPr id="7" name="Group 3">
            <a:extLst>
              <a:ext uri="{FF2B5EF4-FFF2-40B4-BE49-F238E27FC236}">
                <a16:creationId xmlns:a16="http://schemas.microsoft.com/office/drawing/2014/main" id="{C9891136-BD87-176C-5143-91FEF11251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79770643"/>
              </p:ext>
            </p:extLst>
          </p:nvPr>
        </p:nvGraphicFramePr>
        <p:xfrm>
          <a:off x="160280" y="3176074"/>
          <a:ext cx="8839200" cy="2325624"/>
        </p:xfrm>
        <a:graphic>
          <a:graphicData uri="http://schemas.openxmlformats.org/drawingml/2006/table">
            <a:tbl>
              <a:tblPr/>
              <a:tblGrid>
                <a:gridCol w="1439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318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8152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July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7/31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August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8/28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September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9/25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October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10/23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         December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+mn-ea"/>
                          <a:cs typeface="+mn-cs"/>
                        </a:rPr>
                        <a:t>12/18</a:t>
                      </a:r>
                      <a:endParaRPr kumimoji="0" lang="en-US" sz="12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3F9A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9442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sng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600" b="0" i="0" u="none" strike="sng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NPRR1234</a:t>
                      </a: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</a:rPr>
                        <a:t>(a)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7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NOGRR245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PGRR091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PGRR115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ea typeface="+mn-ea"/>
                          <a:cs typeface="+mn-cs"/>
                        </a:rPr>
                        <a:t>SCR828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7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+mn-ea"/>
                        <a:cs typeface="+mn-cs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Flowchart: Alternate Process 7">
            <a:extLst>
              <a:ext uri="{FF2B5EF4-FFF2-40B4-BE49-F238E27FC236}">
                <a16:creationId xmlns:a16="http://schemas.microsoft.com/office/drawing/2014/main" id="{910136E5-EBFA-7A6B-2C0A-EBFE5A4B3914}"/>
              </a:ext>
            </a:extLst>
          </p:cNvPr>
          <p:cNvSpPr/>
          <p:nvPr/>
        </p:nvSpPr>
        <p:spPr>
          <a:xfrm>
            <a:off x="160363" y="3183747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R7</a:t>
            </a:r>
            <a:endParaRPr lang="en-US" sz="1400" b="1" dirty="0"/>
          </a:p>
        </p:txBody>
      </p:sp>
      <p:sp>
        <p:nvSpPr>
          <p:cNvPr id="9" name="Flowchart: Alternate Process 8">
            <a:extLst>
              <a:ext uri="{FF2B5EF4-FFF2-40B4-BE49-F238E27FC236}">
                <a16:creationId xmlns:a16="http://schemas.microsoft.com/office/drawing/2014/main" id="{22DF4776-98CC-F894-84DE-A452FD405951}"/>
              </a:ext>
            </a:extLst>
          </p:cNvPr>
          <p:cNvSpPr/>
          <p:nvPr/>
        </p:nvSpPr>
        <p:spPr>
          <a:xfrm>
            <a:off x="1599696" y="3191988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R8</a:t>
            </a:r>
            <a:endParaRPr lang="en-US" sz="1400" b="1" dirty="0"/>
          </a:p>
        </p:txBody>
      </p:sp>
      <p:sp>
        <p:nvSpPr>
          <p:cNvPr id="12" name="Flowchart: Alternate Process 11">
            <a:extLst>
              <a:ext uri="{FF2B5EF4-FFF2-40B4-BE49-F238E27FC236}">
                <a16:creationId xmlns:a16="http://schemas.microsoft.com/office/drawing/2014/main" id="{B55C91AD-E3F4-0703-F1EA-0E27F21FD4B3}"/>
              </a:ext>
            </a:extLst>
          </p:cNvPr>
          <p:cNvSpPr/>
          <p:nvPr/>
        </p:nvSpPr>
        <p:spPr>
          <a:xfrm>
            <a:off x="4571496" y="3188006"/>
            <a:ext cx="457200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R10</a:t>
            </a:r>
            <a:endParaRPr lang="en-US" sz="1400" b="1" dirty="0"/>
          </a:p>
        </p:txBody>
      </p:sp>
      <p:sp>
        <p:nvSpPr>
          <p:cNvPr id="13" name="Flowchart: Alternate Process 12">
            <a:extLst>
              <a:ext uri="{FF2B5EF4-FFF2-40B4-BE49-F238E27FC236}">
                <a16:creationId xmlns:a16="http://schemas.microsoft.com/office/drawing/2014/main" id="{E8ABAEEF-D09F-B2E8-7F78-4763272CC5D3}"/>
              </a:ext>
            </a:extLst>
          </p:cNvPr>
          <p:cNvSpPr/>
          <p:nvPr/>
        </p:nvSpPr>
        <p:spPr>
          <a:xfrm>
            <a:off x="7474542" y="3188006"/>
            <a:ext cx="457200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R11</a:t>
            </a:r>
            <a:endParaRPr lang="en-US" sz="1400" b="1" dirty="0"/>
          </a:p>
        </p:txBody>
      </p:sp>
      <p:sp>
        <p:nvSpPr>
          <p:cNvPr id="5" name="Flowchart: Alternate Process 4">
            <a:extLst>
              <a:ext uri="{FF2B5EF4-FFF2-40B4-BE49-F238E27FC236}">
                <a16:creationId xmlns:a16="http://schemas.microsoft.com/office/drawing/2014/main" id="{05F62EFB-D714-1571-D587-DE9AD37940A4}"/>
              </a:ext>
            </a:extLst>
          </p:cNvPr>
          <p:cNvSpPr/>
          <p:nvPr/>
        </p:nvSpPr>
        <p:spPr>
          <a:xfrm>
            <a:off x="3124200" y="737615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R3</a:t>
            </a:r>
            <a:endParaRPr lang="en-US" sz="1400" b="1" dirty="0"/>
          </a:p>
        </p:txBody>
      </p:sp>
      <p:sp>
        <p:nvSpPr>
          <p:cNvPr id="10" name="Flowchart: Alternate Process 9">
            <a:extLst>
              <a:ext uri="{FF2B5EF4-FFF2-40B4-BE49-F238E27FC236}">
                <a16:creationId xmlns:a16="http://schemas.microsoft.com/office/drawing/2014/main" id="{2F974D47-70AE-8B16-8AFF-79EA315C83EA}"/>
              </a:ext>
            </a:extLst>
          </p:cNvPr>
          <p:cNvSpPr/>
          <p:nvPr/>
        </p:nvSpPr>
        <p:spPr>
          <a:xfrm>
            <a:off x="3123696" y="3182112"/>
            <a:ext cx="356616" cy="2286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/>
              <a:t>R9</a:t>
            </a:r>
            <a:endParaRPr lang="en-US" sz="1400" b="1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28D714B-568B-7116-7E19-FFA899FE34D1}"/>
              </a:ext>
            </a:extLst>
          </p:cNvPr>
          <p:cNvSpPr txBox="1"/>
          <p:nvPr/>
        </p:nvSpPr>
        <p:spPr>
          <a:xfrm>
            <a:off x="6073697" y="3653088"/>
            <a:ext cx="1361015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NPRR1007-1013</a:t>
            </a:r>
          </a:p>
        </p:txBody>
      </p:sp>
      <p:sp>
        <p:nvSpPr>
          <p:cNvPr id="17" name="TextBox 15">
            <a:extLst>
              <a:ext uri="{FF2B5EF4-FFF2-40B4-BE49-F238E27FC236}">
                <a16:creationId xmlns:a16="http://schemas.microsoft.com/office/drawing/2014/main" id="{E6E02350-D7E2-A621-1C4A-E23E54FC23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3133" y="5757677"/>
            <a:ext cx="1516120" cy="24622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RTC+B Market Trials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95184D5-02EA-FC5F-62ED-AFCBC03B7EAE}"/>
              </a:ext>
            </a:extLst>
          </p:cNvPr>
          <p:cNvSpPr/>
          <p:nvPr/>
        </p:nvSpPr>
        <p:spPr>
          <a:xfrm>
            <a:off x="3139456" y="3713625"/>
            <a:ext cx="2864424" cy="406002"/>
          </a:xfrm>
          <a:prstGeom prst="rect">
            <a:avLst/>
          </a:prstGeom>
          <a:solidFill>
            <a:srgbClr val="F8948A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Closed-loop SCED/LFC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1C6A88F9-126C-4AFF-A9FE-3DEAAFD04664}"/>
              </a:ext>
            </a:extLst>
          </p:cNvPr>
          <p:cNvSpPr/>
          <p:nvPr/>
        </p:nvSpPr>
        <p:spPr>
          <a:xfrm>
            <a:off x="3147694" y="4254688"/>
            <a:ext cx="2864424" cy="406002"/>
          </a:xfrm>
          <a:prstGeom prst="rect">
            <a:avLst/>
          </a:prstGeom>
          <a:solidFill>
            <a:srgbClr val="92D05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Day-Ahead Market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9AB7D7C9-1D43-4FBD-CC01-0B92F05044CE}"/>
              </a:ext>
            </a:extLst>
          </p:cNvPr>
          <p:cNvSpPr/>
          <p:nvPr/>
        </p:nvSpPr>
        <p:spPr>
          <a:xfrm>
            <a:off x="160280" y="3713624"/>
            <a:ext cx="2963416" cy="4100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Open-loop RTC SCED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54298ED-6F96-E8BE-6F2A-6A5286DF5E47}"/>
              </a:ext>
            </a:extLst>
          </p:cNvPr>
          <p:cNvSpPr/>
          <p:nvPr/>
        </p:nvSpPr>
        <p:spPr>
          <a:xfrm>
            <a:off x="152758" y="4254687"/>
            <a:ext cx="2979176" cy="406002"/>
          </a:xfrm>
          <a:prstGeom prst="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QSE Telemetry Tests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07283F4-E212-A1A9-262F-34411FE2EF9F}"/>
              </a:ext>
            </a:extLst>
          </p:cNvPr>
          <p:cNvSpPr/>
          <p:nvPr/>
        </p:nvSpPr>
        <p:spPr>
          <a:xfrm>
            <a:off x="6172200" y="1282588"/>
            <a:ext cx="2826434" cy="5437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RTC QSE Submission Testing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7F34012-CD28-318A-7E53-C6DD49EAC532}"/>
              </a:ext>
            </a:extLst>
          </p:cNvPr>
          <p:cNvSpPr/>
          <p:nvPr/>
        </p:nvSpPr>
        <p:spPr>
          <a:xfrm>
            <a:off x="6172200" y="1902777"/>
            <a:ext cx="2834370" cy="678583"/>
          </a:xfrm>
          <a:prstGeom prst="rect">
            <a:avLst/>
          </a:prstGeom>
          <a:solidFill>
            <a:srgbClr val="FFC000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RTC QSE Telemetry Check-out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5" name="TextBox 15">
            <a:extLst>
              <a:ext uri="{FF2B5EF4-FFF2-40B4-BE49-F238E27FC236}">
                <a16:creationId xmlns:a16="http://schemas.microsoft.com/office/drawing/2014/main" id="{49811323-921D-3C31-0BF9-B5BAAEAF32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23133" y="6084477"/>
            <a:ext cx="1516120" cy="24622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t" anchorCtr="1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</a:rPr>
              <a:t>RTC+B Stabilization</a:t>
            </a:r>
          </a:p>
        </p:txBody>
      </p:sp>
      <p:sp>
        <p:nvSpPr>
          <p:cNvPr id="11" name="TextBox 12">
            <a:extLst>
              <a:ext uri="{FF2B5EF4-FFF2-40B4-BE49-F238E27FC236}">
                <a16:creationId xmlns:a16="http://schemas.microsoft.com/office/drawing/2014/main" id="{8C68C5E7-6110-1043-A807-C185F79C91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637" y="3172306"/>
            <a:ext cx="1435608" cy="498598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RTC+B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1" i="0" u="none" strike="noStrike" cap="none" normalizeH="0" baseline="0" dirty="0">
                <a:ln>
                  <a:noFill/>
                </a:ln>
                <a:effectLst/>
                <a:latin typeface="Arial" charset="0"/>
              </a:rPr>
              <a:t>12/5</a:t>
            </a:r>
            <a:endParaRPr lang="en-US" sz="12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4C0643D-2073-8F79-87D0-82D2BBC2D9EA}"/>
              </a:ext>
            </a:extLst>
          </p:cNvPr>
          <p:cNvSpPr txBox="1"/>
          <p:nvPr/>
        </p:nvSpPr>
        <p:spPr>
          <a:xfrm>
            <a:off x="6034171" y="3846445"/>
            <a:ext cx="810217" cy="169277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NPRR963</a:t>
            </a:r>
            <a:r>
              <a:rPr kumimoji="0" lang="en-US" sz="7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(a)</a:t>
            </a:r>
            <a:endParaRPr kumimoji="0" lang="en-US" sz="800" b="0" i="0" u="none" strike="noStrike" kern="1200" cap="none" normalizeH="0" baseline="0" dirty="0">
              <a:ln>
                <a:noFill/>
              </a:ln>
              <a:effectLst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NPRR1000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NPRR1014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NPRR1029</a:t>
            </a:r>
            <a:r>
              <a:rPr lang="en-US" sz="600" dirty="0">
                <a:latin typeface="Courier New" pitchFamily="49" charset="0"/>
              </a:rPr>
              <a:t>(a)</a:t>
            </a:r>
            <a:endParaRPr lang="en-US" sz="800" dirty="0">
              <a:latin typeface="Courier New" pitchFamily="49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NPRR1054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NPRR1058</a:t>
            </a:r>
            <a:endParaRPr kumimoji="0" lang="en-US" sz="800" b="0" i="0" u="none" strike="noStrike" kern="1200" cap="none" normalizeH="0" baseline="0" dirty="0">
              <a:ln>
                <a:noFill/>
              </a:ln>
              <a:effectLst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NPRR1172</a:t>
            </a:r>
            <a:endParaRPr kumimoji="0" lang="en-US" sz="800" b="0" i="0" u="none" strike="noStrike" kern="1200" cap="none" normalizeH="0" baseline="0" dirty="0">
              <a:ln>
                <a:noFill/>
              </a:ln>
              <a:effectLst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NPRR1204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NPRR1216</a:t>
            </a:r>
            <a:r>
              <a:rPr kumimoji="0" lang="en-US" sz="6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(a)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NPRR1236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NPRR1245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0846DDB-5068-A1A0-9AC3-B8FE9DA5BA9A}"/>
              </a:ext>
            </a:extLst>
          </p:cNvPr>
          <p:cNvSpPr txBox="1"/>
          <p:nvPr/>
        </p:nvSpPr>
        <p:spPr>
          <a:xfrm>
            <a:off x="6773411" y="3838494"/>
            <a:ext cx="681892" cy="169277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NPRR1246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NPRR1268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NPRR1269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NPRR1270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NPRR1282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NOGRR211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NOGRR</a:t>
            </a: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268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NOGRR277</a:t>
            </a:r>
            <a:endParaRPr kumimoji="0" lang="en-US" sz="800" b="0" i="0" u="none" strike="noStrike" kern="1200" cap="none" normalizeH="0" baseline="0" dirty="0">
              <a:ln>
                <a:noFill/>
              </a:ln>
              <a:effectLst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OBDRR020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OBDRR</a:t>
            </a:r>
            <a:r>
              <a:rPr kumimoji="0" lang="en-US" sz="800" b="0" i="0" u="none" strike="noStrike" kern="1200" cap="none" normalizeH="0" baseline="0" dirty="0">
                <a:ln>
                  <a:noFill/>
                </a:ln>
                <a:effectLst/>
                <a:latin typeface="Courier New" pitchFamily="49" charset="0"/>
                <a:ea typeface="+mn-ea"/>
                <a:cs typeface="+mn-cs"/>
              </a:rPr>
              <a:t>052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800" dirty="0">
                <a:latin typeface="Courier New" pitchFamily="49" charset="0"/>
              </a:rPr>
              <a:t>PGRR118</a:t>
            </a:r>
            <a:endParaRPr lang="en-US" sz="1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AE526C8B-9728-07BC-115D-2FA367AF8530}"/>
              </a:ext>
            </a:extLst>
          </p:cNvPr>
          <p:cNvSpPr txBox="1"/>
          <p:nvPr/>
        </p:nvSpPr>
        <p:spPr>
          <a:xfrm>
            <a:off x="7099288" y="3303452"/>
            <a:ext cx="4169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E</a:t>
            </a:r>
          </a:p>
        </p:txBody>
      </p:sp>
      <p:sp>
        <p:nvSpPr>
          <p:cNvPr id="28" name="TextBox 21">
            <a:extLst>
              <a:ext uri="{FF2B5EF4-FFF2-40B4-BE49-F238E27FC236}">
                <a16:creationId xmlns:a16="http://schemas.microsoft.com/office/drawing/2014/main" id="{D71B230A-1570-ABB5-7E64-53318C74B6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4378" y="5630562"/>
            <a:ext cx="1918744" cy="954107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NPRR963(a) – Portion of NPRR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NPRR1029(a) – Market suspension 	of ESRs portion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tabLst>
                <a:tab pos="804863" algn="l"/>
              </a:tabLst>
              <a:defRPr/>
            </a:pPr>
            <a:r>
              <a:rPr lang="en-US" sz="800" b="0" kern="0" dirty="0"/>
              <a:t>NPRR1216(a) – Invoice workaround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tabLst>
                <a:tab pos="804863" algn="l"/>
              </a:tabLst>
              <a:defRPr/>
            </a:pPr>
            <a:r>
              <a:rPr lang="en-US" sz="800" b="0" kern="0" dirty="0"/>
              <a:t>NPRR1234(a) – Section 3.10.7.2, 	paragraphs 14-19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800" b="0" kern="0" dirty="0"/>
              <a:t>NPRR1253 – ICCP/Public API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1335025-BCF2-72E5-B929-E9862EC89D4F}"/>
              </a:ext>
            </a:extLst>
          </p:cNvPr>
          <p:cNvSpPr txBox="1"/>
          <p:nvPr/>
        </p:nvSpPr>
        <p:spPr>
          <a:xfrm>
            <a:off x="1257653" y="1234728"/>
            <a:ext cx="37054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  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5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  <a:endParaRPr lang="en-US" sz="16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i="1" kern="0" dirty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700" b="1" i="1" kern="0" dirty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r>
              <a:rPr lang="en-US" sz="1000" b="1" i="1" kern="0" dirty="0">
                <a:solidFill>
                  <a:srgbClr val="000000"/>
                </a:solidFill>
              </a:rPr>
              <a:t>  </a:t>
            </a:r>
          </a:p>
        </p:txBody>
      </p:sp>
      <p:sp>
        <p:nvSpPr>
          <p:cNvPr id="36" name="TextBox 12">
            <a:extLst>
              <a:ext uri="{FF2B5EF4-FFF2-40B4-BE49-F238E27FC236}">
                <a16:creationId xmlns:a16="http://schemas.microsoft.com/office/drawing/2014/main" id="{6AF2B741-07AA-BAC8-93F9-453058B57A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280" y="2050120"/>
            <a:ext cx="1429748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1/1</a:t>
            </a:r>
          </a:p>
        </p:txBody>
      </p:sp>
      <p:sp>
        <p:nvSpPr>
          <p:cNvPr id="15" name="TextBox 12">
            <a:extLst>
              <a:ext uri="{FF2B5EF4-FFF2-40B4-BE49-F238E27FC236}">
                <a16:creationId xmlns:a16="http://schemas.microsoft.com/office/drawing/2014/main" id="{90ED5A1E-3866-5EE5-43F1-1FEAD803E6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3158" y="1600200"/>
            <a:ext cx="1513337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3/1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10B0756-31BE-5966-47A4-55F3ED8C8FA6}"/>
              </a:ext>
            </a:extLst>
          </p:cNvPr>
          <p:cNvSpPr txBox="1"/>
          <p:nvPr/>
        </p:nvSpPr>
        <p:spPr>
          <a:xfrm>
            <a:off x="2795586" y="1905000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500" b="1" i="1" kern="0" dirty="0">
              <a:solidFill>
                <a:srgbClr val="000000"/>
              </a:solidFill>
            </a:endParaRPr>
          </a:p>
        </p:txBody>
      </p:sp>
      <p:sp>
        <p:nvSpPr>
          <p:cNvPr id="34" name="TextBox 12">
            <a:extLst>
              <a:ext uri="{FF2B5EF4-FFF2-40B4-BE49-F238E27FC236}">
                <a16:creationId xmlns:a16="http://schemas.microsoft.com/office/drawing/2014/main" id="{20788E33-F5D2-FABD-28BF-A39CF5E84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99346" y="2269185"/>
            <a:ext cx="1513337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3/7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0BD1726-D2EF-8F2B-7412-47CB25B44C33}"/>
              </a:ext>
            </a:extLst>
          </p:cNvPr>
          <p:cNvSpPr txBox="1"/>
          <p:nvPr/>
        </p:nvSpPr>
        <p:spPr>
          <a:xfrm>
            <a:off x="2793522" y="2617011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500" b="1" i="1" kern="0" dirty="0">
              <a:solidFill>
                <a:srgbClr val="000000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C544188-76D6-FAC4-4414-66882705D347}"/>
              </a:ext>
            </a:extLst>
          </p:cNvPr>
          <p:cNvSpPr txBox="1"/>
          <p:nvPr/>
        </p:nvSpPr>
        <p:spPr>
          <a:xfrm>
            <a:off x="4225663" y="1254527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500" b="1" i="1" kern="0" dirty="0">
              <a:solidFill>
                <a:srgbClr val="00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F80C333-72D5-C9F8-1134-365429EF765B}"/>
              </a:ext>
            </a:extLst>
          </p:cNvPr>
          <p:cNvSpPr txBox="1"/>
          <p:nvPr/>
        </p:nvSpPr>
        <p:spPr>
          <a:xfrm>
            <a:off x="7129925" y="2849300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500" b="1" i="1" kern="0" dirty="0">
              <a:solidFill>
                <a:srgbClr val="000000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57C15D56-3C72-EC19-1AE0-6DBCE4A6F5E3}"/>
              </a:ext>
            </a:extLst>
          </p:cNvPr>
          <p:cNvSpPr/>
          <p:nvPr/>
        </p:nvSpPr>
        <p:spPr>
          <a:xfrm>
            <a:off x="7471063" y="3678850"/>
            <a:ext cx="1517904" cy="83953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0" lang="en-US" sz="1100" b="0" i="0" u="none" strike="noStrike" kern="1200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RTC+B Stabilization begins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2B7C9706-1E33-0705-A818-E7C347BF3F9A}"/>
              </a:ext>
            </a:extLst>
          </p:cNvPr>
          <p:cNvSpPr txBox="1"/>
          <p:nvPr/>
        </p:nvSpPr>
        <p:spPr>
          <a:xfrm>
            <a:off x="8663533" y="4662618"/>
            <a:ext cx="37054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" b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0" dirty="0">
                <a:solidFill>
                  <a:srgbClr val="0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1FD9BCA-2CA5-130A-9365-C4BD7867B4BC}"/>
              </a:ext>
            </a:extLst>
          </p:cNvPr>
          <p:cNvSpPr txBox="1"/>
          <p:nvPr/>
        </p:nvSpPr>
        <p:spPr>
          <a:xfrm>
            <a:off x="5686506" y="5103174"/>
            <a:ext cx="3705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endParaRPr lang="en-US" sz="1200" b="1" i="1" kern="0" dirty="0">
              <a:solidFill>
                <a:srgbClr val="0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3" name="TextBox 12">
            <a:extLst>
              <a:ext uri="{FF2B5EF4-FFF2-40B4-BE49-F238E27FC236}">
                <a16:creationId xmlns:a16="http://schemas.microsoft.com/office/drawing/2014/main" id="{6F02DB8B-12D8-B4C7-E919-2A9F8E3462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280" y="4798177"/>
            <a:ext cx="1429748" cy="276999"/>
          </a:xfrm>
          <a:prstGeom prst="rect">
            <a:avLst/>
          </a:prstGeom>
          <a:solidFill>
            <a:srgbClr val="FFFF99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1200" dirty="0"/>
              <a:t>7/21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6BD3FD1-C915-2830-ED0F-43A46A33DD34}"/>
              </a:ext>
            </a:extLst>
          </p:cNvPr>
          <p:cNvSpPr txBox="1"/>
          <p:nvPr/>
        </p:nvSpPr>
        <p:spPr>
          <a:xfrm>
            <a:off x="1288890" y="5114292"/>
            <a:ext cx="37054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b="1" dirty="0">
                <a:latin typeface="Wingdings" panose="05000000000000000000" pitchFamily="2" charset="2"/>
              </a:rPr>
              <a:t>ü</a:t>
            </a:r>
            <a:endParaRPr lang="en-US" sz="500" b="1" i="1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9386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97022"/>
            <a:ext cx="8610600" cy="518318"/>
          </a:xfrm>
        </p:spPr>
        <p:txBody>
          <a:bodyPr/>
          <a:lstStyle/>
          <a:p>
            <a:r>
              <a:rPr lang="en-US" sz="2000" dirty="0"/>
              <a:t>Priority / Rank Recommendations for Revision Requests with Impacts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1391411"/>
              </p:ext>
            </p:extLst>
          </p:nvPr>
        </p:nvGraphicFramePr>
        <p:xfrm>
          <a:off x="89933" y="1078626"/>
          <a:ext cx="8955921" cy="2679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16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14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118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45975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Revision Request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Description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Priority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Rank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Comments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043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NPRR1214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Reliability Deployment Price Adder Fix to Provide Locational Price Signals, Reduce Uplift and Risk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TBD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TBD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$800k-$1.2M, 12-18 months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Impacted Systems: MMS, Settlements, Reporting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ERCOT requests a continued table at PRS due to RTC+B resource constraints and design concerns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26560372"/>
                  </a:ext>
                </a:extLst>
              </a:tr>
              <a:tr h="60043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PGRR131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Requirements for Interconnection Cost Reporting for Transmission-Connected Generators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4820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$50k-$75k, 1-2 months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Impacted Systems: RIOO, Reporting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baseline="0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After further review, ERCOT may suggest a change to a Regulatory rank of 420 for this PGRR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40152797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1165001"/>
              </p:ext>
            </p:extLst>
          </p:nvPr>
        </p:nvGraphicFramePr>
        <p:xfrm>
          <a:off x="3581400" y="861060"/>
          <a:ext cx="2133599" cy="2914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35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9145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Recommendations for…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TextBox 23"/>
          <p:cNvSpPr txBox="1">
            <a:spLocks noChangeArrowheads="1"/>
          </p:cNvSpPr>
          <p:nvPr/>
        </p:nvSpPr>
        <p:spPr bwMode="auto">
          <a:xfrm>
            <a:off x="2362200" y="6074082"/>
            <a:ext cx="5181600" cy="66172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square" anchor="ctr" anchorCtr="0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000" u="sng" kern="0" dirty="0">
                <a:solidFill>
                  <a:srgbClr val="000000"/>
                </a:solidFill>
              </a:rPr>
              <a:t>PPL Rank Information</a:t>
            </a:r>
            <a:endParaRPr kumimoji="0" lang="en-US" sz="1000" i="0" u="sng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tabLst>
                <a:tab pos="2001838" algn="l"/>
                <a:tab pos="2627313" algn="l"/>
                <a:tab pos="4572000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2025 Rank in Business Strategy 	= 4580	Next 2028 Rank in Business Strategy 	= 5110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tabLst>
                <a:tab pos="2001838" algn="l"/>
                <a:tab pos="2627313" algn="l"/>
                <a:tab pos="4572000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2026 Rank in Business Strategy 	= 4820	</a:t>
            </a:r>
            <a:r>
              <a:rPr lang="en-US" sz="900" b="0" kern="0" dirty="0">
                <a:solidFill>
                  <a:schemeClr val="bg1"/>
                </a:solidFill>
              </a:rPr>
              <a:t>Next 2029 Rank in Business Strategy 	= 5300</a:t>
            </a:r>
          </a:p>
          <a:p>
            <a:pPr lvl="0" eaLnBrk="1" fontAlgn="base" hangingPunct="1">
              <a:spcBef>
                <a:spcPct val="0"/>
              </a:spcBef>
              <a:spcAft>
                <a:spcPct val="0"/>
              </a:spcAft>
              <a:tabLst>
                <a:tab pos="2001838" algn="l"/>
                <a:tab pos="2627313" algn="l"/>
                <a:tab pos="4572000" algn="l"/>
              </a:tabLst>
              <a:defRPr/>
            </a:pPr>
            <a:r>
              <a:rPr lang="en-US" sz="900" b="0" kern="0" dirty="0">
                <a:solidFill>
                  <a:srgbClr val="000000"/>
                </a:solidFill>
              </a:rPr>
              <a:t>Next 2027 Rank in Business Strategy	= 4910	Next Rank in Regulatory 	= 420</a:t>
            </a:r>
          </a:p>
        </p:txBody>
      </p:sp>
    </p:spTree>
    <p:extLst>
      <p:ext uri="{BB962C8B-B14F-4D97-AF65-F5344CB8AC3E}">
        <p14:creationId xmlns:p14="http://schemas.microsoft.com/office/powerpoint/2010/main" val="135025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6705600" cy="518318"/>
          </a:xfrm>
        </p:spPr>
        <p:txBody>
          <a:bodyPr/>
          <a:lstStyle/>
          <a:p>
            <a:r>
              <a:rPr lang="en-US" sz="2400" b="1" dirty="0">
                <a:solidFill>
                  <a:schemeClr val="accent1"/>
                </a:solidFill>
              </a:rPr>
              <a:t>Technology Working Group (TWG)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9C7C0899-E457-4E0E-9843-38E0B3739B05}"/>
              </a:ext>
            </a:extLst>
          </p:cNvPr>
          <p:cNvSpPr txBox="1">
            <a:spLocks/>
          </p:cNvSpPr>
          <p:nvPr/>
        </p:nvSpPr>
        <p:spPr>
          <a:xfrm>
            <a:off x="381000" y="990600"/>
            <a:ext cx="7086600" cy="5334000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Agenda for TWG meeting held on 10/23/2025:</a:t>
            </a:r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Next TWG scheduled for 11/20/2025</a:t>
            </a:r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800" dirty="0"/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endParaRPr lang="en-US" sz="1400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F7DAE842-CA4A-CEE2-A63E-381FE1BC6C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8423" y="1371600"/>
            <a:ext cx="5330977" cy="426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927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2888C7-6194-4376-8FF1-1979400C6B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DBEAD-725C-C4E6-F923-E3557AE2CF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7010399" cy="518318"/>
          </a:xfrm>
        </p:spPr>
        <p:txBody>
          <a:bodyPr/>
          <a:lstStyle/>
          <a:p>
            <a:r>
              <a:rPr lang="en-US" sz="2400" dirty="0"/>
              <a:t>Draft #3 – 2026 Priority Planning</a:t>
            </a:r>
            <a:endParaRPr lang="en-US" sz="1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D1CF20-9FA5-BA39-A34C-D7349F1094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93BD3E-1E9A-4970-A6F7-E7AC52762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B6D14AC-1C50-BE1F-504C-60153670B581}"/>
              </a:ext>
            </a:extLst>
          </p:cNvPr>
          <p:cNvSpPr txBox="1"/>
          <p:nvPr/>
        </p:nvSpPr>
        <p:spPr>
          <a:xfrm>
            <a:off x="829529" y="5883569"/>
            <a:ext cx="13436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Additional Notes: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6A00871-B0DC-5FD4-70F1-6F7FF25070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00" y="781050"/>
            <a:ext cx="9067800" cy="4970770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838ED2EF-D64D-CA1F-A3F4-F610954E54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45689" y="4677353"/>
            <a:ext cx="2268579" cy="1764451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4D1BB97F-02C3-83D9-8FA1-810446E3B291}"/>
              </a:ext>
            </a:extLst>
          </p:cNvPr>
          <p:cNvSpPr txBox="1"/>
          <p:nvPr/>
        </p:nvSpPr>
        <p:spPr>
          <a:xfrm>
            <a:off x="2201742" y="5764095"/>
            <a:ext cx="3978347" cy="78483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All “High” items considered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Color coding reflects IA project cost estimates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Light and dark shading reflects potential project phase durations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Includes internal ERCOT projects drawing on similar resources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900" dirty="0"/>
              <a:t>Spreadsheet posted for stakeholder review</a:t>
            </a:r>
          </a:p>
        </p:txBody>
      </p:sp>
    </p:spTree>
    <p:extLst>
      <p:ext uri="{BB962C8B-B14F-4D97-AF65-F5344CB8AC3E}">
        <p14:creationId xmlns:p14="http://schemas.microsoft.com/office/powerpoint/2010/main" val="36904278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6089-660C-4B78-8CC2-FB08CD543C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7315200" cy="518318"/>
          </a:xfrm>
        </p:spPr>
        <p:txBody>
          <a:bodyPr/>
          <a:lstStyle/>
          <a:p>
            <a:r>
              <a:rPr lang="en-US" sz="2400" dirty="0"/>
              <a:t>Aging Revision Request Review at PRS – Status</a:t>
            </a:r>
            <a:endParaRPr lang="en-US" sz="1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3F46E8-0C6F-40D6-82AC-E9222DB2EA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93BD3E-1E9A-4970-A6F7-E7AC52762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71DF028C-4C37-FFCA-C1B7-BAF688E245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929056"/>
            <a:ext cx="8077200" cy="5090744"/>
          </a:xfrm>
        </p:spPr>
        <p:txBody>
          <a:bodyPr lIns="91440" tIns="45720" rIns="91440" bIns="45720" anchor="t"/>
          <a:lstStyle/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Draft #3 depicts the latest view of the release plan</a:t>
            </a:r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0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NPRR1188 and NPRR1244 Controllable Load Enhancements are approved to start in December 2025 as a single project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sz="1600" dirty="0"/>
              <a:t>Pre-project discussions with MMS vendor have taken place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sz="1600" dirty="0"/>
              <a:t>Considering approaches that would reduce the 18-24 month duration estimate</a:t>
            </a:r>
          </a:p>
          <a:p>
            <a:pPr lvl="2">
              <a:tabLst>
                <a:tab pos="788670" algn="l"/>
                <a:tab pos="2743200" algn="ctr"/>
                <a:tab pos="4105275" algn="l"/>
              </a:tabLst>
            </a:pPr>
            <a:r>
              <a:rPr lang="en-US" sz="1400" dirty="0"/>
              <a:t>Current implementation target = Q4 2026</a:t>
            </a:r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0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In support of SB6, ERCOT is chartering a Large Load Curtailment Manager project (which will include NPRR1238)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sz="1600" dirty="0"/>
              <a:t>Candidate for early 2026 project start (go-live target is TBD)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sz="1600" dirty="0"/>
              <a:t>Impact Analysis is underway (for portion other than NPRR1238)</a:t>
            </a:r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1000" dirty="0"/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Smaller projects deemed High Priority in the prioritization workshop are now candidates to start in early 2026 and go-live in 2026</a:t>
            </a:r>
          </a:p>
          <a:p>
            <a:pPr lvl="1">
              <a:tabLst>
                <a:tab pos="788670" algn="l"/>
                <a:tab pos="2743200" algn="ctr"/>
                <a:tab pos="4105275" algn="l"/>
              </a:tabLst>
            </a:pPr>
            <a:r>
              <a:rPr lang="en-US" sz="1600" dirty="0"/>
              <a:t>NPRR1198 – Congestion Mitigation Using Topology Reconfigurations</a:t>
            </a:r>
          </a:p>
          <a:p>
            <a:pPr lvl="1">
              <a:tabLst>
                <a:tab pos="787400" algn="l"/>
                <a:tab pos="2743200" algn="ctr"/>
                <a:tab pos="3200400" algn="l"/>
              </a:tabLst>
            </a:pPr>
            <a:r>
              <a:rPr lang="en-US" sz="1600" dirty="0"/>
              <a:t>NPRR1290 Phase 2 – Gap Resolutions and Clarifications for the RTC+B</a:t>
            </a:r>
          </a:p>
        </p:txBody>
      </p:sp>
    </p:spTree>
    <p:extLst>
      <p:ext uri="{BB962C8B-B14F-4D97-AF65-F5344CB8AC3E}">
        <p14:creationId xmlns:p14="http://schemas.microsoft.com/office/powerpoint/2010/main" val="3195340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BAEAF2-81C4-A617-EAAD-EEEE56CFB1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A486BB-41CA-E4E6-CAEE-127B3BD793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6096000" cy="518318"/>
          </a:xfrm>
        </p:spPr>
        <p:txBody>
          <a:bodyPr/>
          <a:lstStyle/>
          <a:p>
            <a:r>
              <a:rPr lang="en-US" sz="2400" dirty="0"/>
              <a:t>2026 Project Planning</a:t>
            </a:r>
            <a:endParaRPr lang="en-US" sz="12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8358F5-3828-4B9E-EC40-3843134278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D93BD3E-1E9A-4970-A6F7-E7AC52762E0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3463F58A-7732-2C37-15DC-1F1BE0D5EA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777440"/>
            <a:ext cx="8686800" cy="5547160"/>
          </a:xfrm>
        </p:spPr>
        <p:txBody>
          <a:bodyPr lIns="91440" tIns="45720" rIns="91440" bIns="45720" anchor="t"/>
          <a:lstStyle/>
          <a:p>
            <a:pPr>
              <a:tabLst>
                <a:tab pos="788670" algn="l"/>
                <a:tab pos="2743200" algn="ctr"/>
                <a:tab pos="4105275" algn="l"/>
              </a:tabLst>
            </a:pPr>
            <a:r>
              <a:rPr lang="en-US" sz="1800" dirty="0"/>
              <a:t>ERCOT understands that Market Participants need lead time to implement changes in their systems for many Revision Requests</a:t>
            </a:r>
          </a:p>
          <a:p>
            <a:pPr>
              <a:tabLst>
                <a:tab pos="788670" algn="l"/>
                <a:tab pos="2743200" algn="ctr"/>
                <a:tab pos="4105275" algn="l"/>
              </a:tabLst>
            </a:pPr>
            <a:endParaRPr lang="en-US" sz="600" dirty="0"/>
          </a:p>
          <a:p>
            <a:pPr>
              <a:tabLst>
                <a:tab pos="787400" algn="l"/>
                <a:tab pos="2292350" algn="l"/>
                <a:tab pos="2743200" algn="ctr"/>
              </a:tabLst>
            </a:pPr>
            <a:r>
              <a:rPr lang="en-US" sz="1800" dirty="0"/>
              <a:t>Confirmed Revision Request Project Starts with 2026 Go-Live Targets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NPRR1188</a:t>
            </a:r>
            <a:r>
              <a:rPr lang="en-US" sz="1400" dirty="0"/>
              <a:t> – Implement Nodal Dispatch and Energy Settlement for Controllable Load Resources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NPRR1244</a:t>
            </a:r>
            <a:r>
              <a:rPr lang="en-US" sz="1400" dirty="0"/>
              <a:t> – Clarification of CLR Primary Frequency Response Responsibilities</a:t>
            </a:r>
          </a:p>
          <a:p>
            <a:pPr>
              <a:tabLst>
                <a:tab pos="787400" algn="l"/>
                <a:tab pos="2292350" algn="l"/>
                <a:tab pos="2743200" algn="ctr"/>
              </a:tabLst>
            </a:pPr>
            <a:endParaRPr lang="en-US" sz="600" dirty="0"/>
          </a:p>
          <a:p>
            <a:pPr>
              <a:tabLst>
                <a:tab pos="787400" algn="l"/>
                <a:tab pos="2292350" algn="l"/>
                <a:tab pos="2743200" algn="ctr"/>
              </a:tabLst>
            </a:pPr>
            <a:r>
              <a:rPr lang="en-US" sz="1800" dirty="0"/>
              <a:t>Revision Request Projects with Potential for 2026 Implementation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NPRR936 – CRR Account Holder Limits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NPRR1198</a:t>
            </a:r>
            <a:r>
              <a:rPr lang="en-US" sz="1400" dirty="0"/>
              <a:t> – Congestion Mitigation Using Topology Reconfigurations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NPRR1277</a:t>
            </a:r>
            <a:r>
              <a:rPr lang="en-US" sz="1400" dirty="0"/>
              <a:t> – Revisions to EAL Formula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NPRR1281</a:t>
            </a:r>
            <a:r>
              <a:rPr lang="en-US" sz="1400" dirty="0"/>
              <a:t> – Improvements to Alternate FFSS Resource Designation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NPRR1288 – Remove Multiple Month Transactions in CRR Auctions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NPRR1290 Phase 2 – Gap Resolutions and Clarifications for RTC+B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SCR818 Phase 2 – Changes to Incorporate GIC Modeling Data into Existing Modeling Applications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SCR829 – API for the NDCRC Application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SCR831 – Short Circuit Model Integration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endParaRPr lang="en-US" sz="600" dirty="0"/>
          </a:p>
          <a:p>
            <a:pPr>
              <a:tabLst>
                <a:tab pos="787400" algn="l"/>
                <a:tab pos="2292350" algn="l"/>
                <a:tab pos="2743200" algn="ctr"/>
              </a:tabLst>
            </a:pPr>
            <a:r>
              <a:rPr lang="en-US" sz="1800" dirty="0"/>
              <a:t>Other priority Review Request projects may start in 2026 but are expected to Go-Live in a future year</a:t>
            </a:r>
          </a:p>
          <a:p>
            <a:pPr lvl="1">
              <a:tabLst>
                <a:tab pos="787400" algn="l"/>
                <a:tab pos="2292350" algn="l"/>
                <a:tab pos="2743200" algn="ctr"/>
              </a:tabLst>
            </a:pPr>
            <a:r>
              <a:rPr lang="en-US" sz="1400" dirty="0"/>
              <a:t>DRRS, Large Load Curtailment (including </a:t>
            </a:r>
            <a:r>
              <a:rPr lang="en-US" sz="1400" dirty="0">
                <a:solidFill>
                  <a:schemeClr val="accent3">
                    <a:lumMod val="75000"/>
                  </a:schemeClr>
                </a:solidFill>
              </a:rPr>
              <a:t>NPRR1238</a:t>
            </a:r>
            <a:r>
              <a:rPr lang="en-US" sz="1400" dirty="0"/>
              <a:t>), Residential Demand, Firming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011A24-F9C8-DB64-03B1-BBD752A8C332}"/>
              </a:ext>
            </a:extLst>
          </p:cNvPr>
          <p:cNvSpPr txBox="1"/>
          <p:nvPr/>
        </p:nvSpPr>
        <p:spPr>
          <a:xfrm>
            <a:off x="2590800" y="6337319"/>
            <a:ext cx="4413259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chemeClr val="accent3">
                    <a:lumMod val="75000"/>
                  </a:schemeClr>
                </a:solidFill>
              </a:rPr>
              <a:t>Green Text: Deemed “High Priority” at Prioritization Workshop </a:t>
            </a:r>
          </a:p>
        </p:txBody>
      </p:sp>
    </p:spTree>
    <p:extLst>
      <p:ext uri="{BB962C8B-B14F-4D97-AF65-F5344CB8AC3E}">
        <p14:creationId xmlns:p14="http://schemas.microsoft.com/office/powerpoint/2010/main" val="943918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2B9F84-435F-7EDB-13BA-BCF2AA01BE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D3BF0-6CBA-99FD-FEAD-FAE4D8CBBA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7543800" cy="518318"/>
          </a:xfrm>
        </p:spPr>
        <p:txBody>
          <a:bodyPr/>
          <a:lstStyle/>
          <a:p>
            <a:r>
              <a:rPr lang="en-US" sz="2400" b="1" dirty="0">
                <a:solidFill>
                  <a:schemeClr val="accent1"/>
                </a:solidFill>
              </a:rPr>
              <a:t>Appendix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F89E4D-DC4A-7383-FC92-A074CB2227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295123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86AC9E6-93EC-408A-81EA-765D121FF0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248F63C-08AC-4CDD-B36F-0851B11853CB}">
  <ds:schemaRefs>
    <ds:schemaRef ds:uri="http://www.w3.org/XML/1998/namespace"/>
    <ds:schemaRef ds:uri="http://purl.org/dc/terms/"/>
    <ds:schemaRef ds:uri="http://schemas.microsoft.com/office/2006/documentManagement/types"/>
    <ds:schemaRef ds:uri="http://purl.org/dc/dcmitype/"/>
    <ds:schemaRef ds:uri="http://schemas.microsoft.com/office/2006/metadata/properties"/>
    <ds:schemaRef ds:uri="c34af464-7aa1-4edd-9be4-83dffc1cb926"/>
    <ds:schemaRef ds:uri="http://purl.org/dc/elements/1.1/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20884B7F-5407-4A7E-885F-D19D0E5ED7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804542</TotalTime>
  <Words>1073</Words>
  <Application>Microsoft Office PowerPoint</Application>
  <PresentationFormat>On-screen Show (4:3)</PresentationFormat>
  <Paragraphs>315</Paragraphs>
  <Slides>10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Courier New</vt:lpstr>
      <vt:lpstr>Wingdings</vt:lpstr>
      <vt:lpstr>1_Custom Design</vt:lpstr>
      <vt:lpstr>Office Theme</vt:lpstr>
      <vt:lpstr>Custom Design</vt:lpstr>
      <vt:lpstr>PowerPoint Presentation</vt:lpstr>
      <vt:lpstr>PowerPoint Presentation</vt:lpstr>
      <vt:lpstr>2025 Release Targets – Approved NPRRs / SCRs / xGRRs </vt:lpstr>
      <vt:lpstr>Priority / Rank Recommendations for Revision Requests with Impacts</vt:lpstr>
      <vt:lpstr>Technology Working Group (TWG)</vt:lpstr>
      <vt:lpstr>Draft #3 – 2026 Priority Planning</vt:lpstr>
      <vt:lpstr>Aging Revision Request Review at PRS – Status</vt:lpstr>
      <vt:lpstr>2026 Project Planning</vt:lpstr>
      <vt:lpstr>Appendix</vt:lpstr>
      <vt:lpstr>Aging Revision Request Project Review Approach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Anderson, Troy</cp:lastModifiedBy>
  <cp:revision>3148</cp:revision>
  <cp:lastPrinted>2024-02-06T15:16:31Z</cp:lastPrinted>
  <dcterms:created xsi:type="dcterms:W3CDTF">2016-01-21T15:20:31Z</dcterms:created>
  <dcterms:modified xsi:type="dcterms:W3CDTF">2025-11-10T22:12:46Z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2023-07-13T14:03:21Z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aeb57a52-e3b6-4d9f-97b5-8553c941019a</vt:lpwstr>
  </property>
  <property fmtid="{D5CDD505-2E9C-101B-9397-08002B2CF9AE}" pid="9" name="MSIP_Label_7084cbda-52b8-46fb-a7b7-cb5bd465ed85_ContentBits">
    <vt:lpwstr>0</vt:lpwstr>
  </property>
</Properties>
</file>