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4"/>
    <p:sldMasterId id="2147483663" r:id="rId5"/>
    <p:sldMasterId id="2147483739" r:id="rId6"/>
    <p:sldMasterId id="2147483757" r:id="rId7"/>
  </p:sldMasterIdLst>
  <p:notesMasterIdLst>
    <p:notesMasterId r:id="rId13"/>
  </p:notesMasterIdLst>
  <p:handoutMasterIdLst>
    <p:handoutMasterId r:id="rId14"/>
  </p:handoutMasterIdLst>
  <p:sldIdLst>
    <p:sldId id="260" r:id="rId8"/>
    <p:sldId id="2864" r:id="rId9"/>
    <p:sldId id="2866" r:id="rId10"/>
    <p:sldId id="2863" r:id="rId11"/>
    <p:sldId id="2867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3C61"/>
    <a:srgbClr val="00AEC7"/>
    <a:srgbClr val="E6EBF0"/>
    <a:srgbClr val="98C3FA"/>
    <a:srgbClr val="70CDD9"/>
    <a:srgbClr val="8DC3E5"/>
    <a:srgbClr val="A9E5EA"/>
    <a:srgbClr val="5B6770"/>
    <a:srgbClr val="26D07C"/>
    <a:srgbClr val="007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howGuides="1">
      <p:cViewPr varScale="1">
        <p:scale>
          <a:sx n="76" d="100"/>
          <a:sy n="76" d="100"/>
        </p:scale>
        <p:origin x="114" y="31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95" d="100"/>
          <a:sy n="95" d="100"/>
        </p:scale>
        <p:origin x="3534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105419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761512" y="548640"/>
        <a:ext cx="105419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101431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1160373" y="2194560"/>
        <a:ext cx="101431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105419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761512" y="3840480"/>
        <a:ext cx="105419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3137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28BCE00-998E-E986-BAB5-DFC04DAB5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124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053684"/>
            <a:ext cx="11379200" cy="20423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820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650E65A-77F2-BD31-7884-036E0E1C769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038601"/>
            <a:ext cx="11120581" cy="20573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307E5F9A-4C8E-B655-9F97-B41B055E27A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06400" y="1219202"/>
            <a:ext cx="11074400" cy="2042317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51088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914400"/>
            <a:ext cx="39624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41AE20F-67AB-7F58-E5C0-B80B60EB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B40FEBA-A659-D520-0764-206779E2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1C8B81A-95BD-E991-9B9F-3E9298BD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1C03C-3DF7-A3DE-6887-F11B8EF5149C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B76CBF-9431-A50C-08E3-E8EE4F236149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0BA04B7-EE99-D736-11AC-D183C0DF7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2136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A5A8A3F-3706-273B-1AFB-760A102730E0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914400"/>
            <a:ext cx="39624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B59DB38-0284-35BB-FCF2-EAA64B40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556402B-DC9D-8431-8023-AD3352280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984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DA0FCEA-D36B-8171-D6EF-668CFAA3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35EFE1-64FF-A596-7050-A720211A5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29BC0-04FA-F2B5-5399-0E40A64D356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838200"/>
            <a:ext cx="4470400" cy="54102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EE2A56D-1F8F-6D34-5142-3AFE504C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9A953EB-673D-F477-0F68-19BB3308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06401" y="1066801"/>
            <a:ext cx="113792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406401" y="3574375"/>
            <a:ext cx="113792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06400" y="762001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762001"/>
            <a:ext cx="51816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EF78B07-4E0F-444F-3584-E6AC1A3DD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8A51F0A-9475-9DAE-242E-33E187825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2EE9DFC8-B2E5-E793-2150-517381008A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6400" y="762001"/>
            <a:ext cx="3759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378E2229-F384-0D03-A606-DDA1EF9C1598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225639" y="762001"/>
            <a:ext cx="3759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A025B271-82B7-1F6E-F1D4-5CDE1CA26D69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8035639" y="762001"/>
            <a:ext cx="3759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0262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5340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42672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2932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8000379" y="1237099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026400" y="1922899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3C43E465-E8F7-518D-DB0A-14D6D4108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406400" y="762000"/>
          <a:ext cx="113792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E1BA5E2-F942-F1C0-42B8-24244D128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130430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6557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199AC-D2A1-091A-DA81-F6D6886C5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84D1CB6-92C2-F892-BEE2-D7DE748ACA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6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635F2-47C7-E5B0-DC5D-8BCFB4026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7200" y="2206630"/>
            <a:ext cx="9855200" cy="14700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75FD51-383E-7023-CF18-A1096F0F2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70988" y="3962400"/>
            <a:ext cx="7392213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3E071B-3191-735B-1E53-53195D771F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1053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F5775D9C-A163-0AE2-B1A6-0B1992510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EF50F-9FD6-D876-630B-1BB9772ED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0"/>
            <a:ext cx="10160003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01076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219200" y="0"/>
            <a:ext cx="10160003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CA9812F-1971-A6EB-3683-540A757044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3838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960120" rIns="274320" bIns="731520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53FC956-A879-5B22-35BA-D236C87FBE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A410FC-F79C-D1EE-BC59-B3D7D4980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0"/>
            <a:ext cx="6096000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14363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960120" rIns="274320" bIns="73152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7A8D8C4E-4BE2-888F-3F85-54FC3D912A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73ABB5D-9742-CBF2-15A7-11E66774A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0"/>
            <a:ext cx="6096000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93247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and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133600" y="3429000"/>
            <a:ext cx="9347200" cy="28194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242DC6D-47B2-4BEB-A8AA-8A0002CC16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922C3B1-E57B-52E5-9F21-33863CDB2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0"/>
            <a:ext cx="10261600" cy="34290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89977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3182A6B-DC34-4468-C956-97A4DC5435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7AFAAF5-F226-6389-E586-DC046360078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133600" y="3429000"/>
            <a:ext cx="9347200" cy="28194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99807EB-47DD-8DF6-305A-C4E5A3D89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0"/>
            <a:ext cx="10261600" cy="34290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84264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3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431F1-E681-368A-8F5C-DBA97E41C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0" y="990600"/>
            <a:ext cx="44704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AD76CDD-E83E-314F-46D6-468E51433F4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07200" y="990601"/>
            <a:ext cx="4673600" cy="54102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A4A3320-2AAB-0F80-784F-76D0C98A4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472282"/>
            <a:ext cx="97536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17BDA0E-C1F9-FF52-4A21-937465BDDD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6717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4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3CF171C-297F-4950-0C7E-D8D375822F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B5CE23-0801-2645-C33A-9F9E19FF4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0" y="990600"/>
            <a:ext cx="44704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8A263E8-3DE1-FE29-FE2A-6585C0D4DCC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07200" y="990601"/>
            <a:ext cx="4673600" cy="54102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A24D0FB-E176-3A85-94A0-3D5271A74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472282"/>
            <a:ext cx="97536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90988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438405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F8914-EDD3-FC49-4CAF-D7AFEA059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5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2699664-72AA-34F1-784C-6E6582F038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106EE49-B184-8DE1-DEB3-C9D706F27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0" y="990600"/>
            <a:ext cx="44704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0830282-F265-20EB-31BA-835917B411D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07200" y="990601"/>
            <a:ext cx="4673600" cy="5410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chemeClr val="accent1"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52C17FD-3EC6-0937-A579-73189B204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472282"/>
            <a:ext cx="97536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788385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in Shape with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C3ED11FE-8556-BDBD-C1A4-1DDF827CEB3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2184400" y="1127931"/>
            <a:ext cx="9618453" cy="22872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 marL="914400" indent="0">
              <a:buNone/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FB0943CB-AB77-66FC-B5C6-9EF57AD713B2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2184400" y="3962401"/>
            <a:ext cx="9618453" cy="2102114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3" spcCol="548640">
            <a:sp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 marL="914400" indent="0">
              <a:buNone/>
              <a:defRPr sz="12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6FB956A1-A25D-DD57-0C23-A5E2DB94E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F52A6F6-BF09-CAD7-9F06-9654C6694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472282"/>
            <a:ext cx="97536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031809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524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762001"/>
            <a:ext cx="113792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rgbClr val="5B6770"/>
                </a:solidFill>
              </a:defRPr>
            </a:lvl2pPr>
            <a:lvl3pPr>
              <a:defRPr sz="1600">
                <a:solidFill>
                  <a:srgbClr val="5B6770"/>
                </a:solidFill>
              </a:defRPr>
            </a:lvl3pPr>
            <a:lvl4pPr>
              <a:defRPr sz="1400">
                <a:solidFill>
                  <a:srgbClr val="5B6770"/>
                </a:solidFill>
              </a:defRPr>
            </a:lvl4pPr>
            <a:lvl5pPr>
              <a:defRPr sz="1200">
                <a:solidFill>
                  <a:srgbClr val="5B677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271C7-351C-6A53-1BD1-4B6987F11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DBED4E2-E7A2-AE66-639C-4EE96FC0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926B97-2A6D-A2E6-33E5-91F5C2A6F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A07743-71C9-2937-9D4F-786590E1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980251-D77A-C3CE-5889-2579FFB6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0D26C4-F0B9-8786-63BA-3230F0D9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2746A8-CEB7-DA32-2E46-4CD875A53BEE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5B677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1F622A-1E5B-9C1F-4B89-952F231997D8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504BE0D-CAFF-A353-053D-04E6FAB57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2514600"/>
          </a:xfrm>
          <a:prstGeom prst="rect">
            <a:avLst/>
          </a:prstGeom>
        </p:spPr>
        <p:txBody>
          <a:bodyPr lIns="274320" tIns="274320" rIns="274320" bIns="36576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A47C1F-9F12-8BE1-EFDD-1FE189FAAD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3429000"/>
            <a:ext cx="113792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BAB97C9-A225-B5FE-3934-62A46DFCC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44CFBEC-5C8F-3F37-0431-43415179E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827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28BCE00-998E-E986-BAB5-DFC04DAB5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40386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800600"/>
            <a:ext cx="11379200" cy="12954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4.xml"/><Relationship Id="rId21" Type="http://schemas.openxmlformats.org/officeDocument/2006/relationships/image" Target="../media/image2.svg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888064" y="-25179"/>
            <a:ext cx="73152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6FE76773-FEE2-163D-E756-9AAD39ED202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2737071"/>
            <a:ext cx="325755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11379203" y="6477005"/>
            <a:ext cx="7111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12026174" y="6477000"/>
            <a:ext cx="1658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792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2054654" y="6477006"/>
            <a:ext cx="10015426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72903" y="6553201"/>
            <a:ext cx="12478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PUBLIC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0728AEC-AFC2-0FC4-2534-F5AD2DB85996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1107221" y="6326706"/>
            <a:ext cx="734292" cy="30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13" r:id="rId5"/>
    <p:sldLayoutId id="2147483714" r:id="rId6"/>
    <p:sldLayoutId id="2147483715" r:id="rId7"/>
    <p:sldLayoutId id="2147483716" r:id="rId8"/>
    <p:sldLayoutId id="2147483755" r:id="rId9"/>
    <p:sldLayoutId id="2147483756" r:id="rId10"/>
    <p:sldLayoutId id="2147483717" r:id="rId11"/>
    <p:sldLayoutId id="2147483718" r:id="rId12"/>
    <p:sldLayoutId id="2147483719" r:id="rId13"/>
    <p:sldLayoutId id="2147483720" r:id="rId14"/>
    <p:sldLayoutId id="2147483666" r:id="rId15"/>
    <p:sldLayoutId id="2147483722" r:id="rId16"/>
    <p:sldLayoutId id="2147483737" r:id="rId17"/>
    <p:sldLayoutId id="2147483721" r:id="rId18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1219204" y="6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88" y="5257800"/>
            <a:ext cx="1575824" cy="457200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</p:cNvCxnSpPr>
          <p:nvPr userDrawn="1"/>
        </p:nvCxnSpPr>
        <p:spPr>
          <a:xfrm flipH="1">
            <a:off x="1219201" y="6019800"/>
            <a:ext cx="4" cy="4572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E627B9B1-E043-8DC1-3EC7-0618B8D4608F}"/>
              </a:ext>
            </a:extLst>
          </p:cNvPr>
          <p:cNvSpPr/>
          <p:nvPr userDrawn="1"/>
        </p:nvSpPr>
        <p:spPr>
          <a:xfrm>
            <a:off x="11379203" y="6477005"/>
            <a:ext cx="7111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0C3A2F-8F20-B658-C764-43B7B4E03C14}"/>
              </a:ext>
            </a:extLst>
          </p:cNvPr>
          <p:cNvSpPr/>
          <p:nvPr userDrawn="1"/>
        </p:nvSpPr>
        <p:spPr>
          <a:xfrm>
            <a:off x="12026174" y="6477000"/>
            <a:ext cx="1658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EB88D08-DDEE-00ED-73FF-063414CEEA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AB031E7-226A-613D-9699-D5B9B138274C}"/>
              </a:ext>
            </a:extLst>
          </p:cNvPr>
          <p:cNvCxnSpPr>
            <a:cxnSpLocks/>
          </p:cNvCxnSpPr>
          <p:nvPr userDrawn="1"/>
        </p:nvCxnSpPr>
        <p:spPr>
          <a:xfrm>
            <a:off x="1219203" y="6477005"/>
            <a:ext cx="10850877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4A18A6C-1485-2DE6-42D7-00D0F66FEAE0}"/>
              </a:ext>
            </a:extLst>
          </p:cNvPr>
          <p:cNvSpPr txBox="1"/>
          <p:nvPr userDrawn="1"/>
        </p:nvSpPr>
        <p:spPr>
          <a:xfrm>
            <a:off x="1117601" y="6553201"/>
            <a:ext cx="12478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INTERNAL</a:t>
            </a:r>
          </a:p>
        </p:txBody>
      </p:sp>
    </p:spTree>
    <p:extLst>
      <p:ext uri="{BB962C8B-B14F-4D97-AF65-F5344CB8AC3E}">
        <p14:creationId xmlns:p14="http://schemas.microsoft.com/office/powerpoint/2010/main" val="411140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274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257800" y="2059394"/>
            <a:ext cx="5257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5B6770"/>
                </a:solidFill>
                <a:latin typeface="Arial" panose="020B0604020202020204"/>
              </a:rPr>
              <a:t>Large Electronic Load System Operating Limit Implementation</a:t>
            </a:r>
          </a:p>
          <a:p>
            <a:endParaRPr lang="en-US" sz="2000" dirty="0">
              <a:solidFill>
                <a:srgbClr val="5B6770"/>
              </a:solidFill>
              <a:latin typeface="Arial" panose="020B0604020202020204"/>
            </a:endParaRPr>
          </a:p>
          <a:p>
            <a:endParaRPr lang="en-US" sz="2000" dirty="0">
              <a:solidFill>
                <a:srgbClr val="5B6770"/>
              </a:solidFill>
              <a:latin typeface="Arial" panose="020B0604020202020204"/>
            </a:endParaRPr>
          </a:p>
          <a:p>
            <a:r>
              <a:rPr lang="en-US" dirty="0">
                <a:solidFill>
                  <a:srgbClr val="5B6770"/>
                </a:solidFill>
                <a:latin typeface="Arial" panose="020B0604020202020204"/>
              </a:rPr>
              <a:t>Freddy Garcia</a:t>
            </a:r>
          </a:p>
          <a:p>
            <a:endParaRPr lang="en-US" dirty="0">
              <a:solidFill>
                <a:srgbClr val="5B6770"/>
              </a:solidFill>
              <a:latin typeface="Arial" panose="020B0604020202020204"/>
            </a:endParaRPr>
          </a:p>
          <a:p>
            <a:r>
              <a:rPr lang="en-US" dirty="0">
                <a:solidFill>
                  <a:srgbClr val="5B6770"/>
                </a:solidFill>
                <a:latin typeface="Arial" panose="020B0604020202020204"/>
              </a:rPr>
              <a:t>LLWG Meeting</a:t>
            </a:r>
          </a:p>
          <a:p>
            <a:r>
              <a:rPr lang="en-US" dirty="0">
                <a:solidFill>
                  <a:srgbClr val="5B6770"/>
                </a:solidFill>
                <a:latin typeface="Arial" panose="020B0604020202020204"/>
              </a:rPr>
              <a:t>11/20/2025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70920BB-0501-031F-4D7B-83CCB8427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</p:spPr>
        <p:txBody>
          <a:bodyPr/>
          <a:lstStyle/>
          <a:p>
            <a:r>
              <a:rPr lang="en-US" dirty="0"/>
              <a:t>Large Electronic Load SOL/IROL Region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7AD9C1-D021-4E35-8F00-32FD3C8347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D93BD3E-1E9A-4970-A6F7-E7AC52762E0C}" type="slidenum">
              <a:rPr lang="en-US" sz="900" smtClean="0"/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en-US" sz="9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B19E94-3673-A594-E22E-64B9C7F340AD}"/>
              </a:ext>
            </a:extLst>
          </p:cNvPr>
          <p:cNvSpPr txBox="1"/>
          <p:nvPr/>
        </p:nvSpPr>
        <p:spPr>
          <a:xfrm>
            <a:off x="6403545" y="1159200"/>
            <a:ext cx="513238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Study Criteria</a:t>
            </a:r>
          </a:p>
          <a:p>
            <a:endParaRPr lang="en-US" sz="8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Contingency</a:t>
            </a:r>
          </a:p>
          <a:p>
            <a:pPr marL="742950" lvl="1" indent="-285750">
              <a:buFont typeface="Arial" panose="020B0604020202020204" pitchFamily="34" charset="0"/>
              <a:buChar char="̶"/>
            </a:pPr>
            <a:r>
              <a:rPr lang="en-US" sz="1600" dirty="0">
                <a:solidFill>
                  <a:schemeClr val="tx2"/>
                </a:solidFill>
              </a:rPr>
              <a:t>4-cycle 3 phase fault at 345kV station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Large Electronic Load(LEL) Trip Settings:</a:t>
            </a:r>
          </a:p>
          <a:p>
            <a:pPr marL="742950" lvl="1" indent="-285750">
              <a:buFont typeface="Arial" panose="020B0604020202020204" pitchFamily="34" charset="0"/>
              <a:buChar char="−"/>
            </a:pPr>
            <a:r>
              <a:rPr lang="en-US" sz="1600" dirty="0">
                <a:solidFill>
                  <a:schemeClr val="tx2"/>
                </a:solidFill>
              </a:rPr>
              <a:t>LEL w/o ride through capability</a:t>
            </a:r>
          </a:p>
          <a:p>
            <a:pPr marL="742950" lvl="1" indent="-285750">
              <a:buFont typeface="Arial" panose="020B0604020202020204" pitchFamily="34" charset="0"/>
              <a:buChar char="−"/>
            </a:pPr>
            <a:r>
              <a:rPr lang="en-US" sz="1600" dirty="0">
                <a:solidFill>
                  <a:schemeClr val="tx2"/>
                </a:solidFill>
              </a:rPr>
              <a:t>Voltage dip &lt; 0.7pu for more than 20ms    (ITIC curve)</a:t>
            </a:r>
          </a:p>
          <a:p>
            <a:pPr marL="742950" lvl="1" indent="-285750">
              <a:buFont typeface="Arial" panose="020B0604020202020204" pitchFamily="34" charset="0"/>
              <a:buChar char="−"/>
            </a:pPr>
            <a:endParaRPr lang="en-US" sz="16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Total loss of 2600 MW of LEL or greater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Resulting in a system frequency overshoot of 60.4 Hz </a:t>
            </a:r>
          </a:p>
          <a:p>
            <a:pPr marL="742950" lvl="1" indent="-285750">
              <a:buFont typeface="Arial" panose="020B0604020202020204" pitchFamily="34" charset="0"/>
              <a:buChar char="−"/>
            </a:pPr>
            <a:endParaRPr lang="en-US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B6BE6DB-C5C3-68AA-E5B3-46990C53737F}"/>
              </a:ext>
            </a:extLst>
          </p:cNvPr>
          <p:cNvSpPr/>
          <p:nvPr/>
        </p:nvSpPr>
        <p:spPr>
          <a:xfrm>
            <a:off x="2032002" y="1143000"/>
            <a:ext cx="2876551" cy="2733172"/>
          </a:xfrm>
          <a:prstGeom prst="ellipse">
            <a:avLst/>
          </a:prstGeom>
          <a:solidFill>
            <a:srgbClr val="DEE1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831FC2C-2159-F454-EBD2-E9D3E2A68876}"/>
              </a:ext>
            </a:extLst>
          </p:cNvPr>
          <p:cNvCxnSpPr>
            <a:cxnSpLocks/>
            <a:stCxn id="29" idx="2"/>
          </p:cNvCxnSpPr>
          <p:nvPr/>
        </p:nvCxnSpPr>
        <p:spPr>
          <a:xfrm flipH="1">
            <a:off x="3132139" y="1647824"/>
            <a:ext cx="2076450" cy="5619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B061E90-0D12-C426-9024-EE81256D10F7}"/>
              </a:ext>
            </a:extLst>
          </p:cNvPr>
          <p:cNvCxnSpPr>
            <a:stCxn id="21" idx="7"/>
            <a:endCxn id="29" idx="3"/>
          </p:cNvCxnSpPr>
          <p:nvPr/>
        </p:nvCxnSpPr>
        <p:spPr>
          <a:xfrm flipV="1">
            <a:off x="4510574" y="1711808"/>
            <a:ext cx="724518" cy="53878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6F51FE9-2815-E88D-9369-07C0FF30D83F}"/>
              </a:ext>
            </a:extLst>
          </p:cNvPr>
          <p:cNvCxnSpPr>
            <a:stCxn id="25" idx="6"/>
            <a:endCxn id="21" idx="2"/>
          </p:cNvCxnSpPr>
          <p:nvPr/>
        </p:nvCxnSpPr>
        <p:spPr>
          <a:xfrm flipV="1">
            <a:off x="3784602" y="2314574"/>
            <a:ext cx="571500" cy="1095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3607D1-8205-B767-845D-D4B646E17266}"/>
              </a:ext>
            </a:extLst>
          </p:cNvPr>
          <p:cNvCxnSpPr>
            <a:stCxn id="21" idx="5"/>
            <a:endCxn id="32" idx="0"/>
          </p:cNvCxnSpPr>
          <p:nvPr/>
        </p:nvCxnSpPr>
        <p:spPr>
          <a:xfrm>
            <a:off x="4510574" y="2378558"/>
            <a:ext cx="383691" cy="11837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A409B62-6E78-2CA4-E202-DCEB5E5271D3}"/>
              </a:ext>
            </a:extLst>
          </p:cNvPr>
          <p:cNvCxnSpPr>
            <a:stCxn id="21" idx="3"/>
            <a:endCxn id="22" idx="7"/>
          </p:cNvCxnSpPr>
          <p:nvPr/>
        </p:nvCxnSpPr>
        <p:spPr>
          <a:xfrm flipH="1">
            <a:off x="4186724" y="2378558"/>
            <a:ext cx="195881" cy="44353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D75277A-8268-217A-F463-D44706453051}"/>
              </a:ext>
            </a:extLst>
          </p:cNvPr>
          <p:cNvCxnSpPr>
            <a:cxnSpLocks/>
            <a:stCxn id="22" idx="2"/>
            <a:endCxn id="23" idx="6"/>
          </p:cNvCxnSpPr>
          <p:nvPr/>
        </p:nvCxnSpPr>
        <p:spPr>
          <a:xfrm flipH="1" flipV="1">
            <a:off x="3084514" y="2843212"/>
            <a:ext cx="947738" cy="4286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8C208EC-9308-6B75-A25A-011F0CDF11F0}"/>
              </a:ext>
            </a:extLst>
          </p:cNvPr>
          <p:cNvCxnSpPr>
            <a:stCxn id="26" idx="2"/>
            <a:endCxn id="27" idx="6"/>
          </p:cNvCxnSpPr>
          <p:nvPr/>
        </p:nvCxnSpPr>
        <p:spPr>
          <a:xfrm flipH="1">
            <a:off x="2312990" y="2271712"/>
            <a:ext cx="681037" cy="1428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7059313-EC64-3712-101A-0675409FB1C2}"/>
              </a:ext>
            </a:extLst>
          </p:cNvPr>
          <p:cNvCxnSpPr>
            <a:stCxn id="27" idx="4"/>
            <a:endCxn id="23" idx="1"/>
          </p:cNvCxnSpPr>
          <p:nvPr/>
        </p:nvCxnSpPr>
        <p:spPr>
          <a:xfrm>
            <a:off x="2222503" y="2505074"/>
            <a:ext cx="707539" cy="27415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546C99C-F40D-1E76-F8D2-1721B233C746}"/>
              </a:ext>
            </a:extLst>
          </p:cNvPr>
          <p:cNvCxnSpPr>
            <a:stCxn id="24" idx="1"/>
            <a:endCxn id="23" idx="5"/>
          </p:cNvCxnSpPr>
          <p:nvPr/>
        </p:nvCxnSpPr>
        <p:spPr>
          <a:xfrm flipH="1" flipV="1">
            <a:off x="3058011" y="2907196"/>
            <a:ext cx="295893" cy="39590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88A563-15DF-CE8A-AA94-D30F11E6E348}"/>
              </a:ext>
            </a:extLst>
          </p:cNvPr>
          <p:cNvCxnSpPr>
            <a:stCxn id="25" idx="2"/>
            <a:endCxn id="26" idx="5"/>
          </p:cNvCxnSpPr>
          <p:nvPr/>
        </p:nvCxnSpPr>
        <p:spPr>
          <a:xfrm flipH="1" flipV="1">
            <a:off x="3148499" y="2335696"/>
            <a:ext cx="455128" cy="8841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241194E-4809-9AE5-412C-36B1D7AB1360}"/>
              </a:ext>
            </a:extLst>
          </p:cNvPr>
          <p:cNvCxnSpPr>
            <a:stCxn id="29" idx="7"/>
          </p:cNvCxnSpPr>
          <p:nvPr/>
        </p:nvCxnSpPr>
        <p:spPr>
          <a:xfrm flipV="1">
            <a:off x="5363061" y="1271516"/>
            <a:ext cx="345591" cy="31232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155D9CF-F47B-F778-DE8E-39837E5B3204}"/>
              </a:ext>
            </a:extLst>
          </p:cNvPr>
          <p:cNvCxnSpPr>
            <a:stCxn id="27" idx="2"/>
          </p:cNvCxnSpPr>
          <p:nvPr/>
        </p:nvCxnSpPr>
        <p:spPr>
          <a:xfrm flipH="1" flipV="1">
            <a:off x="1879602" y="2355363"/>
            <a:ext cx="252413" cy="592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96A70651-E58F-4146-F627-5E1ABB902195}"/>
              </a:ext>
            </a:extLst>
          </p:cNvPr>
          <p:cNvSpPr/>
          <p:nvPr/>
        </p:nvSpPr>
        <p:spPr>
          <a:xfrm>
            <a:off x="4356102" y="2224086"/>
            <a:ext cx="180975" cy="180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5A5789D7-987E-D6E1-EAD6-FDE758D83716}"/>
              </a:ext>
            </a:extLst>
          </p:cNvPr>
          <p:cNvSpPr/>
          <p:nvPr/>
        </p:nvSpPr>
        <p:spPr>
          <a:xfrm>
            <a:off x="4032252" y="2795586"/>
            <a:ext cx="180975" cy="180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A9036C8-5E86-8D62-752A-F45436E453CF}"/>
              </a:ext>
            </a:extLst>
          </p:cNvPr>
          <p:cNvSpPr/>
          <p:nvPr/>
        </p:nvSpPr>
        <p:spPr>
          <a:xfrm>
            <a:off x="2903539" y="2752724"/>
            <a:ext cx="180975" cy="180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5D12E95-DF33-7439-4409-76B2B2415FE0}"/>
              </a:ext>
            </a:extLst>
          </p:cNvPr>
          <p:cNvSpPr/>
          <p:nvPr/>
        </p:nvSpPr>
        <p:spPr>
          <a:xfrm>
            <a:off x="3327401" y="3276599"/>
            <a:ext cx="180975" cy="180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E6C2A53-B534-FE68-219F-13980116DDD3}"/>
              </a:ext>
            </a:extLst>
          </p:cNvPr>
          <p:cNvSpPr/>
          <p:nvPr/>
        </p:nvSpPr>
        <p:spPr>
          <a:xfrm>
            <a:off x="3603627" y="2333624"/>
            <a:ext cx="180975" cy="180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BA6D9C7-D2C6-2B93-6DE4-FCB74F808B70}"/>
              </a:ext>
            </a:extLst>
          </p:cNvPr>
          <p:cNvSpPr/>
          <p:nvPr/>
        </p:nvSpPr>
        <p:spPr>
          <a:xfrm>
            <a:off x="2994027" y="2181224"/>
            <a:ext cx="180975" cy="180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6209A6D-F7FB-EA17-E1F5-386549C8EC81}"/>
              </a:ext>
            </a:extLst>
          </p:cNvPr>
          <p:cNvSpPr/>
          <p:nvPr/>
        </p:nvSpPr>
        <p:spPr>
          <a:xfrm>
            <a:off x="2132015" y="2324099"/>
            <a:ext cx="180975" cy="180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Lightning Bolt 27">
            <a:extLst>
              <a:ext uri="{FF2B5EF4-FFF2-40B4-BE49-F238E27FC236}">
                <a16:creationId xmlns:a16="http://schemas.microsoft.com/office/drawing/2014/main" id="{264F54B9-8ADE-84F4-6BAF-987982678CC7}"/>
              </a:ext>
            </a:extLst>
          </p:cNvPr>
          <p:cNvSpPr/>
          <p:nvPr/>
        </p:nvSpPr>
        <p:spPr>
          <a:xfrm>
            <a:off x="3261763" y="1926121"/>
            <a:ext cx="321160" cy="502717"/>
          </a:xfrm>
          <a:prstGeom prst="lightningBol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809276A-F065-D0E9-534E-CF25842B4530}"/>
              </a:ext>
            </a:extLst>
          </p:cNvPr>
          <p:cNvSpPr/>
          <p:nvPr/>
        </p:nvSpPr>
        <p:spPr>
          <a:xfrm>
            <a:off x="5208589" y="1557336"/>
            <a:ext cx="180975" cy="180975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51E54DC-3AC6-5256-85A8-3EC1DFDCA454}"/>
              </a:ext>
            </a:extLst>
          </p:cNvPr>
          <p:cNvCxnSpPr>
            <a:stCxn id="32" idx="2"/>
            <a:endCxn id="24" idx="6"/>
          </p:cNvCxnSpPr>
          <p:nvPr/>
        </p:nvCxnSpPr>
        <p:spPr>
          <a:xfrm flipH="1" flipV="1">
            <a:off x="3508376" y="3367087"/>
            <a:ext cx="1295401" cy="28575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98C0C30-2973-EB85-87FF-63EF3FE7D43C}"/>
              </a:ext>
            </a:extLst>
          </p:cNvPr>
          <p:cNvCxnSpPr>
            <a:stCxn id="32" idx="5"/>
          </p:cNvCxnSpPr>
          <p:nvPr/>
        </p:nvCxnSpPr>
        <p:spPr>
          <a:xfrm>
            <a:off x="4958249" y="3716821"/>
            <a:ext cx="250340" cy="18366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>
            <a:extLst>
              <a:ext uri="{FF2B5EF4-FFF2-40B4-BE49-F238E27FC236}">
                <a16:creationId xmlns:a16="http://schemas.microsoft.com/office/drawing/2014/main" id="{8448B2B3-E950-6BA0-07C2-0CFAE3AC57E1}"/>
              </a:ext>
            </a:extLst>
          </p:cNvPr>
          <p:cNvSpPr/>
          <p:nvPr/>
        </p:nvSpPr>
        <p:spPr>
          <a:xfrm>
            <a:off x="4803777" y="3562349"/>
            <a:ext cx="180975" cy="180975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BC567FA-FDA1-34E2-3CB5-C65D6F155064}"/>
              </a:ext>
            </a:extLst>
          </p:cNvPr>
          <p:cNvGrpSpPr/>
          <p:nvPr/>
        </p:nvGrpSpPr>
        <p:grpSpPr>
          <a:xfrm>
            <a:off x="1757891" y="4380994"/>
            <a:ext cx="3805340" cy="1248157"/>
            <a:chOff x="79569" y="4304669"/>
            <a:chExt cx="4596664" cy="1567612"/>
          </a:xfrm>
        </p:grpSpPr>
        <p:sp>
          <p:nvSpPr>
            <p:cNvPr id="34" name="Lightning Bolt 33">
              <a:extLst>
                <a:ext uri="{FF2B5EF4-FFF2-40B4-BE49-F238E27FC236}">
                  <a16:creationId xmlns:a16="http://schemas.microsoft.com/office/drawing/2014/main" id="{9DF89270-0EB1-065C-EC7C-3A5336896D2B}"/>
                </a:ext>
              </a:extLst>
            </p:cNvPr>
            <p:cNvSpPr/>
            <p:nvPr/>
          </p:nvSpPr>
          <p:spPr>
            <a:xfrm>
              <a:off x="426448" y="4375449"/>
              <a:ext cx="146214" cy="228870"/>
            </a:xfrm>
            <a:prstGeom prst="lightningBolt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49797BE-2977-257E-F2C6-EBA13C3ABF37}"/>
                </a:ext>
              </a:extLst>
            </p:cNvPr>
            <p:cNvSpPr txBox="1"/>
            <p:nvPr/>
          </p:nvSpPr>
          <p:spPr>
            <a:xfrm>
              <a:off x="635287" y="4375015"/>
              <a:ext cx="2959581" cy="3092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>
                  <a:solidFill>
                    <a:srgbClr val="5B6770"/>
                  </a:solidFill>
                </a:rPr>
                <a:t>Location of the fault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7D5B3ED1-8FCA-806A-43CA-5BCA3B8B7425}"/>
                </a:ext>
              </a:extLst>
            </p:cNvPr>
            <p:cNvSpPr/>
            <p:nvPr/>
          </p:nvSpPr>
          <p:spPr>
            <a:xfrm>
              <a:off x="373349" y="4675936"/>
              <a:ext cx="252413" cy="239832"/>
            </a:xfrm>
            <a:prstGeom prst="ellipse">
              <a:avLst/>
            </a:prstGeom>
            <a:solidFill>
              <a:srgbClr val="DEE1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B9A201D-F90B-76B7-1223-0045731440EB}"/>
                </a:ext>
              </a:extLst>
            </p:cNvPr>
            <p:cNvSpPr txBox="1"/>
            <p:nvPr/>
          </p:nvSpPr>
          <p:spPr>
            <a:xfrm>
              <a:off x="635287" y="4668678"/>
              <a:ext cx="3799151" cy="3092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>
                  <a:solidFill>
                    <a:srgbClr val="5B6770"/>
                  </a:solidFill>
                </a:rPr>
                <a:t>Area affected by voltage dip resulting from the fault</a:t>
              </a: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1EE9AD1A-ABFA-0B1E-5C86-594942D32CC1}"/>
                </a:ext>
              </a:extLst>
            </p:cNvPr>
            <p:cNvGrpSpPr/>
            <p:nvPr/>
          </p:nvGrpSpPr>
          <p:grpSpPr>
            <a:xfrm>
              <a:off x="427283" y="5012842"/>
              <a:ext cx="4248950" cy="309239"/>
              <a:chOff x="3546859" y="5305811"/>
              <a:chExt cx="4248950" cy="309239"/>
            </a:xfrm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6F9703B6-0153-7382-D5F3-2AF04E318106}"/>
                  </a:ext>
                </a:extLst>
              </p:cNvPr>
              <p:cNvSpPr/>
              <p:nvPr/>
            </p:nvSpPr>
            <p:spPr>
              <a:xfrm>
                <a:off x="3546859" y="5346747"/>
                <a:ext cx="159233" cy="159233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077AF5B-723F-4DE3-3789-30CA321AFED5}"/>
                  </a:ext>
                </a:extLst>
              </p:cNvPr>
              <p:cNvSpPr txBox="1"/>
              <p:nvPr/>
            </p:nvSpPr>
            <p:spPr>
              <a:xfrm>
                <a:off x="3762206" y="5305811"/>
                <a:ext cx="4033603" cy="3092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>
                    <a:solidFill>
                      <a:srgbClr val="5B6770"/>
                    </a:solidFill>
                  </a:rPr>
                  <a:t>Equipment located outside the area of voltage dip</a:t>
                </a:r>
              </a:p>
            </p:txBody>
          </p: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BE3AB85-BCD1-4AAD-5FEC-AA8E015058DD}"/>
                </a:ext>
              </a:extLst>
            </p:cNvPr>
            <p:cNvGrpSpPr/>
            <p:nvPr/>
          </p:nvGrpSpPr>
          <p:grpSpPr>
            <a:xfrm>
              <a:off x="419923" y="5369766"/>
              <a:ext cx="4248947" cy="502515"/>
              <a:chOff x="3546859" y="5545230"/>
              <a:chExt cx="4248947" cy="502515"/>
            </a:xfrm>
          </p:grpSpPr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08AE28F1-C46E-1F8D-48BA-437C368140E0}"/>
                  </a:ext>
                </a:extLst>
              </p:cNvPr>
              <p:cNvSpPr txBox="1"/>
              <p:nvPr/>
            </p:nvSpPr>
            <p:spPr>
              <a:xfrm>
                <a:off x="3762206" y="5545230"/>
                <a:ext cx="4033600" cy="5025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>
                    <a:solidFill>
                      <a:srgbClr val="5B6770"/>
                    </a:solidFill>
                  </a:rPr>
                  <a:t>Equipment located inside the area of voltage dip (may trip if unable to ride-through)</a:t>
                </a:r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4F52FB48-8335-B5A0-B8E4-A2D01A99BA55}"/>
                  </a:ext>
                </a:extLst>
              </p:cNvPr>
              <p:cNvSpPr/>
              <p:nvPr/>
            </p:nvSpPr>
            <p:spPr>
              <a:xfrm>
                <a:off x="3546859" y="5594397"/>
                <a:ext cx="159233" cy="159233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DE3B9E14-EC86-FC01-1BBA-98E0E7BC2369}"/>
                </a:ext>
              </a:extLst>
            </p:cNvPr>
            <p:cNvSpPr/>
            <p:nvPr/>
          </p:nvSpPr>
          <p:spPr>
            <a:xfrm>
              <a:off x="79569" y="4304669"/>
              <a:ext cx="4512924" cy="1561480"/>
            </a:xfrm>
            <a:prstGeom prst="roundRect">
              <a:avLst/>
            </a:prstGeom>
            <a:noFill/>
            <a:ln>
              <a:solidFill>
                <a:srgbClr val="890C5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90101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2F184-C37F-9B28-AF92-C8B62AB67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 Electronic Load SOL/IROL Monitoring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C9E2658-7F47-A4B4-765B-F895496528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1067095"/>
            <a:ext cx="11689848" cy="487650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404794-74B6-6BB4-B41C-0CE3943E1D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959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35E0E-5D57-4A86-F250-116618331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Large Electronic Load Limit Instruction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1E278D-3C1D-40FA-959A-CD3145D3D2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B51C7E5-59A0-EBB1-9DE3-9B999DBA3A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5456219"/>
              </p:ext>
            </p:extLst>
          </p:nvPr>
        </p:nvGraphicFramePr>
        <p:xfrm>
          <a:off x="762000" y="1469204"/>
          <a:ext cx="11145747" cy="4446926"/>
        </p:xfrm>
        <a:graphic>
          <a:graphicData uri="http://schemas.openxmlformats.org/drawingml/2006/table">
            <a:tbl>
              <a:tblPr/>
              <a:tblGrid>
                <a:gridCol w="4567610">
                  <a:extLst>
                    <a:ext uri="{9D8B030D-6E8A-4147-A177-3AD203B41FA5}">
                      <a16:colId xmlns:a16="http://schemas.microsoft.com/office/drawing/2014/main" val="14151389"/>
                    </a:ext>
                  </a:extLst>
                </a:gridCol>
                <a:gridCol w="1151662">
                  <a:extLst>
                    <a:ext uri="{9D8B030D-6E8A-4147-A177-3AD203B41FA5}">
                      <a16:colId xmlns:a16="http://schemas.microsoft.com/office/drawing/2014/main" val="1293887476"/>
                    </a:ext>
                  </a:extLst>
                </a:gridCol>
                <a:gridCol w="1151662">
                  <a:extLst>
                    <a:ext uri="{9D8B030D-6E8A-4147-A177-3AD203B41FA5}">
                      <a16:colId xmlns:a16="http://schemas.microsoft.com/office/drawing/2014/main" val="1064453389"/>
                    </a:ext>
                  </a:extLst>
                </a:gridCol>
                <a:gridCol w="1151662">
                  <a:extLst>
                    <a:ext uri="{9D8B030D-6E8A-4147-A177-3AD203B41FA5}">
                      <a16:colId xmlns:a16="http://schemas.microsoft.com/office/drawing/2014/main" val="3544120198"/>
                    </a:ext>
                  </a:extLst>
                </a:gridCol>
                <a:gridCol w="1366379">
                  <a:extLst>
                    <a:ext uri="{9D8B030D-6E8A-4147-A177-3AD203B41FA5}">
                      <a16:colId xmlns:a16="http://schemas.microsoft.com/office/drawing/2014/main" val="2951714273"/>
                    </a:ext>
                  </a:extLst>
                </a:gridCol>
                <a:gridCol w="1756772">
                  <a:extLst>
                    <a:ext uri="{9D8B030D-6E8A-4147-A177-3AD203B41FA5}">
                      <a16:colId xmlns:a16="http://schemas.microsoft.com/office/drawing/2014/main" val="2392921144"/>
                    </a:ext>
                  </a:extLst>
                </a:gridCol>
              </a:tblGrid>
              <a:tr h="5159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Large Elec. Load SOL Region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4073077"/>
                  </a:ext>
                </a:extLst>
              </a:tr>
              <a:tr h="4913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E97132"/>
                          </a:solidFill>
                          <a:effectLst/>
                          <a:latin typeface="Aptos Narrow" panose="020B0004020202020204" pitchFamily="34" charset="0"/>
                        </a:rPr>
                        <a:t>Total LL MW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70C0"/>
                          </a:solidFill>
                          <a:effectLst/>
                          <a:latin typeface="Aptos Narrow" panose="020B0004020202020204" pitchFamily="34" charset="0"/>
                        </a:rPr>
                        <a:t>Cluster Limit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4154818"/>
                  </a:ext>
                </a:extLst>
              </a:tr>
              <a:tr h="4913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 Approved MW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E97132"/>
                          </a:solidFill>
                          <a:effectLst/>
                          <a:latin typeface="Aptos Narrow" panose="020B0004020202020204" pitchFamily="34" charset="0"/>
                        </a:rPr>
                        <a:t>3800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476264"/>
                  </a:ext>
                </a:extLst>
              </a:tr>
              <a:tr h="4913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Percent of Total LL MW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52.63%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22.37%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25.00%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8821160"/>
                  </a:ext>
                </a:extLst>
              </a:tr>
              <a:tr h="4913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TO Limit to not exceed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1368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582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650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70C0"/>
                          </a:solidFill>
                          <a:effectLst/>
                          <a:latin typeface="Aptos Narrow" panose="020B0004020202020204" pitchFamily="34" charset="0"/>
                        </a:rPr>
                        <a:t>2600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6006938"/>
                  </a:ext>
                </a:extLst>
              </a:tr>
              <a:tr h="491373">
                <a:tc gridSpan="4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  <a:ea typeface="+mn-ea"/>
                          <a:cs typeface="+mn-cs"/>
                        </a:rPr>
                        <a:t>TO will receive limit via Mitigation Plan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2797551"/>
                  </a:ext>
                </a:extLst>
              </a:tr>
              <a:tr h="491373">
                <a:tc gridSpan="4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LELs without ride through capability in each LEL region by TO provided via Mitigation Plan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7724105"/>
                  </a:ext>
                </a:extLst>
              </a:tr>
              <a:tr h="491373">
                <a:tc gridSpan="4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Loads curtailed limited to LELs without ride through capability in each load region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5378604"/>
                  </a:ext>
                </a:extLst>
              </a:tr>
              <a:tr h="49137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C00000"/>
                          </a:solidFill>
                          <a:effectLst/>
                          <a:latin typeface="Aptos Narrow" panose="020B0004020202020204" pitchFamily="34" charset="0"/>
                        </a:rPr>
                        <a:t>TO Load Ratio Share given via Mitigation Plan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20332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1250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0F777-3E0D-A329-B689-5EF97906D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88589"/>
            <a:ext cx="11379200" cy="5280822"/>
          </a:xfrm>
        </p:spPr>
        <p:txBody>
          <a:bodyPr/>
          <a:lstStyle/>
          <a:p>
            <a:pPr marL="0" indent="0" algn="ctr">
              <a:buNone/>
            </a:pPr>
            <a:endParaRPr lang="en-US" sz="24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buNone/>
            </a:pPr>
            <a:endParaRPr lang="en-US" sz="24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buNone/>
            </a:pPr>
            <a:endParaRPr lang="en-US" sz="24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buNone/>
            </a:pPr>
            <a:endParaRPr lang="en-US" sz="24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en-US" sz="44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Questions</a:t>
            </a:r>
            <a:endParaRPr lang="en-US" sz="24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70862-69DC-EAF1-93B5-A6902B188E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58473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Template Widescreen - Confidential.potx  -  Read-Only" id="{BF26AD03-251B-4F0F-B288-D7AE55E7B30F}" vid="{556BD09E-CA76-4767-A27B-85AE241444E9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 Template Widescreen - Confidential.potx  -  Read-Only" id="{BF26AD03-251B-4F0F-B288-D7AE55E7B30F}" vid="{05CA1303-5A55-40EA-8A35-1B7B2E962CFE}"/>
    </a:ext>
  </a:extLst>
</a:theme>
</file>

<file path=ppt/theme/theme3.xml><?xml version="1.0" encoding="utf-8"?>
<a:theme xmlns:a="http://schemas.openxmlformats.org/drawingml/2006/main" name="Vertic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Template Widescreen - Confidential.potx  -  Read-Only" id="{BF26AD03-251B-4F0F-B288-D7AE55E7B30F}" vid="{7199A5C1-4C3D-4921-93B2-27EB80AEA99C}"/>
    </a:ext>
  </a:extLst>
</a:theme>
</file>

<file path=ppt/theme/theme4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0f6bd377a20fd807022af7c242a5f6d1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3cd54cdcc8ce6596be0db7cc58664dce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Confidential</Audience>
  </documentManagement>
</p:properties>
</file>

<file path=customXml/itemProps1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2C7D91B-9F09-4459-A853-0928084984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A526C54-2038-4DDB-9077-84C80FF069E0}">
  <ds:schemaRefs>
    <ds:schemaRef ds:uri="http://purl.org/dc/terms/"/>
    <ds:schemaRef ds:uri="http://schemas.microsoft.com/office/2006/documentManagement/types"/>
    <ds:schemaRef ds:uri="3c917f14-8d40-4289-92aa-fd10f73581c9"/>
    <ds:schemaRef ds:uri="http://www.w3.org/XML/1998/namespace"/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LL SOL Load Curtailment_TOs</Template>
  <TotalTime>3716</TotalTime>
  <Words>221</Words>
  <Application>Microsoft Office PowerPoint</Application>
  <PresentationFormat>Widescreen</PresentationFormat>
  <Paragraphs>64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 Narrow</vt:lpstr>
      <vt:lpstr>Arial</vt:lpstr>
      <vt:lpstr>Calibri</vt:lpstr>
      <vt:lpstr>Cover Slide</vt:lpstr>
      <vt:lpstr>Horizontal Theme</vt:lpstr>
      <vt:lpstr>Vertical Theme</vt:lpstr>
      <vt:lpstr>1_Custom Design</vt:lpstr>
      <vt:lpstr>PowerPoint Presentation</vt:lpstr>
      <vt:lpstr>Large Electronic Load SOL/IROL Region Example</vt:lpstr>
      <vt:lpstr>Large Electronic Load SOL/IROL Monitoring</vt:lpstr>
      <vt:lpstr>TO Large Electronic Load Limit Instruction </vt:lpstr>
      <vt:lpstr>PowerPoint Presentation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Garcia, Freddy</dc:creator>
  <cp:lastModifiedBy>Garcia, Freddy</cp:lastModifiedBy>
  <cp:revision>10</cp:revision>
  <cp:lastPrinted>2017-10-10T21:31:05Z</cp:lastPrinted>
  <dcterms:created xsi:type="dcterms:W3CDTF">2025-10-27T15:59:06Z</dcterms:created>
  <dcterms:modified xsi:type="dcterms:W3CDTF">2025-11-19T22:05:12Z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SIP_Label_6be50e56-0289-4d99-8c99-a0e8ec56f24f_Enabled">
    <vt:lpwstr>true</vt:lpwstr>
  </property>
  <property fmtid="{D5CDD505-2E9C-101B-9397-08002B2CF9AE}" pid="4" name="MSIP_Label_6be50e56-0289-4d99-8c99-a0e8ec56f24f_SetDate">
    <vt:lpwstr>2025-08-15T19:54:13Z</vt:lpwstr>
  </property>
  <property fmtid="{D5CDD505-2E9C-101B-9397-08002B2CF9AE}" pid="5" name="MSIP_Label_6be50e56-0289-4d99-8c99-a0e8ec56f24f_Method">
    <vt:lpwstr>Privileged</vt:lpwstr>
  </property>
  <property fmtid="{D5CDD505-2E9C-101B-9397-08002B2CF9AE}" pid="6" name="MSIP_Label_6be50e56-0289-4d99-8c99-a0e8ec56f24f_Name">
    <vt:lpwstr>Confidential</vt:lpwstr>
  </property>
  <property fmtid="{D5CDD505-2E9C-101B-9397-08002B2CF9AE}" pid="7" name="MSIP_Label_6be50e56-0289-4d99-8c99-a0e8ec56f24f_SiteId">
    <vt:lpwstr>0afb747d-bff7-4596-a9fc-950ef9e0ec45</vt:lpwstr>
  </property>
  <property fmtid="{D5CDD505-2E9C-101B-9397-08002B2CF9AE}" pid="8" name="MSIP_Label_6be50e56-0289-4d99-8c99-a0e8ec56f24f_ActionId">
    <vt:lpwstr>5d4f50c0-14b5-47d0-936c-d39876db5054</vt:lpwstr>
  </property>
  <property fmtid="{D5CDD505-2E9C-101B-9397-08002B2CF9AE}" pid="9" name="MSIP_Label_6be50e56-0289-4d99-8c99-a0e8ec56f24f_ContentBits">
    <vt:lpwstr>0</vt:lpwstr>
  </property>
  <property fmtid="{D5CDD505-2E9C-101B-9397-08002B2CF9AE}" pid="10" name="MSIP_Label_6be50e56-0289-4d99-8c99-a0e8ec56f24f_Tag">
    <vt:lpwstr>10, 0, 1, 1</vt:lpwstr>
  </property>
</Properties>
</file>