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25"/>
  </p:notesMasterIdLst>
  <p:handoutMasterIdLst>
    <p:handoutMasterId r:id="rId26"/>
  </p:handoutMasterIdLst>
  <p:sldIdLst>
    <p:sldId id="260" r:id="rId6"/>
    <p:sldId id="267" r:id="rId7"/>
    <p:sldId id="268" r:id="rId8"/>
    <p:sldId id="269" r:id="rId9"/>
    <p:sldId id="270" r:id="rId10"/>
    <p:sldId id="271" r:id="rId11"/>
    <p:sldId id="272" r:id="rId12"/>
    <p:sldId id="273" r:id="rId13"/>
    <p:sldId id="275" r:id="rId14"/>
    <p:sldId id="274" r:id="rId15"/>
    <p:sldId id="276" r:id="rId16"/>
    <p:sldId id="277" r:id="rId17"/>
    <p:sldId id="278" r:id="rId18"/>
    <p:sldId id="279" r:id="rId19"/>
    <p:sldId id="280" r:id="rId20"/>
    <p:sldId id="281" r:id="rId21"/>
    <p:sldId id="282" r:id="rId22"/>
    <p:sldId id="284" r:id="rId23"/>
    <p:sldId id="283" r:id="rId2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112" d="100"/>
          <a:sy n="112" d="100"/>
        </p:scale>
        <p:origin x="516" y="324"/>
      </p:cViewPr>
      <p:guideLst>
        <p:guide orient="horz" pos="2160"/>
        <p:guide pos="384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11/19/2025</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dirty="0"/>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11/19/2025</a:t>
            </a:fld>
            <a:endParaRPr lang="en-US"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dirty="0"/>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dirty="0"/>
          </a:p>
        </p:txBody>
      </p:sp>
    </p:spTree>
    <p:extLst>
      <p:ext uri="{BB962C8B-B14F-4D97-AF65-F5344CB8AC3E}">
        <p14:creationId xmlns:p14="http://schemas.microsoft.com/office/powerpoint/2010/main" val="28893434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lvl1pPr>
              <a:defRPr>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dirty="0"/>
              <a:t>Footer text goes here.</a:t>
            </a:r>
          </a:p>
        </p:txBody>
      </p:sp>
      <p:sp>
        <p:nvSpPr>
          <p:cNvPr id="7"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990601"/>
            <a:ext cx="113792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8" name="Footer Placeholder 4"/>
          <p:cNvSpPr>
            <a:spLocks noGrp="1"/>
          </p:cNvSpPr>
          <p:nvPr>
            <p:ph type="ftr" sz="quarter" idx="11"/>
          </p:nvPr>
        </p:nvSpPr>
        <p:spPr>
          <a:xfrm>
            <a:off x="3657600" y="6553200"/>
            <a:ext cx="5384800" cy="228600"/>
          </a:xfrm>
        </p:spPr>
        <p:txBody>
          <a:bodyPr/>
          <a:lstStyle/>
          <a:p>
            <a:r>
              <a:rPr lang="en-US" dirty="0"/>
              <a:t>Footer text goes here.</a:t>
            </a: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dirty="0"/>
              <a:t>Footer text goes here.</a:t>
            </a:r>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dirty="0"/>
          </a:p>
        </p:txBody>
      </p:sp>
      <p:sp>
        <p:nvSpPr>
          <p:cNvPr id="5" name="Content Placeholder 4"/>
          <p:cNvSpPr>
            <a:spLocks noGrp="1"/>
          </p:cNvSpPr>
          <p:nvPr>
            <p:ph sz="half" idx="1"/>
          </p:nvPr>
        </p:nvSpPr>
        <p:spPr>
          <a:xfrm>
            <a:off x="838200" y="990601"/>
            <a:ext cx="51816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6172200" y="990601"/>
            <a:ext cx="51816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8" name="Rectangle 7"/>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4673600" y="0"/>
            <a:ext cx="75184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33349" y="2876278"/>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657600" y="6553200"/>
            <a:ext cx="53848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Footer text goes here.</a:t>
            </a:r>
          </a:p>
        </p:txBody>
      </p:sp>
      <p:cxnSp>
        <p:nvCxnSpPr>
          <p:cNvPr id="7" name="Straight Connector 6"/>
          <p:cNvCxnSpPr/>
          <p:nvPr userDrawn="1"/>
        </p:nvCxnSpPr>
        <p:spPr>
          <a:xfrm>
            <a:off x="101600" y="6477000"/>
            <a:ext cx="100584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667000" y="6477001"/>
            <a:ext cx="950976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332734" y="6248400"/>
            <a:ext cx="1181866" cy="457200"/>
          </a:xfrm>
          <a:prstGeom prst="rect">
            <a:avLst/>
          </a:prstGeom>
        </p:spPr>
      </p:pic>
      <p:sp>
        <p:nvSpPr>
          <p:cNvPr id="9" name="TextBox 8"/>
          <p:cNvSpPr txBox="1"/>
          <p:nvPr userDrawn="1"/>
        </p:nvSpPr>
        <p:spPr>
          <a:xfrm>
            <a:off x="72901" y="6553200"/>
            <a:ext cx="943100"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hyperlink" Target="https://www.ercot.com/calendar/10242025-LLWG-Meeting" TargetMode="External"/><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hyperlink" Target="https://www.ercot.com/calendar/09192025-LLWG-Meeting-_-Webex" TargetMode="External"/><Relationship Id="rId5" Type="http://schemas.openxmlformats.org/officeDocument/2006/relationships/hyperlink" Target="https://www.ercot.com/calendar/07112025-LLWG-Meeting" TargetMode="External"/><Relationship Id="rId4" Type="http://schemas.openxmlformats.org/officeDocument/2006/relationships/hyperlink" Target="https://www.ercot.com/calendar/06132025-Large-Load-Workshop"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334000" y="2105561"/>
            <a:ext cx="5646034" cy="4062651"/>
          </a:xfrm>
          <a:prstGeom prst="rect">
            <a:avLst/>
          </a:prstGeom>
          <a:noFill/>
        </p:spPr>
        <p:txBody>
          <a:bodyPr wrap="square" rtlCol="0">
            <a:spAutoFit/>
          </a:bodyPr>
          <a:lstStyle/>
          <a:p>
            <a:r>
              <a:rPr lang="en-US" sz="2400" b="1" dirty="0">
                <a:solidFill>
                  <a:schemeClr val="tx2"/>
                </a:solidFill>
              </a:rPr>
              <a:t>Large Electronic Load Ride-Through Requirements</a:t>
            </a:r>
          </a:p>
          <a:p>
            <a:endParaRPr lang="en-US" sz="2400" b="1" dirty="0">
              <a:solidFill>
                <a:schemeClr val="tx2"/>
              </a:solidFill>
            </a:endParaRPr>
          </a:p>
          <a:p>
            <a:r>
              <a:rPr lang="en-US" sz="2400" b="1" dirty="0">
                <a:solidFill>
                  <a:schemeClr val="tx2"/>
                </a:solidFill>
              </a:rPr>
              <a:t>NOGRR 282 and NPRR 1308</a:t>
            </a:r>
          </a:p>
          <a:p>
            <a:endParaRPr lang="en-US" dirty="0">
              <a:solidFill>
                <a:schemeClr val="tx2"/>
              </a:solidFill>
            </a:endParaRPr>
          </a:p>
          <a:p>
            <a:endParaRPr lang="en-US" dirty="0">
              <a:solidFill>
                <a:schemeClr val="tx2"/>
              </a:solidFill>
            </a:endParaRPr>
          </a:p>
          <a:p>
            <a:endParaRPr lang="en-US" dirty="0">
              <a:solidFill>
                <a:schemeClr val="tx2"/>
              </a:solidFill>
            </a:endParaRPr>
          </a:p>
          <a:p>
            <a:r>
              <a:rPr lang="en-US" dirty="0">
                <a:solidFill>
                  <a:schemeClr val="tx2"/>
                </a:solidFill>
              </a:rPr>
              <a:t>Patrick Gravois</a:t>
            </a:r>
          </a:p>
          <a:p>
            <a:r>
              <a:rPr lang="en-US" dirty="0">
                <a:solidFill>
                  <a:schemeClr val="tx2"/>
                </a:solidFill>
              </a:rPr>
              <a:t>Operations Engineer – Event Analysis</a:t>
            </a:r>
          </a:p>
          <a:p>
            <a:endParaRPr lang="en-US" dirty="0">
              <a:solidFill>
                <a:schemeClr val="tx2"/>
              </a:solidFill>
            </a:endParaRPr>
          </a:p>
          <a:p>
            <a:endParaRPr lang="en-US" dirty="0">
              <a:solidFill>
                <a:schemeClr val="tx2"/>
              </a:solidFill>
            </a:endParaRPr>
          </a:p>
          <a:p>
            <a:r>
              <a:rPr lang="en-US" dirty="0">
                <a:solidFill>
                  <a:schemeClr val="tx2"/>
                </a:solidFill>
              </a:rPr>
              <a:t>LLWG</a:t>
            </a:r>
          </a:p>
          <a:p>
            <a:r>
              <a:rPr lang="en-US" dirty="0">
                <a:solidFill>
                  <a:schemeClr val="tx2"/>
                </a:solidFill>
              </a:rPr>
              <a:t>November 20, 2025</a:t>
            </a:r>
          </a:p>
        </p:txBody>
      </p:sp>
    </p:spTree>
    <p:extLst>
      <p:ext uri="{BB962C8B-B14F-4D97-AF65-F5344CB8AC3E}">
        <p14:creationId xmlns:p14="http://schemas.microsoft.com/office/powerpoint/2010/main" val="730603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84106-F5E3-8A2E-57ED-F40315A3E243}"/>
              </a:ext>
            </a:extLst>
          </p:cNvPr>
          <p:cNvSpPr>
            <a:spLocks noGrp="1"/>
          </p:cNvSpPr>
          <p:nvPr>
            <p:ph type="title"/>
          </p:nvPr>
        </p:nvSpPr>
        <p:spPr/>
        <p:txBody>
          <a:bodyPr/>
          <a:lstStyle/>
          <a:p>
            <a:r>
              <a:rPr lang="en-US" dirty="0"/>
              <a:t>Section 2.14: Voltage Ride-Through Requirements for LELs</a:t>
            </a:r>
          </a:p>
        </p:txBody>
      </p:sp>
      <p:pic>
        <p:nvPicPr>
          <p:cNvPr id="6" name="Content Placeholder 5">
            <a:extLst>
              <a:ext uri="{FF2B5EF4-FFF2-40B4-BE49-F238E27FC236}">
                <a16:creationId xmlns:a16="http://schemas.microsoft.com/office/drawing/2014/main" id="{FAA0ED8A-7E2B-A35C-64D0-E9EA2658F7EC}"/>
              </a:ext>
            </a:extLst>
          </p:cNvPr>
          <p:cNvPicPr>
            <a:picLocks noGrp="1" noChangeAspect="1"/>
          </p:cNvPicPr>
          <p:nvPr>
            <p:ph idx="1"/>
          </p:nvPr>
        </p:nvPicPr>
        <p:blipFill>
          <a:blip r:embed="rId2"/>
          <a:stretch>
            <a:fillRect/>
          </a:stretch>
        </p:blipFill>
        <p:spPr>
          <a:xfrm>
            <a:off x="2490475" y="822960"/>
            <a:ext cx="7211050" cy="3840480"/>
          </a:xfrm>
          <a:prstGeom prst="rect">
            <a:avLst/>
          </a:prstGeom>
        </p:spPr>
      </p:pic>
      <p:sp>
        <p:nvSpPr>
          <p:cNvPr id="4" name="Slide Number Placeholder 3">
            <a:extLst>
              <a:ext uri="{FF2B5EF4-FFF2-40B4-BE49-F238E27FC236}">
                <a16:creationId xmlns:a16="http://schemas.microsoft.com/office/drawing/2014/main" id="{42BE0689-FDE7-5B22-4B4A-DC658E9FA3A4}"/>
              </a:ext>
            </a:extLst>
          </p:cNvPr>
          <p:cNvSpPr>
            <a:spLocks noGrp="1"/>
          </p:cNvSpPr>
          <p:nvPr>
            <p:ph type="sldNum" sz="quarter" idx="4"/>
          </p:nvPr>
        </p:nvSpPr>
        <p:spPr/>
        <p:txBody>
          <a:bodyPr/>
          <a:lstStyle/>
          <a:p>
            <a:fld id="{1D93BD3E-1E9A-4970-A6F7-E7AC52762E0C}" type="slidenum">
              <a:rPr lang="en-US" smtClean="0"/>
              <a:pPr/>
              <a:t>10</a:t>
            </a:fld>
            <a:endParaRPr lang="en-US" dirty="0"/>
          </a:p>
        </p:txBody>
      </p:sp>
      <p:sp>
        <p:nvSpPr>
          <p:cNvPr id="8" name="TextBox 7">
            <a:extLst>
              <a:ext uri="{FF2B5EF4-FFF2-40B4-BE49-F238E27FC236}">
                <a16:creationId xmlns:a16="http://schemas.microsoft.com/office/drawing/2014/main" id="{AB68C3C7-0F09-428B-B5D3-6A9CEFD4E54F}"/>
              </a:ext>
            </a:extLst>
          </p:cNvPr>
          <p:cNvSpPr txBox="1"/>
          <p:nvPr/>
        </p:nvSpPr>
        <p:spPr>
          <a:xfrm>
            <a:off x="508000" y="4678395"/>
            <a:ext cx="11074400" cy="1600438"/>
          </a:xfrm>
          <a:prstGeom prst="rect">
            <a:avLst/>
          </a:prstGeom>
          <a:noFill/>
        </p:spPr>
        <p:txBody>
          <a:bodyPr wrap="square">
            <a:spAutoFit/>
          </a:bodyPr>
          <a:lstStyle/>
          <a:p>
            <a:r>
              <a:rPr lang="en-US" sz="1600" dirty="0">
                <a:latin typeface="Times New Roman" panose="02020603050405020304" pitchFamily="18" charset="0"/>
                <a:cs typeface="Times New Roman" panose="02020603050405020304" pitchFamily="18" charset="0"/>
              </a:rPr>
              <a:t>(a)</a:t>
            </a:r>
            <a:r>
              <a:rPr lang="en-US" dirty="0"/>
              <a:t>	</a:t>
            </a:r>
            <a:r>
              <a:rPr lang="en-US" sz="1600" dirty="0">
                <a:latin typeface="Times New Roman" panose="02020603050405020304" pitchFamily="18" charset="0"/>
                <a:cs typeface="Times New Roman" panose="02020603050405020304" pitchFamily="18" charset="0"/>
              </a:rPr>
              <a:t>When voltage at the Service Delivery Point or, if the LEL co-located with a Generation Resource or Energy Storage 	Resource, at the POIB, remains within the continuous operating range in Table A during a disturbance or exceeds 1.1 per 	unit and remains below 1.2 per unit for less than 2 seconds for an overvoltage condition, the LEL shall continue 	consuming active power from the grid at the pre-disturbance level during the disturbance.</a:t>
            </a:r>
          </a:p>
          <a:p>
            <a:pPr marL="1200150" lvl="2" indent="-285750">
              <a:buFont typeface="Wingdings" panose="05000000000000000000" pitchFamily="2" charset="2"/>
              <a:buChar char="Ø"/>
            </a:pPr>
            <a:r>
              <a:rPr lang="en-US" sz="1600" i="1" dirty="0">
                <a:solidFill>
                  <a:schemeClr val="tx2"/>
                </a:solidFill>
                <a:cs typeface="Times New Roman" panose="02020603050405020304" pitchFamily="18" charset="0"/>
              </a:rPr>
              <a:t>ERCOT does not expect LELs would need to reduce consumption for shallow voltage swells with duration under 2 seconds.</a:t>
            </a:r>
          </a:p>
        </p:txBody>
      </p:sp>
    </p:spTree>
    <p:extLst>
      <p:ext uri="{BB962C8B-B14F-4D97-AF65-F5344CB8AC3E}">
        <p14:creationId xmlns:p14="http://schemas.microsoft.com/office/powerpoint/2010/main" val="14094344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CA341-275E-AE51-A855-A3FAFC7E8DEF}"/>
              </a:ext>
            </a:extLst>
          </p:cNvPr>
          <p:cNvSpPr>
            <a:spLocks noGrp="1"/>
          </p:cNvSpPr>
          <p:nvPr>
            <p:ph type="title"/>
          </p:nvPr>
        </p:nvSpPr>
        <p:spPr/>
        <p:txBody>
          <a:bodyPr/>
          <a:lstStyle/>
          <a:p>
            <a:r>
              <a:rPr lang="en-US" dirty="0"/>
              <a:t>Section 2.14: Voltage Ride-Through Requirements for LELs</a:t>
            </a:r>
          </a:p>
        </p:txBody>
      </p:sp>
      <p:pic>
        <p:nvPicPr>
          <p:cNvPr id="6" name="Content Placeholder 5">
            <a:extLst>
              <a:ext uri="{FF2B5EF4-FFF2-40B4-BE49-F238E27FC236}">
                <a16:creationId xmlns:a16="http://schemas.microsoft.com/office/drawing/2014/main" id="{D6804D31-4F3C-A719-7D4D-B49669EF173D}"/>
              </a:ext>
            </a:extLst>
          </p:cNvPr>
          <p:cNvPicPr>
            <a:picLocks noGrp="1" noChangeAspect="1"/>
          </p:cNvPicPr>
          <p:nvPr>
            <p:ph idx="1"/>
          </p:nvPr>
        </p:nvPicPr>
        <p:blipFill>
          <a:blip r:embed="rId2"/>
          <a:stretch>
            <a:fillRect/>
          </a:stretch>
        </p:blipFill>
        <p:spPr>
          <a:xfrm>
            <a:off x="2490474" y="822960"/>
            <a:ext cx="7211052" cy="3840480"/>
          </a:xfrm>
          <a:prstGeom prst="rect">
            <a:avLst/>
          </a:prstGeom>
        </p:spPr>
      </p:pic>
      <p:sp>
        <p:nvSpPr>
          <p:cNvPr id="4" name="Slide Number Placeholder 3">
            <a:extLst>
              <a:ext uri="{FF2B5EF4-FFF2-40B4-BE49-F238E27FC236}">
                <a16:creationId xmlns:a16="http://schemas.microsoft.com/office/drawing/2014/main" id="{075953FC-24A7-ED4E-D812-DB867E5A7A67}"/>
              </a:ext>
            </a:extLst>
          </p:cNvPr>
          <p:cNvSpPr>
            <a:spLocks noGrp="1"/>
          </p:cNvSpPr>
          <p:nvPr>
            <p:ph type="sldNum" sz="quarter" idx="4"/>
          </p:nvPr>
        </p:nvSpPr>
        <p:spPr/>
        <p:txBody>
          <a:bodyPr/>
          <a:lstStyle/>
          <a:p>
            <a:fld id="{1D93BD3E-1E9A-4970-A6F7-E7AC52762E0C}" type="slidenum">
              <a:rPr lang="en-US" smtClean="0"/>
              <a:pPr/>
              <a:t>11</a:t>
            </a:fld>
            <a:endParaRPr lang="en-US" dirty="0"/>
          </a:p>
        </p:txBody>
      </p:sp>
      <p:sp>
        <p:nvSpPr>
          <p:cNvPr id="8" name="TextBox 7">
            <a:extLst>
              <a:ext uri="{FF2B5EF4-FFF2-40B4-BE49-F238E27FC236}">
                <a16:creationId xmlns:a16="http://schemas.microsoft.com/office/drawing/2014/main" id="{92F23849-F4A6-F06D-F5BD-376E652D8F5D}"/>
              </a:ext>
            </a:extLst>
          </p:cNvPr>
          <p:cNvSpPr txBox="1"/>
          <p:nvPr/>
        </p:nvSpPr>
        <p:spPr>
          <a:xfrm>
            <a:off x="536486" y="4800600"/>
            <a:ext cx="10746811" cy="1323439"/>
          </a:xfrm>
          <a:prstGeom prst="rect">
            <a:avLst/>
          </a:prstGeom>
          <a:noFill/>
        </p:spPr>
        <p:txBody>
          <a:bodyPr wrap="square">
            <a:spAutoFit/>
          </a:bodyPr>
          <a:lstStyle/>
          <a:p>
            <a:r>
              <a:rPr lang="en-US" sz="1600" dirty="0">
                <a:latin typeface="Times New Roman" panose="02020603050405020304" pitchFamily="18" charset="0"/>
                <a:cs typeface="Times New Roman" panose="02020603050405020304" pitchFamily="18" charset="0"/>
              </a:rPr>
              <a:t>(b)	When voltage at the Service Delivery Point or POIB falls below 0.9 per unit but remains above 0.8 per unit and then 	returns to above 0.9 per unit within 2 seconds, the LEL shall continue consuming active power from 	the grid during 	the low voltage condition. In such cases, the LEL may reduce its active power consumption proportional to the 	voltage drop but shall return to 90% of its pre-disturbance consumption level from the grid within one second of 	voltage at the Service Delivery Point or POIB returning to above 0.9 per unit.</a:t>
            </a:r>
          </a:p>
        </p:txBody>
      </p:sp>
    </p:spTree>
    <p:extLst>
      <p:ext uri="{BB962C8B-B14F-4D97-AF65-F5344CB8AC3E}">
        <p14:creationId xmlns:p14="http://schemas.microsoft.com/office/powerpoint/2010/main" val="26722182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ABD61-AE01-55A3-1EDF-66970531BDFA}"/>
              </a:ext>
            </a:extLst>
          </p:cNvPr>
          <p:cNvSpPr>
            <a:spLocks noGrp="1"/>
          </p:cNvSpPr>
          <p:nvPr>
            <p:ph type="title"/>
          </p:nvPr>
        </p:nvSpPr>
        <p:spPr/>
        <p:txBody>
          <a:bodyPr/>
          <a:lstStyle/>
          <a:p>
            <a:r>
              <a:rPr lang="en-US" dirty="0"/>
              <a:t>Section 2.14: Voltage Ride-Through Requirements for LELs</a:t>
            </a:r>
          </a:p>
        </p:txBody>
      </p:sp>
      <p:pic>
        <p:nvPicPr>
          <p:cNvPr id="6" name="Content Placeholder 5">
            <a:extLst>
              <a:ext uri="{FF2B5EF4-FFF2-40B4-BE49-F238E27FC236}">
                <a16:creationId xmlns:a16="http://schemas.microsoft.com/office/drawing/2014/main" id="{6D695B28-FC1D-5F84-4E04-13CDCED3202F}"/>
              </a:ext>
            </a:extLst>
          </p:cNvPr>
          <p:cNvPicPr>
            <a:picLocks noGrp="1" noChangeAspect="1"/>
          </p:cNvPicPr>
          <p:nvPr>
            <p:ph idx="1"/>
          </p:nvPr>
        </p:nvPicPr>
        <p:blipFill>
          <a:blip r:embed="rId2"/>
          <a:stretch>
            <a:fillRect/>
          </a:stretch>
        </p:blipFill>
        <p:spPr>
          <a:xfrm>
            <a:off x="2490474" y="822960"/>
            <a:ext cx="7211052" cy="3840480"/>
          </a:xfrm>
          <a:prstGeom prst="rect">
            <a:avLst/>
          </a:prstGeom>
        </p:spPr>
      </p:pic>
      <p:sp>
        <p:nvSpPr>
          <p:cNvPr id="4" name="Slide Number Placeholder 3">
            <a:extLst>
              <a:ext uri="{FF2B5EF4-FFF2-40B4-BE49-F238E27FC236}">
                <a16:creationId xmlns:a16="http://schemas.microsoft.com/office/drawing/2014/main" id="{FA148EA9-AF75-3F2F-B200-F8E687F608DB}"/>
              </a:ext>
            </a:extLst>
          </p:cNvPr>
          <p:cNvSpPr>
            <a:spLocks noGrp="1"/>
          </p:cNvSpPr>
          <p:nvPr>
            <p:ph type="sldNum" sz="quarter" idx="4"/>
          </p:nvPr>
        </p:nvSpPr>
        <p:spPr/>
        <p:txBody>
          <a:bodyPr/>
          <a:lstStyle/>
          <a:p>
            <a:fld id="{1D93BD3E-1E9A-4970-A6F7-E7AC52762E0C}" type="slidenum">
              <a:rPr lang="en-US" smtClean="0"/>
              <a:pPr/>
              <a:t>12</a:t>
            </a:fld>
            <a:endParaRPr lang="en-US" dirty="0"/>
          </a:p>
        </p:txBody>
      </p:sp>
      <p:sp>
        <p:nvSpPr>
          <p:cNvPr id="8" name="TextBox 7">
            <a:extLst>
              <a:ext uri="{FF2B5EF4-FFF2-40B4-BE49-F238E27FC236}">
                <a16:creationId xmlns:a16="http://schemas.microsoft.com/office/drawing/2014/main" id="{CBA2CAFC-E650-32D8-3CE5-38F3E5051A18}"/>
              </a:ext>
            </a:extLst>
          </p:cNvPr>
          <p:cNvSpPr txBox="1"/>
          <p:nvPr/>
        </p:nvSpPr>
        <p:spPr>
          <a:xfrm>
            <a:off x="543791" y="4800600"/>
            <a:ext cx="11104418" cy="1323439"/>
          </a:xfrm>
          <a:prstGeom prst="rect">
            <a:avLst/>
          </a:prstGeom>
          <a:noFill/>
        </p:spPr>
        <p:txBody>
          <a:bodyPr wrap="square">
            <a:spAutoFit/>
          </a:bodyPr>
          <a:lstStyle/>
          <a:p>
            <a:r>
              <a:rPr lang="en-US" sz="1600" dirty="0">
                <a:latin typeface="Times New Roman" panose="02020603050405020304" pitchFamily="18" charset="0"/>
                <a:cs typeface="Times New Roman" panose="02020603050405020304" pitchFamily="18" charset="0"/>
              </a:rPr>
              <a:t>(c)	For any voltage condition at the Service Delivery Point or POIB that an LEL is required to ride-through and involves a 	voltage condition below 0.8 per unit, the LEL may decrease active power consumption from the grid but shall return to at 	least 90% of its pre-disturbance consumption level from the grid within one second of voltage at the Service Delivery 	Point or POIB returning to above 0.90 per unit. Additional performance requirements for the allowable reduction of 	consumption in active power when voltage drops below 0.8 per unit are defined as follows: </a:t>
            </a:r>
            <a:r>
              <a:rPr lang="en-US" sz="1600" i="1" dirty="0">
                <a:solidFill>
                  <a:schemeClr val="tx2"/>
                </a:solidFill>
                <a:cs typeface="Times New Roman" panose="02020603050405020304" pitchFamily="18" charset="0"/>
              </a:rPr>
              <a:t>(next slides)</a:t>
            </a:r>
            <a:endParaRPr lang="en-US" sz="1600" dirty="0">
              <a:latin typeface="Times New Roman" panose="02020603050405020304" pitchFamily="18" charset="0"/>
              <a:cs typeface="Times New Roman" panose="02020603050405020304" pitchFamily="18" charset="0"/>
            </a:endParaRPr>
          </a:p>
        </p:txBody>
      </p:sp>
      <p:cxnSp>
        <p:nvCxnSpPr>
          <p:cNvPr id="10" name="Straight Arrow Connector 9">
            <a:extLst>
              <a:ext uri="{FF2B5EF4-FFF2-40B4-BE49-F238E27FC236}">
                <a16:creationId xmlns:a16="http://schemas.microsoft.com/office/drawing/2014/main" id="{66A63A92-598C-065F-EF10-8D3B010AECBE}"/>
              </a:ext>
            </a:extLst>
          </p:cNvPr>
          <p:cNvCxnSpPr>
            <a:cxnSpLocks/>
          </p:cNvCxnSpPr>
          <p:nvPr/>
        </p:nvCxnSpPr>
        <p:spPr>
          <a:xfrm>
            <a:off x="1905000" y="2514600"/>
            <a:ext cx="1447800" cy="381000"/>
          </a:xfrm>
          <a:prstGeom prst="straightConnector1">
            <a:avLst/>
          </a:prstGeom>
          <a:ln w="38100" cap="flat" cmpd="sng" algn="ctr">
            <a:solidFill>
              <a:schemeClr val="accent6"/>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1" name="TextBox 10">
            <a:extLst>
              <a:ext uri="{FF2B5EF4-FFF2-40B4-BE49-F238E27FC236}">
                <a16:creationId xmlns:a16="http://schemas.microsoft.com/office/drawing/2014/main" id="{63B663C5-BA40-4D3C-E44E-C20957FB4CDD}"/>
              </a:ext>
            </a:extLst>
          </p:cNvPr>
          <p:cNvSpPr txBox="1"/>
          <p:nvPr/>
        </p:nvSpPr>
        <p:spPr>
          <a:xfrm>
            <a:off x="152400" y="1905000"/>
            <a:ext cx="1752600" cy="738664"/>
          </a:xfrm>
          <a:prstGeom prst="rect">
            <a:avLst/>
          </a:prstGeom>
          <a:noFill/>
          <a:ln>
            <a:solidFill>
              <a:schemeClr val="tx1"/>
            </a:solidFill>
          </a:ln>
        </p:spPr>
        <p:txBody>
          <a:bodyPr wrap="square" rtlCol="0">
            <a:spAutoFit/>
          </a:bodyPr>
          <a:lstStyle/>
          <a:p>
            <a:r>
              <a:rPr lang="en-US" sz="1400" dirty="0">
                <a:solidFill>
                  <a:schemeClr val="tx2"/>
                </a:solidFill>
              </a:rPr>
              <a:t>May temporarily reduce active power consumption</a:t>
            </a:r>
          </a:p>
        </p:txBody>
      </p:sp>
    </p:spTree>
    <p:extLst>
      <p:ext uri="{BB962C8B-B14F-4D97-AF65-F5344CB8AC3E}">
        <p14:creationId xmlns:p14="http://schemas.microsoft.com/office/powerpoint/2010/main" val="33983089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1DF774-3CF4-FD37-A4F4-AA536BA2CD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CFF6A5-7978-12DB-BBBC-606698F5F079}"/>
              </a:ext>
            </a:extLst>
          </p:cNvPr>
          <p:cNvSpPr>
            <a:spLocks noGrp="1"/>
          </p:cNvSpPr>
          <p:nvPr>
            <p:ph type="title"/>
          </p:nvPr>
        </p:nvSpPr>
        <p:spPr/>
        <p:txBody>
          <a:bodyPr/>
          <a:lstStyle/>
          <a:p>
            <a:r>
              <a:rPr lang="en-US" dirty="0"/>
              <a:t>Section 2.14: Voltage Ride-Through Requirements for LELs</a:t>
            </a:r>
          </a:p>
        </p:txBody>
      </p:sp>
      <p:sp>
        <p:nvSpPr>
          <p:cNvPr id="4" name="Slide Number Placeholder 3">
            <a:extLst>
              <a:ext uri="{FF2B5EF4-FFF2-40B4-BE49-F238E27FC236}">
                <a16:creationId xmlns:a16="http://schemas.microsoft.com/office/drawing/2014/main" id="{C80D24AB-E5EC-3B1E-0A00-79F97E25B1D2}"/>
              </a:ext>
            </a:extLst>
          </p:cNvPr>
          <p:cNvSpPr>
            <a:spLocks noGrp="1"/>
          </p:cNvSpPr>
          <p:nvPr>
            <p:ph type="sldNum" sz="quarter" idx="4"/>
          </p:nvPr>
        </p:nvSpPr>
        <p:spPr/>
        <p:txBody>
          <a:bodyPr/>
          <a:lstStyle/>
          <a:p>
            <a:fld id="{1D93BD3E-1E9A-4970-A6F7-E7AC52762E0C}" type="slidenum">
              <a:rPr lang="en-US" smtClean="0"/>
              <a:pPr/>
              <a:t>13</a:t>
            </a:fld>
            <a:endParaRPr lang="en-US" dirty="0"/>
          </a:p>
        </p:txBody>
      </p:sp>
      <p:sp>
        <p:nvSpPr>
          <p:cNvPr id="5" name="TextBox 4">
            <a:extLst>
              <a:ext uri="{FF2B5EF4-FFF2-40B4-BE49-F238E27FC236}">
                <a16:creationId xmlns:a16="http://schemas.microsoft.com/office/drawing/2014/main" id="{819639C0-5598-90F1-99E2-414923584952}"/>
              </a:ext>
            </a:extLst>
          </p:cNvPr>
          <p:cNvSpPr txBox="1"/>
          <p:nvPr/>
        </p:nvSpPr>
        <p:spPr>
          <a:xfrm>
            <a:off x="554182" y="4683701"/>
            <a:ext cx="11176000" cy="1877437"/>
          </a:xfrm>
          <a:prstGeom prst="rect">
            <a:avLst/>
          </a:prstGeom>
          <a:noFill/>
        </p:spPr>
        <p:txBody>
          <a:bodyPr wrap="square">
            <a:spAutoFit/>
          </a:bodyPr>
          <a:lstStyle/>
          <a:p>
            <a:r>
              <a:rPr lang="en-US" sz="1400" dirty="0">
                <a:latin typeface="Times New Roman" panose="02020603050405020304" pitchFamily="18" charset="0"/>
                <a:cs typeface="Times New Roman" panose="02020603050405020304" pitchFamily="18" charset="0"/>
              </a:rPr>
              <a:t>(i)	For any LEL that  satisfies the requirements in paragraph (1)(b) above after November 14, 2025 but on or before January 1, 2028, if the LEL 	needs to temporarily reduce active power consumption from the grid to allow the facility to ride through the voltage disturbance in 	accordance with the performance requirements defined in paragraph (c) above, that reduction in active power shall be proportional to the 	voltage drop for any voltage between 0.8 and 0.5 per unit at the Service Delivery Point or POIB, if capable.  The LEL may reduce active 	power consumption as much as needed for voltage drops below 0.5 per unit.  If the LEL equipment is not capable of the performance 	described above, then the LEL may reduce active power consumption as much as necessary to remain connected to the grid but shall return 	to pre-disturbance consumption as defined in paragraph (c) above.</a:t>
            </a:r>
          </a:p>
          <a:p>
            <a:endParaRPr lang="en-US" dirty="0"/>
          </a:p>
        </p:txBody>
      </p:sp>
      <p:pic>
        <p:nvPicPr>
          <p:cNvPr id="10" name="Content Placeholder 9">
            <a:extLst>
              <a:ext uri="{FF2B5EF4-FFF2-40B4-BE49-F238E27FC236}">
                <a16:creationId xmlns:a16="http://schemas.microsoft.com/office/drawing/2014/main" id="{4975CB6C-0D46-2C0B-BED3-E283FF7D28D2}"/>
              </a:ext>
            </a:extLst>
          </p:cNvPr>
          <p:cNvPicPr>
            <a:picLocks noGrp="1" noChangeAspect="1"/>
          </p:cNvPicPr>
          <p:nvPr>
            <p:ph idx="1"/>
          </p:nvPr>
        </p:nvPicPr>
        <p:blipFill>
          <a:blip r:embed="rId2"/>
          <a:stretch>
            <a:fillRect/>
          </a:stretch>
        </p:blipFill>
        <p:spPr>
          <a:xfrm>
            <a:off x="2490474" y="822960"/>
            <a:ext cx="7211052" cy="3840480"/>
          </a:xfrm>
          <a:prstGeom prst="rect">
            <a:avLst/>
          </a:prstGeom>
        </p:spPr>
      </p:pic>
    </p:spTree>
    <p:extLst>
      <p:ext uri="{BB962C8B-B14F-4D97-AF65-F5344CB8AC3E}">
        <p14:creationId xmlns:p14="http://schemas.microsoft.com/office/powerpoint/2010/main" val="17550587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1A3FF3-AB05-3095-1042-33F7FF9B32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2BD1A8-33FC-F1EB-8D13-BD0BC2E19EA4}"/>
              </a:ext>
            </a:extLst>
          </p:cNvPr>
          <p:cNvSpPr>
            <a:spLocks noGrp="1"/>
          </p:cNvSpPr>
          <p:nvPr>
            <p:ph type="title"/>
          </p:nvPr>
        </p:nvSpPr>
        <p:spPr/>
        <p:txBody>
          <a:bodyPr/>
          <a:lstStyle/>
          <a:p>
            <a:r>
              <a:rPr lang="en-US" dirty="0"/>
              <a:t>Section 2.14: Voltage Ride-Through Requirements for LELs</a:t>
            </a:r>
          </a:p>
        </p:txBody>
      </p:sp>
      <p:sp>
        <p:nvSpPr>
          <p:cNvPr id="4" name="Slide Number Placeholder 3">
            <a:extLst>
              <a:ext uri="{FF2B5EF4-FFF2-40B4-BE49-F238E27FC236}">
                <a16:creationId xmlns:a16="http://schemas.microsoft.com/office/drawing/2014/main" id="{47CAEAC1-FA6D-E116-2E72-B87B0B25E7CF}"/>
              </a:ext>
            </a:extLst>
          </p:cNvPr>
          <p:cNvSpPr>
            <a:spLocks noGrp="1"/>
          </p:cNvSpPr>
          <p:nvPr>
            <p:ph type="sldNum" sz="quarter" idx="4"/>
          </p:nvPr>
        </p:nvSpPr>
        <p:spPr/>
        <p:txBody>
          <a:bodyPr/>
          <a:lstStyle/>
          <a:p>
            <a:fld id="{1D93BD3E-1E9A-4970-A6F7-E7AC52762E0C}" type="slidenum">
              <a:rPr lang="en-US" smtClean="0"/>
              <a:pPr/>
              <a:t>14</a:t>
            </a:fld>
            <a:endParaRPr lang="en-US" dirty="0"/>
          </a:p>
        </p:txBody>
      </p:sp>
      <p:sp>
        <p:nvSpPr>
          <p:cNvPr id="5" name="TextBox 4">
            <a:extLst>
              <a:ext uri="{FF2B5EF4-FFF2-40B4-BE49-F238E27FC236}">
                <a16:creationId xmlns:a16="http://schemas.microsoft.com/office/drawing/2014/main" id="{B1B03110-6261-0CF5-176F-2387CD37ACD9}"/>
              </a:ext>
            </a:extLst>
          </p:cNvPr>
          <p:cNvSpPr txBox="1"/>
          <p:nvPr/>
        </p:nvSpPr>
        <p:spPr>
          <a:xfrm>
            <a:off x="508000" y="4863353"/>
            <a:ext cx="10986774" cy="1169551"/>
          </a:xfrm>
          <a:prstGeom prst="rect">
            <a:avLst/>
          </a:prstGeom>
          <a:noFill/>
        </p:spPr>
        <p:txBody>
          <a:bodyPr wrap="square">
            <a:spAutoFit/>
          </a:bodyPr>
          <a:lstStyle/>
          <a:p>
            <a:r>
              <a:rPr lang="en-US" sz="1400" dirty="0">
                <a:latin typeface="Times New Roman" panose="02020603050405020304" pitchFamily="18" charset="0"/>
                <a:cs typeface="Times New Roman" panose="02020603050405020304" pitchFamily="18" charset="0"/>
              </a:rPr>
              <a:t>(ii)	For any LEL that satisfies the requirements in paragraph (1)(b) above after January 1, 2028, the LEL shall continue consuming active 	power from the grid when the voltage at the Service Delivery Point or POIB is between 0.8 and 0.5 per unit but may temporarily reduce 	active power consumption from the grid proportional to the voltage drop. When the voltage at the Service Delivery Point or POIB is below 	0.5 per unit, the LEL may reduce active power consumption as needed to allow the facility to ride through the voltage disturbance in 	accordance with the performance requirements defined in paragraph (c) above.</a:t>
            </a:r>
          </a:p>
        </p:txBody>
      </p:sp>
      <p:pic>
        <p:nvPicPr>
          <p:cNvPr id="10" name="Content Placeholder 9">
            <a:extLst>
              <a:ext uri="{FF2B5EF4-FFF2-40B4-BE49-F238E27FC236}">
                <a16:creationId xmlns:a16="http://schemas.microsoft.com/office/drawing/2014/main" id="{53E0F357-7025-E927-5AEC-FD26B2BC4024}"/>
              </a:ext>
            </a:extLst>
          </p:cNvPr>
          <p:cNvPicPr>
            <a:picLocks noGrp="1" noChangeAspect="1"/>
          </p:cNvPicPr>
          <p:nvPr>
            <p:ph idx="1"/>
          </p:nvPr>
        </p:nvPicPr>
        <p:blipFill>
          <a:blip r:embed="rId2"/>
          <a:stretch>
            <a:fillRect/>
          </a:stretch>
        </p:blipFill>
        <p:spPr>
          <a:xfrm>
            <a:off x="2490474" y="822960"/>
            <a:ext cx="7211052" cy="3840480"/>
          </a:xfrm>
          <a:prstGeom prst="rect">
            <a:avLst/>
          </a:prstGeom>
        </p:spPr>
      </p:pic>
    </p:spTree>
    <p:extLst>
      <p:ext uri="{BB962C8B-B14F-4D97-AF65-F5344CB8AC3E}">
        <p14:creationId xmlns:p14="http://schemas.microsoft.com/office/powerpoint/2010/main" val="30173984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15E9E-ACBC-49BB-BD63-D5B736A7F554}"/>
              </a:ext>
            </a:extLst>
          </p:cNvPr>
          <p:cNvSpPr>
            <a:spLocks noGrp="1"/>
          </p:cNvSpPr>
          <p:nvPr>
            <p:ph type="title"/>
          </p:nvPr>
        </p:nvSpPr>
        <p:spPr/>
        <p:txBody>
          <a:bodyPr/>
          <a:lstStyle/>
          <a:p>
            <a:r>
              <a:rPr lang="en-US" dirty="0"/>
              <a:t>Section 2.14: Voltage Ride-Through Requirements for LELs</a:t>
            </a:r>
          </a:p>
        </p:txBody>
      </p:sp>
      <p:sp>
        <p:nvSpPr>
          <p:cNvPr id="3" name="Content Placeholder 2">
            <a:extLst>
              <a:ext uri="{FF2B5EF4-FFF2-40B4-BE49-F238E27FC236}">
                <a16:creationId xmlns:a16="http://schemas.microsoft.com/office/drawing/2014/main" id="{65F9089C-F420-EB0B-498D-6585CF8F1A74}"/>
              </a:ext>
            </a:extLst>
          </p:cNvPr>
          <p:cNvSpPr>
            <a:spLocks noGrp="1"/>
          </p:cNvSpPr>
          <p:nvPr>
            <p:ph idx="1"/>
          </p:nvPr>
        </p:nvSpPr>
        <p:spPr>
          <a:xfrm>
            <a:off x="406400" y="990601"/>
            <a:ext cx="11379200" cy="5052221"/>
          </a:xfrm>
        </p:spPr>
        <p:txBody>
          <a:bodyPr/>
          <a:lstStyle/>
          <a:p>
            <a:pPr marL="0" indent="0">
              <a:buNone/>
            </a:pPr>
            <a:r>
              <a:rPr lang="en-US" sz="1600" dirty="0">
                <a:solidFill>
                  <a:schemeClr val="tx1"/>
                </a:solidFill>
                <a:latin typeface="Times New Roman" panose="02020603050405020304" pitchFamily="18" charset="0"/>
                <a:cs typeface="Times New Roman" panose="02020603050405020304" pitchFamily="18" charset="0"/>
              </a:rPr>
              <a:t>(2)(d)	When a voltage disturbance causes the voltage at the Service Delivery Point or POIB to drop outside the continuous operating 	range in Table A of paragraph (2) above, an LEL shall not consume electric current during the disturbance at a level that 	exceeds 125% of its maximum electric current consumption during normal operations.</a:t>
            </a:r>
          </a:p>
          <a:p>
            <a:pPr lvl="2">
              <a:buFont typeface="Wingdings" panose="05000000000000000000" pitchFamily="2" charset="2"/>
              <a:buChar char="Ø"/>
            </a:pPr>
            <a:r>
              <a:rPr lang="en-US" sz="1600" i="1" dirty="0">
                <a:cs typeface="Times New Roman" panose="02020603050405020304" pitchFamily="18" charset="0"/>
              </a:rPr>
              <a:t>Recommend that DWG and possibly SPWG review this threshold</a:t>
            </a:r>
          </a:p>
          <a:p>
            <a:pPr lvl="2">
              <a:buFont typeface="Wingdings" panose="05000000000000000000" pitchFamily="2" charset="2"/>
              <a:buChar char="Ø"/>
            </a:pPr>
            <a:r>
              <a:rPr lang="en-US" sz="1600" i="1" dirty="0">
                <a:cs typeface="Times New Roman" panose="02020603050405020304" pitchFamily="18" charset="0"/>
              </a:rPr>
              <a:t>LEL ride-through events have shown currents between 150-200% during voltage suppression</a:t>
            </a:r>
          </a:p>
          <a:p>
            <a:pPr lvl="2">
              <a:buFont typeface="Wingdings" panose="05000000000000000000" pitchFamily="2" charset="2"/>
              <a:buChar char="Ø"/>
            </a:pPr>
            <a:r>
              <a:rPr lang="en-US" sz="1600" i="1" dirty="0">
                <a:cs typeface="Times New Roman" panose="02020603050405020304" pitchFamily="18" charset="0"/>
              </a:rPr>
              <a:t>125% allows constant power for voltage sags down to 0.8 p.u.</a:t>
            </a:r>
          </a:p>
          <a:p>
            <a:pPr marL="914400" lvl="2" indent="0">
              <a:buNone/>
            </a:pPr>
            <a:endParaRPr lang="en-US" sz="1400" dirty="0">
              <a:latin typeface="Times New Roman" panose="02020603050405020304" pitchFamily="18" charset="0"/>
              <a:cs typeface="Times New Roman" panose="02020603050405020304" pitchFamily="18" charset="0"/>
            </a:endParaRPr>
          </a:p>
          <a:p>
            <a:pPr marL="0" indent="0">
              <a:buNone/>
            </a:pPr>
            <a:r>
              <a:rPr lang="en-US" sz="1600" dirty="0">
                <a:solidFill>
                  <a:schemeClr val="tx1"/>
                </a:solidFill>
                <a:latin typeface="Times New Roman" panose="02020603050405020304" pitchFamily="18" charset="0"/>
                <a:cs typeface="Times New Roman" panose="02020603050405020304" pitchFamily="18" charset="0"/>
              </a:rPr>
              <a:t>(3)	Nothing in paragraph (2) above shall be interpreted to require an LEL to trip or transfer load to backup generation for voltage 	conditions beyond those for which ride-through is required.</a:t>
            </a:r>
          </a:p>
          <a:p>
            <a:pPr marL="0" indent="0">
              <a:buNone/>
            </a:pPr>
            <a:endParaRPr lang="en-US" sz="1600" dirty="0">
              <a:solidFill>
                <a:schemeClr val="tx1"/>
              </a:solidFill>
              <a:latin typeface="Times New Roman" panose="02020603050405020304" pitchFamily="18" charset="0"/>
              <a:cs typeface="Times New Roman" panose="02020603050405020304" pitchFamily="18" charset="0"/>
            </a:endParaRPr>
          </a:p>
          <a:p>
            <a:pPr marL="0" indent="0">
              <a:buNone/>
            </a:pPr>
            <a:r>
              <a:rPr lang="en-US" sz="1600" dirty="0">
                <a:solidFill>
                  <a:schemeClr val="tx1"/>
                </a:solidFill>
                <a:latin typeface="Times New Roman" panose="02020603050405020304" pitchFamily="18" charset="0"/>
                <a:cs typeface="Times New Roman" panose="02020603050405020304" pitchFamily="18" charset="0"/>
              </a:rPr>
              <a:t>(4)	If installed and activated to trip or transfer the LEL, all protection systems (including but not limited to protection for over-	/under-voltage) shall enable the LEL to ride-through voltage conditions beyond those defined in paragraph (2) above to the 	maximum level the equipment allows.</a:t>
            </a:r>
            <a:endParaRPr lang="en-US" sz="1600" i="1" dirty="0">
              <a:latin typeface="Times New Roman" panose="02020603050405020304" pitchFamily="18" charset="0"/>
              <a:cs typeface="Times New Roman" panose="02020603050405020304" pitchFamily="18" charset="0"/>
            </a:endParaRPr>
          </a:p>
          <a:p>
            <a:pPr lvl="2">
              <a:buFont typeface="Wingdings" panose="05000000000000000000" pitchFamily="2" charset="2"/>
              <a:buChar char="Ø"/>
            </a:pPr>
            <a:r>
              <a:rPr lang="en-US" sz="1600" i="1" dirty="0">
                <a:cs typeface="Times New Roman" panose="02020603050405020304" pitchFamily="18" charset="0"/>
              </a:rPr>
              <a:t>Protection settings should be set for actual equipment tolerances and capabilities, not set directly or just outside the proposed ride-through curve.</a:t>
            </a:r>
          </a:p>
          <a:p>
            <a:pPr marL="914400" lvl="2" indent="0">
              <a:buNone/>
            </a:pPr>
            <a:endParaRPr lang="en-US" sz="1600" i="1" dirty="0">
              <a:latin typeface="Times New Roman" panose="02020603050405020304" pitchFamily="18" charset="0"/>
              <a:cs typeface="Times New Roman" panose="02020603050405020304" pitchFamily="18" charset="0"/>
            </a:endParaRPr>
          </a:p>
          <a:p>
            <a:pPr marL="914400" lvl="2" indent="0">
              <a:buNone/>
            </a:pPr>
            <a:endParaRPr lang="en-US" sz="1200" dirty="0">
              <a:solidFill>
                <a:schemeClr val="tx1"/>
              </a:solidFill>
              <a:latin typeface="Times New Roman" panose="02020603050405020304" pitchFamily="18" charset="0"/>
              <a:cs typeface="Times New Roman" panose="02020603050405020304" pitchFamily="18" charset="0"/>
            </a:endParaRPr>
          </a:p>
          <a:p>
            <a:pPr marL="0" indent="0">
              <a:buNone/>
            </a:pPr>
            <a:endParaRPr lang="en-US" dirty="0"/>
          </a:p>
        </p:txBody>
      </p:sp>
      <p:sp>
        <p:nvSpPr>
          <p:cNvPr id="4" name="Slide Number Placeholder 3">
            <a:extLst>
              <a:ext uri="{FF2B5EF4-FFF2-40B4-BE49-F238E27FC236}">
                <a16:creationId xmlns:a16="http://schemas.microsoft.com/office/drawing/2014/main" id="{D68F6B61-3D76-26D7-4BA2-A86E8C513E36}"/>
              </a:ext>
            </a:extLst>
          </p:cNvPr>
          <p:cNvSpPr>
            <a:spLocks noGrp="1"/>
          </p:cNvSpPr>
          <p:nvPr>
            <p:ph type="sldNum" sz="quarter" idx="4"/>
          </p:nvPr>
        </p:nvSpPr>
        <p:spPr/>
        <p:txBody>
          <a:bodyPr/>
          <a:lstStyle/>
          <a:p>
            <a:fld id="{1D93BD3E-1E9A-4970-A6F7-E7AC52762E0C}" type="slidenum">
              <a:rPr lang="en-US" smtClean="0"/>
              <a:pPr/>
              <a:t>15</a:t>
            </a:fld>
            <a:endParaRPr lang="en-US" dirty="0"/>
          </a:p>
        </p:txBody>
      </p:sp>
    </p:spTree>
    <p:extLst>
      <p:ext uri="{BB962C8B-B14F-4D97-AF65-F5344CB8AC3E}">
        <p14:creationId xmlns:p14="http://schemas.microsoft.com/office/powerpoint/2010/main" val="17017509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B5BB5-2374-5EDF-2A35-4D9D3751F406}"/>
              </a:ext>
            </a:extLst>
          </p:cNvPr>
          <p:cNvSpPr>
            <a:spLocks noGrp="1"/>
          </p:cNvSpPr>
          <p:nvPr>
            <p:ph type="title"/>
          </p:nvPr>
        </p:nvSpPr>
        <p:spPr/>
        <p:txBody>
          <a:bodyPr/>
          <a:lstStyle/>
          <a:p>
            <a:r>
              <a:rPr lang="en-US" dirty="0"/>
              <a:t>Section 2.14: Voltage Ride-Through Requirements for LELs</a:t>
            </a:r>
          </a:p>
        </p:txBody>
      </p:sp>
      <p:sp>
        <p:nvSpPr>
          <p:cNvPr id="3" name="Content Placeholder 2">
            <a:extLst>
              <a:ext uri="{FF2B5EF4-FFF2-40B4-BE49-F238E27FC236}">
                <a16:creationId xmlns:a16="http://schemas.microsoft.com/office/drawing/2014/main" id="{7AA992E8-405F-9498-FC72-277F6E359997}"/>
              </a:ext>
            </a:extLst>
          </p:cNvPr>
          <p:cNvSpPr>
            <a:spLocks noGrp="1"/>
          </p:cNvSpPr>
          <p:nvPr>
            <p:ph idx="1"/>
          </p:nvPr>
        </p:nvSpPr>
        <p:spPr>
          <a:xfrm>
            <a:off x="406400" y="990601"/>
            <a:ext cx="11379200" cy="5052221"/>
          </a:xfrm>
        </p:spPr>
        <p:txBody>
          <a:bodyPr/>
          <a:lstStyle/>
          <a:p>
            <a:pPr marL="0" indent="0">
              <a:buNone/>
            </a:pPr>
            <a:r>
              <a:rPr lang="en-US" sz="1600" dirty="0">
                <a:solidFill>
                  <a:schemeClr val="tx1"/>
                </a:solidFill>
                <a:latin typeface="Times New Roman" panose="02020603050405020304" pitchFamily="18" charset="0"/>
                <a:cs typeface="Times New Roman" panose="02020603050405020304" pitchFamily="18" charset="0"/>
              </a:rPr>
              <a:t>(5)	If instantaneous over-current or over-voltage protection systems are installed and activated to trip or transfer the LEL, they 	shall use filtered quantities or time delays to prevent misoperation while providing the desired equipment protection.  Any 	alternating current instantaneous over-voltage protection that could disrupt the LEL power consumption shall use a 	measurement window of at least one cycle of fundamental frequency.</a:t>
            </a:r>
          </a:p>
          <a:p>
            <a:pPr lvl="2">
              <a:buFont typeface="Wingdings" panose="05000000000000000000" pitchFamily="2" charset="2"/>
              <a:buChar char="Ø"/>
            </a:pPr>
            <a:r>
              <a:rPr lang="en-US" sz="1600" i="1" dirty="0">
                <a:cs typeface="Times New Roman" panose="02020603050405020304" pitchFamily="18" charset="0"/>
              </a:rPr>
              <a:t>Intent is to mitigate unnecessary protection system trips on instantaneous voltage measurements, as previously seen in IBR ride-through events</a:t>
            </a:r>
          </a:p>
          <a:p>
            <a:pPr lvl="2">
              <a:buFont typeface="Wingdings" panose="05000000000000000000" pitchFamily="2" charset="2"/>
              <a:buChar char="Ø"/>
            </a:pPr>
            <a:r>
              <a:rPr lang="en-US" sz="1600" i="1" dirty="0">
                <a:cs typeface="Times New Roman" panose="02020603050405020304" pitchFamily="18" charset="0"/>
              </a:rPr>
              <a:t>VRT curve based on RMS; language does not prohibit any instantaneous over-current or over-voltage from tripping equipment if it is needed to protect equipment</a:t>
            </a:r>
          </a:p>
          <a:p>
            <a:pPr marL="914400" lvl="2" indent="0">
              <a:buNone/>
            </a:pPr>
            <a:endParaRPr lang="en-US" sz="1600" dirty="0">
              <a:solidFill>
                <a:schemeClr val="tx1"/>
              </a:solidFill>
              <a:latin typeface="Times New Roman" panose="02020603050405020304" pitchFamily="18" charset="0"/>
              <a:cs typeface="Times New Roman" panose="02020603050405020304" pitchFamily="18" charset="0"/>
            </a:endParaRPr>
          </a:p>
          <a:p>
            <a:pPr marL="0" indent="0">
              <a:buNone/>
            </a:pPr>
            <a:r>
              <a:rPr lang="en-US" sz="1600" dirty="0">
                <a:solidFill>
                  <a:schemeClr val="tx1"/>
                </a:solidFill>
                <a:latin typeface="Times New Roman" panose="02020603050405020304" pitchFamily="18" charset="0"/>
                <a:cs typeface="Times New Roman" panose="02020603050405020304" pitchFamily="18" charset="0"/>
              </a:rPr>
              <a:t>(6)	An LEL shall not implement a load trip or transfer scheme that disconnects or transfers load to backup generation due solely 	to a certain number of voltage sags or swells within a certain period of time if the LEL is required under paragraph (2) above 	to ride through each such condition. </a:t>
            </a:r>
          </a:p>
          <a:p>
            <a:pPr lvl="2">
              <a:buFont typeface="Wingdings" panose="05000000000000000000" pitchFamily="2" charset="2"/>
              <a:buChar char="Ø"/>
            </a:pPr>
            <a:r>
              <a:rPr lang="en-US" sz="1600" i="1" dirty="0">
                <a:cs typeface="Times New Roman" panose="02020603050405020304" pitchFamily="18" charset="0"/>
              </a:rPr>
              <a:t>Intent is to mitigate risk as seen in northern Virginia events</a:t>
            </a:r>
          </a:p>
        </p:txBody>
      </p:sp>
      <p:sp>
        <p:nvSpPr>
          <p:cNvPr id="4" name="Slide Number Placeholder 3">
            <a:extLst>
              <a:ext uri="{FF2B5EF4-FFF2-40B4-BE49-F238E27FC236}">
                <a16:creationId xmlns:a16="http://schemas.microsoft.com/office/drawing/2014/main" id="{D002A550-6A47-ECA0-F330-159C1D6BF173}"/>
              </a:ext>
            </a:extLst>
          </p:cNvPr>
          <p:cNvSpPr>
            <a:spLocks noGrp="1"/>
          </p:cNvSpPr>
          <p:nvPr>
            <p:ph type="sldNum" sz="quarter" idx="4"/>
          </p:nvPr>
        </p:nvSpPr>
        <p:spPr/>
        <p:txBody>
          <a:bodyPr/>
          <a:lstStyle/>
          <a:p>
            <a:fld id="{1D93BD3E-1E9A-4970-A6F7-E7AC52762E0C}" type="slidenum">
              <a:rPr lang="en-US" smtClean="0"/>
              <a:pPr/>
              <a:t>16</a:t>
            </a:fld>
            <a:endParaRPr lang="en-US" dirty="0"/>
          </a:p>
        </p:txBody>
      </p:sp>
    </p:spTree>
    <p:extLst>
      <p:ext uri="{BB962C8B-B14F-4D97-AF65-F5344CB8AC3E}">
        <p14:creationId xmlns:p14="http://schemas.microsoft.com/office/powerpoint/2010/main" val="36388554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6287A0-0AE0-6768-864D-A8C71448F9C5}"/>
              </a:ext>
            </a:extLst>
          </p:cNvPr>
          <p:cNvSpPr>
            <a:spLocks noGrp="1"/>
          </p:cNvSpPr>
          <p:nvPr>
            <p:ph type="title"/>
          </p:nvPr>
        </p:nvSpPr>
        <p:spPr/>
        <p:txBody>
          <a:bodyPr/>
          <a:lstStyle/>
          <a:p>
            <a:r>
              <a:rPr lang="en-US" dirty="0"/>
              <a:t>LEL Ride-Through Performance Failures</a:t>
            </a:r>
          </a:p>
        </p:txBody>
      </p:sp>
      <p:sp>
        <p:nvSpPr>
          <p:cNvPr id="3" name="Content Placeholder 2">
            <a:extLst>
              <a:ext uri="{FF2B5EF4-FFF2-40B4-BE49-F238E27FC236}">
                <a16:creationId xmlns:a16="http://schemas.microsoft.com/office/drawing/2014/main" id="{51FBC7FE-9120-0C14-1F3C-706CDB187E1D}"/>
              </a:ext>
            </a:extLst>
          </p:cNvPr>
          <p:cNvSpPr>
            <a:spLocks noGrp="1"/>
          </p:cNvSpPr>
          <p:nvPr>
            <p:ph idx="1"/>
          </p:nvPr>
        </p:nvSpPr>
        <p:spPr>
          <a:xfrm>
            <a:off x="406400" y="762000"/>
            <a:ext cx="11379200" cy="5562600"/>
          </a:xfrm>
        </p:spPr>
        <p:txBody>
          <a:bodyPr/>
          <a:lstStyle/>
          <a:p>
            <a:r>
              <a:rPr lang="en-US" sz="1600" dirty="0"/>
              <a:t>Paragraph (7) in Sections 2.6.4 and 2.14 below:</a:t>
            </a:r>
          </a:p>
          <a:p>
            <a:pPr marL="0" indent="0">
              <a:buNone/>
            </a:pPr>
            <a:endParaRPr lang="en-US" sz="1600" dirty="0"/>
          </a:p>
          <a:p>
            <a:pPr marL="0" indent="0">
              <a:buNone/>
            </a:pPr>
            <a:r>
              <a:rPr lang="en-US" sz="1600" dirty="0">
                <a:solidFill>
                  <a:schemeClr val="tx1"/>
                </a:solidFill>
                <a:latin typeface="Times New Roman" panose="02020603050405020304" pitchFamily="18" charset="0"/>
                <a:cs typeface="Times New Roman" panose="02020603050405020304" pitchFamily="18" charset="0"/>
              </a:rPr>
              <a:t>(7)	If ERCOT determines that an LEL has failed to ride through a frequency/voltage disturbance in accordance with any 	requirement in this </a:t>
            </a:r>
            <a:r>
              <a:rPr lang="en-US" sz="1600" i="1" dirty="0">
                <a:solidFill>
                  <a:schemeClr val="tx1"/>
                </a:solidFill>
                <a:latin typeface="Times New Roman" panose="02020603050405020304" pitchFamily="18" charset="0"/>
                <a:cs typeface="Times New Roman" panose="02020603050405020304" pitchFamily="18" charset="0"/>
              </a:rPr>
              <a:t>Section 2.6.4/Section 2.14</a:t>
            </a:r>
            <a:r>
              <a:rPr lang="en-US" sz="1600" dirty="0">
                <a:solidFill>
                  <a:schemeClr val="tx1"/>
                </a:solidFill>
                <a:latin typeface="Times New Roman" panose="02020603050405020304" pitchFamily="18" charset="0"/>
                <a:cs typeface="Times New Roman" panose="02020603050405020304" pitchFamily="18" charset="0"/>
              </a:rPr>
              <a:t>:	</a:t>
            </a:r>
          </a:p>
          <a:p>
            <a:pPr marL="0" indent="0">
              <a:buNone/>
            </a:pPr>
            <a:r>
              <a:rPr lang="en-US" sz="1600" dirty="0">
                <a:solidFill>
                  <a:schemeClr val="tx1"/>
                </a:solidFill>
                <a:latin typeface="Times New Roman" panose="02020603050405020304" pitchFamily="18" charset="0"/>
                <a:cs typeface="Times New Roman" panose="02020603050405020304" pitchFamily="18" charset="0"/>
              </a:rPr>
              <a:t>	</a:t>
            </a:r>
          </a:p>
          <a:p>
            <a:pPr marL="0" indent="0">
              <a:buNone/>
            </a:pPr>
            <a:r>
              <a:rPr lang="en-US" sz="1600" dirty="0">
                <a:solidFill>
                  <a:schemeClr val="tx1"/>
                </a:solidFill>
                <a:latin typeface="Times New Roman" panose="02020603050405020304" pitchFamily="18" charset="0"/>
                <a:cs typeface="Times New Roman" panose="02020603050405020304" pitchFamily="18" charset="0"/>
              </a:rPr>
              <a:t>	(a)	The interconnecting TDSP shall provide available information to ERCOT to assist with ERCOT’s event analysis</a:t>
            </a:r>
          </a:p>
          <a:p>
            <a:pPr marL="0" indent="0">
              <a:buNone/>
            </a:pPr>
            <a:r>
              <a:rPr lang="en-US" sz="1600" dirty="0">
                <a:solidFill>
                  <a:schemeClr val="tx1"/>
                </a:solidFill>
                <a:latin typeface="Times New Roman" panose="02020603050405020304" pitchFamily="18" charset="0"/>
                <a:cs typeface="Times New Roman" panose="02020603050405020304" pitchFamily="18" charset="0"/>
              </a:rPr>
              <a:t>	</a:t>
            </a:r>
          </a:p>
          <a:p>
            <a:pPr marL="0" indent="0">
              <a:buNone/>
            </a:pPr>
            <a:r>
              <a:rPr lang="en-US" sz="1600" dirty="0">
                <a:solidFill>
                  <a:schemeClr val="tx1"/>
                </a:solidFill>
                <a:latin typeface="Times New Roman" panose="02020603050405020304" pitchFamily="18" charset="0"/>
                <a:cs typeface="Times New Roman" panose="02020603050405020304" pitchFamily="18" charset="0"/>
              </a:rPr>
              <a:t>	(b)	The Customer representing the LEL shall:		</a:t>
            </a:r>
          </a:p>
          <a:p>
            <a:pPr marL="0" indent="0">
              <a:buNone/>
            </a:pPr>
            <a:r>
              <a:rPr lang="en-US" sz="1600" dirty="0">
                <a:solidFill>
                  <a:schemeClr val="tx1"/>
                </a:solidFill>
                <a:latin typeface="Times New Roman" panose="02020603050405020304" pitchFamily="18" charset="0"/>
                <a:cs typeface="Times New Roman" panose="02020603050405020304" pitchFamily="18" charset="0"/>
              </a:rPr>
              <a:t>		(i)	Investigate and determine the root cause of the frequency/voltage ride-through failure and report the 				results of the investigation to ERCOT within 90 days of ERCOT’s request;		</a:t>
            </a:r>
          </a:p>
          <a:p>
            <a:pPr marL="0" indent="0">
              <a:buNone/>
            </a:pPr>
            <a:r>
              <a:rPr lang="en-US" sz="1600" dirty="0">
                <a:solidFill>
                  <a:schemeClr val="tx1"/>
                </a:solidFill>
                <a:latin typeface="Times New Roman" panose="02020603050405020304" pitchFamily="18" charset="0"/>
                <a:cs typeface="Times New Roman" panose="02020603050405020304" pitchFamily="18" charset="0"/>
              </a:rPr>
              <a:t>		(ii)	Develop a plan to ensure the LEL can meet the applicable ride-through performance requirements and 			submit the plan to ERCOT within 90 days of completion of (i) above; and		</a:t>
            </a:r>
          </a:p>
          <a:p>
            <a:pPr marL="0" indent="0">
              <a:buNone/>
            </a:pPr>
            <a:r>
              <a:rPr lang="en-US" sz="1600" dirty="0">
                <a:solidFill>
                  <a:schemeClr val="tx1"/>
                </a:solidFill>
                <a:latin typeface="Times New Roman" panose="02020603050405020304" pitchFamily="18" charset="0"/>
                <a:cs typeface="Times New Roman" panose="02020603050405020304" pitchFamily="18" charset="0"/>
              </a:rPr>
              <a:t>		(iii)	Implement the plan upon ERCOT approval within 180 days of (ii) above unless ERCOT approves a 				longer timeline.	</a:t>
            </a:r>
          </a:p>
          <a:p>
            <a:pPr marL="0" indent="0">
              <a:buNone/>
            </a:pPr>
            <a:r>
              <a:rPr lang="en-US" sz="1600" dirty="0">
                <a:solidFill>
                  <a:schemeClr val="tx1"/>
                </a:solidFill>
                <a:latin typeface="Times New Roman" panose="02020603050405020304" pitchFamily="18" charset="0"/>
                <a:cs typeface="Times New Roman" panose="02020603050405020304" pitchFamily="18" charset="0"/>
              </a:rPr>
              <a:t>	</a:t>
            </a:r>
          </a:p>
          <a:p>
            <a:pPr marL="0" indent="0">
              <a:buNone/>
            </a:pPr>
            <a:r>
              <a:rPr lang="en-US" sz="1600" dirty="0">
                <a:solidFill>
                  <a:schemeClr val="tx1"/>
                </a:solidFill>
                <a:latin typeface="Times New Roman" panose="02020603050405020304" pitchFamily="18" charset="0"/>
                <a:cs typeface="Times New Roman" panose="02020603050405020304" pitchFamily="18" charset="0"/>
              </a:rPr>
              <a:t>	(c)	Notwithstanding the requirements of paragraph (b) above, if ERCOT determines that the operation of an LEL 			following a failure to comply with the requirements of this Section 2.14 poses an imminent risk to local or system 		reliability, ERCOT may require the LEL to disconnect from the ERCOT System and remain disconnected until the 		Customer representing the LEL has demonstrated to ERCOT’s satisfaction that the LEL can comply with the ride-		through performance requirements of this Section.</a:t>
            </a:r>
          </a:p>
          <a:p>
            <a:pPr marL="0" indent="0">
              <a:buNone/>
            </a:pPr>
            <a:endParaRPr lang="en-US" sz="1600" dirty="0"/>
          </a:p>
        </p:txBody>
      </p:sp>
      <p:sp>
        <p:nvSpPr>
          <p:cNvPr id="4" name="Slide Number Placeholder 3">
            <a:extLst>
              <a:ext uri="{FF2B5EF4-FFF2-40B4-BE49-F238E27FC236}">
                <a16:creationId xmlns:a16="http://schemas.microsoft.com/office/drawing/2014/main" id="{A63FBAEC-F4D3-5B4F-E753-D6B7D0B2BBB2}"/>
              </a:ext>
            </a:extLst>
          </p:cNvPr>
          <p:cNvSpPr>
            <a:spLocks noGrp="1"/>
          </p:cNvSpPr>
          <p:nvPr>
            <p:ph type="sldNum" sz="quarter" idx="4"/>
          </p:nvPr>
        </p:nvSpPr>
        <p:spPr/>
        <p:txBody>
          <a:bodyPr/>
          <a:lstStyle/>
          <a:p>
            <a:fld id="{1D93BD3E-1E9A-4970-A6F7-E7AC52762E0C}" type="slidenum">
              <a:rPr lang="en-US" smtClean="0"/>
              <a:pPr/>
              <a:t>17</a:t>
            </a:fld>
            <a:endParaRPr lang="en-US" dirty="0"/>
          </a:p>
        </p:txBody>
      </p:sp>
    </p:spTree>
    <p:extLst>
      <p:ext uri="{BB962C8B-B14F-4D97-AF65-F5344CB8AC3E}">
        <p14:creationId xmlns:p14="http://schemas.microsoft.com/office/powerpoint/2010/main" val="33510311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E561B6-BB42-575C-60A5-415BEFE3FE2F}"/>
              </a:ext>
            </a:extLst>
          </p:cNvPr>
          <p:cNvSpPr>
            <a:spLocks noGrp="1"/>
          </p:cNvSpPr>
          <p:nvPr>
            <p:ph type="title"/>
          </p:nvPr>
        </p:nvSpPr>
        <p:spPr/>
        <p:txBody>
          <a:bodyPr/>
          <a:lstStyle/>
          <a:p>
            <a:r>
              <a:rPr lang="en-US" dirty="0"/>
              <a:t>Next Steps</a:t>
            </a:r>
          </a:p>
        </p:txBody>
      </p:sp>
      <p:sp>
        <p:nvSpPr>
          <p:cNvPr id="3" name="Content Placeholder 2">
            <a:extLst>
              <a:ext uri="{FF2B5EF4-FFF2-40B4-BE49-F238E27FC236}">
                <a16:creationId xmlns:a16="http://schemas.microsoft.com/office/drawing/2014/main" id="{AD89B1F3-EB43-C2C0-46F5-44F5A9A0BD3B}"/>
              </a:ext>
            </a:extLst>
          </p:cNvPr>
          <p:cNvSpPr>
            <a:spLocks noGrp="1"/>
          </p:cNvSpPr>
          <p:nvPr>
            <p:ph idx="1"/>
          </p:nvPr>
        </p:nvSpPr>
        <p:spPr/>
        <p:txBody>
          <a:bodyPr/>
          <a:lstStyle/>
          <a:p>
            <a:r>
              <a:rPr lang="en-US" sz="2000" dirty="0"/>
              <a:t>NPRR 1308 will go to December PRS</a:t>
            </a:r>
          </a:p>
          <a:p>
            <a:r>
              <a:rPr lang="en-US" sz="2000" dirty="0"/>
              <a:t>NOGRR 282 will go to December ROS</a:t>
            </a:r>
          </a:p>
          <a:p>
            <a:r>
              <a:rPr lang="en-US" sz="2000" dirty="0"/>
              <a:t>Stakeholders may submit formal comments as per the usual stakeholder process</a:t>
            </a:r>
          </a:p>
          <a:p>
            <a:pPr lvl="1"/>
            <a:r>
              <a:rPr lang="en-US" sz="1800" dirty="0"/>
              <a:t>If preferable, LEL developers and Market Participants can contact ERCOT staff with any questions or requests for meetings via email before submitting comments</a:t>
            </a:r>
          </a:p>
          <a:p>
            <a:pPr lvl="1"/>
            <a:endParaRPr lang="en-US" dirty="0"/>
          </a:p>
        </p:txBody>
      </p:sp>
      <p:sp>
        <p:nvSpPr>
          <p:cNvPr id="4" name="Slide Number Placeholder 3">
            <a:extLst>
              <a:ext uri="{FF2B5EF4-FFF2-40B4-BE49-F238E27FC236}">
                <a16:creationId xmlns:a16="http://schemas.microsoft.com/office/drawing/2014/main" id="{CC829DB3-B21B-1584-6AC9-7FB01BB3D424}"/>
              </a:ext>
            </a:extLst>
          </p:cNvPr>
          <p:cNvSpPr>
            <a:spLocks noGrp="1"/>
          </p:cNvSpPr>
          <p:nvPr>
            <p:ph type="sldNum" sz="quarter" idx="4"/>
          </p:nvPr>
        </p:nvSpPr>
        <p:spPr/>
        <p:txBody>
          <a:bodyPr/>
          <a:lstStyle/>
          <a:p>
            <a:fld id="{1D93BD3E-1E9A-4970-A6F7-E7AC52762E0C}" type="slidenum">
              <a:rPr lang="en-US" smtClean="0"/>
              <a:pPr/>
              <a:t>18</a:t>
            </a:fld>
            <a:endParaRPr lang="en-US" dirty="0"/>
          </a:p>
        </p:txBody>
      </p:sp>
    </p:spTree>
    <p:extLst>
      <p:ext uri="{BB962C8B-B14F-4D97-AF65-F5344CB8AC3E}">
        <p14:creationId xmlns:p14="http://schemas.microsoft.com/office/powerpoint/2010/main" val="14235695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1F2A7DB-DB02-1B3C-9F83-4A8AC8D038C1}"/>
              </a:ext>
            </a:extLst>
          </p:cNvPr>
          <p:cNvSpPr txBox="1"/>
          <p:nvPr/>
        </p:nvSpPr>
        <p:spPr>
          <a:xfrm>
            <a:off x="5178751" y="2895600"/>
            <a:ext cx="6553200" cy="923330"/>
          </a:xfrm>
          <a:prstGeom prst="rect">
            <a:avLst/>
          </a:prstGeom>
          <a:noFill/>
        </p:spPr>
        <p:txBody>
          <a:bodyPr wrap="square" rtlCol="0">
            <a:spAutoFit/>
          </a:bodyPr>
          <a:lstStyle/>
          <a:p>
            <a:pPr algn="ctr"/>
            <a:r>
              <a:rPr lang="en-US" sz="5400" b="1" dirty="0">
                <a:solidFill>
                  <a:schemeClr val="accent1"/>
                </a:solidFill>
              </a:rPr>
              <a:t>Questions?</a:t>
            </a:r>
          </a:p>
        </p:txBody>
      </p:sp>
    </p:spTree>
    <p:extLst>
      <p:ext uri="{BB962C8B-B14F-4D97-AF65-F5344CB8AC3E}">
        <p14:creationId xmlns:p14="http://schemas.microsoft.com/office/powerpoint/2010/main" val="40468517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dirty="0"/>
          </a:p>
        </p:txBody>
      </p:sp>
      <p:sp>
        <p:nvSpPr>
          <p:cNvPr id="5" name="Title 4"/>
          <p:cNvSpPr>
            <a:spLocks noGrp="1"/>
          </p:cNvSpPr>
          <p:nvPr>
            <p:ph type="title"/>
          </p:nvPr>
        </p:nvSpPr>
        <p:spPr/>
        <p:txBody>
          <a:bodyPr/>
          <a:lstStyle/>
          <a:p>
            <a:r>
              <a:rPr lang="en-US" dirty="0"/>
              <a:t>Background and Justification for NOGRR 282 / NPRR 1308</a:t>
            </a:r>
          </a:p>
        </p:txBody>
      </p:sp>
      <p:sp>
        <p:nvSpPr>
          <p:cNvPr id="6" name="Content Placeholder 5"/>
          <p:cNvSpPr>
            <a:spLocks noGrp="1"/>
          </p:cNvSpPr>
          <p:nvPr>
            <p:ph idx="1"/>
          </p:nvPr>
        </p:nvSpPr>
        <p:spPr>
          <a:xfrm>
            <a:off x="558800" y="961403"/>
            <a:ext cx="11074400" cy="1523999"/>
          </a:xfrm>
        </p:spPr>
        <p:txBody>
          <a:bodyPr/>
          <a:lstStyle/>
          <a:p>
            <a:r>
              <a:rPr lang="en-US" sz="1600" dirty="0"/>
              <a:t>ERCOT has observed many events over the last 3 years in which one or more Large Electronic Loads (LEL) have tripped or instantly reduced consumption during a system fault in which system protection operated as designed.</a:t>
            </a:r>
          </a:p>
          <a:p>
            <a:r>
              <a:rPr lang="en-US" sz="1600" dirty="0"/>
              <a:t>As LELs increase on the ERCOT system, similar events would increase in magnitude, potentially leading to a major event involving system frequency and voltage instability.</a:t>
            </a:r>
          </a:p>
          <a:p>
            <a:r>
              <a:rPr lang="en-US" sz="1600" dirty="0"/>
              <a:t>Ride-through performance requirements on LELs are needed to mitigate this risk.</a:t>
            </a:r>
          </a:p>
        </p:txBody>
      </p:sp>
      <p:pic>
        <p:nvPicPr>
          <p:cNvPr id="3" name="Picture 2">
            <a:extLst>
              <a:ext uri="{FF2B5EF4-FFF2-40B4-BE49-F238E27FC236}">
                <a16:creationId xmlns:a16="http://schemas.microsoft.com/office/drawing/2014/main" id="{FE40D212-3281-BAE5-EF29-C8A2DB6B81F3}"/>
              </a:ext>
            </a:extLst>
          </p:cNvPr>
          <p:cNvPicPr>
            <a:picLocks noChangeAspect="1"/>
          </p:cNvPicPr>
          <p:nvPr/>
        </p:nvPicPr>
        <p:blipFill>
          <a:blip r:embed="rId3"/>
          <a:stretch>
            <a:fillRect/>
          </a:stretch>
        </p:blipFill>
        <p:spPr>
          <a:xfrm>
            <a:off x="685800" y="2595345"/>
            <a:ext cx="7162800" cy="3554508"/>
          </a:xfrm>
          <a:prstGeom prst="rect">
            <a:avLst/>
          </a:prstGeom>
        </p:spPr>
      </p:pic>
      <p:sp>
        <p:nvSpPr>
          <p:cNvPr id="7" name="TextBox 6">
            <a:extLst>
              <a:ext uri="{FF2B5EF4-FFF2-40B4-BE49-F238E27FC236}">
                <a16:creationId xmlns:a16="http://schemas.microsoft.com/office/drawing/2014/main" id="{9351CC81-D8F7-464F-B59E-A2905BCE1F70}"/>
              </a:ext>
            </a:extLst>
          </p:cNvPr>
          <p:cNvSpPr txBox="1"/>
          <p:nvPr/>
        </p:nvSpPr>
        <p:spPr>
          <a:xfrm>
            <a:off x="8001000" y="3124200"/>
            <a:ext cx="3962400" cy="2339102"/>
          </a:xfrm>
          <a:prstGeom prst="rect">
            <a:avLst/>
          </a:prstGeom>
          <a:noFill/>
        </p:spPr>
        <p:txBody>
          <a:bodyPr wrap="square" rtlCol="0">
            <a:spAutoFit/>
          </a:bodyPr>
          <a:lstStyle/>
          <a:p>
            <a:r>
              <a:rPr lang="en-US" sz="1600" dirty="0">
                <a:solidFill>
                  <a:schemeClr val="tx2"/>
                </a:solidFill>
              </a:rPr>
              <a:t>Links to previous ERCOT presentations:</a:t>
            </a:r>
          </a:p>
          <a:p>
            <a:pPr marL="285750" indent="-285750">
              <a:buFont typeface="Arial" panose="020B0604020202020204" pitchFamily="34" charset="0"/>
              <a:buChar char="•"/>
            </a:pPr>
            <a:r>
              <a:rPr lang="en-US" sz="1600" dirty="0">
                <a:hlinkClick r:id="rId4"/>
              </a:rPr>
              <a:t>June 13 Large Load Workshop</a:t>
            </a:r>
            <a:endParaRPr lang="en-US" sz="1600" dirty="0"/>
          </a:p>
          <a:p>
            <a:pPr marL="285750" indent="-285750">
              <a:buFont typeface="Arial" panose="020B0604020202020204" pitchFamily="34" charset="0"/>
              <a:buChar char="•"/>
            </a:pPr>
            <a:r>
              <a:rPr lang="en-US" sz="1600" dirty="0">
                <a:hlinkClick r:id="rId5"/>
              </a:rPr>
              <a:t>July 11 LLWG</a:t>
            </a:r>
            <a:r>
              <a:rPr lang="en-US" sz="1600" dirty="0"/>
              <a:t> </a:t>
            </a:r>
            <a:r>
              <a:rPr lang="en-US" sz="1600" dirty="0">
                <a:solidFill>
                  <a:schemeClr val="tx2"/>
                </a:solidFill>
              </a:rPr>
              <a:t>(ERCOT LEL Ride-Through Criteria)</a:t>
            </a:r>
          </a:p>
          <a:p>
            <a:pPr marL="285750" indent="-285750">
              <a:buFont typeface="Arial" panose="020B0604020202020204" pitchFamily="34" charset="0"/>
              <a:buChar char="•"/>
            </a:pPr>
            <a:r>
              <a:rPr lang="en-US" sz="1600" dirty="0">
                <a:hlinkClick r:id="rId6"/>
              </a:rPr>
              <a:t>Sept. 19 LLWG</a:t>
            </a:r>
            <a:r>
              <a:rPr lang="en-US" sz="1600" dirty="0"/>
              <a:t> </a:t>
            </a:r>
            <a:r>
              <a:rPr lang="en-US" sz="1600" dirty="0">
                <a:solidFill>
                  <a:schemeClr val="tx2"/>
                </a:solidFill>
              </a:rPr>
              <a:t>(ERCOT study update presentations)</a:t>
            </a:r>
          </a:p>
          <a:p>
            <a:pPr marL="285750" indent="-285750">
              <a:buFont typeface="Arial" panose="020B0604020202020204" pitchFamily="34" charset="0"/>
              <a:buChar char="•"/>
            </a:pPr>
            <a:r>
              <a:rPr lang="en-US" sz="1600" dirty="0">
                <a:hlinkClick r:id="rId7"/>
              </a:rPr>
              <a:t>Oct. 24 LLWG </a:t>
            </a:r>
            <a:r>
              <a:rPr lang="en-US" sz="1600" dirty="0">
                <a:solidFill>
                  <a:schemeClr val="tx2"/>
                </a:solidFill>
              </a:rPr>
              <a:t>(ERCOT study update presentation)</a:t>
            </a:r>
          </a:p>
          <a:p>
            <a:endParaRPr lang="en-US" dirty="0"/>
          </a:p>
        </p:txBody>
      </p:sp>
    </p:spTree>
    <p:extLst>
      <p:ext uri="{BB962C8B-B14F-4D97-AF65-F5344CB8AC3E}">
        <p14:creationId xmlns:p14="http://schemas.microsoft.com/office/powerpoint/2010/main" val="31909273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A6A8B1-1BCA-6568-31B4-AB94BD7B1ADD}"/>
              </a:ext>
            </a:extLst>
          </p:cNvPr>
          <p:cNvSpPr>
            <a:spLocks noGrp="1"/>
          </p:cNvSpPr>
          <p:nvPr>
            <p:ph type="title"/>
          </p:nvPr>
        </p:nvSpPr>
        <p:spPr/>
        <p:txBody>
          <a:bodyPr/>
          <a:lstStyle/>
          <a:p>
            <a:r>
              <a:rPr lang="en-US" dirty="0"/>
              <a:t>NPRR 1308: Defining Large Electronic Load</a:t>
            </a:r>
          </a:p>
        </p:txBody>
      </p:sp>
      <p:sp>
        <p:nvSpPr>
          <p:cNvPr id="4" name="Slide Number Placeholder 3">
            <a:extLst>
              <a:ext uri="{FF2B5EF4-FFF2-40B4-BE49-F238E27FC236}">
                <a16:creationId xmlns:a16="http://schemas.microsoft.com/office/drawing/2014/main" id="{24433073-E5F7-7B6D-0EFA-CD6A30F5255D}"/>
              </a:ext>
            </a:extLst>
          </p:cNvPr>
          <p:cNvSpPr>
            <a:spLocks noGrp="1"/>
          </p:cNvSpPr>
          <p:nvPr>
            <p:ph type="sldNum" sz="quarter" idx="4"/>
          </p:nvPr>
        </p:nvSpPr>
        <p:spPr/>
        <p:txBody>
          <a:bodyPr/>
          <a:lstStyle/>
          <a:p>
            <a:fld id="{1D93BD3E-1E9A-4970-A6F7-E7AC52762E0C}" type="slidenum">
              <a:rPr lang="en-US" smtClean="0"/>
              <a:pPr/>
              <a:t>3</a:t>
            </a:fld>
            <a:endParaRPr lang="en-US" dirty="0"/>
          </a:p>
        </p:txBody>
      </p:sp>
      <p:sp>
        <p:nvSpPr>
          <p:cNvPr id="6" name="Rectangle 2">
            <a:extLst>
              <a:ext uri="{FF2B5EF4-FFF2-40B4-BE49-F238E27FC236}">
                <a16:creationId xmlns:a16="http://schemas.microsoft.com/office/drawing/2014/main" id="{65437692-C93E-EB09-5D6B-3D707B1D893C}"/>
              </a:ext>
            </a:extLst>
          </p:cNvPr>
          <p:cNvSpPr>
            <a:spLocks noGrp="1" noChangeArrowheads="1"/>
          </p:cNvSpPr>
          <p:nvPr>
            <p:ph idx="1"/>
          </p:nvPr>
        </p:nvSpPr>
        <p:spPr bwMode="auto">
          <a:xfrm>
            <a:off x="596900" y="946428"/>
            <a:ext cx="10998200" cy="2831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685800" algn="l"/>
              </a:tabLst>
              <a:defRPr>
                <a:solidFill>
                  <a:schemeClr val="tx1"/>
                </a:solidFill>
                <a:latin typeface="Arial" panose="020B0604020202020204" pitchFamily="34" charset="0"/>
              </a:defRPr>
            </a:lvl1pPr>
            <a:lvl2pPr eaLnBrk="0" fontAlgn="base" hangingPunct="0">
              <a:spcBef>
                <a:spcPct val="0"/>
              </a:spcBef>
              <a:spcAft>
                <a:spcPct val="0"/>
              </a:spcAft>
              <a:tabLst>
                <a:tab pos="685800" algn="l"/>
              </a:tabLst>
              <a:defRPr>
                <a:solidFill>
                  <a:schemeClr val="tx1"/>
                </a:solidFill>
                <a:latin typeface="Arial" panose="020B0604020202020204" pitchFamily="34" charset="0"/>
              </a:defRPr>
            </a:lvl2pPr>
            <a:lvl3pPr eaLnBrk="0" fontAlgn="base" hangingPunct="0">
              <a:spcBef>
                <a:spcPct val="0"/>
              </a:spcBef>
              <a:spcAft>
                <a:spcPct val="0"/>
              </a:spcAft>
              <a:tabLst>
                <a:tab pos="685800" algn="l"/>
              </a:tabLst>
              <a:defRPr>
                <a:solidFill>
                  <a:schemeClr val="tx1"/>
                </a:solidFill>
                <a:latin typeface="Arial" panose="020B0604020202020204" pitchFamily="34" charset="0"/>
              </a:defRPr>
            </a:lvl3pPr>
            <a:lvl4pPr eaLnBrk="0" fontAlgn="base" hangingPunct="0">
              <a:spcBef>
                <a:spcPct val="0"/>
              </a:spcBef>
              <a:spcAft>
                <a:spcPct val="0"/>
              </a:spcAft>
              <a:tabLst>
                <a:tab pos="685800" algn="l"/>
              </a:tabLst>
              <a:defRPr>
                <a:solidFill>
                  <a:schemeClr val="tx1"/>
                </a:solidFill>
                <a:latin typeface="Arial" panose="020B0604020202020204" pitchFamily="34" charset="0"/>
              </a:defRPr>
            </a:lvl4pPr>
            <a:lvl5pPr eaLnBrk="0" fontAlgn="base" hangingPunct="0">
              <a:spcBef>
                <a:spcPct val="0"/>
              </a:spcBef>
              <a:spcAft>
                <a:spcPct val="0"/>
              </a:spcAft>
              <a:tabLst>
                <a:tab pos="685800" algn="l"/>
              </a:tabLst>
              <a:defRPr>
                <a:solidFill>
                  <a:schemeClr val="tx1"/>
                </a:solidFill>
                <a:latin typeface="Arial" panose="020B0604020202020204" pitchFamily="34" charset="0"/>
              </a:defRPr>
            </a:lvl5pPr>
            <a:lvl6pPr eaLnBrk="0" fontAlgn="base" hangingPunct="0">
              <a:spcBef>
                <a:spcPct val="0"/>
              </a:spcBef>
              <a:spcAft>
                <a:spcPct val="0"/>
              </a:spcAft>
              <a:tabLst>
                <a:tab pos="685800" algn="l"/>
              </a:tabLst>
              <a:defRPr>
                <a:solidFill>
                  <a:schemeClr val="tx1"/>
                </a:solidFill>
                <a:latin typeface="Arial" panose="020B0604020202020204" pitchFamily="34" charset="0"/>
              </a:defRPr>
            </a:lvl6pPr>
            <a:lvl7pPr eaLnBrk="0" fontAlgn="base" hangingPunct="0">
              <a:spcBef>
                <a:spcPct val="0"/>
              </a:spcBef>
              <a:spcAft>
                <a:spcPct val="0"/>
              </a:spcAft>
              <a:tabLst>
                <a:tab pos="685800" algn="l"/>
              </a:tabLst>
              <a:defRPr>
                <a:solidFill>
                  <a:schemeClr val="tx1"/>
                </a:solidFill>
                <a:latin typeface="Arial" panose="020B0604020202020204" pitchFamily="34" charset="0"/>
              </a:defRPr>
            </a:lvl7pPr>
            <a:lvl8pPr eaLnBrk="0" fontAlgn="base" hangingPunct="0">
              <a:spcBef>
                <a:spcPct val="0"/>
              </a:spcBef>
              <a:spcAft>
                <a:spcPct val="0"/>
              </a:spcAft>
              <a:tabLst>
                <a:tab pos="685800" algn="l"/>
              </a:tabLst>
              <a:defRPr>
                <a:solidFill>
                  <a:schemeClr val="tx1"/>
                </a:solidFill>
                <a:latin typeface="Arial" panose="020B0604020202020204" pitchFamily="34" charset="0"/>
              </a:defRPr>
            </a:lvl8pPr>
            <a:lvl9pPr eaLnBrk="0" fontAlgn="base" hangingPunct="0">
              <a:spcBef>
                <a:spcPct val="0"/>
              </a:spcBef>
              <a:spcAft>
                <a:spcPct val="0"/>
              </a:spcAft>
              <a:tabLst>
                <a:tab pos="6858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685800" algn="l"/>
              </a:tabLst>
            </a:pPr>
            <a:r>
              <a:rPr kumimoji="0" lang="en-US" altLang="en-US" sz="20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Large Load</a:t>
            </a:r>
          </a:p>
          <a:p>
            <a:pPr marL="0" marR="0" lvl="0" indent="0" algn="l" defTabSz="914400" rtl="0" eaLnBrk="0" fontAlgn="base" latinLnBrk="0" hangingPunct="0">
              <a:lnSpc>
                <a:spcPct val="100000"/>
              </a:lnSpc>
              <a:spcBef>
                <a:spcPct val="0"/>
              </a:spcBef>
              <a:spcAft>
                <a:spcPct val="0"/>
              </a:spcAft>
              <a:buClrTx/>
              <a:buSzTx/>
              <a:buFontTx/>
              <a:buNone/>
              <a:tabLst>
                <a:tab pos="685800" algn="l"/>
              </a:tabLst>
            </a:pPr>
            <a:endPar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685800" algn="l"/>
              </a:tabLst>
            </a:pPr>
            <a:r>
              <a:rPr kumimoji="0" lang="en-US" altLang="en-US" sz="2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One or more Facilities at a single site with an aggregate peak Demand greater than or equal to 75 MW behind one or more common Points of Interconnection (POIs) or Service Delivery </a:t>
            </a:r>
            <a:r>
              <a:rPr kumimoji="0" lang="en-US" altLang="en-US" sz="18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Points.</a:t>
            </a:r>
            <a:endParaRPr kumimoji="0" lang="en-US" altLang="en-US"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685800" algn="l"/>
              </a:tabLst>
            </a:pPr>
            <a:endParaRPr kumimoji="0" lang="en-US" altLang="en-US" sz="1800" b="1" i="1" u="sng" strike="noStrike" cap="none" normalizeH="0" baseline="0" dirty="0">
              <a:ln>
                <a:noFill/>
              </a:ln>
              <a:solidFill>
                <a:srgbClr val="00808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685800" algn="l"/>
              </a:tabLst>
            </a:pPr>
            <a:r>
              <a:rPr kumimoji="0" lang="en-US" altLang="en-US" sz="2000" b="1" i="1" u="sng" strike="noStrike" cap="none" normalizeH="0" baseline="0" dirty="0">
                <a:ln>
                  <a:noFill/>
                </a:ln>
                <a:solidFill>
                  <a:srgbClr val="008080"/>
                </a:solidFill>
                <a:effectLst/>
                <a:latin typeface="Times New Roman" panose="02020603050405020304" pitchFamily="18" charset="0"/>
                <a:ea typeface="Times New Roman" panose="02020603050405020304" pitchFamily="18" charset="0"/>
                <a:cs typeface="Times New Roman" panose="02020603050405020304" pitchFamily="18" charset="0"/>
              </a:rPr>
              <a:t>Large Electronic Load (LEL)</a:t>
            </a:r>
          </a:p>
          <a:p>
            <a:pPr marL="0" marR="0" lvl="0" indent="0" algn="l" defTabSz="914400" rtl="0" eaLnBrk="0" fontAlgn="base" latinLnBrk="0" hangingPunct="0">
              <a:lnSpc>
                <a:spcPct val="100000"/>
              </a:lnSpc>
              <a:spcBef>
                <a:spcPct val="0"/>
              </a:spcBef>
              <a:spcAft>
                <a:spcPct val="0"/>
              </a:spcAft>
              <a:buClrTx/>
              <a:buSzTx/>
              <a:buFontTx/>
              <a:buNone/>
              <a:tabLst>
                <a:tab pos="685800" algn="l"/>
              </a:tabLst>
            </a:pPr>
            <a:endPar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685800" algn="l"/>
              </a:tabLst>
            </a:pPr>
            <a:r>
              <a:rPr kumimoji="0" lang="en-US" altLang="en-US" sz="2000" b="0" i="0" u="sng" strike="noStrike" cap="none" normalizeH="0" baseline="0" dirty="0">
                <a:ln>
                  <a:noFill/>
                </a:ln>
                <a:solidFill>
                  <a:srgbClr val="008080"/>
                </a:solidFill>
                <a:effectLst/>
                <a:latin typeface="Times New Roman" panose="02020603050405020304" pitchFamily="18" charset="0"/>
                <a:ea typeface="Times New Roman" panose="02020603050405020304" pitchFamily="18" charset="0"/>
                <a:cs typeface="Times New Roman" panose="02020603050405020304" pitchFamily="18" charset="0"/>
              </a:rPr>
              <a:t>A Large Load in which 50% or greater of the Demand at the site consists of power electronic based load, specifically computational load, such as data centers and cryptocurrency mining facilities.</a:t>
            </a:r>
            <a:endParaRPr kumimoji="0" lang="en-US" altLang="en-US"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B2D0832E-0282-F69B-3265-3997A55AA0D0}"/>
              </a:ext>
            </a:extLst>
          </p:cNvPr>
          <p:cNvSpPr txBox="1"/>
          <p:nvPr/>
        </p:nvSpPr>
        <p:spPr>
          <a:xfrm>
            <a:off x="533400" y="4114800"/>
            <a:ext cx="11125200" cy="1569660"/>
          </a:xfrm>
          <a:prstGeom prst="rect">
            <a:avLst/>
          </a:prstGeom>
          <a:noFill/>
        </p:spPr>
        <p:txBody>
          <a:bodyPr wrap="square" rtlCol="0">
            <a:spAutoFit/>
          </a:bodyPr>
          <a:lstStyle/>
          <a:p>
            <a:pPr marL="285750" indent="-285750">
              <a:buFont typeface="Arial" panose="020B0604020202020204" pitchFamily="34" charset="0"/>
              <a:buChar char="•"/>
            </a:pPr>
            <a:r>
              <a:rPr lang="en-US" sz="1600" dirty="0">
                <a:solidFill>
                  <a:schemeClr val="tx2"/>
                </a:solidFill>
              </a:rPr>
              <a:t>Although other types of Large Loads such as variable frequency drives (VFD), variable speed drives (VSD), and hydrogen electrolysis interface with the grid through power electronic devices, ERCOT chose to define LEL to focus on data centers and crypto currency facilities specifically</a:t>
            </a:r>
          </a:p>
          <a:p>
            <a:endParaRPr lang="en-US" sz="1600" dirty="0">
              <a:solidFill>
                <a:schemeClr val="tx2"/>
              </a:solidFill>
            </a:endParaRPr>
          </a:p>
          <a:p>
            <a:pPr marL="285750" indent="-285750">
              <a:buFont typeface="Arial" panose="020B0604020202020204" pitchFamily="34" charset="0"/>
              <a:buChar char="•"/>
            </a:pPr>
            <a:r>
              <a:rPr lang="en-US" sz="1600" dirty="0">
                <a:solidFill>
                  <a:schemeClr val="tx2"/>
                </a:solidFill>
              </a:rPr>
              <a:t>ERCOT met with various LEL developers and UPS OEMs to understand ride-through capabilities and develop the technical specifications in NOGRR 282</a:t>
            </a:r>
          </a:p>
        </p:txBody>
      </p:sp>
    </p:spTree>
    <p:extLst>
      <p:ext uri="{BB962C8B-B14F-4D97-AF65-F5344CB8AC3E}">
        <p14:creationId xmlns:p14="http://schemas.microsoft.com/office/powerpoint/2010/main" val="2612206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2B7595-76B2-8AE2-D167-F72FC91D563A}"/>
              </a:ext>
            </a:extLst>
          </p:cNvPr>
          <p:cNvSpPr>
            <a:spLocks noGrp="1"/>
          </p:cNvSpPr>
          <p:nvPr>
            <p:ph type="title"/>
          </p:nvPr>
        </p:nvSpPr>
        <p:spPr/>
        <p:txBody>
          <a:bodyPr/>
          <a:lstStyle/>
          <a:p>
            <a:r>
              <a:rPr lang="en-US" dirty="0"/>
              <a:t>Applicability of Ride-Through Requirements</a:t>
            </a:r>
          </a:p>
        </p:txBody>
      </p:sp>
      <p:sp>
        <p:nvSpPr>
          <p:cNvPr id="3" name="Content Placeholder 2">
            <a:extLst>
              <a:ext uri="{FF2B5EF4-FFF2-40B4-BE49-F238E27FC236}">
                <a16:creationId xmlns:a16="http://schemas.microsoft.com/office/drawing/2014/main" id="{C9C8EBB2-5698-D524-DE0A-2FB8821E3C46}"/>
              </a:ext>
            </a:extLst>
          </p:cNvPr>
          <p:cNvSpPr>
            <a:spLocks noGrp="1"/>
          </p:cNvSpPr>
          <p:nvPr>
            <p:ph idx="1"/>
          </p:nvPr>
        </p:nvSpPr>
        <p:spPr>
          <a:xfrm>
            <a:off x="355600" y="990601"/>
            <a:ext cx="11480800" cy="5333999"/>
          </a:xfrm>
        </p:spPr>
        <p:txBody>
          <a:bodyPr/>
          <a:lstStyle/>
          <a:p>
            <a:r>
              <a:rPr lang="en-US" sz="1800" dirty="0"/>
              <a:t>New Nodal Operating Guide sections: </a:t>
            </a:r>
          </a:p>
          <a:p>
            <a:pPr lvl="1"/>
            <a:r>
              <a:rPr lang="en-US" sz="1800" b="1" dirty="0"/>
              <a:t>2.6.4: Frequency Ride-Through Requirements for LELs</a:t>
            </a:r>
          </a:p>
          <a:p>
            <a:pPr lvl="1"/>
            <a:r>
              <a:rPr lang="en-US" sz="1800" b="1" dirty="0"/>
              <a:t>2.14: Voltage Ride-Through Requirements for LELs</a:t>
            </a:r>
          </a:p>
          <a:p>
            <a:r>
              <a:rPr lang="en-US" sz="1800" dirty="0"/>
              <a:t>Paragraph (1) for both sections as follows</a:t>
            </a:r>
            <a:r>
              <a:rPr lang="en-US" sz="2200" dirty="0"/>
              <a:t>:</a:t>
            </a:r>
          </a:p>
          <a:p>
            <a:pPr marL="0" indent="0">
              <a:buNone/>
            </a:pPr>
            <a:endParaRPr lang="en-US" sz="2200" dirty="0"/>
          </a:p>
          <a:p>
            <a:pPr marL="800100" lvl="1" indent="-342900">
              <a:buAutoNum type="arabicParenBoth"/>
            </a:pPr>
            <a:r>
              <a:rPr lang="en-US" sz="1600" dirty="0">
                <a:solidFill>
                  <a:schemeClr val="tx1"/>
                </a:solidFill>
                <a:latin typeface="Times New Roman" panose="02020603050405020304" pitchFamily="18" charset="0"/>
                <a:cs typeface="Times New Roman" panose="02020603050405020304" pitchFamily="18" charset="0"/>
              </a:rPr>
              <a:t>   A Customer that proposes to interconnect or maintains an interconnection of a Large Electronic Load (LEL) with the ERCOT 	System shall ensure the LEL complies with the </a:t>
            </a:r>
            <a:r>
              <a:rPr lang="en-US" sz="1600" i="1" dirty="0">
                <a:solidFill>
                  <a:schemeClr val="tx1"/>
                </a:solidFill>
                <a:latin typeface="Times New Roman" panose="02020603050405020304" pitchFamily="18" charset="0"/>
                <a:cs typeface="Times New Roman" panose="02020603050405020304" pitchFamily="18" charset="0"/>
              </a:rPr>
              <a:t>frequency/voltage </a:t>
            </a:r>
            <a:r>
              <a:rPr lang="en-US" sz="1600" dirty="0">
                <a:solidFill>
                  <a:schemeClr val="tx1"/>
                </a:solidFill>
                <a:latin typeface="Times New Roman" panose="02020603050405020304" pitchFamily="18" charset="0"/>
                <a:cs typeface="Times New Roman" panose="02020603050405020304" pitchFamily="18" charset="0"/>
              </a:rPr>
              <a:t>ride-through requirements of this section, unless:</a:t>
            </a:r>
          </a:p>
          <a:p>
            <a:pPr marL="457200" lvl="1" indent="0">
              <a:buNone/>
            </a:pPr>
            <a:endParaRPr lang="en-US" sz="1600" dirty="0">
              <a:solidFill>
                <a:schemeClr val="tx1"/>
              </a:solidFill>
              <a:latin typeface="Times New Roman" panose="02020603050405020304" pitchFamily="18" charset="0"/>
              <a:cs typeface="Times New Roman" panose="02020603050405020304" pitchFamily="18" charset="0"/>
            </a:endParaRPr>
          </a:p>
          <a:p>
            <a:pPr marL="457200" lvl="1" indent="0">
              <a:buNone/>
            </a:pPr>
            <a:r>
              <a:rPr lang="en-US" sz="1600" dirty="0">
                <a:solidFill>
                  <a:schemeClr val="tx1"/>
                </a:solidFill>
                <a:latin typeface="Times New Roman" panose="02020603050405020304" pitchFamily="18" charset="0"/>
                <a:cs typeface="Times New Roman" panose="02020603050405020304" pitchFamily="18" charset="0"/>
              </a:rPr>
              <a:t>	(a)    The LEL received approval to energize from ERCOT on or before November 14, 2025; or</a:t>
            </a:r>
          </a:p>
          <a:p>
            <a:pPr marL="457200" lvl="1" indent="0">
              <a:buNone/>
            </a:pPr>
            <a:endParaRPr lang="en-US" sz="1600" dirty="0">
              <a:solidFill>
                <a:schemeClr val="tx1"/>
              </a:solidFill>
              <a:latin typeface="Times New Roman" panose="02020603050405020304" pitchFamily="18" charset="0"/>
              <a:cs typeface="Times New Roman" panose="02020603050405020304" pitchFamily="18" charset="0"/>
            </a:endParaRPr>
          </a:p>
          <a:p>
            <a:pPr marL="457200" lvl="1" indent="0">
              <a:buNone/>
            </a:pPr>
            <a:r>
              <a:rPr lang="en-US" sz="1600" dirty="0">
                <a:solidFill>
                  <a:schemeClr val="tx1"/>
                </a:solidFill>
                <a:latin typeface="Times New Roman" panose="02020603050405020304" pitchFamily="18" charset="0"/>
                <a:cs typeface="Times New Roman" panose="02020603050405020304" pitchFamily="18" charset="0"/>
              </a:rPr>
              <a:t>	(b)    The LEL satisfied the following requirements on or before November 14, 2025:</a:t>
            </a:r>
          </a:p>
          <a:p>
            <a:pPr marL="457200" lvl="1" indent="0">
              <a:buNone/>
            </a:pPr>
            <a:endParaRPr lang="en-US" sz="1600" dirty="0">
              <a:solidFill>
                <a:schemeClr val="tx1"/>
              </a:solidFill>
              <a:latin typeface="Times New Roman" panose="02020603050405020304" pitchFamily="18" charset="0"/>
              <a:cs typeface="Times New Roman" panose="02020603050405020304" pitchFamily="18" charset="0"/>
            </a:endParaRPr>
          </a:p>
          <a:p>
            <a:pPr marL="457200" lvl="1" indent="0">
              <a:buNone/>
            </a:pPr>
            <a:r>
              <a:rPr lang="en-US" sz="1600" dirty="0">
                <a:solidFill>
                  <a:schemeClr val="tx1"/>
                </a:solidFill>
                <a:latin typeface="Times New Roman" panose="02020603050405020304" pitchFamily="18" charset="0"/>
                <a:cs typeface="Times New Roman" panose="02020603050405020304" pitchFamily="18" charset="0"/>
              </a:rPr>
              <a:t>		(i)    Its Large Load Interconnection Study (LLIS) has been completed and results communicated in the 			        manner contemplated by paragraph (6) of Planning Guide Section 9.4, LLIS Report and Follow-up; and</a:t>
            </a:r>
          </a:p>
          <a:p>
            <a:pPr marL="457200" lvl="1" indent="0">
              <a:buNone/>
            </a:pPr>
            <a:endParaRPr lang="en-US" sz="1600" dirty="0">
              <a:solidFill>
                <a:schemeClr val="tx1"/>
              </a:solidFill>
              <a:latin typeface="Times New Roman" panose="02020603050405020304" pitchFamily="18" charset="0"/>
              <a:cs typeface="Times New Roman" panose="02020603050405020304" pitchFamily="18" charset="0"/>
            </a:endParaRPr>
          </a:p>
          <a:p>
            <a:pPr marL="457200" lvl="1" indent="0">
              <a:buNone/>
            </a:pPr>
            <a:r>
              <a:rPr lang="en-US" sz="1600" dirty="0">
                <a:solidFill>
                  <a:schemeClr val="tx1"/>
                </a:solidFill>
                <a:latin typeface="Times New Roman" panose="02020603050405020304" pitchFamily="18" charset="0"/>
                <a:cs typeface="Times New Roman" panose="02020603050405020304" pitchFamily="18" charset="0"/>
              </a:rPr>
              <a:t>		(ii)   The interconnecting TDSP for the LEL has provided the confirmation or letter contemplated in Planning 			        Guide Section 9.5, Interconnection Agreements and Responsibilities.</a:t>
            </a:r>
          </a:p>
          <a:p>
            <a:pPr lvl="1"/>
            <a:endParaRPr lang="en-US" sz="2000" dirty="0"/>
          </a:p>
          <a:p>
            <a:pPr lvl="1"/>
            <a:endParaRPr lang="en-US" sz="2000" dirty="0"/>
          </a:p>
        </p:txBody>
      </p:sp>
      <p:sp>
        <p:nvSpPr>
          <p:cNvPr id="4" name="Slide Number Placeholder 3">
            <a:extLst>
              <a:ext uri="{FF2B5EF4-FFF2-40B4-BE49-F238E27FC236}">
                <a16:creationId xmlns:a16="http://schemas.microsoft.com/office/drawing/2014/main" id="{0E1E5D72-59B5-40AA-59A4-FC2A87E72E8F}"/>
              </a:ext>
            </a:extLst>
          </p:cNvPr>
          <p:cNvSpPr>
            <a:spLocks noGrp="1"/>
          </p:cNvSpPr>
          <p:nvPr>
            <p:ph type="sldNum" sz="quarter" idx="4"/>
          </p:nvPr>
        </p:nvSpPr>
        <p:spPr/>
        <p:txBody>
          <a:bodyPr/>
          <a:lstStyle/>
          <a:p>
            <a:fld id="{1D93BD3E-1E9A-4970-A6F7-E7AC52762E0C}" type="slidenum">
              <a:rPr lang="en-US" smtClean="0"/>
              <a:pPr/>
              <a:t>4</a:t>
            </a:fld>
            <a:endParaRPr lang="en-US" dirty="0"/>
          </a:p>
        </p:txBody>
      </p:sp>
    </p:spTree>
    <p:extLst>
      <p:ext uri="{BB962C8B-B14F-4D97-AF65-F5344CB8AC3E}">
        <p14:creationId xmlns:p14="http://schemas.microsoft.com/office/powerpoint/2010/main" val="40752904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1BF15A-2D8B-6685-354D-CC635DBF3D78}"/>
              </a:ext>
            </a:extLst>
          </p:cNvPr>
          <p:cNvSpPr>
            <a:spLocks noGrp="1"/>
          </p:cNvSpPr>
          <p:nvPr>
            <p:ph type="title"/>
          </p:nvPr>
        </p:nvSpPr>
        <p:spPr/>
        <p:txBody>
          <a:bodyPr/>
          <a:lstStyle/>
          <a:p>
            <a:r>
              <a:rPr lang="en-US" dirty="0"/>
              <a:t>Section 2.6.4  Frequency Ride-Through Requirements for LELs</a:t>
            </a:r>
          </a:p>
        </p:txBody>
      </p:sp>
      <p:sp>
        <p:nvSpPr>
          <p:cNvPr id="3" name="Content Placeholder 2">
            <a:extLst>
              <a:ext uri="{FF2B5EF4-FFF2-40B4-BE49-F238E27FC236}">
                <a16:creationId xmlns:a16="http://schemas.microsoft.com/office/drawing/2014/main" id="{3D2589D1-0748-9403-AD33-3FF25BD39A17}"/>
              </a:ext>
            </a:extLst>
          </p:cNvPr>
          <p:cNvSpPr>
            <a:spLocks noGrp="1"/>
          </p:cNvSpPr>
          <p:nvPr>
            <p:ph idx="1"/>
          </p:nvPr>
        </p:nvSpPr>
        <p:spPr>
          <a:xfrm>
            <a:off x="406400" y="990601"/>
            <a:ext cx="11379200" cy="5052221"/>
          </a:xfrm>
        </p:spPr>
        <p:txBody>
          <a:bodyPr/>
          <a:lstStyle/>
          <a:p>
            <a:pPr marL="0" indent="0">
              <a:buNone/>
            </a:pPr>
            <a:r>
              <a:rPr lang="en-US" sz="1600" dirty="0">
                <a:solidFill>
                  <a:schemeClr val="tx1"/>
                </a:solidFill>
                <a:latin typeface="Times New Roman" panose="02020603050405020304" pitchFamily="18" charset="0"/>
                <a:cs typeface="Times New Roman" panose="02020603050405020304" pitchFamily="18" charset="0"/>
              </a:rPr>
              <a:t>(2)	An LEL shall ride through frequency disturbances of the magnitude and duration specified in Table A below, as measured at     	the LEL’s Service Delivery Point, or if the LEL is co-located with a Generation Resource or Energy Storage Resource, at the 	Point of Interconnection Bus (POIB) of that Resource.  An LEL is not required to ride-through if it is either performing in 	accordance with its interconnecting TDSP’s Under-Frequency Load Shed (UFLS) program or providing an Ancillary Service 	that would require the LEL to trip or reduce consumption due to a frequency disturbance.</a:t>
            </a:r>
          </a:p>
        </p:txBody>
      </p:sp>
      <p:sp>
        <p:nvSpPr>
          <p:cNvPr id="4" name="Slide Number Placeholder 3">
            <a:extLst>
              <a:ext uri="{FF2B5EF4-FFF2-40B4-BE49-F238E27FC236}">
                <a16:creationId xmlns:a16="http://schemas.microsoft.com/office/drawing/2014/main" id="{6307E37B-D6B4-9610-8D80-ED4C0B332883}"/>
              </a:ext>
            </a:extLst>
          </p:cNvPr>
          <p:cNvSpPr>
            <a:spLocks noGrp="1"/>
          </p:cNvSpPr>
          <p:nvPr>
            <p:ph type="sldNum" sz="quarter" idx="4"/>
          </p:nvPr>
        </p:nvSpPr>
        <p:spPr/>
        <p:txBody>
          <a:bodyPr/>
          <a:lstStyle/>
          <a:p>
            <a:fld id="{1D93BD3E-1E9A-4970-A6F7-E7AC52762E0C}" type="slidenum">
              <a:rPr lang="en-US" smtClean="0"/>
              <a:pPr/>
              <a:t>5</a:t>
            </a:fld>
            <a:endParaRPr lang="en-US" dirty="0"/>
          </a:p>
        </p:txBody>
      </p:sp>
      <p:graphicFrame>
        <p:nvGraphicFramePr>
          <p:cNvPr id="8" name="Table 7">
            <a:extLst>
              <a:ext uri="{FF2B5EF4-FFF2-40B4-BE49-F238E27FC236}">
                <a16:creationId xmlns:a16="http://schemas.microsoft.com/office/drawing/2014/main" id="{1B3630C0-A2CC-7745-B045-ED046881AF32}"/>
              </a:ext>
            </a:extLst>
          </p:cNvPr>
          <p:cNvGraphicFramePr>
            <a:graphicFrameLocks noGrp="1"/>
          </p:cNvGraphicFramePr>
          <p:nvPr>
            <p:extLst>
              <p:ext uri="{D42A27DB-BD31-4B8C-83A1-F6EECF244321}">
                <p14:modId xmlns:p14="http://schemas.microsoft.com/office/powerpoint/2010/main" val="1797625955"/>
              </p:ext>
            </p:extLst>
          </p:nvPr>
        </p:nvGraphicFramePr>
        <p:xfrm>
          <a:off x="3467100" y="2743200"/>
          <a:ext cx="5257800" cy="2133600"/>
        </p:xfrm>
        <a:graphic>
          <a:graphicData uri="http://schemas.openxmlformats.org/drawingml/2006/table">
            <a:tbl>
              <a:tblPr firstRow="1" firstCol="1" bandRow="1"/>
              <a:tblGrid>
                <a:gridCol w="2477439">
                  <a:extLst>
                    <a:ext uri="{9D8B030D-6E8A-4147-A177-3AD203B41FA5}">
                      <a16:colId xmlns:a16="http://schemas.microsoft.com/office/drawing/2014/main" val="2956486154"/>
                    </a:ext>
                  </a:extLst>
                </a:gridCol>
                <a:gridCol w="2780361">
                  <a:extLst>
                    <a:ext uri="{9D8B030D-6E8A-4147-A177-3AD203B41FA5}">
                      <a16:colId xmlns:a16="http://schemas.microsoft.com/office/drawing/2014/main" val="2544803834"/>
                    </a:ext>
                  </a:extLst>
                </a:gridCol>
              </a:tblGrid>
              <a:tr h="609600">
                <a:tc>
                  <a:txBody>
                    <a:bodyPr/>
                    <a:lstStyle/>
                    <a:p>
                      <a:pPr marL="457200" marR="0" indent="-457200" algn="ctr">
                        <a:buNone/>
                      </a:pPr>
                      <a:r>
                        <a:rPr lang="en-US" sz="1600" u="sng" dirty="0">
                          <a:solidFill>
                            <a:srgbClr val="008080"/>
                          </a:solidFill>
                          <a:effectLst/>
                          <a:latin typeface="Times New Roman" panose="02020603050405020304" pitchFamily="18" charset="0"/>
                          <a:ea typeface="Times New Roman" panose="02020603050405020304" pitchFamily="18" charset="0"/>
                        </a:rPr>
                        <a:t>Frequency (f) in (Hz)</a:t>
                      </a:r>
                      <a:endParaRPr lang="en-US" sz="16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buNone/>
                      </a:pPr>
                      <a:r>
                        <a:rPr lang="en-US" sz="1600" u="sng" dirty="0">
                          <a:solidFill>
                            <a:srgbClr val="008080"/>
                          </a:solidFill>
                          <a:effectLst/>
                          <a:latin typeface="Times New Roman" panose="02020603050405020304" pitchFamily="18" charset="0"/>
                          <a:ea typeface="Times New Roman" panose="02020603050405020304" pitchFamily="18" charset="0"/>
                        </a:rPr>
                        <a:t>Minimum Ride-Through Time</a:t>
                      </a:r>
                      <a:endParaRPr lang="en-US" sz="1600" dirty="0">
                        <a:effectLst/>
                        <a:latin typeface="Times New Roman" panose="02020603050405020304" pitchFamily="18" charset="0"/>
                        <a:ea typeface="Times New Roman" panose="02020603050405020304" pitchFamily="18" charset="0"/>
                      </a:endParaRPr>
                    </a:p>
                    <a:p>
                      <a:pPr marL="0" marR="0" algn="ctr">
                        <a:buNone/>
                      </a:pPr>
                      <a:r>
                        <a:rPr lang="en-US" sz="1600" u="sng" dirty="0">
                          <a:solidFill>
                            <a:srgbClr val="008080"/>
                          </a:solidFill>
                          <a:effectLst/>
                          <a:latin typeface="Times New Roman" panose="02020603050405020304" pitchFamily="18" charset="0"/>
                          <a:ea typeface="Times New Roman" panose="02020603050405020304" pitchFamily="18" charset="0"/>
                        </a:rPr>
                        <a:t>(seconds)</a:t>
                      </a:r>
                      <a:endParaRPr lang="en-US" sz="16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503094896"/>
                  </a:ext>
                </a:extLst>
              </a:tr>
              <a:tr h="304800">
                <a:tc>
                  <a:txBody>
                    <a:bodyPr/>
                    <a:lstStyle/>
                    <a:p>
                      <a:pPr marL="0" marR="0" algn="ctr">
                        <a:buNone/>
                      </a:pPr>
                      <a:r>
                        <a:rPr lang="en-US" sz="1600" u="sng" dirty="0">
                          <a:solidFill>
                            <a:srgbClr val="008080"/>
                          </a:solidFill>
                          <a:effectLst/>
                          <a:latin typeface="Times New Roman" panose="02020603050405020304" pitchFamily="18" charset="0"/>
                          <a:ea typeface="Times New Roman" panose="02020603050405020304" pitchFamily="18" charset="0"/>
                        </a:rPr>
                        <a:t>f &gt; 61.8</a:t>
                      </a:r>
                      <a:endParaRPr lang="en-US" sz="16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10000"/>
                        <a:lumOff val="90000"/>
                      </a:schemeClr>
                    </a:solidFill>
                  </a:tcPr>
                </a:tc>
                <a:tc>
                  <a:txBody>
                    <a:bodyPr/>
                    <a:lstStyle/>
                    <a:p>
                      <a:pPr marL="0" marR="0" algn="ctr">
                        <a:buNone/>
                      </a:pPr>
                      <a:r>
                        <a:rPr lang="en-US" sz="1600" u="sng" dirty="0">
                          <a:solidFill>
                            <a:srgbClr val="008080"/>
                          </a:solidFill>
                          <a:effectLst/>
                          <a:latin typeface="Times New Roman" panose="02020603050405020304" pitchFamily="18" charset="0"/>
                          <a:ea typeface="Times New Roman" panose="02020603050405020304" pitchFamily="18" charset="0"/>
                        </a:rPr>
                        <a:t>May ride-through or trip</a:t>
                      </a:r>
                      <a:endParaRPr lang="en-US" sz="16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10000"/>
                        <a:lumOff val="90000"/>
                      </a:schemeClr>
                    </a:solidFill>
                  </a:tcPr>
                </a:tc>
                <a:extLst>
                  <a:ext uri="{0D108BD9-81ED-4DB2-BD59-A6C34878D82A}">
                    <a16:rowId xmlns:a16="http://schemas.microsoft.com/office/drawing/2014/main" val="1078865350"/>
                  </a:ext>
                </a:extLst>
              </a:tr>
              <a:tr h="304800">
                <a:tc>
                  <a:txBody>
                    <a:bodyPr/>
                    <a:lstStyle/>
                    <a:p>
                      <a:pPr marL="0" marR="0" algn="ctr">
                        <a:buNone/>
                      </a:pPr>
                      <a:r>
                        <a:rPr lang="en-US" sz="1600" u="sng" dirty="0">
                          <a:solidFill>
                            <a:srgbClr val="008080"/>
                          </a:solidFill>
                          <a:effectLst/>
                          <a:latin typeface="Times New Roman" panose="02020603050405020304" pitchFamily="18" charset="0"/>
                          <a:ea typeface="Times New Roman" panose="02020603050405020304" pitchFamily="18" charset="0"/>
                        </a:rPr>
                        <a:t>61.2 &lt; f ≤ 61.8</a:t>
                      </a:r>
                      <a:endParaRPr lang="en-US" sz="16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10000"/>
                        <a:lumOff val="90000"/>
                      </a:schemeClr>
                    </a:solidFill>
                  </a:tcPr>
                </a:tc>
                <a:tc>
                  <a:txBody>
                    <a:bodyPr/>
                    <a:lstStyle/>
                    <a:p>
                      <a:pPr marL="0" marR="0" algn="ctr">
                        <a:buNone/>
                      </a:pPr>
                      <a:r>
                        <a:rPr lang="en-US" sz="1600" u="sng" dirty="0">
                          <a:solidFill>
                            <a:srgbClr val="008080"/>
                          </a:solidFill>
                          <a:effectLst/>
                          <a:latin typeface="Times New Roman" panose="02020603050405020304" pitchFamily="18" charset="0"/>
                          <a:ea typeface="Times New Roman" panose="02020603050405020304" pitchFamily="18" charset="0"/>
                        </a:rPr>
                        <a:t>299</a:t>
                      </a:r>
                      <a:endParaRPr lang="en-US" sz="16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10000"/>
                        <a:lumOff val="90000"/>
                      </a:schemeClr>
                    </a:solidFill>
                  </a:tcPr>
                </a:tc>
                <a:extLst>
                  <a:ext uri="{0D108BD9-81ED-4DB2-BD59-A6C34878D82A}">
                    <a16:rowId xmlns:a16="http://schemas.microsoft.com/office/drawing/2014/main" val="2040655309"/>
                  </a:ext>
                </a:extLst>
              </a:tr>
              <a:tr h="304800">
                <a:tc>
                  <a:txBody>
                    <a:bodyPr/>
                    <a:lstStyle/>
                    <a:p>
                      <a:pPr marL="0" marR="0" algn="ctr">
                        <a:buNone/>
                      </a:pPr>
                      <a:r>
                        <a:rPr lang="en-US" sz="1600" u="sng" dirty="0">
                          <a:solidFill>
                            <a:srgbClr val="008080"/>
                          </a:solidFill>
                          <a:effectLst/>
                          <a:latin typeface="Times New Roman" panose="02020603050405020304" pitchFamily="18" charset="0"/>
                          <a:ea typeface="Times New Roman" panose="02020603050405020304" pitchFamily="18" charset="0"/>
                        </a:rPr>
                        <a:t>58.8 ≤ f ≤ 61.2</a:t>
                      </a:r>
                      <a:endParaRPr lang="en-US" sz="16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10000"/>
                        <a:lumOff val="90000"/>
                      </a:schemeClr>
                    </a:solidFill>
                  </a:tcPr>
                </a:tc>
                <a:tc>
                  <a:txBody>
                    <a:bodyPr/>
                    <a:lstStyle/>
                    <a:p>
                      <a:pPr marL="0" marR="0" algn="ctr">
                        <a:buNone/>
                      </a:pPr>
                      <a:r>
                        <a:rPr lang="en-US" sz="1600" u="sng" dirty="0">
                          <a:solidFill>
                            <a:srgbClr val="008080"/>
                          </a:solidFill>
                          <a:effectLst/>
                          <a:latin typeface="Times New Roman" panose="02020603050405020304" pitchFamily="18" charset="0"/>
                          <a:ea typeface="Times New Roman" panose="02020603050405020304" pitchFamily="18" charset="0"/>
                        </a:rPr>
                        <a:t>continuous</a:t>
                      </a:r>
                      <a:endParaRPr lang="en-US" sz="16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10000"/>
                        <a:lumOff val="90000"/>
                      </a:schemeClr>
                    </a:solidFill>
                  </a:tcPr>
                </a:tc>
                <a:extLst>
                  <a:ext uri="{0D108BD9-81ED-4DB2-BD59-A6C34878D82A}">
                    <a16:rowId xmlns:a16="http://schemas.microsoft.com/office/drawing/2014/main" val="4203060242"/>
                  </a:ext>
                </a:extLst>
              </a:tr>
              <a:tr h="304800">
                <a:tc>
                  <a:txBody>
                    <a:bodyPr/>
                    <a:lstStyle/>
                    <a:p>
                      <a:pPr marL="0" marR="0" algn="ctr">
                        <a:buNone/>
                      </a:pPr>
                      <a:r>
                        <a:rPr lang="en-US" sz="1600" u="sng" dirty="0">
                          <a:solidFill>
                            <a:srgbClr val="008080"/>
                          </a:solidFill>
                          <a:effectLst/>
                          <a:latin typeface="Times New Roman" panose="02020603050405020304" pitchFamily="18" charset="0"/>
                          <a:ea typeface="Times New Roman" panose="02020603050405020304" pitchFamily="18" charset="0"/>
                        </a:rPr>
                        <a:t>57.0 ≤ f &lt; 58.8</a:t>
                      </a:r>
                      <a:endParaRPr lang="en-US" sz="16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10000"/>
                        <a:lumOff val="90000"/>
                      </a:schemeClr>
                    </a:solidFill>
                  </a:tcPr>
                </a:tc>
                <a:tc>
                  <a:txBody>
                    <a:bodyPr/>
                    <a:lstStyle/>
                    <a:p>
                      <a:pPr marL="0" marR="0" algn="ctr">
                        <a:buNone/>
                      </a:pPr>
                      <a:r>
                        <a:rPr lang="en-US" sz="1600" u="sng" dirty="0">
                          <a:solidFill>
                            <a:srgbClr val="008080"/>
                          </a:solidFill>
                          <a:effectLst/>
                          <a:latin typeface="Times New Roman" panose="02020603050405020304" pitchFamily="18" charset="0"/>
                          <a:ea typeface="Times New Roman" panose="02020603050405020304" pitchFamily="18" charset="0"/>
                        </a:rPr>
                        <a:t>299</a:t>
                      </a:r>
                      <a:endParaRPr lang="en-US" sz="16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10000"/>
                        <a:lumOff val="90000"/>
                      </a:schemeClr>
                    </a:solidFill>
                  </a:tcPr>
                </a:tc>
                <a:extLst>
                  <a:ext uri="{0D108BD9-81ED-4DB2-BD59-A6C34878D82A}">
                    <a16:rowId xmlns:a16="http://schemas.microsoft.com/office/drawing/2014/main" val="1914860528"/>
                  </a:ext>
                </a:extLst>
              </a:tr>
              <a:tr h="304800">
                <a:tc>
                  <a:txBody>
                    <a:bodyPr/>
                    <a:lstStyle/>
                    <a:p>
                      <a:pPr marL="0" marR="0" algn="ctr">
                        <a:buNone/>
                      </a:pPr>
                      <a:r>
                        <a:rPr lang="en-US" sz="1600" u="sng" dirty="0">
                          <a:solidFill>
                            <a:srgbClr val="008080"/>
                          </a:solidFill>
                          <a:effectLst/>
                          <a:latin typeface="Times New Roman" panose="02020603050405020304" pitchFamily="18" charset="0"/>
                          <a:ea typeface="Times New Roman" panose="02020603050405020304" pitchFamily="18" charset="0"/>
                        </a:rPr>
                        <a:t>f &lt; 57.0</a:t>
                      </a:r>
                      <a:endParaRPr lang="en-US" sz="16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10000"/>
                        <a:lumOff val="90000"/>
                      </a:schemeClr>
                    </a:solidFill>
                  </a:tcPr>
                </a:tc>
                <a:tc>
                  <a:txBody>
                    <a:bodyPr/>
                    <a:lstStyle/>
                    <a:p>
                      <a:pPr marL="0" marR="0" algn="ctr">
                        <a:buNone/>
                      </a:pPr>
                      <a:r>
                        <a:rPr lang="en-US" sz="1600" u="sng" dirty="0">
                          <a:solidFill>
                            <a:srgbClr val="008080"/>
                          </a:solidFill>
                          <a:effectLst/>
                          <a:latin typeface="Times New Roman" panose="02020603050405020304" pitchFamily="18" charset="0"/>
                          <a:ea typeface="Times New Roman" panose="02020603050405020304" pitchFamily="18" charset="0"/>
                        </a:rPr>
                        <a:t>May ride-through or trip</a:t>
                      </a:r>
                      <a:endParaRPr lang="en-US" sz="16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10000"/>
                        <a:lumOff val="90000"/>
                      </a:schemeClr>
                    </a:solidFill>
                  </a:tcPr>
                </a:tc>
                <a:extLst>
                  <a:ext uri="{0D108BD9-81ED-4DB2-BD59-A6C34878D82A}">
                    <a16:rowId xmlns:a16="http://schemas.microsoft.com/office/drawing/2014/main" val="3242453682"/>
                  </a:ext>
                </a:extLst>
              </a:tr>
            </a:tbl>
          </a:graphicData>
        </a:graphic>
      </p:graphicFrame>
      <p:sp>
        <p:nvSpPr>
          <p:cNvPr id="9" name="Rectangle 2">
            <a:extLst>
              <a:ext uri="{FF2B5EF4-FFF2-40B4-BE49-F238E27FC236}">
                <a16:creationId xmlns:a16="http://schemas.microsoft.com/office/drawing/2014/main" id="{219D763B-7BCC-5A4E-0D3B-DE4F848099C9}"/>
              </a:ext>
            </a:extLst>
          </p:cNvPr>
          <p:cNvSpPr>
            <a:spLocks noChangeArrowheads="1"/>
          </p:cNvSpPr>
          <p:nvPr/>
        </p:nvSpPr>
        <p:spPr bwMode="auto">
          <a:xfrm>
            <a:off x="5486399" y="2345322"/>
            <a:ext cx="902363"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1" i="0" u="sng" strike="noStrike" cap="none" normalizeH="0" baseline="0" dirty="0">
                <a:ln>
                  <a:noFill/>
                </a:ln>
                <a:solidFill>
                  <a:srgbClr val="008080"/>
                </a:solidFill>
                <a:effectLst/>
                <a:latin typeface="Arial" panose="020B0604020202020204" pitchFamily="34" charset="0"/>
                <a:ea typeface="Times New Roman" panose="02020603050405020304" pitchFamily="18" charset="0"/>
              </a:rPr>
              <a:t>Table A</a:t>
            </a:r>
            <a:endParaRPr kumimoji="0" lang="en-US" altLang="en-US" sz="2400" b="0" i="0" u="none" strike="noStrike" cap="none" normalizeH="0" baseline="0" dirty="0">
              <a:ln>
                <a:noFill/>
              </a:ln>
              <a:solidFill>
                <a:schemeClr val="tx1"/>
              </a:solidFill>
              <a:effectLst/>
              <a:latin typeface="Arial" panose="020B0604020202020204" pitchFamily="34" charset="0"/>
            </a:endParaRPr>
          </a:p>
        </p:txBody>
      </p:sp>
      <p:sp>
        <p:nvSpPr>
          <p:cNvPr id="12" name="TextBox 11">
            <a:extLst>
              <a:ext uri="{FF2B5EF4-FFF2-40B4-BE49-F238E27FC236}">
                <a16:creationId xmlns:a16="http://schemas.microsoft.com/office/drawing/2014/main" id="{F6139242-4636-9050-3CA7-A63CAB855C0E}"/>
              </a:ext>
            </a:extLst>
          </p:cNvPr>
          <p:cNvSpPr txBox="1"/>
          <p:nvPr/>
        </p:nvSpPr>
        <p:spPr>
          <a:xfrm>
            <a:off x="451181" y="5101872"/>
            <a:ext cx="10972800" cy="615553"/>
          </a:xfrm>
          <a:prstGeom prst="rect">
            <a:avLst/>
          </a:prstGeom>
          <a:noFill/>
        </p:spPr>
        <p:txBody>
          <a:bodyPr wrap="square">
            <a:spAutoFit/>
          </a:bodyPr>
          <a:lstStyle/>
          <a:p>
            <a:r>
              <a:rPr lang="en-US" sz="1600" dirty="0">
                <a:latin typeface="Times New Roman" panose="02020603050405020304" pitchFamily="18" charset="0"/>
                <a:cs typeface="Times New Roman" panose="02020603050405020304" pitchFamily="18" charset="0"/>
              </a:rPr>
              <a:t>(3)	Nothing in paragraph (2) above shall be interpreted to require an LEL to trip or transfer load to backup generation for 	frequency conditions beyond those for which ride-through is required</a:t>
            </a:r>
            <a:r>
              <a:rPr lang="en-US" dirty="0">
                <a:latin typeface="Times New Roman" panose="02020603050405020304" pitchFamily="18" charset="0"/>
                <a:cs typeface="Times New Roman" panose="02020603050405020304" pitchFamily="18" charset="0"/>
              </a:rPr>
              <a:t>. </a:t>
            </a:r>
            <a:endParaRPr lang="en-US"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107330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A193BB-A092-AA70-F9BA-DCAA1386C6F2}"/>
              </a:ext>
            </a:extLst>
          </p:cNvPr>
          <p:cNvSpPr>
            <a:spLocks noGrp="1"/>
          </p:cNvSpPr>
          <p:nvPr>
            <p:ph type="title"/>
          </p:nvPr>
        </p:nvSpPr>
        <p:spPr/>
        <p:txBody>
          <a:bodyPr/>
          <a:lstStyle/>
          <a:p>
            <a:r>
              <a:rPr lang="en-US" dirty="0"/>
              <a:t>Section 2.6.4  Frequency Ride-Through Requirements for LELs</a:t>
            </a:r>
          </a:p>
        </p:txBody>
      </p:sp>
      <p:sp>
        <p:nvSpPr>
          <p:cNvPr id="3" name="Content Placeholder 2">
            <a:extLst>
              <a:ext uri="{FF2B5EF4-FFF2-40B4-BE49-F238E27FC236}">
                <a16:creationId xmlns:a16="http://schemas.microsoft.com/office/drawing/2014/main" id="{6351768D-8B7A-9FA2-207C-5CD69A806AF2}"/>
              </a:ext>
            </a:extLst>
          </p:cNvPr>
          <p:cNvSpPr>
            <a:spLocks noGrp="1"/>
          </p:cNvSpPr>
          <p:nvPr>
            <p:ph idx="1"/>
          </p:nvPr>
        </p:nvSpPr>
        <p:spPr>
          <a:xfrm>
            <a:off x="406400" y="990601"/>
            <a:ext cx="11379200" cy="5052221"/>
          </a:xfrm>
        </p:spPr>
        <p:txBody>
          <a:bodyPr/>
          <a:lstStyle/>
          <a:p>
            <a:pPr marL="0" indent="0">
              <a:buNone/>
            </a:pPr>
            <a:r>
              <a:rPr lang="en-US" sz="1600" dirty="0">
                <a:solidFill>
                  <a:schemeClr val="tx1"/>
                </a:solidFill>
                <a:latin typeface="Times New Roman" panose="02020603050405020304" pitchFamily="18" charset="0"/>
                <a:cs typeface="Times New Roman" panose="02020603050405020304" pitchFamily="18" charset="0"/>
              </a:rPr>
              <a:t>(4)	If an LEL is consuming electric current from the grid at the time of the frequency disturbance, the LEL shall continue to 	consume electric current from the grid during frequency deviations requiring ride-through.  In addition, an LEL should 	continue to consume active power within 10% of the pre-disturbance level during frequency deviations requiring ride-	through.</a:t>
            </a:r>
          </a:p>
          <a:p>
            <a:pPr lvl="2">
              <a:buFont typeface="Wingdings" panose="05000000000000000000" pitchFamily="2" charset="2"/>
              <a:buChar char="Ø"/>
            </a:pPr>
            <a:r>
              <a:rPr lang="en-US" sz="1600" i="1" dirty="0">
                <a:cs typeface="Times New Roman" panose="02020603050405020304" pitchFamily="18" charset="0"/>
              </a:rPr>
              <a:t>ERCOT does not expect LELs would need to reduce consumption for frequency deviations but is providing some allowances to limit unnecessary Compliance issues.</a:t>
            </a:r>
            <a:r>
              <a:rPr lang="en-US" sz="1600" dirty="0">
                <a:solidFill>
                  <a:schemeClr val="tx1"/>
                </a:solidFill>
                <a:latin typeface="Times New Roman" panose="02020603050405020304" pitchFamily="18" charset="0"/>
                <a:cs typeface="Times New Roman" panose="02020603050405020304" pitchFamily="18" charset="0"/>
              </a:rPr>
              <a:t>		</a:t>
            </a:r>
          </a:p>
          <a:p>
            <a:pPr marL="0" indent="0">
              <a:buNone/>
            </a:pPr>
            <a:endParaRPr lang="en-US" sz="1600" dirty="0">
              <a:solidFill>
                <a:schemeClr val="tx1"/>
              </a:solidFill>
              <a:latin typeface="Times New Roman" panose="02020603050405020304" pitchFamily="18" charset="0"/>
              <a:cs typeface="Times New Roman" panose="02020603050405020304" pitchFamily="18" charset="0"/>
            </a:endParaRPr>
          </a:p>
          <a:p>
            <a:pPr marL="0" indent="0">
              <a:buNone/>
            </a:pPr>
            <a:r>
              <a:rPr lang="en-US" sz="1600" dirty="0">
                <a:solidFill>
                  <a:schemeClr val="tx1"/>
                </a:solidFill>
                <a:latin typeface="Times New Roman" panose="02020603050405020304" pitchFamily="18" charset="0"/>
                <a:cs typeface="Times New Roman" panose="02020603050405020304" pitchFamily="18" charset="0"/>
              </a:rPr>
              <a:t>(5)	If protection systems are installed and activated to trip the LEL, they shall enable the LEL to ride-through frequency 	conditions beyond those defined in paragraph (2) above to the maximum level the equipment allows, unless the protection 	systems are set to respond to an UFLS event or Ancillary Service obligation.</a:t>
            </a:r>
          </a:p>
          <a:p>
            <a:pPr lvl="2">
              <a:buFont typeface="Wingdings" panose="05000000000000000000" pitchFamily="2" charset="2"/>
              <a:buChar char="Ø"/>
            </a:pPr>
            <a:r>
              <a:rPr lang="en-US" sz="1600" i="1" dirty="0">
                <a:cs typeface="Times New Roman" panose="02020603050405020304" pitchFamily="18" charset="0"/>
              </a:rPr>
              <a:t>If protection systems are needed by LELs for frequency deviations, those protections settings should be based on actual equipment tolerances and not just set directly or just outside the minimum RT requirement curve.</a:t>
            </a:r>
          </a:p>
          <a:p>
            <a:pPr lvl="2">
              <a:buFont typeface="Wingdings" panose="05000000000000000000" pitchFamily="2" charset="2"/>
              <a:buChar char="Ø"/>
            </a:pPr>
            <a:r>
              <a:rPr lang="en-US" sz="1600" i="1" dirty="0">
                <a:cs typeface="Times New Roman" panose="02020603050405020304" pitchFamily="18" charset="0"/>
              </a:rPr>
              <a:t>If equipment does not need to trip for frequency deviations, do not set them to do so.</a:t>
            </a:r>
          </a:p>
          <a:p>
            <a:pPr marL="0" indent="0">
              <a:buNone/>
            </a:pPr>
            <a:endParaRPr lang="en-US" sz="1600" dirty="0">
              <a:solidFill>
                <a:schemeClr val="tx1"/>
              </a:solidFill>
              <a:latin typeface="Times New Roman" panose="02020603050405020304" pitchFamily="18" charset="0"/>
              <a:cs typeface="Times New Roman" panose="02020603050405020304" pitchFamily="18" charset="0"/>
            </a:endParaRPr>
          </a:p>
          <a:p>
            <a:pPr marL="0" indent="0">
              <a:buNone/>
            </a:pPr>
            <a:r>
              <a:rPr lang="en-US" sz="1600" dirty="0">
                <a:solidFill>
                  <a:schemeClr val="tx1"/>
                </a:solidFill>
                <a:latin typeface="Times New Roman" panose="02020603050405020304" pitchFamily="18" charset="0"/>
                <a:cs typeface="Times New Roman" panose="02020603050405020304" pitchFamily="18" charset="0"/>
              </a:rPr>
              <a:t>(6)	If frequency protection schemes are installed and activated to trip an LEL, they shall use filtered quantities or add sufficient 	time delays to prevent misoperations while providing the desired equipment protection.  Protection schemes shall not trip an 	LEL based on an instantaneous frequency measurement.</a:t>
            </a:r>
          </a:p>
          <a:p>
            <a:pPr lvl="2">
              <a:buFont typeface="Wingdings" panose="05000000000000000000" pitchFamily="2" charset="2"/>
              <a:buChar char="Ø"/>
            </a:pPr>
            <a:r>
              <a:rPr lang="en-US" sz="1600" i="1" dirty="0">
                <a:cs typeface="Times New Roman" panose="02020603050405020304" pitchFamily="18" charset="0"/>
              </a:rPr>
              <a:t>Issue identified in IBR ride-through events and addressed in NOGRR 245. Frequency measurements during voltage transients may unnecessarily trip protection if instantaneous frequency measurement are used.</a:t>
            </a:r>
          </a:p>
          <a:p>
            <a:pPr marL="0" indent="0">
              <a:buNone/>
            </a:pPr>
            <a:endParaRPr lang="en-US" dirty="0"/>
          </a:p>
        </p:txBody>
      </p:sp>
      <p:sp>
        <p:nvSpPr>
          <p:cNvPr id="4" name="Slide Number Placeholder 3">
            <a:extLst>
              <a:ext uri="{FF2B5EF4-FFF2-40B4-BE49-F238E27FC236}">
                <a16:creationId xmlns:a16="http://schemas.microsoft.com/office/drawing/2014/main" id="{60B918DB-0C3F-0A85-3E55-C3B32416690D}"/>
              </a:ext>
            </a:extLst>
          </p:cNvPr>
          <p:cNvSpPr>
            <a:spLocks noGrp="1"/>
          </p:cNvSpPr>
          <p:nvPr>
            <p:ph type="sldNum" sz="quarter" idx="4"/>
          </p:nvPr>
        </p:nvSpPr>
        <p:spPr/>
        <p:txBody>
          <a:bodyPr/>
          <a:lstStyle/>
          <a:p>
            <a:fld id="{1D93BD3E-1E9A-4970-A6F7-E7AC52762E0C}" type="slidenum">
              <a:rPr lang="en-US" smtClean="0"/>
              <a:pPr/>
              <a:t>6</a:t>
            </a:fld>
            <a:endParaRPr lang="en-US" dirty="0"/>
          </a:p>
        </p:txBody>
      </p:sp>
    </p:spTree>
    <p:extLst>
      <p:ext uri="{BB962C8B-B14F-4D97-AF65-F5344CB8AC3E}">
        <p14:creationId xmlns:p14="http://schemas.microsoft.com/office/powerpoint/2010/main" val="33454253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3A457-F6D3-151C-B541-29764C97EED6}"/>
              </a:ext>
            </a:extLst>
          </p:cNvPr>
          <p:cNvSpPr>
            <a:spLocks noGrp="1"/>
          </p:cNvSpPr>
          <p:nvPr>
            <p:ph type="title"/>
          </p:nvPr>
        </p:nvSpPr>
        <p:spPr/>
        <p:txBody>
          <a:bodyPr/>
          <a:lstStyle/>
          <a:p>
            <a:r>
              <a:rPr lang="en-US" dirty="0"/>
              <a:t>Section 2.14: Voltage Ride-Through Requirements for LELs</a:t>
            </a:r>
          </a:p>
        </p:txBody>
      </p:sp>
      <p:sp>
        <p:nvSpPr>
          <p:cNvPr id="3" name="Content Placeholder 2">
            <a:extLst>
              <a:ext uri="{FF2B5EF4-FFF2-40B4-BE49-F238E27FC236}">
                <a16:creationId xmlns:a16="http://schemas.microsoft.com/office/drawing/2014/main" id="{DF44CA8F-860B-BB50-0D4F-B3682E8FA888}"/>
              </a:ext>
            </a:extLst>
          </p:cNvPr>
          <p:cNvSpPr>
            <a:spLocks noGrp="1"/>
          </p:cNvSpPr>
          <p:nvPr>
            <p:ph idx="1"/>
          </p:nvPr>
        </p:nvSpPr>
        <p:spPr>
          <a:xfrm>
            <a:off x="406400" y="990601"/>
            <a:ext cx="11379200" cy="5052221"/>
          </a:xfrm>
        </p:spPr>
        <p:txBody>
          <a:bodyPr/>
          <a:lstStyle/>
          <a:p>
            <a:pPr marL="0" indent="0">
              <a:buNone/>
            </a:pPr>
            <a:r>
              <a:rPr lang="en-US" sz="1600" dirty="0">
                <a:solidFill>
                  <a:schemeClr val="tx1"/>
                </a:solidFill>
                <a:latin typeface="Times New Roman" panose="02020603050405020304" pitchFamily="18" charset="0"/>
                <a:cs typeface="Times New Roman" panose="02020603050405020304" pitchFamily="18" charset="0"/>
              </a:rPr>
              <a:t>(2)	An LEL interconnecting with the ERCOT System shall ride through the root-mean-square positive sequence voltage 	conditions of the magnitude and duration specified in Table A below, as measured at the LEL’s Service Delivery Point, or if 	the LEL is co-located with a Generation Resource or Energy Storage Resource, at the Point of Interconnection Bus (POIB) of 	that Resource.  An LEL shall remain connected to the Transmission Grid during voltage conditions requiring ride-through.  	Additional LEL performance requirements for voltage conditions requiring ride-through are listed below. </a:t>
            </a:r>
            <a:r>
              <a:rPr lang="en-US" sz="1600" dirty="0">
                <a:latin typeface="Times New Roman" panose="02020603050405020304" pitchFamily="18" charset="0"/>
                <a:cs typeface="Times New Roman" panose="02020603050405020304" pitchFamily="18" charset="0"/>
              </a:rPr>
              <a:t>(</a:t>
            </a:r>
            <a:r>
              <a:rPr lang="en-US" sz="1600" i="1" dirty="0">
                <a:latin typeface="Times New Roman" panose="02020603050405020304" pitchFamily="18" charset="0"/>
                <a:cs typeface="Times New Roman" panose="02020603050405020304" pitchFamily="18" charset="0"/>
              </a:rPr>
              <a:t>next slides)</a:t>
            </a:r>
            <a:endParaRPr lang="en-US" sz="1600" dirty="0">
              <a:solidFill>
                <a:schemeClr val="tx1"/>
              </a:solidFill>
              <a:latin typeface="Times New Roman" panose="02020603050405020304" pitchFamily="18" charset="0"/>
              <a:cs typeface="Times New Roman" panose="02020603050405020304" pitchFamily="18" charset="0"/>
            </a:endParaRPr>
          </a:p>
          <a:p>
            <a:pPr marL="0" indent="0" algn="ctr">
              <a:buNone/>
            </a:pPr>
            <a:endParaRPr lang="en-US" sz="1600" dirty="0">
              <a:solidFill>
                <a:schemeClr val="tx1"/>
              </a:solidFill>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012C2924-A3D0-C00C-8BE4-5AF67FA2D2CC}"/>
              </a:ext>
            </a:extLst>
          </p:cNvPr>
          <p:cNvSpPr>
            <a:spLocks noGrp="1"/>
          </p:cNvSpPr>
          <p:nvPr>
            <p:ph type="sldNum" sz="quarter" idx="4"/>
          </p:nvPr>
        </p:nvSpPr>
        <p:spPr/>
        <p:txBody>
          <a:bodyPr/>
          <a:lstStyle/>
          <a:p>
            <a:fld id="{1D93BD3E-1E9A-4970-A6F7-E7AC52762E0C}" type="slidenum">
              <a:rPr lang="en-US" smtClean="0"/>
              <a:pPr/>
              <a:t>7</a:t>
            </a:fld>
            <a:endParaRPr lang="en-US" dirty="0"/>
          </a:p>
        </p:txBody>
      </p:sp>
      <p:graphicFrame>
        <p:nvGraphicFramePr>
          <p:cNvPr id="6" name="Table 5">
            <a:extLst>
              <a:ext uri="{FF2B5EF4-FFF2-40B4-BE49-F238E27FC236}">
                <a16:creationId xmlns:a16="http://schemas.microsoft.com/office/drawing/2014/main" id="{5E34E979-71BF-6D1E-7389-8ADB2F6EF7A3}"/>
              </a:ext>
            </a:extLst>
          </p:cNvPr>
          <p:cNvGraphicFramePr>
            <a:graphicFrameLocks noGrp="1"/>
          </p:cNvGraphicFramePr>
          <p:nvPr>
            <p:extLst>
              <p:ext uri="{D42A27DB-BD31-4B8C-83A1-F6EECF244321}">
                <p14:modId xmlns:p14="http://schemas.microsoft.com/office/powerpoint/2010/main" val="1126742058"/>
              </p:ext>
            </p:extLst>
          </p:nvPr>
        </p:nvGraphicFramePr>
        <p:xfrm>
          <a:off x="3429000" y="2890261"/>
          <a:ext cx="5334000" cy="2545080"/>
        </p:xfrm>
        <a:graphic>
          <a:graphicData uri="http://schemas.openxmlformats.org/drawingml/2006/table">
            <a:tbl>
              <a:tblPr firstRow="1" firstCol="1" bandRow="1"/>
              <a:tblGrid>
                <a:gridCol w="2667000">
                  <a:extLst>
                    <a:ext uri="{9D8B030D-6E8A-4147-A177-3AD203B41FA5}">
                      <a16:colId xmlns:a16="http://schemas.microsoft.com/office/drawing/2014/main" val="3537539998"/>
                    </a:ext>
                  </a:extLst>
                </a:gridCol>
                <a:gridCol w="2667000">
                  <a:extLst>
                    <a:ext uri="{9D8B030D-6E8A-4147-A177-3AD203B41FA5}">
                      <a16:colId xmlns:a16="http://schemas.microsoft.com/office/drawing/2014/main" val="2987533052"/>
                    </a:ext>
                  </a:extLst>
                </a:gridCol>
              </a:tblGrid>
              <a:tr h="838200">
                <a:tc>
                  <a:txBody>
                    <a:bodyPr/>
                    <a:lstStyle/>
                    <a:p>
                      <a:pPr marL="457200" marR="0" indent="-457200" algn="l" defTabSz="914400" rtl="0" eaLnBrk="1" latinLnBrk="0" hangingPunct="1">
                        <a:buNone/>
                      </a:pPr>
                      <a:r>
                        <a:rPr lang="en-US" sz="1600" u="sng" kern="1200" dirty="0">
                          <a:solidFill>
                            <a:srgbClr val="008080"/>
                          </a:solidFill>
                          <a:effectLst/>
                          <a:latin typeface="Times New Roman" panose="02020603050405020304" pitchFamily="18" charset="0"/>
                          <a:ea typeface="Times New Roman" panose="02020603050405020304" pitchFamily="18" charset="0"/>
                          <a:cs typeface="+mn-cs"/>
                        </a:rPr>
                        <a:t>Root-Mean-Square Positive Sequence Voltage</a:t>
                      </a:r>
                    </a:p>
                    <a:p>
                      <a:pPr marL="457200" marR="0" indent="-457200" algn="ctr" defTabSz="914400" rtl="0" eaLnBrk="1" latinLnBrk="0" hangingPunct="1">
                        <a:buNone/>
                      </a:pPr>
                      <a:r>
                        <a:rPr lang="en-US" sz="1600" u="sng" kern="1200" dirty="0">
                          <a:solidFill>
                            <a:srgbClr val="008080"/>
                          </a:solidFill>
                          <a:effectLst/>
                          <a:latin typeface="Times New Roman" panose="02020603050405020304" pitchFamily="18" charset="0"/>
                          <a:ea typeface="Times New Roman" panose="02020603050405020304" pitchFamily="18" charset="0"/>
                          <a:cs typeface="+mn-cs"/>
                        </a:rPr>
                        <a:t>(p.u. of nominal)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457200" marR="0" indent="-457200" algn="ctr" defTabSz="914400" rtl="0" eaLnBrk="1" latinLnBrk="0" hangingPunct="1">
                        <a:buNone/>
                      </a:pPr>
                      <a:r>
                        <a:rPr lang="en-US" sz="1600" u="sng" kern="1200" dirty="0">
                          <a:solidFill>
                            <a:srgbClr val="008080"/>
                          </a:solidFill>
                          <a:effectLst/>
                          <a:latin typeface="Times New Roman" panose="02020603050405020304" pitchFamily="18" charset="0"/>
                          <a:ea typeface="Times New Roman" panose="02020603050405020304" pitchFamily="18" charset="0"/>
                          <a:cs typeface="+mn-cs"/>
                        </a:rPr>
                        <a:t>Minimum Ride-Through Time</a:t>
                      </a:r>
                    </a:p>
                    <a:p>
                      <a:pPr marL="457200" marR="0" indent="-457200" algn="ctr" defTabSz="914400" rtl="0" eaLnBrk="1" latinLnBrk="0" hangingPunct="1">
                        <a:buNone/>
                      </a:pPr>
                      <a:r>
                        <a:rPr lang="en-US" sz="1600" u="sng" kern="1200" dirty="0">
                          <a:solidFill>
                            <a:srgbClr val="008080"/>
                          </a:solidFill>
                          <a:effectLst/>
                          <a:latin typeface="Times New Roman" panose="02020603050405020304" pitchFamily="18" charset="0"/>
                          <a:ea typeface="Times New Roman" panose="02020603050405020304" pitchFamily="18" charset="0"/>
                          <a:cs typeface="+mn-cs"/>
                        </a:rPr>
                        <a:t>(seconds)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892350078"/>
                  </a:ext>
                </a:extLst>
              </a:tr>
              <a:tr h="241343">
                <a:tc>
                  <a:txBody>
                    <a:bodyPr/>
                    <a:lstStyle/>
                    <a:p>
                      <a:pPr marL="0" marR="0" algn="ctr" defTabSz="914400" rtl="0" eaLnBrk="1" latinLnBrk="0" hangingPunct="1">
                        <a:buNone/>
                      </a:pPr>
                      <a:r>
                        <a:rPr lang="en-US" sz="1600" u="sng" kern="1200" dirty="0">
                          <a:solidFill>
                            <a:srgbClr val="008080"/>
                          </a:solidFill>
                          <a:effectLst/>
                          <a:latin typeface="Times New Roman" panose="02020603050405020304" pitchFamily="18" charset="0"/>
                          <a:ea typeface="Times New Roman" panose="02020603050405020304" pitchFamily="18" charset="0"/>
                          <a:cs typeface="+mn-cs"/>
                        </a:rPr>
                        <a:t>V &gt; 1.20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10000"/>
                        <a:lumOff val="90000"/>
                      </a:schemeClr>
                    </a:solidFill>
                  </a:tcPr>
                </a:tc>
                <a:tc>
                  <a:txBody>
                    <a:bodyPr/>
                    <a:lstStyle/>
                    <a:p>
                      <a:pPr marL="0" marR="0" algn="ctr" defTabSz="914400" rtl="0" eaLnBrk="1" latinLnBrk="0" hangingPunct="1">
                        <a:buNone/>
                      </a:pPr>
                      <a:r>
                        <a:rPr lang="en-US" sz="1600" u="sng" kern="1200" dirty="0">
                          <a:solidFill>
                            <a:srgbClr val="008080"/>
                          </a:solidFill>
                          <a:effectLst/>
                          <a:latin typeface="Times New Roman" panose="02020603050405020304" pitchFamily="18" charset="0"/>
                          <a:ea typeface="Times New Roman" panose="02020603050405020304" pitchFamily="18" charset="0"/>
                          <a:cs typeface="+mn-cs"/>
                        </a:rPr>
                        <a:t>May ride-through or trip</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10000"/>
                        <a:lumOff val="90000"/>
                      </a:schemeClr>
                    </a:solidFill>
                  </a:tcPr>
                </a:tc>
                <a:extLst>
                  <a:ext uri="{0D108BD9-81ED-4DB2-BD59-A6C34878D82A}">
                    <a16:rowId xmlns:a16="http://schemas.microsoft.com/office/drawing/2014/main" val="3338857392"/>
                  </a:ext>
                </a:extLst>
              </a:tr>
              <a:tr h="241343">
                <a:tc>
                  <a:txBody>
                    <a:bodyPr/>
                    <a:lstStyle/>
                    <a:p>
                      <a:pPr marL="0" marR="0" algn="ctr" defTabSz="914400" rtl="0" eaLnBrk="1" latinLnBrk="0" hangingPunct="1">
                        <a:buNone/>
                      </a:pPr>
                      <a:r>
                        <a:rPr lang="en-US" sz="1600" u="sng" kern="1200" dirty="0">
                          <a:solidFill>
                            <a:srgbClr val="008080"/>
                          </a:solidFill>
                          <a:effectLst/>
                          <a:latin typeface="Times New Roman" panose="02020603050405020304" pitchFamily="18" charset="0"/>
                          <a:ea typeface="Times New Roman" panose="02020603050405020304" pitchFamily="18" charset="0"/>
                          <a:cs typeface="+mn-cs"/>
                        </a:rPr>
                        <a:t>1.10 &lt; V ≤ 1.20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10000"/>
                        <a:lumOff val="90000"/>
                      </a:schemeClr>
                    </a:solidFill>
                  </a:tcPr>
                </a:tc>
                <a:tc>
                  <a:txBody>
                    <a:bodyPr/>
                    <a:lstStyle/>
                    <a:p>
                      <a:pPr marL="0" marR="0" algn="ctr" defTabSz="914400" rtl="0" eaLnBrk="1" latinLnBrk="0" hangingPunct="1">
                        <a:buNone/>
                      </a:pPr>
                      <a:r>
                        <a:rPr lang="en-US" sz="1600" u="sng" kern="1200" dirty="0">
                          <a:solidFill>
                            <a:srgbClr val="008080"/>
                          </a:solidFill>
                          <a:effectLst/>
                          <a:latin typeface="Times New Roman" panose="02020603050405020304" pitchFamily="18" charset="0"/>
                          <a:ea typeface="Times New Roman" panose="02020603050405020304" pitchFamily="18" charset="0"/>
                          <a:cs typeface="+mn-cs"/>
                        </a:rPr>
                        <a:t>2.0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10000"/>
                        <a:lumOff val="90000"/>
                      </a:schemeClr>
                    </a:solidFill>
                  </a:tcPr>
                </a:tc>
                <a:extLst>
                  <a:ext uri="{0D108BD9-81ED-4DB2-BD59-A6C34878D82A}">
                    <a16:rowId xmlns:a16="http://schemas.microsoft.com/office/drawing/2014/main" val="2795770600"/>
                  </a:ext>
                </a:extLst>
              </a:tr>
              <a:tr h="241343">
                <a:tc>
                  <a:txBody>
                    <a:bodyPr/>
                    <a:lstStyle/>
                    <a:p>
                      <a:pPr marL="0" marR="0" algn="ctr" defTabSz="914400" rtl="0" eaLnBrk="1" latinLnBrk="0" hangingPunct="1">
                        <a:buNone/>
                      </a:pPr>
                      <a:r>
                        <a:rPr lang="en-US" sz="1600" u="sng" kern="1200" dirty="0">
                          <a:solidFill>
                            <a:srgbClr val="008080"/>
                          </a:solidFill>
                          <a:effectLst/>
                          <a:latin typeface="Times New Roman" panose="02020603050405020304" pitchFamily="18" charset="0"/>
                          <a:ea typeface="Times New Roman" panose="02020603050405020304" pitchFamily="18" charset="0"/>
                          <a:cs typeface="+mn-cs"/>
                        </a:rPr>
                        <a:t>0.90 ≤ V ≤ 1.10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10000"/>
                        <a:lumOff val="90000"/>
                      </a:schemeClr>
                    </a:solidFill>
                  </a:tcPr>
                </a:tc>
                <a:tc>
                  <a:txBody>
                    <a:bodyPr/>
                    <a:lstStyle/>
                    <a:p>
                      <a:pPr marL="0" marR="0" algn="ctr" defTabSz="914400" rtl="0" eaLnBrk="1" latinLnBrk="0" hangingPunct="1">
                        <a:buNone/>
                      </a:pPr>
                      <a:r>
                        <a:rPr lang="en-US" sz="1600" u="sng" kern="1200" dirty="0">
                          <a:solidFill>
                            <a:srgbClr val="008080"/>
                          </a:solidFill>
                          <a:effectLst/>
                          <a:latin typeface="Times New Roman" panose="02020603050405020304" pitchFamily="18" charset="0"/>
                          <a:ea typeface="Times New Roman" panose="02020603050405020304" pitchFamily="18" charset="0"/>
                          <a:cs typeface="+mn-cs"/>
                        </a:rPr>
                        <a:t>Continuous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10000"/>
                        <a:lumOff val="90000"/>
                      </a:schemeClr>
                    </a:solidFill>
                  </a:tcPr>
                </a:tc>
                <a:extLst>
                  <a:ext uri="{0D108BD9-81ED-4DB2-BD59-A6C34878D82A}">
                    <a16:rowId xmlns:a16="http://schemas.microsoft.com/office/drawing/2014/main" val="923665423"/>
                  </a:ext>
                </a:extLst>
              </a:tr>
              <a:tr h="241343">
                <a:tc>
                  <a:txBody>
                    <a:bodyPr/>
                    <a:lstStyle/>
                    <a:p>
                      <a:pPr marL="0" marR="0" algn="ctr" defTabSz="914400" rtl="0" eaLnBrk="1" latinLnBrk="0" hangingPunct="1">
                        <a:buNone/>
                      </a:pPr>
                      <a:r>
                        <a:rPr lang="en-US" sz="1600" u="sng" kern="1200" dirty="0">
                          <a:solidFill>
                            <a:srgbClr val="008080"/>
                          </a:solidFill>
                          <a:effectLst/>
                          <a:latin typeface="Times New Roman" panose="02020603050405020304" pitchFamily="18" charset="0"/>
                          <a:ea typeface="Times New Roman" panose="02020603050405020304" pitchFamily="18" charset="0"/>
                          <a:cs typeface="+mn-cs"/>
                        </a:rPr>
                        <a:t>0.80 ≤ V &lt; 0.90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10000"/>
                        <a:lumOff val="90000"/>
                      </a:schemeClr>
                    </a:solidFill>
                  </a:tcPr>
                </a:tc>
                <a:tc>
                  <a:txBody>
                    <a:bodyPr/>
                    <a:lstStyle/>
                    <a:p>
                      <a:pPr marL="0" marR="0" algn="ctr" defTabSz="914400" rtl="0" eaLnBrk="1" latinLnBrk="0" hangingPunct="1">
                        <a:buNone/>
                      </a:pPr>
                      <a:r>
                        <a:rPr lang="en-US" sz="1600" u="sng" kern="1200" dirty="0">
                          <a:solidFill>
                            <a:srgbClr val="008080"/>
                          </a:solidFill>
                          <a:effectLst/>
                          <a:latin typeface="Times New Roman" panose="02020603050405020304" pitchFamily="18" charset="0"/>
                          <a:ea typeface="Times New Roman" panose="02020603050405020304" pitchFamily="18" charset="0"/>
                          <a:cs typeface="+mn-cs"/>
                        </a:rPr>
                        <a:t>2.0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10000"/>
                        <a:lumOff val="90000"/>
                      </a:schemeClr>
                    </a:solidFill>
                  </a:tcPr>
                </a:tc>
                <a:extLst>
                  <a:ext uri="{0D108BD9-81ED-4DB2-BD59-A6C34878D82A}">
                    <a16:rowId xmlns:a16="http://schemas.microsoft.com/office/drawing/2014/main" val="2443062870"/>
                  </a:ext>
                </a:extLst>
              </a:tr>
              <a:tr h="241343">
                <a:tc>
                  <a:txBody>
                    <a:bodyPr/>
                    <a:lstStyle/>
                    <a:p>
                      <a:pPr marL="0" marR="0" algn="ctr" defTabSz="914400" rtl="0" eaLnBrk="1" latinLnBrk="0" hangingPunct="1">
                        <a:buNone/>
                      </a:pPr>
                      <a:r>
                        <a:rPr lang="en-US" sz="1600" u="sng" kern="1200" dirty="0">
                          <a:solidFill>
                            <a:srgbClr val="008080"/>
                          </a:solidFill>
                          <a:effectLst/>
                          <a:latin typeface="Times New Roman" panose="02020603050405020304" pitchFamily="18" charset="0"/>
                          <a:ea typeface="Times New Roman" panose="02020603050405020304" pitchFamily="18" charset="0"/>
                          <a:cs typeface="+mn-cs"/>
                        </a:rPr>
                        <a:t>0.50 ≤ V &lt; 0.80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10000"/>
                        <a:lumOff val="90000"/>
                      </a:schemeClr>
                    </a:solidFill>
                  </a:tcPr>
                </a:tc>
                <a:tc>
                  <a:txBody>
                    <a:bodyPr/>
                    <a:lstStyle/>
                    <a:p>
                      <a:pPr marL="0" marR="0" algn="ctr" defTabSz="914400" rtl="0" eaLnBrk="1" latinLnBrk="0" hangingPunct="1">
                        <a:buNone/>
                      </a:pPr>
                      <a:r>
                        <a:rPr lang="en-US" sz="1600" u="sng" kern="1200" dirty="0">
                          <a:solidFill>
                            <a:srgbClr val="008080"/>
                          </a:solidFill>
                          <a:effectLst/>
                          <a:latin typeface="Times New Roman" panose="02020603050405020304" pitchFamily="18" charset="0"/>
                          <a:ea typeface="Times New Roman" panose="02020603050405020304" pitchFamily="18" charset="0"/>
                          <a:cs typeface="+mn-cs"/>
                        </a:rPr>
                        <a:t>0.5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10000"/>
                        <a:lumOff val="90000"/>
                      </a:schemeClr>
                    </a:solidFill>
                  </a:tcPr>
                </a:tc>
                <a:extLst>
                  <a:ext uri="{0D108BD9-81ED-4DB2-BD59-A6C34878D82A}">
                    <a16:rowId xmlns:a16="http://schemas.microsoft.com/office/drawing/2014/main" val="2468897367"/>
                  </a:ext>
                </a:extLst>
              </a:tr>
              <a:tr h="241343">
                <a:tc>
                  <a:txBody>
                    <a:bodyPr/>
                    <a:lstStyle/>
                    <a:p>
                      <a:pPr marL="0" marR="0" algn="ctr" defTabSz="914400" rtl="0" eaLnBrk="1" latinLnBrk="0" hangingPunct="1">
                        <a:buNone/>
                      </a:pPr>
                      <a:r>
                        <a:rPr lang="en-US" sz="1600" u="sng" kern="1200" dirty="0">
                          <a:solidFill>
                            <a:srgbClr val="008080"/>
                          </a:solidFill>
                          <a:effectLst/>
                          <a:latin typeface="Times New Roman" panose="02020603050405020304" pitchFamily="18" charset="0"/>
                          <a:ea typeface="Times New Roman" panose="02020603050405020304" pitchFamily="18" charset="0"/>
                          <a:cs typeface="+mn-cs"/>
                        </a:rPr>
                        <a:t>0.20 ≤ V &lt; 0.50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10000"/>
                        <a:lumOff val="90000"/>
                      </a:schemeClr>
                    </a:solidFill>
                  </a:tcPr>
                </a:tc>
                <a:tc>
                  <a:txBody>
                    <a:bodyPr/>
                    <a:lstStyle/>
                    <a:p>
                      <a:pPr marL="0" marR="0" algn="ctr" defTabSz="914400" rtl="0" eaLnBrk="1" latinLnBrk="0" hangingPunct="1">
                        <a:buNone/>
                      </a:pPr>
                      <a:r>
                        <a:rPr lang="en-US" sz="1600" u="sng" kern="1200" dirty="0">
                          <a:solidFill>
                            <a:srgbClr val="008080"/>
                          </a:solidFill>
                          <a:effectLst/>
                          <a:latin typeface="Times New Roman" panose="02020603050405020304" pitchFamily="18" charset="0"/>
                          <a:ea typeface="Times New Roman" panose="02020603050405020304" pitchFamily="18" charset="0"/>
                          <a:cs typeface="+mn-cs"/>
                        </a:rPr>
                        <a:t>0.25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10000"/>
                        <a:lumOff val="90000"/>
                      </a:schemeClr>
                    </a:solidFill>
                  </a:tcPr>
                </a:tc>
                <a:extLst>
                  <a:ext uri="{0D108BD9-81ED-4DB2-BD59-A6C34878D82A}">
                    <a16:rowId xmlns:a16="http://schemas.microsoft.com/office/drawing/2014/main" val="1295129320"/>
                  </a:ext>
                </a:extLst>
              </a:tr>
              <a:tr h="241343">
                <a:tc>
                  <a:txBody>
                    <a:bodyPr/>
                    <a:lstStyle/>
                    <a:p>
                      <a:pPr marL="0" marR="0" algn="ctr" defTabSz="914400" rtl="0" eaLnBrk="1" latinLnBrk="0" hangingPunct="1">
                        <a:buNone/>
                      </a:pPr>
                      <a:r>
                        <a:rPr lang="en-US" sz="1600" u="sng" kern="1200" dirty="0">
                          <a:solidFill>
                            <a:srgbClr val="008080"/>
                          </a:solidFill>
                          <a:effectLst/>
                          <a:latin typeface="Times New Roman" panose="02020603050405020304" pitchFamily="18" charset="0"/>
                          <a:ea typeface="Times New Roman" panose="02020603050405020304" pitchFamily="18" charset="0"/>
                          <a:cs typeface="+mn-cs"/>
                        </a:rPr>
                        <a:t>V &lt; 0.20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10000"/>
                        <a:lumOff val="90000"/>
                      </a:schemeClr>
                    </a:solidFill>
                  </a:tcPr>
                </a:tc>
                <a:tc>
                  <a:txBody>
                    <a:bodyPr/>
                    <a:lstStyle/>
                    <a:p>
                      <a:pPr marL="0" marR="0" algn="ctr" defTabSz="914400" rtl="0" eaLnBrk="1" latinLnBrk="0" hangingPunct="1">
                        <a:buNone/>
                      </a:pPr>
                      <a:r>
                        <a:rPr lang="en-US" sz="1600" u="sng" kern="1200" dirty="0">
                          <a:solidFill>
                            <a:srgbClr val="008080"/>
                          </a:solidFill>
                          <a:effectLst/>
                          <a:latin typeface="Times New Roman" panose="02020603050405020304" pitchFamily="18" charset="0"/>
                          <a:ea typeface="Times New Roman" panose="02020603050405020304" pitchFamily="18" charset="0"/>
                          <a:cs typeface="+mn-cs"/>
                        </a:rPr>
                        <a:t>0.15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10000"/>
                        <a:lumOff val="90000"/>
                      </a:schemeClr>
                    </a:solidFill>
                  </a:tcPr>
                </a:tc>
                <a:extLst>
                  <a:ext uri="{0D108BD9-81ED-4DB2-BD59-A6C34878D82A}">
                    <a16:rowId xmlns:a16="http://schemas.microsoft.com/office/drawing/2014/main" val="3892475427"/>
                  </a:ext>
                </a:extLst>
              </a:tr>
            </a:tbl>
          </a:graphicData>
        </a:graphic>
      </p:graphicFrame>
      <p:sp>
        <p:nvSpPr>
          <p:cNvPr id="9" name="Rectangle 2">
            <a:extLst>
              <a:ext uri="{FF2B5EF4-FFF2-40B4-BE49-F238E27FC236}">
                <a16:creationId xmlns:a16="http://schemas.microsoft.com/office/drawing/2014/main" id="{EE67EE1D-C66F-2592-90FE-20F7B11AC55C}"/>
              </a:ext>
            </a:extLst>
          </p:cNvPr>
          <p:cNvSpPr>
            <a:spLocks noChangeArrowheads="1"/>
          </p:cNvSpPr>
          <p:nvPr/>
        </p:nvSpPr>
        <p:spPr bwMode="auto">
          <a:xfrm>
            <a:off x="5644818" y="2437407"/>
            <a:ext cx="902363"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1" i="0" u="sng" strike="noStrike" cap="none" normalizeH="0" baseline="0" dirty="0">
                <a:ln>
                  <a:noFill/>
                </a:ln>
                <a:solidFill>
                  <a:srgbClr val="008080"/>
                </a:solidFill>
                <a:effectLst/>
                <a:latin typeface="Arial" panose="020B0604020202020204" pitchFamily="34" charset="0"/>
                <a:ea typeface="Times New Roman" panose="02020603050405020304" pitchFamily="18" charset="0"/>
              </a:rPr>
              <a:t>Table A</a:t>
            </a: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956448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CFA65-3441-DCB9-1F19-60BA2180F124}"/>
              </a:ext>
            </a:extLst>
          </p:cNvPr>
          <p:cNvSpPr>
            <a:spLocks noGrp="1"/>
          </p:cNvSpPr>
          <p:nvPr>
            <p:ph type="title"/>
          </p:nvPr>
        </p:nvSpPr>
        <p:spPr/>
        <p:txBody>
          <a:bodyPr/>
          <a:lstStyle/>
          <a:p>
            <a:r>
              <a:rPr lang="en-US" dirty="0"/>
              <a:t>Section 2.14: Voltage Ride-Through Requirements for LELs</a:t>
            </a:r>
          </a:p>
        </p:txBody>
      </p:sp>
      <p:sp>
        <p:nvSpPr>
          <p:cNvPr id="4" name="Slide Number Placeholder 3">
            <a:extLst>
              <a:ext uri="{FF2B5EF4-FFF2-40B4-BE49-F238E27FC236}">
                <a16:creationId xmlns:a16="http://schemas.microsoft.com/office/drawing/2014/main" id="{957ED360-3870-2421-5447-9231A32C4AF0}"/>
              </a:ext>
            </a:extLst>
          </p:cNvPr>
          <p:cNvSpPr>
            <a:spLocks noGrp="1"/>
          </p:cNvSpPr>
          <p:nvPr>
            <p:ph type="sldNum" sz="quarter" idx="4"/>
          </p:nvPr>
        </p:nvSpPr>
        <p:spPr/>
        <p:txBody>
          <a:bodyPr/>
          <a:lstStyle/>
          <a:p>
            <a:fld id="{1D93BD3E-1E9A-4970-A6F7-E7AC52762E0C}" type="slidenum">
              <a:rPr lang="en-US" smtClean="0"/>
              <a:pPr/>
              <a:t>8</a:t>
            </a:fld>
            <a:endParaRPr lang="en-US" dirty="0"/>
          </a:p>
        </p:txBody>
      </p:sp>
      <p:pic>
        <p:nvPicPr>
          <p:cNvPr id="10" name="Content Placeholder 9">
            <a:extLst>
              <a:ext uri="{FF2B5EF4-FFF2-40B4-BE49-F238E27FC236}">
                <a16:creationId xmlns:a16="http://schemas.microsoft.com/office/drawing/2014/main" id="{23B3AB61-74B2-0D9C-F2C7-6BA2C932D830}"/>
              </a:ext>
            </a:extLst>
          </p:cNvPr>
          <p:cNvPicPr>
            <a:picLocks noGrp="1" noChangeAspect="1"/>
          </p:cNvPicPr>
          <p:nvPr>
            <p:ph idx="1"/>
          </p:nvPr>
        </p:nvPicPr>
        <p:blipFill>
          <a:blip r:embed="rId2"/>
          <a:stretch>
            <a:fillRect/>
          </a:stretch>
        </p:blipFill>
        <p:spPr>
          <a:xfrm>
            <a:off x="1288633" y="731520"/>
            <a:ext cx="9614734" cy="5120640"/>
          </a:xfrm>
          <a:prstGeom prst="rect">
            <a:avLst/>
          </a:prstGeom>
        </p:spPr>
      </p:pic>
      <p:sp>
        <p:nvSpPr>
          <p:cNvPr id="11" name="TextBox 10">
            <a:extLst>
              <a:ext uri="{FF2B5EF4-FFF2-40B4-BE49-F238E27FC236}">
                <a16:creationId xmlns:a16="http://schemas.microsoft.com/office/drawing/2014/main" id="{1BABA7E4-0195-E0C1-F56D-B97063F0013E}"/>
              </a:ext>
            </a:extLst>
          </p:cNvPr>
          <p:cNvSpPr txBox="1"/>
          <p:nvPr/>
        </p:nvSpPr>
        <p:spPr>
          <a:xfrm>
            <a:off x="571500" y="5852160"/>
            <a:ext cx="11049000" cy="338554"/>
          </a:xfrm>
          <a:prstGeom prst="rect">
            <a:avLst/>
          </a:prstGeom>
          <a:noFill/>
        </p:spPr>
        <p:txBody>
          <a:bodyPr wrap="square" rtlCol="0">
            <a:spAutoFit/>
          </a:bodyPr>
          <a:lstStyle/>
          <a:p>
            <a:r>
              <a:rPr lang="en-US" sz="1600" b="1" dirty="0">
                <a:solidFill>
                  <a:schemeClr val="tx2"/>
                </a:solidFill>
              </a:rPr>
              <a:t>Note:</a:t>
            </a:r>
            <a:r>
              <a:rPr lang="en-US" sz="1600" dirty="0">
                <a:solidFill>
                  <a:schemeClr val="tx2"/>
                </a:solidFill>
              </a:rPr>
              <a:t> Visual representation of Table A in Section 2.14(2) with reference to associated performance requirement section. </a:t>
            </a:r>
          </a:p>
        </p:txBody>
      </p:sp>
    </p:spTree>
    <p:extLst>
      <p:ext uri="{BB962C8B-B14F-4D97-AF65-F5344CB8AC3E}">
        <p14:creationId xmlns:p14="http://schemas.microsoft.com/office/powerpoint/2010/main" val="34503337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4E049-3991-DEF7-F551-1F26A965B61C}"/>
              </a:ext>
            </a:extLst>
          </p:cNvPr>
          <p:cNvSpPr>
            <a:spLocks noGrp="1"/>
          </p:cNvSpPr>
          <p:nvPr>
            <p:ph type="title"/>
          </p:nvPr>
        </p:nvSpPr>
        <p:spPr/>
        <p:txBody>
          <a:bodyPr/>
          <a:lstStyle/>
          <a:p>
            <a:r>
              <a:rPr lang="en-US" dirty="0"/>
              <a:t>Section 2.14: Voltage Ride-Through Requirements for LELs</a:t>
            </a:r>
          </a:p>
        </p:txBody>
      </p:sp>
      <p:pic>
        <p:nvPicPr>
          <p:cNvPr id="6" name="Content Placeholder 5">
            <a:extLst>
              <a:ext uri="{FF2B5EF4-FFF2-40B4-BE49-F238E27FC236}">
                <a16:creationId xmlns:a16="http://schemas.microsoft.com/office/drawing/2014/main" id="{ECA7C637-6DAB-D0DB-3A10-E05134EBD2F6}"/>
              </a:ext>
            </a:extLst>
          </p:cNvPr>
          <p:cNvPicPr>
            <a:picLocks noGrp="1" noChangeAspect="1"/>
          </p:cNvPicPr>
          <p:nvPr>
            <p:ph idx="1"/>
          </p:nvPr>
        </p:nvPicPr>
        <p:blipFill>
          <a:blip r:embed="rId2"/>
          <a:stretch>
            <a:fillRect/>
          </a:stretch>
        </p:blipFill>
        <p:spPr>
          <a:xfrm>
            <a:off x="1288631" y="731520"/>
            <a:ext cx="9614738" cy="5120640"/>
          </a:xfrm>
          <a:prstGeom prst="rect">
            <a:avLst/>
          </a:prstGeom>
        </p:spPr>
      </p:pic>
      <p:sp>
        <p:nvSpPr>
          <p:cNvPr id="4" name="Slide Number Placeholder 3">
            <a:extLst>
              <a:ext uri="{FF2B5EF4-FFF2-40B4-BE49-F238E27FC236}">
                <a16:creationId xmlns:a16="http://schemas.microsoft.com/office/drawing/2014/main" id="{C1A5EFAA-32DE-7295-22BE-B955A318B974}"/>
              </a:ext>
            </a:extLst>
          </p:cNvPr>
          <p:cNvSpPr>
            <a:spLocks noGrp="1"/>
          </p:cNvSpPr>
          <p:nvPr>
            <p:ph type="sldNum" sz="quarter" idx="4"/>
          </p:nvPr>
        </p:nvSpPr>
        <p:spPr/>
        <p:txBody>
          <a:bodyPr/>
          <a:lstStyle/>
          <a:p>
            <a:fld id="{1D93BD3E-1E9A-4970-A6F7-E7AC52762E0C}" type="slidenum">
              <a:rPr lang="en-US" smtClean="0"/>
              <a:pPr/>
              <a:t>9</a:t>
            </a:fld>
            <a:endParaRPr lang="en-US" dirty="0"/>
          </a:p>
        </p:txBody>
      </p:sp>
      <p:sp>
        <p:nvSpPr>
          <p:cNvPr id="7" name="TextBox 6">
            <a:extLst>
              <a:ext uri="{FF2B5EF4-FFF2-40B4-BE49-F238E27FC236}">
                <a16:creationId xmlns:a16="http://schemas.microsoft.com/office/drawing/2014/main" id="{08B99829-FFB8-0483-4349-124BA2D6ED05}"/>
              </a:ext>
            </a:extLst>
          </p:cNvPr>
          <p:cNvSpPr txBox="1"/>
          <p:nvPr/>
        </p:nvSpPr>
        <p:spPr>
          <a:xfrm>
            <a:off x="2817976" y="5882216"/>
            <a:ext cx="6556049" cy="338554"/>
          </a:xfrm>
          <a:prstGeom prst="rect">
            <a:avLst/>
          </a:prstGeom>
          <a:noFill/>
        </p:spPr>
        <p:txBody>
          <a:bodyPr wrap="square" rtlCol="0">
            <a:spAutoFit/>
          </a:bodyPr>
          <a:lstStyle/>
          <a:p>
            <a:r>
              <a:rPr lang="en-US" sz="1600" b="1" dirty="0">
                <a:solidFill>
                  <a:schemeClr val="tx2"/>
                </a:solidFill>
              </a:rPr>
              <a:t>Note:</a:t>
            </a:r>
            <a:r>
              <a:rPr lang="en-US" sz="1600" dirty="0">
                <a:solidFill>
                  <a:schemeClr val="tx2"/>
                </a:solidFill>
              </a:rPr>
              <a:t> Extended VRT requirements from July LLWG highlighted above</a:t>
            </a:r>
          </a:p>
        </p:txBody>
      </p:sp>
    </p:spTree>
    <p:extLst>
      <p:ext uri="{BB962C8B-B14F-4D97-AF65-F5344CB8AC3E}">
        <p14:creationId xmlns:p14="http://schemas.microsoft.com/office/powerpoint/2010/main" val="3878124440"/>
      </p:ext>
    </p:extLst>
  </p:cSld>
  <p:clrMapOvr>
    <a:masterClrMapping/>
  </p:clrMapOvr>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file>

<file path=customXml/item2.xml><?xml version="1.0" encoding="utf-8"?>
<ct:contentTypeSchema xmlns:ct="http://schemas.microsoft.com/office/2006/metadata/contentType" xmlns:ma="http://schemas.microsoft.com/office/2006/metadata/properties/metaAttributes" ct:_="" ma:_="" ma:contentTypeName="Document" ma:contentTypeID="0x01010011DFBC458AA45B4EBB63CEF8DC9AEE9F" ma:contentTypeVersion="15" ma:contentTypeDescription="Create a new document." ma:contentTypeScope="" ma:versionID="fd3bd9b009ea88eda78b31a311e45ee6">
  <xsd:schema xmlns:xsd="http://www.w3.org/2001/XMLSchema" xmlns:xs="http://www.w3.org/2001/XMLSchema" xmlns:p="http://schemas.microsoft.com/office/2006/metadata/properties" xmlns:ns2="344f560a-88f6-462e-96a6-e44784eab4f1" xmlns:ns3="4a591e47-97d7-4168-9476-f927c155b88a" targetNamespace="http://schemas.microsoft.com/office/2006/metadata/properties" ma:root="true" ma:fieldsID="0d362e9e35a13e206a04cff2e0046ff9" ns2:_="" ns3:_="">
    <xsd:import namespace="344f560a-88f6-462e-96a6-e44784eab4f1"/>
    <xsd:import namespace="4a591e47-97d7-4168-9476-f927c155b88a"/>
    <xsd:element name="properties">
      <xsd:complexType>
        <xsd:sequence>
          <xsd:element name="documentManagement">
            <xsd:complexType>
              <xsd:all>
                <xsd:element ref="ns2:Information_x0020_Classification" minOccurs="0"/>
                <xsd:element ref="ns3:Audience" minOccurs="0"/>
                <xsd:element ref="ns3:Description0" minOccurs="0"/>
                <xsd:element ref="ns3:Status" minOccurs="0"/>
                <xsd:element ref="ns3:MediaServiceMetadata" minOccurs="0"/>
                <xsd:element ref="ns3:MediaServiceFastMetadata"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44f560a-88f6-462e-96a6-e44784eab4f1" elementFormDefault="qualified">
    <xsd:import namespace="http://schemas.microsoft.com/office/2006/documentManagement/types"/>
    <xsd:import namespace="http://schemas.microsoft.com/office/infopath/2007/PartnerControls"/>
    <xsd:element name="Information_x0020_Classification" ma:index="4" nillable="true" ma:displayName="Information Classification" ma:default="ERCOT Limited" ma:description="ERCOT Information Classification" ma:format="Dropdown" ma:internalName="Information_x0020_Classification" ma:readOnly="false">
      <xsd:simpleType>
        <xsd:union memberTypes="dms:Text">
          <xsd:simpleType>
            <xsd:restriction base="dms:Choice">
              <xsd:enumeration value="Public"/>
              <xsd:enumeration value="ERCOT Limited"/>
              <xsd:enumeration value="ERCOT Confidential"/>
              <xsd:enumeration value="ERCOT Restricted"/>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4a591e47-97d7-4168-9476-f927c155b88a" elementFormDefault="qualified">
    <xsd:import namespace="http://schemas.microsoft.com/office/2006/documentManagement/types"/>
    <xsd:import namespace="http://schemas.microsoft.com/office/infopath/2007/PartnerControls"/>
    <xsd:element name="Audience" ma:index="5" nillable="true" ma:displayName="Audience" ma:default="Internal" ma:format="Dropdown" ma:internalName="Audience" ma:readOnly="false">
      <xsd:simpleType>
        <xsd:restriction base="dms:Choice">
          <xsd:enumeration value="Internal"/>
          <xsd:enumeration value="Public"/>
        </xsd:restriction>
      </xsd:simpleType>
    </xsd:element>
    <xsd:element name="Description0" ma:index="6" nillable="true" ma:displayName="Description" ma:internalName="Description0" ma:readOnly="false">
      <xsd:simpleType>
        <xsd:restriction base="dms:Note">
          <xsd:maxLength value="255"/>
        </xsd:restriction>
      </xsd:simpleType>
    </xsd:element>
    <xsd:element name="Status" ma:index="7" nillable="true" ma:displayName="Status" ma:default="Official Document" ma:format="Dropdown" ma:internalName="Status" ma:readOnly="false">
      <xsd:simpleType>
        <xsd:restriction base="dms:Choice">
          <xsd:enumeration value="Official Document"/>
          <xsd:enumeration value="Draft"/>
          <xsd:enumeration value="In progress"/>
        </xsd:restriction>
      </xsd:simpleType>
    </xsd:element>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8"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Information_x0020_Classification xmlns="344f560a-88f6-462e-96a6-e44784eab4f1">ERCOT Limited</Information_x0020_Classification>
    <Status xmlns="4a591e47-97d7-4168-9476-f927c155b88a" xsi:nil="true"/>
    <Description0 xmlns="4a591e47-97d7-4168-9476-f927c155b88a" xsi:nil="true"/>
    <Audience xmlns="4a591e47-97d7-4168-9476-f927c155b88a" xsi:nil="true"/>
  </documentManagement>
</p:properties>
</file>

<file path=customXml/itemProps1.xml><?xml version="1.0" encoding="utf-8"?>
<ds:datastoreItem xmlns:ds="http://schemas.openxmlformats.org/officeDocument/2006/customXml" ds:itemID="{2A42F3A4-816E-4BD6-9638-D27334FDF576}">
  <ds:schemaRefs>
    <ds:schemaRef ds:uri="http://schemas.microsoft.com/sharepoint/v3/contenttype/forms"/>
  </ds:schemaRefs>
</ds:datastoreItem>
</file>

<file path=customXml/itemProps2.xml><?xml version="1.0" encoding="utf-8"?>
<ds:datastoreItem xmlns:ds="http://schemas.openxmlformats.org/officeDocument/2006/customXml" ds:itemID="{5FD5D2E1-A580-4BAF-855B-E8F0E86F4C8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44f560a-88f6-462e-96a6-e44784eab4f1"/>
    <ds:schemaRef ds:uri="4a591e47-97d7-4168-9476-f927c155b88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0E9AA12-8AF9-4AA6-90FE-24669859CDF3}">
  <ds:schemaRefs>
    <ds:schemaRef ds:uri="http://purl.org/dc/elements/1.1/"/>
    <ds:schemaRef ds:uri="344f560a-88f6-462e-96a6-e44784eab4f1"/>
    <ds:schemaRef ds:uri="http://purl.org/dc/dcmitype/"/>
    <ds:schemaRef ds:uri="http://schemas.microsoft.com/office/2006/metadata/properties"/>
    <ds:schemaRef ds:uri="4a591e47-97d7-4168-9476-f927c155b88a"/>
    <ds:schemaRef ds:uri="http://schemas.microsoft.com/office/2006/documentManagement/types"/>
    <ds:schemaRef ds:uri="http://schemas.microsoft.com/office/infopath/2007/PartnerControls"/>
    <ds:schemaRef ds:uri="http://schemas.openxmlformats.org/package/2006/metadata/core-properties"/>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2140</TotalTime>
  <Words>2663</Words>
  <Application>Microsoft Office PowerPoint</Application>
  <PresentationFormat>Widescreen</PresentationFormat>
  <Paragraphs>166</Paragraphs>
  <Slides>19</Slides>
  <Notes>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19</vt:i4>
      </vt:variant>
    </vt:vector>
  </HeadingPairs>
  <TitlesOfParts>
    <vt:vector size="25" baseType="lpstr">
      <vt:lpstr>Arial</vt:lpstr>
      <vt:lpstr>Calibri</vt:lpstr>
      <vt:lpstr>Times New Roman</vt:lpstr>
      <vt:lpstr>Wingdings</vt:lpstr>
      <vt:lpstr>1_Custom Design</vt:lpstr>
      <vt:lpstr>Office Theme</vt:lpstr>
      <vt:lpstr>PowerPoint Presentation</vt:lpstr>
      <vt:lpstr>Background and Justification for NOGRR 282 / NPRR 1308</vt:lpstr>
      <vt:lpstr>NPRR 1308: Defining Large Electronic Load</vt:lpstr>
      <vt:lpstr>Applicability of Ride-Through Requirements</vt:lpstr>
      <vt:lpstr>Section 2.6.4  Frequency Ride-Through Requirements for LELs</vt:lpstr>
      <vt:lpstr>Section 2.6.4  Frequency Ride-Through Requirements for LELs</vt:lpstr>
      <vt:lpstr>Section 2.14: Voltage Ride-Through Requirements for LELs</vt:lpstr>
      <vt:lpstr>Section 2.14: Voltage Ride-Through Requirements for LELs</vt:lpstr>
      <vt:lpstr>Section 2.14: Voltage Ride-Through Requirements for LELs</vt:lpstr>
      <vt:lpstr>Section 2.14: Voltage Ride-Through Requirements for LELs</vt:lpstr>
      <vt:lpstr>Section 2.14: Voltage Ride-Through Requirements for LELs</vt:lpstr>
      <vt:lpstr>Section 2.14: Voltage Ride-Through Requirements for LELs</vt:lpstr>
      <vt:lpstr>Section 2.14: Voltage Ride-Through Requirements for LELs</vt:lpstr>
      <vt:lpstr>Section 2.14: Voltage Ride-Through Requirements for LELs</vt:lpstr>
      <vt:lpstr>Section 2.14: Voltage Ride-Through Requirements for LELs</vt:lpstr>
      <vt:lpstr>Section 2.14: Voltage Ride-Through Requirements for LELs</vt:lpstr>
      <vt:lpstr>LEL Ride-Through Performance Failures</vt:lpstr>
      <vt:lpstr>Next Steps</vt:lpstr>
      <vt:lpstr>PowerPoint Presentation</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Patrick Gravois</cp:lastModifiedBy>
  <cp:revision>54</cp:revision>
  <cp:lastPrinted>2016-01-21T20:53:15Z</cp:lastPrinted>
  <dcterms:created xsi:type="dcterms:W3CDTF">2016-01-21T15:20:31Z</dcterms:created>
  <dcterms:modified xsi:type="dcterms:W3CDTF">2025-11-19T21:08:21Z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0x01010011DFBC458AA45B4EBB63CEF8DC9AEE9F</vt:lpwstr>
  </property>
  <property fmtid="{D5CDD505-2E9C-101B-9397-08002B2CF9AE}" pid="3" name="Order">
    <vt:r8>2800</vt:r8>
  </property>
  <property fmtid="{D5CDD505-2E9C-101B-9397-08002B2CF9AE}" pid="4" name="_ExtendedDescription">
    <vt:lpwstr/>
  </property>
  <property fmtid="{D5CDD505-2E9C-101B-9397-08002B2CF9AE}" pid="5" name="MSIP_Label_7084cbda-52b8-46fb-a7b7-cb5bd465ed85_Enabled">
    <vt:lpwstr>true</vt:lpwstr>
  </property>
  <property fmtid="{D5CDD505-2E9C-101B-9397-08002B2CF9AE}" pid="6" name="MSIP_Label_7084cbda-52b8-46fb-a7b7-cb5bd465ed85_SetDate">
    <vt:lpwstr>2025-11-17T16:29:16Z</vt:lpwstr>
  </property>
  <property fmtid="{D5CDD505-2E9C-101B-9397-08002B2CF9AE}" pid="7" name="MSIP_Label_7084cbda-52b8-46fb-a7b7-cb5bd465ed85_Method">
    <vt:lpwstr>Standard</vt:lpwstr>
  </property>
  <property fmtid="{D5CDD505-2E9C-101B-9397-08002B2CF9AE}" pid="8" name="MSIP_Label_7084cbda-52b8-46fb-a7b7-cb5bd465ed85_Name">
    <vt:lpwstr>Internal</vt:lpwstr>
  </property>
  <property fmtid="{D5CDD505-2E9C-101B-9397-08002B2CF9AE}" pid="9" name="MSIP_Label_7084cbda-52b8-46fb-a7b7-cb5bd465ed85_SiteId">
    <vt:lpwstr>0afb747d-bff7-4596-a9fc-950ef9e0ec45</vt:lpwstr>
  </property>
  <property fmtid="{D5CDD505-2E9C-101B-9397-08002B2CF9AE}" pid="10" name="MSIP_Label_7084cbda-52b8-46fb-a7b7-cb5bd465ed85_ActionId">
    <vt:lpwstr>8371b116-a662-45fe-a46e-6cdd2277c6e0</vt:lpwstr>
  </property>
  <property fmtid="{D5CDD505-2E9C-101B-9397-08002B2CF9AE}" pid="11" name="MSIP_Label_7084cbda-52b8-46fb-a7b7-cb5bd465ed85_ContentBits">
    <vt:lpwstr>0</vt:lpwstr>
  </property>
  <property fmtid="{D5CDD505-2E9C-101B-9397-08002B2CF9AE}" pid="12" name="MSIP_Label_7084cbda-52b8-46fb-a7b7-cb5bd465ed85_Tag">
    <vt:lpwstr>10, 3, 0, 1</vt:lpwstr>
  </property>
</Properties>
</file>