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26"/>
  </p:notesMasterIdLst>
  <p:handoutMasterIdLst>
    <p:handoutMasterId r:id="rId27"/>
  </p:handoutMasterIdLst>
  <p:sldIdLst>
    <p:sldId id="260" r:id="rId6"/>
    <p:sldId id="3041" r:id="rId7"/>
    <p:sldId id="623" r:id="rId8"/>
    <p:sldId id="616" r:id="rId9"/>
    <p:sldId id="610" r:id="rId10"/>
    <p:sldId id="609" r:id="rId11"/>
    <p:sldId id="585" r:id="rId12"/>
    <p:sldId id="620" r:id="rId13"/>
    <p:sldId id="3093" r:id="rId14"/>
    <p:sldId id="3094" r:id="rId15"/>
    <p:sldId id="613" r:id="rId16"/>
    <p:sldId id="619" r:id="rId17"/>
    <p:sldId id="625" r:id="rId18"/>
    <p:sldId id="3090" r:id="rId19"/>
    <p:sldId id="3089" r:id="rId20"/>
    <p:sldId id="3088" r:id="rId21"/>
    <p:sldId id="3091" r:id="rId22"/>
    <p:sldId id="3092" r:id="rId23"/>
    <p:sldId id="3042" r:id="rId24"/>
    <p:sldId id="587"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D8819A-08DF-43DE-AEA8-2BAF1B2ED933}">
          <p14:sldIdLst>
            <p14:sldId id="260"/>
            <p14:sldId id="3041"/>
            <p14:sldId id="623"/>
            <p14:sldId id="616"/>
            <p14:sldId id="610"/>
            <p14:sldId id="609"/>
            <p14:sldId id="585"/>
            <p14:sldId id="620"/>
            <p14:sldId id="3093"/>
            <p14:sldId id="3094"/>
            <p14:sldId id="613"/>
            <p14:sldId id="619"/>
            <p14:sldId id="625"/>
            <p14:sldId id="3090"/>
            <p14:sldId id="3089"/>
            <p14:sldId id="3088"/>
            <p14:sldId id="3091"/>
            <p14:sldId id="3092"/>
            <p14:sldId id="3042"/>
            <p14:sldId id="5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DD624F-C1A0-818D-DA9E-F189AFCC5EE4}" name="Tirupati, Venkata" initials="VT" userId="S::Venkata.Tirupati@ercot.com::f158bf16-7c33-4cff-afb7-2f4396d4ca51" providerId="AD"/>
  <p188:author id="{6AED60BC-6DC8-9208-15EC-10DB2B0CE731}" name="Mereness, Matt" initials="MM" userId="S::matt.mereness@ercot.com::6db1126a-164e-4475-8d86-5dde160acd3b" providerId="AD"/>
  <p188:author id="{881B48C5-BB53-CDCD-4930-0451197F0D4A}" name="Urquhart, Ike" initials="UI" userId="S::Ike.Urquhart@ercot.com::730980f3-dc09-4cfe-ab83-a3f100637f33" providerId="AD"/>
  <p188:author id="{47B1B2D5-CBCE-C9A6-CDCE-5D057DF5C4EF}" name="Kersulis, Jonas" initials="KJ" userId="S::Jonas.Kersulis@ercot.com::38ec2a83-12fc-4093-8e16-3ee53b6e0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26D07C"/>
    <a:srgbClr val="0076C6"/>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D53D45-64B4-4943-A10B-711E0502559F}" v="86" dt="2025-11-20T17:36:01.921"/>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2" d="100"/>
          <a:sy n="112" d="100"/>
        </p:scale>
        <p:origin x="1584" y="32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ECD53D45-64B4-4943-A10B-711E0502559F}"/>
    <pc:docChg chg="custSel addSld delSld modSld modSection">
      <pc:chgData name="Badri, Sreenivas" userId="0b43dccd-042e-4be0-871d-afa1d90d6a2e" providerId="ADAL" clId="{ECD53D45-64B4-4943-A10B-711E0502559F}" dt="2025-11-20T18:00:38.399" v="573" actId="20577"/>
      <pc:docMkLst>
        <pc:docMk/>
      </pc:docMkLst>
      <pc:sldChg chg="modSp mod">
        <pc:chgData name="Badri, Sreenivas" userId="0b43dccd-042e-4be0-871d-afa1d90d6a2e" providerId="ADAL" clId="{ECD53D45-64B4-4943-A10B-711E0502559F}" dt="2025-11-18T15:55:43.299" v="55" actId="20577"/>
        <pc:sldMkLst>
          <pc:docMk/>
          <pc:sldMk cId="730603795" sldId="260"/>
        </pc:sldMkLst>
        <pc:spChg chg="mod">
          <ac:chgData name="Badri, Sreenivas" userId="0b43dccd-042e-4be0-871d-afa1d90d6a2e" providerId="ADAL" clId="{ECD53D45-64B4-4943-A10B-711E0502559F}" dt="2025-11-18T15:55:43.299" v="55" actId="20577"/>
          <ac:spMkLst>
            <pc:docMk/>
            <pc:sldMk cId="730603795" sldId="260"/>
            <ac:spMk id="7" creationId="{00000000-0000-0000-0000-000000000000}"/>
          </ac:spMkLst>
        </pc:spChg>
      </pc:sldChg>
      <pc:sldChg chg="addSp modSp add mod">
        <pc:chgData name="Badri, Sreenivas" userId="0b43dccd-042e-4be0-871d-afa1d90d6a2e" providerId="ADAL" clId="{ECD53D45-64B4-4943-A10B-711E0502559F}" dt="2025-11-20T18:00:38.399" v="573" actId="20577"/>
        <pc:sldMkLst>
          <pc:docMk/>
          <pc:sldMk cId="2411558911" sldId="585"/>
        </pc:sldMkLst>
        <pc:spChg chg="mod">
          <ac:chgData name="Badri, Sreenivas" userId="0b43dccd-042e-4be0-871d-afa1d90d6a2e" providerId="ADAL" clId="{ECD53D45-64B4-4943-A10B-711E0502559F}" dt="2025-11-18T15:53:30.985" v="32" actId="255"/>
          <ac:spMkLst>
            <pc:docMk/>
            <pc:sldMk cId="2411558911" sldId="585"/>
            <ac:spMk id="2" creationId="{42ADD551-A04F-2165-E81D-E0D8C2678AE1}"/>
          </ac:spMkLst>
        </pc:spChg>
        <pc:spChg chg="add mod">
          <ac:chgData name="Badri, Sreenivas" userId="0b43dccd-042e-4be0-871d-afa1d90d6a2e" providerId="ADAL" clId="{ECD53D45-64B4-4943-A10B-711E0502559F}" dt="2025-11-18T16:01:28.573" v="295" actId="12"/>
          <ac:spMkLst>
            <pc:docMk/>
            <pc:sldMk cId="2411558911" sldId="585"/>
            <ac:spMk id="3" creationId="{93A60815-2510-8904-D688-366C6D839C6C}"/>
          </ac:spMkLst>
        </pc:spChg>
        <pc:graphicFrameChg chg="mod modGraphic">
          <ac:chgData name="Badri, Sreenivas" userId="0b43dccd-042e-4be0-871d-afa1d90d6a2e" providerId="ADAL" clId="{ECD53D45-64B4-4943-A10B-711E0502559F}" dt="2025-11-20T18:00:38.399" v="573" actId="20577"/>
          <ac:graphicFrameMkLst>
            <pc:docMk/>
            <pc:sldMk cId="2411558911" sldId="585"/>
            <ac:graphicFrameMk id="5" creationId="{DB23D8E1-A798-DA80-FB01-371142EDE365}"/>
          </ac:graphicFrameMkLst>
        </pc:graphicFrameChg>
      </pc:sldChg>
      <pc:sldChg chg="del">
        <pc:chgData name="Badri, Sreenivas" userId="0b43dccd-042e-4be0-871d-afa1d90d6a2e" providerId="ADAL" clId="{ECD53D45-64B4-4943-A10B-711E0502559F}" dt="2025-11-18T15:55:55.121" v="56" actId="47"/>
        <pc:sldMkLst>
          <pc:docMk/>
          <pc:sldMk cId="4019861545" sldId="612"/>
        </pc:sldMkLst>
      </pc:sldChg>
      <pc:sldChg chg="add">
        <pc:chgData name="Badri, Sreenivas" userId="0b43dccd-042e-4be0-871d-afa1d90d6a2e" providerId="ADAL" clId="{ECD53D45-64B4-4943-A10B-711E0502559F}" dt="2025-11-18T15:52:20.995" v="0"/>
        <pc:sldMkLst>
          <pc:docMk/>
          <pc:sldMk cId="142319167" sldId="613"/>
        </pc:sldMkLst>
      </pc:sldChg>
      <pc:sldChg chg="add">
        <pc:chgData name="Badri, Sreenivas" userId="0b43dccd-042e-4be0-871d-afa1d90d6a2e" providerId="ADAL" clId="{ECD53D45-64B4-4943-A10B-711E0502559F}" dt="2025-11-18T15:52:20.995" v="0"/>
        <pc:sldMkLst>
          <pc:docMk/>
          <pc:sldMk cId="590020450" sldId="619"/>
        </pc:sldMkLst>
      </pc:sldChg>
      <pc:sldChg chg="modSp add mod">
        <pc:chgData name="Badri, Sreenivas" userId="0b43dccd-042e-4be0-871d-afa1d90d6a2e" providerId="ADAL" clId="{ECD53D45-64B4-4943-A10B-711E0502559F}" dt="2025-11-20T18:00:12.552" v="569" actId="113"/>
        <pc:sldMkLst>
          <pc:docMk/>
          <pc:sldMk cId="468819483" sldId="620"/>
        </pc:sldMkLst>
        <pc:spChg chg="mod">
          <ac:chgData name="Badri, Sreenivas" userId="0b43dccd-042e-4be0-871d-afa1d90d6a2e" providerId="ADAL" clId="{ECD53D45-64B4-4943-A10B-711E0502559F}" dt="2025-11-18T16:01:47.397" v="313" actId="20577"/>
          <ac:spMkLst>
            <pc:docMk/>
            <pc:sldMk cId="468819483" sldId="620"/>
            <ac:spMk id="2" creationId="{763BD5A4-0D0E-E637-67BB-920391F235C8}"/>
          </ac:spMkLst>
        </pc:spChg>
        <pc:spChg chg="mod">
          <ac:chgData name="Badri, Sreenivas" userId="0b43dccd-042e-4be0-871d-afa1d90d6a2e" providerId="ADAL" clId="{ECD53D45-64B4-4943-A10B-711E0502559F}" dt="2025-11-20T18:00:12.552" v="569" actId="113"/>
          <ac:spMkLst>
            <pc:docMk/>
            <pc:sldMk cId="468819483" sldId="620"/>
            <ac:spMk id="3" creationId="{864EEBDC-60EB-234D-8ED3-E1C05B6CB75D}"/>
          </ac:spMkLst>
        </pc:spChg>
      </pc:sldChg>
      <pc:sldChg chg="modSp mod">
        <pc:chgData name="Badri, Sreenivas" userId="0b43dccd-042e-4be0-871d-afa1d90d6a2e" providerId="ADAL" clId="{ECD53D45-64B4-4943-A10B-711E0502559F}" dt="2025-11-18T16:09:14.436" v="479" actId="20577"/>
        <pc:sldMkLst>
          <pc:docMk/>
          <pc:sldMk cId="3802724890" sldId="3041"/>
        </pc:sldMkLst>
        <pc:spChg chg="mod">
          <ac:chgData name="Badri, Sreenivas" userId="0b43dccd-042e-4be0-871d-afa1d90d6a2e" providerId="ADAL" clId="{ECD53D45-64B4-4943-A10B-711E0502559F}" dt="2025-11-18T16:09:14.436" v="479" actId="20577"/>
          <ac:spMkLst>
            <pc:docMk/>
            <pc:sldMk cId="3802724890" sldId="3041"/>
            <ac:spMk id="3" creationId="{DE6AC397-8EFF-9A01-A29E-190FB0E2112B}"/>
          </ac:spMkLst>
        </pc:spChg>
      </pc:sldChg>
      <pc:sldChg chg="modSp">
        <pc:chgData name="Badri, Sreenivas" userId="0b43dccd-042e-4be0-871d-afa1d90d6a2e" providerId="ADAL" clId="{ECD53D45-64B4-4943-A10B-711E0502559F}" dt="2025-11-18T16:04:31.476" v="395" actId="20577"/>
        <pc:sldMkLst>
          <pc:docMk/>
          <pc:sldMk cId="3238853325" sldId="3091"/>
        </pc:sldMkLst>
        <pc:graphicFrameChg chg="mod">
          <ac:chgData name="Badri, Sreenivas" userId="0b43dccd-042e-4be0-871d-afa1d90d6a2e" providerId="ADAL" clId="{ECD53D45-64B4-4943-A10B-711E0502559F}" dt="2025-11-18T16:04:31.476" v="395" actId="20577"/>
          <ac:graphicFrameMkLst>
            <pc:docMk/>
            <pc:sldMk cId="3238853325" sldId="3091"/>
            <ac:graphicFrameMk id="8" creationId="{099FABED-52FB-B89A-2388-9EE47CA011FD}"/>
          </ac:graphicFrameMkLst>
        </pc:graphicFrameChg>
      </pc:sldChg>
      <pc:sldChg chg="add">
        <pc:chgData name="Badri, Sreenivas" userId="0b43dccd-042e-4be0-871d-afa1d90d6a2e" providerId="ADAL" clId="{ECD53D45-64B4-4943-A10B-711E0502559F}" dt="2025-11-18T15:52:20.995" v="0"/>
        <pc:sldMkLst>
          <pc:docMk/>
          <pc:sldMk cId="2705491665" sldId="3093"/>
        </pc:sldMkLst>
      </pc:sldChg>
      <pc:sldChg chg="add">
        <pc:chgData name="Badri, Sreenivas" userId="0b43dccd-042e-4be0-871d-afa1d90d6a2e" providerId="ADAL" clId="{ECD53D45-64B4-4943-A10B-711E0502559F}" dt="2025-11-18T15:52:20.995" v="0"/>
        <pc:sldMkLst>
          <pc:docMk/>
          <pc:sldMk cId="2612647455" sldId="3094"/>
        </pc:sldMkLst>
      </pc:sldChg>
    </pc:docChg>
  </pc:docChgLst>
  <pc:docChgLst>
    <pc:chgData name="Badri, Sreenivas" userId="0b43dccd-042e-4be0-871d-afa1d90d6a2e" providerId="ADAL" clId="{78BF2343-7AFB-4133-9C8D-0F3F3242F04A}"/>
    <pc:docChg chg="undo custSel addSld modSld">
      <pc:chgData name="Badri, Sreenivas" userId="0b43dccd-042e-4be0-871d-afa1d90d6a2e" providerId="ADAL" clId="{78BF2343-7AFB-4133-9C8D-0F3F3242F04A}" dt="2025-11-17T20:47:06.431" v="1860" actId="14100"/>
      <pc:docMkLst>
        <pc:docMk/>
      </pc:docMkLst>
      <pc:sldChg chg="addSp delSp modSp mod">
        <pc:chgData name="Badri, Sreenivas" userId="0b43dccd-042e-4be0-871d-afa1d90d6a2e" providerId="ADAL" clId="{78BF2343-7AFB-4133-9C8D-0F3F3242F04A}" dt="2025-11-17T20:47:06.431" v="1860" actId="14100"/>
        <pc:sldMkLst>
          <pc:docMk/>
          <pc:sldMk cId="1436949272" sldId="3088"/>
        </pc:sldMkLst>
        <pc:picChg chg="add mod">
          <ac:chgData name="Badri, Sreenivas" userId="0b43dccd-042e-4be0-871d-afa1d90d6a2e" providerId="ADAL" clId="{78BF2343-7AFB-4133-9C8D-0F3F3242F04A}" dt="2025-11-17T20:47:06.431" v="1860" actId="14100"/>
          <ac:picMkLst>
            <pc:docMk/>
            <pc:sldMk cId="1436949272" sldId="3088"/>
            <ac:picMk id="6" creationId="{FEBCCC76-0EE1-B12E-CEAC-402F795E902A}"/>
          </ac:picMkLst>
        </pc:picChg>
      </pc:sldChg>
      <pc:sldChg chg="addSp delSp modSp mod">
        <pc:chgData name="Badri, Sreenivas" userId="0b43dccd-042e-4be0-871d-afa1d90d6a2e" providerId="ADAL" clId="{78BF2343-7AFB-4133-9C8D-0F3F3242F04A}" dt="2025-11-17T19:16:10.290" v="1852"/>
        <pc:sldMkLst>
          <pc:docMk/>
          <pc:sldMk cId="3238853325" sldId="3091"/>
        </pc:sldMkLst>
        <pc:spChg chg="mod">
          <ac:chgData name="Badri, Sreenivas" userId="0b43dccd-042e-4be0-871d-afa1d90d6a2e" providerId="ADAL" clId="{78BF2343-7AFB-4133-9C8D-0F3F3242F04A}" dt="2025-11-17T17:24:05.383" v="26" actId="20577"/>
          <ac:spMkLst>
            <pc:docMk/>
            <pc:sldMk cId="3238853325" sldId="3091"/>
            <ac:spMk id="2" creationId="{2BF6AADF-DEAD-5E06-8BE3-048D94E3177C}"/>
          </ac:spMkLst>
        </pc:spChg>
        <pc:graphicFrameChg chg="add mod modGraphic">
          <ac:chgData name="Badri, Sreenivas" userId="0b43dccd-042e-4be0-871d-afa1d90d6a2e" providerId="ADAL" clId="{78BF2343-7AFB-4133-9C8D-0F3F3242F04A}" dt="2025-11-17T19:16:10.290" v="1852"/>
          <ac:graphicFrameMkLst>
            <pc:docMk/>
            <pc:sldMk cId="3238853325" sldId="3091"/>
            <ac:graphicFrameMk id="8" creationId="{099FABED-52FB-B89A-2388-9EE47CA011FD}"/>
          </ac:graphicFrameMkLst>
        </pc:graphicFrameChg>
      </pc:sldChg>
      <pc:sldChg chg="add">
        <pc:chgData name="Badri, Sreenivas" userId="0b43dccd-042e-4be0-871d-afa1d90d6a2e" providerId="ADAL" clId="{78BF2343-7AFB-4133-9C8D-0F3F3242F04A}" dt="2025-11-17T17:23:53.446" v="0"/>
        <pc:sldMkLst>
          <pc:docMk/>
          <pc:sldMk cId="3643393147" sldId="309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C17130-3601-42C4-A9FD-02B4BD79272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152B1D73-F3DC-4309-8ABA-915C06611C00}">
      <dgm:prSet phldrT="[Text]" custT="1"/>
      <dgm:spPr/>
      <dgm:t>
        <a:bodyPr/>
        <a:lstStyle/>
        <a:p>
          <a:r>
            <a:rPr lang="en-US" sz="900" b="1" dirty="0">
              <a:solidFill>
                <a:schemeClr val="tx1"/>
              </a:solidFill>
            </a:rPr>
            <a:t>Outage Scheduler </a:t>
          </a:r>
        </a:p>
        <a:p>
          <a:r>
            <a:rPr lang="en-US" sz="900" b="1" dirty="0">
              <a:solidFill>
                <a:schemeClr val="tx1"/>
              </a:solidFill>
            </a:rPr>
            <a:t>(UI/API)</a:t>
          </a:r>
        </a:p>
      </dgm:t>
    </dgm:pt>
    <dgm:pt modelId="{2AD3A469-5DD6-4030-894E-154CD9126233}" type="parTrans" cxnId="{62DE2B5A-370E-492E-B2EA-E764AFF44739}">
      <dgm:prSet/>
      <dgm:spPr/>
      <dgm:t>
        <a:bodyPr/>
        <a:lstStyle/>
        <a:p>
          <a:endParaRPr lang="en-US"/>
        </a:p>
      </dgm:t>
    </dgm:pt>
    <dgm:pt modelId="{75842FA8-4C24-4CDC-B271-D14F69385A68}" type="sibTrans" cxnId="{62DE2B5A-370E-492E-B2EA-E764AFF44739}">
      <dgm:prSet/>
      <dgm:spPr/>
      <dgm:t>
        <a:bodyPr/>
        <a:lstStyle/>
        <a:p>
          <a:endParaRPr lang="en-US"/>
        </a:p>
      </dgm:t>
    </dgm:pt>
    <dgm:pt modelId="{5F9BD366-FA89-416D-A208-ECEC645A7690}">
      <dgm:prSet phldrT="[Text]" custT="1"/>
      <dgm:spPr/>
      <dgm:t>
        <a:bodyPr/>
        <a:lstStyle/>
        <a:p>
          <a:r>
            <a:rPr lang="en-US" sz="900" dirty="0"/>
            <a:t>23:30 – Pre-RTC and RTC+B Outage Scheduler (OS) API services and OS UI will be down for cutover</a:t>
          </a:r>
        </a:p>
      </dgm:t>
    </dgm:pt>
    <dgm:pt modelId="{CDF51D05-509B-488D-A6E1-CEEDB909F57C}" type="parTrans" cxnId="{D230FE69-13DD-4EDC-B9F9-0BAC435679AA}">
      <dgm:prSet/>
      <dgm:spPr/>
      <dgm:t>
        <a:bodyPr/>
        <a:lstStyle/>
        <a:p>
          <a:endParaRPr lang="en-US"/>
        </a:p>
      </dgm:t>
    </dgm:pt>
    <dgm:pt modelId="{DF2D7C58-111C-4CAB-905C-088F8559DCE6}" type="sibTrans" cxnId="{D230FE69-13DD-4EDC-B9F9-0BAC435679AA}">
      <dgm:prSet/>
      <dgm:spPr/>
      <dgm:t>
        <a:bodyPr/>
        <a:lstStyle/>
        <a:p>
          <a:endParaRPr lang="en-US"/>
        </a:p>
      </dgm:t>
    </dgm:pt>
    <dgm:pt modelId="{94FF849A-35BF-4E98-AFCC-ADB7CC9F1654}">
      <dgm:prSet phldrT="[Text]" custT="1"/>
      <dgm:spPr/>
      <dgm:t>
        <a:bodyPr/>
        <a:lstStyle/>
        <a:p>
          <a:r>
            <a:rPr lang="en-US" sz="900" dirty="0"/>
            <a:t>00:00 – RTC+B Outage Scheduler API services will be up with new API URL </a:t>
          </a:r>
          <a:r>
            <a:rPr lang="en-US" sz="900" b="0" dirty="0"/>
            <a:t>Outage Scheduler UI URL is same as Pre-RTC.</a:t>
          </a:r>
        </a:p>
      </dgm:t>
    </dgm:pt>
    <dgm:pt modelId="{D92B03CD-E579-4A25-B7B6-C035C50A1441}" type="parTrans" cxnId="{96767432-84C8-497D-822D-2AEC61AF3012}">
      <dgm:prSet/>
      <dgm:spPr/>
      <dgm:t>
        <a:bodyPr/>
        <a:lstStyle/>
        <a:p>
          <a:endParaRPr lang="en-US"/>
        </a:p>
      </dgm:t>
    </dgm:pt>
    <dgm:pt modelId="{D595BB3B-B60B-4384-AEBB-C0BB308D1FAC}" type="sibTrans" cxnId="{96767432-84C8-497D-822D-2AEC61AF3012}">
      <dgm:prSet/>
      <dgm:spPr/>
      <dgm:t>
        <a:bodyPr/>
        <a:lstStyle/>
        <a:p>
          <a:endParaRPr lang="en-US"/>
        </a:p>
      </dgm:t>
    </dgm:pt>
    <dgm:pt modelId="{26ACCE51-2589-4F11-BAED-271166B64112}">
      <dgm:prSet phldrT="[Text]" custT="1"/>
      <dgm:spPr/>
      <dgm:t>
        <a:bodyPr/>
        <a:lstStyle/>
        <a:p>
          <a:r>
            <a:rPr lang="en-US" sz="900" b="1" kern="1200" dirty="0">
              <a:solidFill>
                <a:schemeClr val="tx1"/>
              </a:solidFill>
              <a:latin typeface="Arial"/>
              <a:ea typeface="+mn-ea"/>
              <a:cs typeface="+mn-cs"/>
            </a:rPr>
            <a:t>Market</a:t>
          </a:r>
          <a:r>
            <a:rPr lang="en-US" sz="900" b="1" kern="1200" dirty="0">
              <a:solidFill>
                <a:schemeClr val="tx1"/>
              </a:solidFill>
            </a:rPr>
            <a:t> Submissions </a:t>
          </a:r>
        </a:p>
        <a:p>
          <a:r>
            <a:rPr lang="en-US" sz="900" b="1" kern="1200" dirty="0">
              <a:solidFill>
                <a:schemeClr val="tx1"/>
              </a:solidFill>
            </a:rPr>
            <a:t>(UI/API)</a:t>
          </a:r>
        </a:p>
      </dgm:t>
    </dgm:pt>
    <dgm:pt modelId="{6C672DE9-614E-4EEA-98F5-199673C826D7}" type="parTrans" cxnId="{AEE563A7-97C4-45CE-A23F-4A282D4517F6}">
      <dgm:prSet/>
      <dgm:spPr/>
      <dgm:t>
        <a:bodyPr/>
        <a:lstStyle/>
        <a:p>
          <a:endParaRPr lang="en-US"/>
        </a:p>
      </dgm:t>
    </dgm:pt>
    <dgm:pt modelId="{DD63AE0E-75B3-4898-84EB-47D1FE6577E2}" type="sibTrans" cxnId="{AEE563A7-97C4-45CE-A23F-4A282D4517F6}">
      <dgm:prSet/>
      <dgm:spPr/>
      <dgm:t>
        <a:bodyPr/>
        <a:lstStyle/>
        <a:p>
          <a:endParaRPr lang="en-US"/>
        </a:p>
      </dgm:t>
    </dgm:pt>
    <dgm:pt modelId="{11DEB052-B319-4038-901C-19C2294CA00A}">
      <dgm:prSet phldrT="[Text]" custT="1"/>
      <dgm:spPr/>
      <dgm:t>
        <a:bodyPr/>
        <a:lstStyle/>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23:56 – Pre-RTC and RTC+B Market Submissions API services and Market Manager UI will be down for cutover</a:t>
          </a:r>
        </a:p>
      </dgm:t>
    </dgm:pt>
    <dgm:pt modelId="{A33E1677-0A50-428D-9993-E3D7292255D2}" type="parTrans" cxnId="{B684C8BB-D351-4867-B385-31F2C5AB7DA6}">
      <dgm:prSet/>
      <dgm:spPr/>
      <dgm:t>
        <a:bodyPr/>
        <a:lstStyle/>
        <a:p>
          <a:endParaRPr lang="en-US"/>
        </a:p>
      </dgm:t>
    </dgm:pt>
    <dgm:pt modelId="{04569273-456F-4460-A146-A04487FA5844}" type="sibTrans" cxnId="{B684C8BB-D351-4867-B385-31F2C5AB7DA6}">
      <dgm:prSet/>
      <dgm:spPr/>
      <dgm:t>
        <a:bodyPr/>
        <a:lstStyle/>
        <a:p>
          <a:endParaRPr lang="en-US"/>
        </a:p>
      </dgm:t>
    </dgm:pt>
    <dgm:pt modelId="{B2042E6D-5FD4-473A-BAFF-2762631D5F5B}">
      <dgm:prSet custT="1"/>
      <dgm:spPr/>
      <dgm:t>
        <a:bodyPr/>
        <a:lstStyle/>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00:00 – RTC+B  Market Submissions API services will be up with new API URL. Market Manager UI URL is same as Pre-RTC.</a:t>
          </a:r>
        </a:p>
      </dgm:t>
    </dgm:pt>
    <dgm:pt modelId="{7DAEFCFD-CE81-4863-B390-08E22AD63DCF}" type="parTrans" cxnId="{A83BCB57-8B4E-466D-90B5-D74F377DB90C}">
      <dgm:prSet/>
      <dgm:spPr/>
      <dgm:t>
        <a:bodyPr/>
        <a:lstStyle/>
        <a:p>
          <a:endParaRPr lang="en-US"/>
        </a:p>
      </dgm:t>
    </dgm:pt>
    <dgm:pt modelId="{4AA3B7D8-269D-48C6-B090-BE6C01085A81}" type="sibTrans" cxnId="{A83BCB57-8B4E-466D-90B5-D74F377DB90C}">
      <dgm:prSet/>
      <dgm:spPr/>
      <dgm:t>
        <a:bodyPr/>
        <a:lstStyle/>
        <a:p>
          <a:endParaRPr lang="en-US"/>
        </a:p>
      </dgm:t>
    </dgm:pt>
    <dgm:pt modelId="{2A6019EC-0C2A-417A-B2FC-91B0EBFD4435}">
      <dgm:prSet phldrT="[Text]" custT="1"/>
      <dgm:spPr/>
      <dgm:t>
        <a:bodyPr/>
        <a:lstStyle/>
        <a:p>
          <a:r>
            <a:rPr lang="en-US" sz="900" b="1" dirty="0">
              <a:solidFill>
                <a:schemeClr val="tx1"/>
              </a:solidFill>
            </a:rPr>
            <a:t>EWS Get Reports and Public API</a:t>
          </a:r>
        </a:p>
      </dgm:t>
    </dgm:pt>
    <dgm:pt modelId="{D58480C9-BAC9-4F80-B242-F986148CBE60}" type="parTrans" cxnId="{74C2AF17-6FC6-44C4-8CB2-4D2EFD5539AE}">
      <dgm:prSet/>
      <dgm:spPr/>
      <dgm:t>
        <a:bodyPr/>
        <a:lstStyle/>
        <a:p>
          <a:endParaRPr lang="en-US"/>
        </a:p>
      </dgm:t>
    </dgm:pt>
    <dgm:pt modelId="{5841A6FE-7934-4AC4-A39C-3CAB978AFF95}" type="sibTrans" cxnId="{74C2AF17-6FC6-44C4-8CB2-4D2EFD5539AE}">
      <dgm:prSet/>
      <dgm:spPr/>
      <dgm:t>
        <a:bodyPr/>
        <a:lstStyle/>
        <a:p>
          <a:endParaRPr lang="en-US"/>
        </a:p>
      </dgm:t>
    </dgm:pt>
    <dgm:pt modelId="{3041BD9C-F5D6-4BE2-9A35-44DF42505C8A}">
      <dgm:prSet phldrT="[Text]" custT="1"/>
      <dgm:spPr/>
      <dgm:t>
        <a:bodyPr/>
        <a:lstStyle/>
        <a:p>
          <a:r>
            <a:rPr lang="en-US" sz="1000" b="1" dirty="0">
              <a:solidFill>
                <a:schemeClr val="tx1"/>
              </a:solidFill>
            </a:rPr>
            <a:t>ICCP/</a:t>
          </a:r>
        </a:p>
        <a:p>
          <a:r>
            <a:rPr lang="en-US" sz="1000" b="1" dirty="0">
              <a:solidFill>
                <a:schemeClr val="tx1"/>
              </a:solidFill>
            </a:rPr>
            <a:t>EMS/</a:t>
          </a:r>
        </a:p>
        <a:p>
          <a:r>
            <a:rPr lang="en-US" sz="1000" b="1" dirty="0">
              <a:solidFill>
                <a:schemeClr val="tx1"/>
              </a:solidFill>
            </a:rPr>
            <a:t>SCADA</a:t>
          </a:r>
        </a:p>
      </dgm:t>
    </dgm:pt>
    <dgm:pt modelId="{4D8A5299-D390-4379-9729-97C215F67777}" type="parTrans" cxnId="{139B723B-7CD3-4695-88B6-33FF9B6DCFDE}">
      <dgm:prSet/>
      <dgm:spPr/>
      <dgm:t>
        <a:bodyPr/>
        <a:lstStyle/>
        <a:p>
          <a:endParaRPr lang="en-US"/>
        </a:p>
      </dgm:t>
    </dgm:pt>
    <dgm:pt modelId="{F48D4008-483D-49A5-A635-2D48E534302A}" type="sibTrans" cxnId="{139B723B-7CD3-4695-88B6-33FF9B6DCFDE}">
      <dgm:prSet/>
      <dgm:spPr/>
      <dgm:t>
        <a:bodyPr/>
        <a:lstStyle/>
        <a:p>
          <a:endParaRPr lang="en-US"/>
        </a:p>
      </dgm:t>
    </dgm:pt>
    <dgm:pt modelId="{7165FD11-F0B3-496A-903B-F6DA165AD006}">
      <dgm:prSet phldrT="[Text]" custT="1"/>
      <dgm:spPr/>
      <dgm:t>
        <a:bodyPr/>
        <a:lstStyle/>
        <a:p>
          <a:r>
            <a:rPr lang="en-US" sz="1000" b="1" dirty="0">
              <a:solidFill>
                <a:schemeClr val="tx1"/>
              </a:solidFill>
            </a:rPr>
            <a:t>QSE/TSP</a:t>
          </a:r>
        </a:p>
        <a:p>
          <a:r>
            <a:rPr lang="en-US" sz="1000" b="1" dirty="0">
              <a:solidFill>
                <a:schemeClr val="tx1"/>
              </a:solidFill>
            </a:rPr>
            <a:t>APIs Cutover</a:t>
          </a:r>
        </a:p>
      </dgm:t>
    </dgm:pt>
    <dgm:pt modelId="{9788122A-8848-4690-9702-FCCE387922CF}" type="parTrans" cxnId="{5BC9CA4D-4086-4593-B7EE-8DE2932848ED}">
      <dgm:prSet/>
      <dgm:spPr/>
      <dgm:t>
        <a:bodyPr/>
        <a:lstStyle/>
        <a:p>
          <a:endParaRPr lang="en-US"/>
        </a:p>
      </dgm:t>
    </dgm:pt>
    <dgm:pt modelId="{1EA08A1B-1D89-48E9-9BDF-D66DE8B98F0B}" type="sibTrans" cxnId="{5BC9CA4D-4086-4593-B7EE-8DE2932848ED}">
      <dgm:prSet/>
      <dgm:spPr/>
      <dgm:t>
        <a:bodyPr/>
        <a:lstStyle/>
        <a:p>
          <a:endParaRPr lang="en-US"/>
        </a:p>
      </dgm:t>
    </dgm:pt>
    <dgm:pt modelId="{ED37BF66-D446-4C22-A31F-E01ADFB99D75}">
      <dgm:prSet custT="1"/>
      <dgm:spPr/>
      <dgm:t>
        <a:bodyPr/>
        <a:lstStyle/>
        <a:p>
          <a:r>
            <a:rPr lang="en-US" sz="900" b="0" dirty="0"/>
            <a:t>23:59:00 – ERCOT Taylor ICCP failover to RTC+B EMS</a:t>
          </a:r>
        </a:p>
      </dgm:t>
    </dgm:pt>
    <dgm:pt modelId="{BA91910D-3F42-4960-A4B6-59781726EB6F}" type="parTrans" cxnId="{0B87F52D-83E8-44E5-82C2-6132B0044AE1}">
      <dgm:prSet/>
      <dgm:spPr/>
      <dgm:t>
        <a:bodyPr/>
        <a:lstStyle/>
        <a:p>
          <a:endParaRPr lang="en-US"/>
        </a:p>
      </dgm:t>
    </dgm:pt>
    <dgm:pt modelId="{9C0A81E7-AF94-40F2-89C9-8F5F10AE3BAB}" type="sibTrans" cxnId="{0B87F52D-83E8-44E5-82C2-6132B0044AE1}">
      <dgm:prSet/>
      <dgm:spPr/>
      <dgm:t>
        <a:bodyPr/>
        <a:lstStyle/>
        <a:p>
          <a:endParaRPr lang="en-US"/>
        </a:p>
      </dgm:t>
    </dgm:pt>
    <dgm:pt modelId="{E9FA743D-80EE-4C8D-9C16-AEF2B9F15DC1}">
      <dgm:prSet custT="1"/>
      <dgm:spPr/>
      <dgm:t>
        <a:bodyPr/>
        <a:lstStyle/>
        <a:p>
          <a:r>
            <a:rPr lang="en-US" sz="900" b="0" dirty="0"/>
            <a:t>00:00:00 – RTC+B SCED execution starts and completes by 00:00:30 seconds. QSE Resources will be following UDSP based on 00:00 interval SCED Solution.</a:t>
          </a:r>
        </a:p>
      </dgm:t>
    </dgm:pt>
    <dgm:pt modelId="{CC44A5D7-AE88-417F-A25D-610FAF886229}" type="parTrans" cxnId="{83219460-FAB0-41E6-B449-D588A72E5142}">
      <dgm:prSet/>
      <dgm:spPr/>
      <dgm:t>
        <a:bodyPr/>
        <a:lstStyle/>
        <a:p>
          <a:endParaRPr lang="en-US"/>
        </a:p>
      </dgm:t>
    </dgm:pt>
    <dgm:pt modelId="{8E7098B5-3F1C-4354-A9D6-2C2B13E44B34}" type="sibTrans" cxnId="{83219460-FAB0-41E6-B449-D588A72E5142}">
      <dgm:prSet/>
      <dgm:spPr/>
      <dgm:t>
        <a:bodyPr/>
        <a:lstStyle/>
        <a:p>
          <a:endParaRPr lang="en-US"/>
        </a:p>
      </dgm:t>
    </dgm:pt>
    <dgm:pt modelId="{CBFDD112-F959-4887-9099-4A9665651A12}">
      <dgm:prSet custT="1"/>
      <dgm:spPr/>
      <dgm:t>
        <a:bodyPr/>
        <a:lstStyle/>
        <a:p>
          <a:r>
            <a:rPr lang="en-US" sz="900" b="0" dirty="0"/>
            <a:t>00:00:15 – QSE’s cutover their EMS AGC/SCADA Calcs/Scripts to RTC+B – </a:t>
          </a:r>
          <a:r>
            <a:rPr lang="en-US" sz="900" b="1" dirty="0"/>
            <a:t>cutover shall complete within 30-60 seconds.</a:t>
          </a:r>
        </a:p>
      </dgm:t>
    </dgm:pt>
    <dgm:pt modelId="{F04B0896-D372-4EB2-BD1D-83B47C7988D0}" type="parTrans" cxnId="{9B8C24AC-F16A-44FD-AF2F-208211210651}">
      <dgm:prSet/>
      <dgm:spPr/>
      <dgm:t>
        <a:bodyPr/>
        <a:lstStyle/>
        <a:p>
          <a:endParaRPr lang="en-US"/>
        </a:p>
      </dgm:t>
    </dgm:pt>
    <dgm:pt modelId="{B9810C3B-3E30-46AB-8F5A-6A3D9497195F}" type="sibTrans" cxnId="{9B8C24AC-F16A-44FD-AF2F-208211210651}">
      <dgm:prSet/>
      <dgm:spPr/>
      <dgm:t>
        <a:bodyPr/>
        <a:lstStyle/>
        <a:p>
          <a:endParaRPr lang="en-US"/>
        </a:p>
      </dgm:t>
    </dgm:pt>
    <dgm:pt modelId="{1B60FFEE-FA57-43D5-87E6-6009DA8F183F}">
      <dgm:prSet custT="1"/>
      <dgm:spPr/>
      <dgm:t>
        <a:bodyPr/>
        <a:lstStyle/>
        <a:p>
          <a:r>
            <a:rPr lang="en-US" sz="900" b="0" dirty="0"/>
            <a:t>00:00:30 – ERCOT Bastrop  ICCP failover to RTC+B EMS</a:t>
          </a:r>
        </a:p>
      </dgm:t>
    </dgm:pt>
    <dgm:pt modelId="{D2552057-BDD1-464A-85AF-BF615A98A8A1}" type="parTrans" cxnId="{97C7C709-B616-4021-AC89-228FA45F2316}">
      <dgm:prSet/>
      <dgm:spPr/>
      <dgm:t>
        <a:bodyPr/>
        <a:lstStyle/>
        <a:p>
          <a:endParaRPr lang="en-US"/>
        </a:p>
      </dgm:t>
    </dgm:pt>
    <dgm:pt modelId="{29B418AA-606C-45EC-83D8-7B2D4D3CE0B0}" type="sibTrans" cxnId="{97C7C709-B616-4021-AC89-228FA45F2316}">
      <dgm:prSet/>
      <dgm:spPr/>
      <dgm:t>
        <a:bodyPr/>
        <a:lstStyle/>
        <a:p>
          <a:endParaRPr lang="en-US"/>
        </a:p>
      </dgm:t>
    </dgm:pt>
    <dgm:pt modelId="{41CB42CB-3D67-4907-A385-8FEC42FDDFBE}">
      <dgm:prSet custT="1"/>
      <dgm:spPr/>
      <dgm:t>
        <a:bodyPr/>
        <a:lstStyle/>
        <a:p>
          <a:pPr>
            <a:buChar char="•"/>
          </a:pPr>
          <a:r>
            <a:rPr lang="en-US" sz="900" b="0" dirty="0">
              <a:solidFill>
                <a:srgbClr val="2D3338">
                  <a:hueOff val="0"/>
                  <a:satOff val="0"/>
                  <a:lumOff val="0"/>
                  <a:alphaOff val="0"/>
                </a:srgbClr>
              </a:solidFill>
              <a:latin typeface="Arial"/>
              <a:ea typeface="+mn-ea"/>
              <a:cs typeface="+mn-cs"/>
            </a:rPr>
            <a:t>00:05:00 – QSEs and TSPs to cutover their Outage Submissions system APIs to new Go-Live API URLs (listed below)</a:t>
          </a:r>
          <a:endParaRPr lang="en-US" sz="900" b="0" dirty="0"/>
        </a:p>
      </dgm:t>
    </dgm:pt>
    <dgm:pt modelId="{3F875C5D-0EE9-4F8F-ACE1-1429B13132C0}" type="parTrans" cxnId="{BF8B5C98-3387-4298-B5B6-C1B9FA98F24F}">
      <dgm:prSet/>
      <dgm:spPr/>
      <dgm:t>
        <a:bodyPr/>
        <a:lstStyle/>
        <a:p>
          <a:endParaRPr lang="en-US"/>
        </a:p>
      </dgm:t>
    </dgm:pt>
    <dgm:pt modelId="{8F8E79E5-9B80-4A89-8383-AC69A3826E0A}" type="sibTrans" cxnId="{BF8B5C98-3387-4298-B5B6-C1B9FA98F24F}">
      <dgm:prSet/>
      <dgm:spPr/>
      <dgm:t>
        <a:bodyPr/>
        <a:lstStyle/>
        <a:p>
          <a:endParaRPr lang="en-US"/>
        </a:p>
      </dgm:t>
    </dgm:pt>
    <dgm:pt modelId="{0EF2EB00-FFE1-42F9-ADF1-2321CE4FE0F6}">
      <dgm:prSet custT="1"/>
      <dgm:spPr/>
      <dgm:t>
        <a:bodyPr/>
        <a:lstStyle/>
        <a:p>
          <a:pPr>
            <a:buChar char="•"/>
          </a:pPr>
          <a:r>
            <a:rPr lang="en-US" sz="900" b="0" dirty="0">
              <a:solidFill>
                <a:srgbClr val="2D3338">
                  <a:hueOff val="0"/>
                  <a:satOff val="0"/>
                  <a:lumOff val="0"/>
                  <a:alphaOff val="0"/>
                </a:srgbClr>
              </a:solidFill>
              <a:latin typeface="Arial"/>
              <a:ea typeface="+mn-ea"/>
              <a:cs typeface="+mn-cs"/>
            </a:rPr>
            <a:t>00:05:00 – QSEs to cutover their Market Submissions system APIs to new Go-Live API URLs (listed below)</a:t>
          </a:r>
          <a:endParaRPr lang="en-US" sz="900" b="0" dirty="0"/>
        </a:p>
      </dgm:t>
    </dgm:pt>
    <dgm:pt modelId="{05EB44BD-3C10-4237-8FDC-BC9A109BD177}" type="parTrans" cxnId="{3AD5CF04-BD60-45AB-900A-E6B663620FDF}">
      <dgm:prSet/>
      <dgm:spPr/>
      <dgm:t>
        <a:bodyPr/>
        <a:lstStyle/>
        <a:p>
          <a:endParaRPr lang="en-US"/>
        </a:p>
      </dgm:t>
    </dgm:pt>
    <dgm:pt modelId="{524C4DC6-A34A-47FA-9ACA-3D70777166C4}" type="sibTrans" cxnId="{3AD5CF04-BD60-45AB-900A-E6B663620FDF}">
      <dgm:prSet/>
      <dgm:spPr/>
      <dgm:t>
        <a:bodyPr/>
        <a:lstStyle/>
        <a:p>
          <a:endParaRPr lang="en-US"/>
        </a:p>
      </dgm:t>
    </dgm:pt>
    <dgm:pt modelId="{F6C4979B-20A9-48F6-96D3-F9772BDC24A5}">
      <dgm:prSet custT="1"/>
      <dgm:spPr/>
      <dgm:t>
        <a:bodyPr/>
        <a:lstStyle/>
        <a:p>
          <a:pPr>
            <a:buNone/>
          </a:pPr>
          <a:r>
            <a:rPr lang="sv-SE" sz="900" b="0" dirty="0"/>
            <a:t>    </a:t>
          </a:r>
          <a:r>
            <a:rPr lang="sv-SE" sz="900" b="1" dirty="0"/>
            <a:t>Internet API URL: https://misapi.ercot.com/NodalAPI/EWS/</a:t>
          </a:r>
          <a:endParaRPr lang="en-US" sz="900" b="1" dirty="0"/>
        </a:p>
      </dgm:t>
    </dgm:pt>
    <dgm:pt modelId="{3B1A05C2-8222-47FC-882E-F4337E6B181C}" type="parTrans" cxnId="{71BBA057-3189-49EB-9F44-ABCE6E57FBCF}">
      <dgm:prSet/>
      <dgm:spPr/>
      <dgm:t>
        <a:bodyPr/>
        <a:lstStyle/>
        <a:p>
          <a:endParaRPr lang="en-US"/>
        </a:p>
      </dgm:t>
    </dgm:pt>
    <dgm:pt modelId="{9B16D624-31CD-4582-9951-0C8E5573D4A1}" type="sibTrans" cxnId="{71BBA057-3189-49EB-9F44-ABCE6E57FBCF}">
      <dgm:prSet/>
      <dgm:spPr/>
      <dgm:t>
        <a:bodyPr/>
        <a:lstStyle/>
        <a:p>
          <a:endParaRPr lang="en-US"/>
        </a:p>
      </dgm:t>
    </dgm:pt>
    <dgm:pt modelId="{02CCC7FF-D2F2-488E-9026-1736EE22ECA8}">
      <dgm:prSet custT="1"/>
      <dgm:spPr/>
      <dgm:t>
        <a:bodyPr/>
        <a:lstStyle/>
        <a:p>
          <a:pPr>
            <a:buNone/>
          </a:pPr>
          <a:r>
            <a:rPr lang="en-US" sz="900" b="1" dirty="0"/>
            <a:t>***QSE/TSP API systems cutovers shall complete within10 minutes***</a:t>
          </a:r>
        </a:p>
      </dgm:t>
    </dgm:pt>
    <dgm:pt modelId="{15033887-CF25-47D6-83FC-8FA4D6A31276}" type="parTrans" cxnId="{C1159358-F458-4E6D-BBDC-6696625C6C56}">
      <dgm:prSet/>
      <dgm:spPr/>
      <dgm:t>
        <a:bodyPr/>
        <a:lstStyle/>
        <a:p>
          <a:endParaRPr lang="en-US"/>
        </a:p>
      </dgm:t>
    </dgm:pt>
    <dgm:pt modelId="{91F0C552-BD40-4032-A2C4-D0C252955DB3}" type="sibTrans" cxnId="{C1159358-F458-4E6D-BBDC-6696625C6C56}">
      <dgm:prSet/>
      <dgm:spPr/>
      <dgm:t>
        <a:bodyPr/>
        <a:lstStyle/>
        <a:p>
          <a:endParaRPr lang="en-US"/>
        </a:p>
      </dgm:t>
    </dgm:pt>
    <dgm:pt modelId="{A7F089B1-5711-43DE-9ED2-9642EE0C1F07}">
      <dgm:prSet custT="1"/>
      <dgm:spPr/>
      <dgm:t>
        <a:bodyPr/>
        <a:lstStyle/>
        <a:p>
          <a:pPr>
            <a:buNone/>
          </a:pPr>
          <a:r>
            <a:rPr lang="en-US" sz="900" b="1" dirty="0"/>
            <a:t>    WAN API URL:  https://api.wan.ercot.com/NodalAPI/EWS/</a:t>
          </a:r>
        </a:p>
      </dgm:t>
    </dgm:pt>
    <dgm:pt modelId="{886381F6-BF01-4F55-9F80-E5A07D42CE22}" type="sibTrans" cxnId="{9907E668-400A-4C31-B2C3-DD237996623E}">
      <dgm:prSet/>
      <dgm:spPr/>
      <dgm:t>
        <a:bodyPr/>
        <a:lstStyle/>
        <a:p>
          <a:endParaRPr lang="en-US"/>
        </a:p>
      </dgm:t>
    </dgm:pt>
    <dgm:pt modelId="{D1B73A4F-7D5C-4291-BD43-133BD4B46ACC}" type="parTrans" cxnId="{9907E668-400A-4C31-B2C3-DD237996623E}">
      <dgm:prSet/>
      <dgm:spPr/>
      <dgm:t>
        <a:bodyPr/>
        <a:lstStyle/>
        <a:p>
          <a:endParaRPr lang="en-US"/>
        </a:p>
      </dgm:t>
    </dgm:pt>
    <dgm:pt modelId="{F3D84A5E-B5E6-4B77-8307-4A76C095D845}">
      <dgm:prSet custT="1"/>
      <dgm:spPr/>
      <dgm:t>
        <a:bodyPr/>
        <a:lstStyle/>
        <a:p>
          <a:r>
            <a:rPr lang="en-US" sz="900" dirty="0"/>
            <a:t>00:05:00  - EWS Get Reports APIs cutover to RTC+B will be complete.</a:t>
          </a:r>
        </a:p>
      </dgm:t>
    </dgm:pt>
    <dgm:pt modelId="{B16D2689-A864-4114-9D31-AA2C0E9CBA66}" type="parTrans" cxnId="{0B014A1E-D32C-47C1-8409-ACE7915BA91B}">
      <dgm:prSet/>
      <dgm:spPr/>
      <dgm:t>
        <a:bodyPr/>
        <a:lstStyle/>
        <a:p>
          <a:endParaRPr lang="en-US"/>
        </a:p>
      </dgm:t>
    </dgm:pt>
    <dgm:pt modelId="{C1F8295D-36D8-4BD2-9AE8-882519685BDB}" type="sibTrans" cxnId="{0B014A1E-D32C-47C1-8409-ACE7915BA91B}">
      <dgm:prSet/>
      <dgm:spPr/>
      <dgm:t>
        <a:bodyPr/>
        <a:lstStyle/>
        <a:p>
          <a:endParaRPr lang="en-US"/>
        </a:p>
      </dgm:t>
    </dgm:pt>
    <dgm:pt modelId="{7461BB82-7CB0-40AE-8421-07C063ACE21E}">
      <dgm:prSet custT="1"/>
      <dgm:spPr/>
      <dgm:t>
        <a:bodyPr/>
        <a:lstStyle/>
        <a:p>
          <a:r>
            <a:rPr lang="en-US" sz="900" dirty="0"/>
            <a:t>01:00:00 - Public API cutover to RTC+B Reports will be complete</a:t>
          </a:r>
          <a:r>
            <a:rPr lang="en-US" sz="1000" dirty="0"/>
            <a:t>.</a:t>
          </a:r>
        </a:p>
      </dgm:t>
    </dgm:pt>
    <dgm:pt modelId="{13EC9D8D-84F0-43DB-AD20-FCD80ED64EE2}" type="parTrans" cxnId="{BF70126A-299B-4DA8-9B49-272A00AB3027}">
      <dgm:prSet/>
      <dgm:spPr/>
      <dgm:t>
        <a:bodyPr/>
        <a:lstStyle/>
        <a:p>
          <a:endParaRPr lang="en-US"/>
        </a:p>
      </dgm:t>
    </dgm:pt>
    <dgm:pt modelId="{01CCBC72-E4BE-4472-BD3E-8BCC262E5C21}" type="sibTrans" cxnId="{BF70126A-299B-4DA8-9B49-272A00AB3027}">
      <dgm:prSet/>
      <dgm:spPr/>
      <dgm:t>
        <a:bodyPr/>
        <a:lstStyle/>
        <a:p>
          <a:endParaRPr lang="en-US"/>
        </a:p>
      </dgm:t>
    </dgm:pt>
    <dgm:pt modelId="{1505765D-83D7-4819-9CF9-5ECF7E2087F5}">
      <dgm:prSet custT="1"/>
      <dgm:spPr/>
      <dgm:t>
        <a:bodyPr/>
        <a:lstStyle/>
        <a:p>
          <a:r>
            <a:rPr lang="en-US" sz="900" b="0" dirty="0"/>
            <a:t>00:04:30 - Disable Old Production (Pre-RTC) UDBP, Regulation and other non-RTC+B outbound telemetry points in ERCOT Bastrop and Taylor ICCP Systems.</a:t>
          </a:r>
        </a:p>
      </dgm:t>
    </dgm:pt>
    <dgm:pt modelId="{0D00D082-75D1-4B28-864F-92948F82B9DC}" type="parTrans" cxnId="{F873AE63-6A1F-418A-840C-04A5806DB9A6}">
      <dgm:prSet/>
      <dgm:spPr/>
      <dgm:t>
        <a:bodyPr/>
        <a:lstStyle/>
        <a:p>
          <a:endParaRPr lang="en-US"/>
        </a:p>
      </dgm:t>
    </dgm:pt>
    <dgm:pt modelId="{2FBE754E-2603-4249-AF42-3B324E588579}" type="sibTrans" cxnId="{F873AE63-6A1F-418A-840C-04A5806DB9A6}">
      <dgm:prSet/>
      <dgm:spPr/>
      <dgm:t>
        <a:bodyPr/>
        <a:lstStyle/>
        <a:p>
          <a:endParaRPr lang="en-US"/>
        </a:p>
      </dgm:t>
    </dgm:pt>
    <dgm:pt modelId="{5BB10795-BE2C-49A2-B2E9-9862864180CF}">
      <dgm:prSet custT="1"/>
      <dgm:spPr/>
      <dgm:t>
        <a:bodyPr/>
        <a:lstStyle/>
        <a:p>
          <a:r>
            <a:rPr lang="en-US" sz="900" b="0" dirty="0"/>
            <a:t>These telemetry points value will be stale with suspect quality approximately from 12/05 00:04:30 AM until these points are removed during DEC_ML2 Model on Operating Day 12/10</a:t>
          </a:r>
        </a:p>
      </dgm:t>
    </dgm:pt>
    <dgm:pt modelId="{B600F9B0-8A25-4175-9479-BC30B791C56C}" type="parTrans" cxnId="{C84192D1-32EB-4FF6-B99E-B4D56D343621}">
      <dgm:prSet/>
      <dgm:spPr/>
      <dgm:t>
        <a:bodyPr/>
        <a:lstStyle/>
        <a:p>
          <a:endParaRPr lang="en-US"/>
        </a:p>
      </dgm:t>
    </dgm:pt>
    <dgm:pt modelId="{59AFFB1A-03E5-4D11-8E2B-01A91DFB2D5D}" type="sibTrans" cxnId="{C84192D1-32EB-4FF6-B99E-B4D56D343621}">
      <dgm:prSet/>
      <dgm:spPr/>
      <dgm:t>
        <a:bodyPr/>
        <a:lstStyle/>
        <a:p>
          <a:endParaRPr lang="en-US"/>
        </a:p>
      </dgm:t>
    </dgm:pt>
    <dgm:pt modelId="{8DDCD348-EF35-4D96-9053-EEB47DDD9FCF}">
      <dgm:prSet custT="1"/>
      <dgm:spPr/>
      <dgm:t>
        <a:bodyPr/>
        <a:lstStyle/>
        <a:p>
          <a:pPr>
            <a:buNone/>
          </a:pPr>
          <a:r>
            <a:rPr lang="en-US" sz="900" b="0" dirty="0"/>
            <a:t>    No Digital certs and API Public Keys are required if QSEs are going live on Pre-RTC systems</a:t>
          </a:r>
        </a:p>
      </dgm:t>
    </dgm:pt>
    <dgm:pt modelId="{5CC46B52-1841-4B0B-9698-A084AB3C1EB0}" type="parTrans" cxnId="{D82769BF-EED5-4766-B62F-84C1729CB565}">
      <dgm:prSet/>
      <dgm:spPr/>
      <dgm:t>
        <a:bodyPr/>
        <a:lstStyle/>
        <a:p>
          <a:endParaRPr lang="en-US"/>
        </a:p>
      </dgm:t>
    </dgm:pt>
    <dgm:pt modelId="{4C8BC0C4-FDFB-4E08-85B2-67D7FBEC26A7}" type="sibTrans" cxnId="{D82769BF-EED5-4766-B62F-84C1729CB565}">
      <dgm:prSet/>
      <dgm:spPr/>
      <dgm:t>
        <a:bodyPr/>
        <a:lstStyle/>
        <a:p>
          <a:endParaRPr lang="en-US"/>
        </a:p>
      </dgm:t>
    </dgm:pt>
    <dgm:pt modelId="{2AD0CAD8-6EC5-4A09-85F3-2F7951050926}" type="pres">
      <dgm:prSet presAssocID="{59C17130-3601-42C4-A9FD-02B4BD79272D}" presName="linearFlow" presStyleCnt="0">
        <dgm:presLayoutVars>
          <dgm:dir/>
          <dgm:animLvl val="lvl"/>
          <dgm:resizeHandles val="exact"/>
        </dgm:presLayoutVars>
      </dgm:prSet>
      <dgm:spPr/>
    </dgm:pt>
    <dgm:pt modelId="{DC30D773-79F7-4EBA-924A-B502206C6AC0}" type="pres">
      <dgm:prSet presAssocID="{152B1D73-F3DC-4309-8ABA-915C06611C00}" presName="composite" presStyleCnt="0"/>
      <dgm:spPr/>
    </dgm:pt>
    <dgm:pt modelId="{ED2126D0-BD51-4C73-906E-50AF5F2532A9}" type="pres">
      <dgm:prSet presAssocID="{152B1D73-F3DC-4309-8ABA-915C06611C00}" presName="parentText" presStyleLbl="alignNode1" presStyleIdx="0" presStyleCnt="5">
        <dgm:presLayoutVars>
          <dgm:chMax val="1"/>
          <dgm:bulletEnabled val="1"/>
        </dgm:presLayoutVars>
      </dgm:prSet>
      <dgm:spPr/>
    </dgm:pt>
    <dgm:pt modelId="{5978FD90-D1F6-4C49-B0D9-160A8E1150DC}" type="pres">
      <dgm:prSet presAssocID="{152B1D73-F3DC-4309-8ABA-915C06611C00}" presName="descendantText" presStyleLbl="alignAcc1" presStyleIdx="0" presStyleCnt="5">
        <dgm:presLayoutVars>
          <dgm:bulletEnabled val="1"/>
        </dgm:presLayoutVars>
      </dgm:prSet>
      <dgm:spPr/>
    </dgm:pt>
    <dgm:pt modelId="{5156D24C-7349-4D8B-9E73-1146F706821B}" type="pres">
      <dgm:prSet presAssocID="{75842FA8-4C24-4CDC-B271-D14F69385A68}" presName="sp" presStyleCnt="0"/>
      <dgm:spPr/>
    </dgm:pt>
    <dgm:pt modelId="{D200C537-410D-4871-B037-A458ABC57078}" type="pres">
      <dgm:prSet presAssocID="{26ACCE51-2589-4F11-BAED-271166B64112}" presName="composite" presStyleCnt="0"/>
      <dgm:spPr/>
    </dgm:pt>
    <dgm:pt modelId="{6C05C40D-0E01-4167-B77D-B942DF023557}" type="pres">
      <dgm:prSet presAssocID="{26ACCE51-2589-4F11-BAED-271166B64112}" presName="parentText" presStyleLbl="alignNode1" presStyleIdx="1" presStyleCnt="5" custScaleX="122676" custLinFactNeighborY="-858">
        <dgm:presLayoutVars>
          <dgm:chMax val="1"/>
          <dgm:bulletEnabled val="1"/>
        </dgm:presLayoutVars>
      </dgm:prSet>
      <dgm:spPr/>
    </dgm:pt>
    <dgm:pt modelId="{CD448F08-EBD4-418A-8990-DB6625D316C4}" type="pres">
      <dgm:prSet presAssocID="{26ACCE51-2589-4F11-BAED-271166B64112}" presName="descendantText" presStyleLbl="alignAcc1" presStyleIdx="1" presStyleCnt="5" custLinFactNeighborY="3960">
        <dgm:presLayoutVars>
          <dgm:bulletEnabled val="1"/>
        </dgm:presLayoutVars>
      </dgm:prSet>
      <dgm:spPr/>
    </dgm:pt>
    <dgm:pt modelId="{206EC4E9-7D25-4A71-86C2-9AE0482075DE}" type="pres">
      <dgm:prSet presAssocID="{DD63AE0E-75B3-4898-84EB-47D1FE6577E2}" presName="sp" presStyleCnt="0"/>
      <dgm:spPr/>
    </dgm:pt>
    <dgm:pt modelId="{546859C7-AD0E-4D34-B410-28AC58FC35E9}" type="pres">
      <dgm:prSet presAssocID="{3041BD9C-F5D6-4BE2-9A35-44DF42505C8A}" presName="composite" presStyleCnt="0"/>
      <dgm:spPr/>
    </dgm:pt>
    <dgm:pt modelId="{1C10394E-2435-4A50-8059-4F9267FA0C0D}" type="pres">
      <dgm:prSet presAssocID="{3041BD9C-F5D6-4BE2-9A35-44DF42505C8A}" presName="parentText" presStyleLbl="alignNode1" presStyleIdx="2" presStyleCnt="5" custScaleY="138300">
        <dgm:presLayoutVars>
          <dgm:chMax val="1"/>
          <dgm:bulletEnabled val="1"/>
        </dgm:presLayoutVars>
      </dgm:prSet>
      <dgm:spPr/>
    </dgm:pt>
    <dgm:pt modelId="{B1ABEBE0-577F-4D7C-9DAD-E9A201AD8A8A}" type="pres">
      <dgm:prSet presAssocID="{3041BD9C-F5D6-4BE2-9A35-44DF42505C8A}" presName="descendantText" presStyleLbl="alignAcc1" presStyleIdx="2" presStyleCnt="5" custScaleY="186217">
        <dgm:presLayoutVars>
          <dgm:bulletEnabled val="1"/>
        </dgm:presLayoutVars>
      </dgm:prSet>
      <dgm:spPr/>
    </dgm:pt>
    <dgm:pt modelId="{B14F931F-0F3B-46AC-B289-3E7E3F68FAA5}" type="pres">
      <dgm:prSet presAssocID="{F48D4008-483D-49A5-A635-2D48E534302A}" presName="sp" presStyleCnt="0"/>
      <dgm:spPr/>
    </dgm:pt>
    <dgm:pt modelId="{E73D6A4A-D1DD-416D-A677-D2A1684542F8}" type="pres">
      <dgm:prSet presAssocID="{7165FD11-F0B3-496A-903B-F6DA165AD006}" presName="composite" presStyleCnt="0"/>
      <dgm:spPr/>
    </dgm:pt>
    <dgm:pt modelId="{4F0A972E-FA1A-4CCC-AA17-39576F9F2A26}" type="pres">
      <dgm:prSet presAssocID="{7165FD11-F0B3-496A-903B-F6DA165AD006}" presName="parentText" presStyleLbl="alignNode1" presStyleIdx="3" presStyleCnt="5" custLinFactNeighborY="-3642">
        <dgm:presLayoutVars>
          <dgm:chMax val="1"/>
          <dgm:bulletEnabled val="1"/>
        </dgm:presLayoutVars>
      </dgm:prSet>
      <dgm:spPr/>
    </dgm:pt>
    <dgm:pt modelId="{437BC0A7-2B21-428D-8D94-DC44DA66BE15}" type="pres">
      <dgm:prSet presAssocID="{7165FD11-F0B3-496A-903B-F6DA165AD006}" presName="descendantText" presStyleLbl="alignAcc1" presStyleIdx="3" presStyleCnt="5" custScaleY="134814" custLinFactNeighborY="11484">
        <dgm:presLayoutVars>
          <dgm:bulletEnabled val="1"/>
        </dgm:presLayoutVars>
      </dgm:prSet>
      <dgm:spPr/>
    </dgm:pt>
    <dgm:pt modelId="{5040D3AD-88C9-45E0-AF6D-2C33B3C99835}" type="pres">
      <dgm:prSet presAssocID="{1EA08A1B-1D89-48E9-9BDF-D66DE8B98F0B}" presName="sp" presStyleCnt="0"/>
      <dgm:spPr/>
    </dgm:pt>
    <dgm:pt modelId="{5DF41555-7195-4747-8AC3-9BF2964D6B3A}" type="pres">
      <dgm:prSet presAssocID="{2A6019EC-0C2A-417A-B2FC-91B0EBFD4435}" presName="composite" presStyleCnt="0"/>
      <dgm:spPr/>
    </dgm:pt>
    <dgm:pt modelId="{A7664CC7-1375-48DD-8AC2-4A973812487B}" type="pres">
      <dgm:prSet presAssocID="{2A6019EC-0C2A-417A-B2FC-91B0EBFD4435}" presName="parentText" presStyleLbl="alignNode1" presStyleIdx="4" presStyleCnt="5" custAng="0" custLinFactNeighborX="2470" custLinFactNeighborY="1853">
        <dgm:presLayoutVars>
          <dgm:chMax val="1"/>
          <dgm:bulletEnabled val="1"/>
        </dgm:presLayoutVars>
      </dgm:prSet>
      <dgm:spPr/>
    </dgm:pt>
    <dgm:pt modelId="{17FD089E-F730-4CA4-8608-ED2ABEF0BD56}" type="pres">
      <dgm:prSet presAssocID="{2A6019EC-0C2A-417A-B2FC-91B0EBFD4435}" presName="descendantText" presStyleLbl="alignAcc1" presStyleIdx="4" presStyleCnt="5" custLinFactNeighborX="491" custLinFactNeighborY="4039">
        <dgm:presLayoutVars>
          <dgm:bulletEnabled val="1"/>
        </dgm:presLayoutVars>
      </dgm:prSet>
      <dgm:spPr/>
    </dgm:pt>
  </dgm:ptLst>
  <dgm:cxnLst>
    <dgm:cxn modelId="{A6E2DB03-252B-475C-A590-E060F12D1E2C}" type="presOf" srcId="{F3D84A5E-B5E6-4B77-8307-4A76C095D845}" destId="{17FD089E-F730-4CA4-8608-ED2ABEF0BD56}" srcOrd="0" destOrd="0" presId="urn:microsoft.com/office/officeart/2005/8/layout/chevron2"/>
    <dgm:cxn modelId="{3AD5CF04-BD60-45AB-900A-E6B663620FDF}" srcId="{7165FD11-F0B3-496A-903B-F6DA165AD006}" destId="{0EF2EB00-FFE1-42F9-ADF1-2321CE4FE0F6}" srcOrd="0" destOrd="0" parTransId="{05EB44BD-3C10-4237-8FDC-BC9A109BD177}" sibTransId="{524C4DC6-A34A-47FA-9ACA-3D70777166C4}"/>
    <dgm:cxn modelId="{97C7C709-B616-4021-AC89-228FA45F2316}" srcId="{3041BD9C-F5D6-4BE2-9A35-44DF42505C8A}" destId="{1B60FFEE-FA57-43D5-87E6-6009DA8F183F}" srcOrd="3" destOrd="0" parTransId="{D2552057-BDD1-464A-85AF-BF615A98A8A1}" sibTransId="{29B418AA-606C-45EC-83D8-7B2D4D3CE0B0}"/>
    <dgm:cxn modelId="{74C2AF17-6FC6-44C4-8CB2-4D2EFD5539AE}" srcId="{59C17130-3601-42C4-A9FD-02B4BD79272D}" destId="{2A6019EC-0C2A-417A-B2FC-91B0EBFD4435}" srcOrd="4" destOrd="0" parTransId="{D58480C9-BAC9-4F80-B242-F986148CBE60}" sibTransId="{5841A6FE-7934-4AC4-A39C-3CAB978AFF95}"/>
    <dgm:cxn modelId="{12711B1A-FB40-4F05-83B4-77EC9BFCB946}" type="presOf" srcId="{5BB10795-BE2C-49A2-B2E9-9862864180CF}" destId="{B1ABEBE0-577F-4D7C-9DAD-E9A201AD8A8A}" srcOrd="0" destOrd="5" presId="urn:microsoft.com/office/officeart/2005/8/layout/chevron2"/>
    <dgm:cxn modelId="{0888611C-A7D4-45AC-9086-45648C13E36B}" type="presOf" srcId="{152B1D73-F3DC-4309-8ABA-915C06611C00}" destId="{ED2126D0-BD51-4C73-906E-50AF5F2532A9}" srcOrd="0" destOrd="0" presId="urn:microsoft.com/office/officeart/2005/8/layout/chevron2"/>
    <dgm:cxn modelId="{0B014A1E-D32C-47C1-8409-ACE7915BA91B}" srcId="{2A6019EC-0C2A-417A-B2FC-91B0EBFD4435}" destId="{F3D84A5E-B5E6-4B77-8307-4A76C095D845}" srcOrd="0" destOrd="0" parTransId="{B16D2689-A864-4114-9D31-AA2C0E9CBA66}" sibTransId="{C1F8295D-36D8-4BD2-9AE8-882519685BDB}"/>
    <dgm:cxn modelId="{06493F25-ADB6-4FA3-9347-BEDD9BF4F233}" type="presOf" srcId="{59C17130-3601-42C4-A9FD-02B4BD79272D}" destId="{2AD0CAD8-6EC5-4A09-85F3-2F7951050926}" srcOrd="0" destOrd="0" presId="urn:microsoft.com/office/officeart/2005/8/layout/chevron2"/>
    <dgm:cxn modelId="{C31EB62C-7B80-4BCC-8F6E-8931B5B78E30}" type="presOf" srcId="{8DDCD348-EF35-4D96-9053-EEB47DDD9FCF}" destId="{437BC0A7-2B21-428D-8D94-DC44DA66BE15}" srcOrd="0" destOrd="4" presId="urn:microsoft.com/office/officeart/2005/8/layout/chevron2"/>
    <dgm:cxn modelId="{0B87F52D-83E8-44E5-82C2-6132B0044AE1}" srcId="{3041BD9C-F5D6-4BE2-9A35-44DF42505C8A}" destId="{ED37BF66-D446-4C22-A31F-E01ADFB99D75}" srcOrd="0" destOrd="0" parTransId="{BA91910D-3F42-4960-A4B6-59781726EB6F}" sibTransId="{9C0A81E7-AF94-40F2-89C9-8F5F10AE3BAB}"/>
    <dgm:cxn modelId="{96767432-84C8-497D-822D-2AEC61AF3012}" srcId="{152B1D73-F3DC-4309-8ABA-915C06611C00}" destId="{94FF849A-35BF-4E98-AFCC-ADB7CC9F1654}" srcOrd="1" destOrd="0" parTransId="{D92B03CD-E579-4A25-B7B6-C035C50A1441}" sibTransId="{D595BB3B-B60B-4384-AEBB-C0BB308D1FAC}"/>
    <dgm:cxn modelId="{139B723B-7CD3-4695-88B6-33FF9B6DCFDE}" srcId="{59C17130-3601-42C4-A9FD-02B4BD79272D}" destId="{3041BD9C-F5D6-4BE2-9A35-44DF42505C8A}" srcOrd="2" destOrd="0" parTransId="{4D8A5299-D390-4379-9729-97C215F67777}" sibTransId="{F48D4008-483D-49A5-A635-2D48E534302A}"/>
    <dgm:cxn modelId="{83219460-FAB0-41E6-B449-D588A72E5142}" srcId="{3041BD9C-F5D6-4BE2-9A35-44DF42505C8A}" destId="{E9FA743D-80EE-4C8D-9C16-AEF2B9F15DC1}" srcOrd="1" destOrd="0" parTransId="{CC44A5D7-AE88-417F-A25D-610FAF886229}" sibTransId="{8E7098B5-3F1C-4354-A9D6-2C2B13E44B34}"/>
    <dgm:cxn modelId="{F873AE63-6A1F-418A-840C-04A5806DB9A6}" srcId="{3041BD9C-F5D6-4BE2-9A35-44DF42505C8A}" destId="{1505765D-83D7-4819-9CF9-5ECF7E2087F5}" srcOrd="4" destOrd="0" parTransId="{0D00D082-75D1-4B28-864F-92948F82B9DC}" sibTransId="{2FBE754E-2603-4249-AF42-3B324E588579}"/>
    <dgm:cxn modelId="{024BD346-88C6-444F-BECD-E85539690FBB}" type="presOf" srcId="{41CB42CB-3D67-4907-A385-8FEC42FDDFBE}" destId="{437BC0A7-2B21-428D-8D94-DC44DA66BE15}" srcOrd="0" destOrd="1" presId="urn:microsoft.com/office/officeart/2005/8/layout/chevron2"/>
    <dgm:cxn modelId="{9907E668-400A-4C31-B2C3-DD237996623E}" srcId="{41CB42CB-3D67-4907-A385-8FEC42FDDFBE}" destId="{A7F089B1-5711-43DE-9ED2-9642EE0C1F07}" srcOrd="1" destOrd="0" parTransId="{D1B73A4F-7D5C-4291-BD43-133BD4B46ACC}" sibTransId="{886381F6-BF01-4F55-9F80-E5A07D42CE22}"/>
    <dgm:cxn modelId="{EB9FB649-3609-43BD-924B-66288866F711}" type="presOf" srcId="{A7F089B1-5711-43DE-9ED2-9642EE0C1F07}" destId="{437BC0A7-2B21-428D-8D94-DC44DA66BE15}" srcOrd="0" destOrd="3" presId="urn:microsoft.com/office/officeart/2005/8/layout/chevron2"/>
    <dgm:cxn modelId="{D230FE69-13DD-4EDC-B9F9-0BAC435679AA}" srcId="{152B1D73-F3DC-4309-8ABA-915C06611C00}" destId="{5F9BD366-FA89-416D-A208-ECEC645A7690}" srcOrd="0" destOrd="0" parTransId="{CDF51D05-509B-488D-A6E1-CEEDB909F57C}" sibTransId="{DF2D7C58-111C-4CAB-905C-088F8559DCE6}"/>
    <dgm:cxn modelId="{BF70126A-299B-4DA8-9B49-272A00AB3027}" srcId="{2A6019EC-0C2A-417A-B2FC-91B0EBFD4435}" destId="{7461BB82-7CB0-40AE-8421-07C063ACE21E}" srcOrd="1" destOrd="0" parTransId="{13EC9D8D-84F0-43DB-AD20-FCD80ED64EE2}" sibTransId="{01CCBC72-E4BE-4472-BD3E-8BCC262E5C21}"/>
    <dgm:cxn modelId="{5BC9CA4D-4086-4593-B7EE-8DE2932848ED}" srcId="{59C17130-3601-42C4-A9FD-02B4BD79272D}" destId="{7165FD11-F0B3-496A-903B-F6DA165AD006}" srcOrd="3" destOrd="0" parTransId="{9788122A-8848-4690-9702-FCCE387922CF}" sibTransId="{1EA08A1B-1D89-48E9-9BDF-D66DE8B98F0B}"/>
    <dgm:cxn modelId="{F5E03873-3547-4A0C-8584-0972C6BF6E42}" type="presOf" srcId="{1B60FFEE-FA57-43D5-87E6-6009DA8F183F}" destId="{B1ABEBE0-577F-4D7C-9DAD-E9A201AD8A8A}" srcOrd="0" destOrd="3" presId="urn:microsoft.com/office/officeart/2005/8/layout/chevron2"/>
    <dgm:cxn modelId="{23659B55-BFC3-46B9-BE7E-103429DA70A2}" type="presOf" srcId="{5F9BD366-FA89-416D-A208-ECEC645A7690}" destId="{5978FD90-D1F6-4C49-B0D9-160A8E1150DC}" srcOrd="0" destOrd="0" presId="urn:microsoft.com/office/officeart/2005/8/layout/chevron2"/>
    <dgm:cxn modelId="{71BBA057-3189-49EB-9F44-ABCE6E57FBCF}" srcId="{41CB42CB-3D67-4907-A385-8FEC42FDDFBE}" destId="{F6C4979B-20A9-48F6-96D3-F9772BDC24A5}" srcOrd="0" destOrd="0" parTransId="{3B1A05C2-8222-47FC-882E-F4337E6B181C}" sibTransId="{9B16D624-31CD-4582-9951-0C8E5573D4A1}"/>
    <dgm:cxn modelId="{A83BCB57-8B4E-466D-90B5-D74F377DB90C}" srcId="{26ACCE51-2589-4F11-BAED-271166B64112}" destId="{B2042E6D-5FD4-473A-BAFF-2762631D5F5B}" srcOrd="1" destOrd="0" parTransId="{7DAEFCFD-CE81-4863-B390-08E22AD63DCF}" sibTransId="{4AA3B7D8-269D-48C6-B090-BE6C01085A81}"/>
    <dgm:cxn modelId="{C1159358-F458-4E6D-BBDC-6696625C6C56}" srcId="{7165FD11-F0B3-496A-903B-F6DA165AD006}" destId="{02CCC7FF-D2F2-488E-9026-1736EE22ECA8}" srcOrd="2" destOrd="0" parTransId="{15033887-CF25-47D6-83FC-8FA4D6A31276}" sibTransId="{91F0C552-BD40-4032-A2C4-D0C252955DB3}"/>
    <dgm:cxn modelId="{2A150D59-BDF9-4F35-AE25-15CAEF5B9D3D}" type="presOf" srcId="{0EF2EB00-FFE1-42F9-ADF1-2321CE4FE0F6}" destId="{437BC0A7-2B21-428D-8D94-DC44DA66BE15}" srcOrd="0" destOrd="0" presId="urn:microsoft.com/office/officeart/2005/8/layout/chevron2"/>
    <dgm:cxn modelId="{62DE2B5A-370E-492E-B2EA-E764AFF44739}" srcId="{59C17130-3601-42C4-A9FD-02B4BD79272D}" destId="{152B1D73-F3DC-4309-8ABA-915C06611C00}" srcOrd="0" destOrd="0" parTransId="{2AD3A469-5DD6-4030-894E-154CD9126233}" sibTransId="{75842FA8-4C24-4CDC-B271-D14F69385A68}"/>
    <dgm:cxn modelId="{56709A91-9DB5-4842-BFD5-EA71648254B0}" type="presOf" srcId="{02CCC7FF-D2F2-488E-9026-1736EE22ECA8}" destId="{437BC0A7-2B21-428D-8D94-DC44DA66BE15}" srcOrd="0" destOrd="5" presId="urn:microsoft.com/office/officeart/2005/8/layout/chevron2"/>
    <dgm:cxn modelId="{BF8B5C98-3387-4298-B5B6-C1B9FA98F24F}" srcId="{7165FD11-F0B3-496A-903B-F6DA165AD006}" destId="{41CB42CB-3D67-4907-A385-8FEC42FDDFBE}" srcOrd="1" destOrd="0" parTransId="{3F875C5D-0EE9-4F8F-ACE1-1429B13132C0}" sibTransId="{8F8E79E5-9B80-4A89-8383-AC69A3826E0A}"/>
    <dgm:cxn modelId="{997ADE9C-0426-4849-B339-C9F1633EBABB}" type="presOf" srcId="{1505765D-83D7-4819-9CF9-5ECF7E2087F5}" destId="{B1ABEBE0-577F-4D7C-9DAD-E9A201AD8A8A}" srcOrd="0" destOrd="4" presId="urn:microsoft.com/office/officeart/2005/8/layout/chevron2"/>
    <dgm:cxn modelId="{8E43FF9E-AC15-460F-A3EF-5F91A3B1FB5A}" type="presOf" srcId="{94FF849A-35BF-4E98-AFCC-ADB7CC9F1654}" destId="{5978FD90-D1F6-4C49-B0D9-160A8E1150DC}" srcOrd="0" destOrd="1" presId="urn:microsoft.com/office/officeart/2005/8/layout/chevron2"/>
    <dgm:cxn modelId="{362F26A7-7486-4C81-8758-7CC5541DFB0C}" type="presOf" srcId="{E9FA743D-80EE-4C8D-9C16-AEF2B9F15DC1}" destId="{B1ABEBE0-577F-4D7C-9DAD-E9A201AD8A8A}" srcOrd="0" destOrd="1" presId="urn:microsoft.com/office/officeart/2005/8/layout/chevron2"/>
    <dgm:cxn modelId="{AEE563A7-97C4-45CE-A23F-4A282D4517F6}" srcId="{59C17130-3601-42C4-A9FD-02B4BD79272D}" destId="{26ACCE51-2589-4F11-BAED-271166B64112}" srcOrd="1" destOrd="0" parTransId="{6C672DE9-614E-4EEA-98F5-199673C826D7}" sibTransId="{DD63AE0E-75B3-4898-84EB-47D1FE6577E2}"/>
    <dgm:cxn modelId="{9B8C24AC-F16A-44FD-AF2F-208211210651}" srcId="{3041BD9C-F5D6-4BE2-9A35-44DF42505C8A}" destId="{CBFDD112-F959-4887-9099-4A9665651A12}" srcOrd="2" destOrd="0" parTransId="{F04B0896-D372-4EB2-BD1D-83B47C7988D0}" sibTransId="{B9810C3B-3E30-46AB-8F5A-6A3D9497195F}"/>
    <dgm:cxn modelId="{2217E3AD-E753-45EB-8400-A59385FBE5D9}" type="presOf" srcId="{2A6019EC-0C2A-417A-B2FC-91B0EBFD4435}" destId="{A7664CC7-1375-48DD-8AC2-4A973812487B}" srcOrd="0" destOrd="0" presId="urn:microsoft.com/office/officeart/2005/8/layout/chevron2"/>
    <dgm:cxn modelId="{B684C8BB-D351-4867-B385-31F2C5AB7DA6}" srcId="{26ACCE51-2589-4F11-BAED-271166B64112}" destId="{11DEB052-B319-4038-901C-19C2294CA00A}" srcOrd="0" destOrd="0" parTransId="{A33E1677-0A50-428D-9993-E3D7292255D2}" sibTransId="{04569273-456F-4460-A146-A04487FA5844}"/>
    <dgm:cxn modelId="{D82769BF-EED5-4766-B62F-84C1729CB565}" srcId="{41CB42CB-3D67-4907-A385-8FEC42FDDFBE}" destId="{8DDCD348-EF35-4D96-9053-EEB47DDD9FCF}" srcOrd="2" destOrd="0" parTransId="{5CC46B52-1841-4B0B-9698-A084AB3C1EB0}" sibTransId="{4C8BC0C4-FDFB-4E08-85B2-67D7FBEC26A7}"/>
    <dgm:cxn modelId="{D440B5C3-5D5C-4D53-A471-10D967A65F41}" type="presOf" srcId="{B2042E6D-5FD4-473A-BAFF-2762631D5F5B}" destId="{CD448F08-EBD4-418A-8990-DB6625D316C4}" srcOrd="0" destOrd="1" presId="urn:microsoft.com/office/officeart/2005/8/layout/chevron2"/>
    <dgm:cxn modelId="{B2C5D7CE-F186-48C5-AC2B-74B5ADF49D48}" type="presOf" srcId="{7165FD11-F0B3-496A-903B-F6DA165AD006}" destId="{4F0A972E-FA1A-4CCC-AA17-39576F9F2A26}" srcOrd="0" destOrd="0" presId="urn:microsoft.com/office/officeart/2005/8/layout/chevron2"/>
    <dgm:cxn modelId="{77DF0BCF-C28F-4F38-8F70-D889F37F2843}" type="presOf" srcId="{3041BD9C-F5D6-4BE2-9A35-44DF42505C8A}" destId="{1C10394E-2435-4A50-8059-4F9267FA0C0D}" srcOrd="0" destOrd="0" presId="urn:microsoft.com/office/officeart/2005/8/layout/chevron2"/>
    <dgm:cxn modelId="{78C71AD0-20CD-44CC-8A9A-3F952263115A}" type="presOf" srcId="{ED37BF66-D446-4C22-A31F-E01ADFB99D75}" destId="{B1ABEBE0-577F-4D7C-9DAD-E9A201AD8A8A}" srcOrd="0" destOrd="0" presId="urn:microsoft.com/office/officeart/2005/8/layout/chevron2"/>
    <dgm:cxn modelId="{C84192D1-32EB-4FF6-B99E-B4D56D343621}" srcId="{3041BD9C-F5D6-4BE2-9A35-44DF42505C8A}" destId="{5BB10795-BE2C-49A2-B2E9-9862864180CF}" srcOrd="5" destOrd="0" parTransId="{B600F9B0-8A25-4175-9479-BC30B791C56C}" sibTransId="{59AFFB1A-03E5-4D11-8E2B-01A91DFB2D5D}"/>
    <dgm:cxn modelId="{4E388AD2-623D-4DB3-83CF-CF8F27D87CFF}" type="presOf" srcId="{26ACCE51-2589-4F11-BAED-271166B64112}" destId="{6C05C40D-0E01-4167-B77D-B942DF023557}" srcOrd="0" destOrd="0" presId="urn:microsoft.com/office/officeart/2005/8/layout/chevron2"/>
    <dgm:cxn modelId="{4A1B2CD3-C54C-4EB7-ACD9-F245846F1265}" type="presOf" srcId="{11DEB052-B319-4038-901C-19C2294CA00A}" destId="{CD448F08-EBD4-418A-8990-DB6625D316C4}" srcOrd="0" destOrd="0" presId="urn:microsoft.com/office/officeart/2005/8/layout/chevron2"/>
    <dgm:cxn modelId="{3E02D0D4-A7AF-4F95-84CA-81E38CA06B28}" type="presOf" srcId="{CBFDD112-F959-4887-9099-4A9665651A12}" destId="{B1ABEBE0-577F-4D7C-9DAD-E9A201AD8A8A}" srcOrd="0" destOrd="2" presId="urn:microsoft.com/office/officeart/2005/8/layout/chevron2"/>
    <dgm:cxn modelId="{8E5F11DD-22C9-4464-B3A0-26CAE0B03A0D}" type="presOf" srcId="{F6C4979B-20A9-48F6-96D3-F9772BDC24A5}" destId="{437BC0A7-2B21-428D-8D94-DC44DA66BE15}" srcOrd="0" destOrd="2" presId="urn:microsoft.com/office/officeart/2005/8/layout/chevron2"/>
    <dgm:cxn modelId="{BC5182EB-9F28-489C-91FC-A498D76CBE50}" type="presOf" srcId="{7461BB82-7CB0-40AE-8421-07C063ACE21E}" destId="{17FD089E-F730-4CA4-8608-ED2ABEF0BD56}" srcOrd="0" destOrd="1" presId="urn:microsoft.com/office/officeart/2005/8/layout/chevron2"/>
    <dgm:cxn modelId="{7B85C4AA-98BF-46F4-85A6-EFC52159339A}" type="presParOf" srcId="{2AD0CAD8-6EC5-4A09-85F3-2F7951050926}" destId="{DC30D773-79F7-4EBA-924A-B502206C6AC0}" srcOrd="0" destOrd="0" presId="urn:microsoft.com/office/officeart/2005/8/layout/chevron2"/>
    <dgm:cxn modelId="{6B7CFF11-AE3E-4E04-9D1D-9B632B9E4423}" type="presParOf" srcId="{DC30D773-79F7-4EBA-924A-B502206C6AC0}" destId="{ED2126D0-BD51-4C73-906E-50AF5F2532A9}" srcOrd="0" destOrd="0" presId="urn:microsoft.com/office/officeart/2005/8/layout/chevron2"/>
    <dgm:cxn modelId="{7C63B9D9-10F7-4663-97D0-0FC91D45D987}" type="presParOf" srcId="{DC30D773-79F7-4EBA-924A-B502206C6AC0}" destId="{5978FD90-D1F6-4C49-B0D9-160A8E1150DC}" srcOrd="1" destOrd="0" presId="urn:microsoft.com/office/officeart/2005/8/layout/chevron2"/>
    <dgm:cxn modelId="{A6B8A07F-69A2-40F2-86CC-CB2F6D399D79}" type="presParOf" srcId="{2AD0CAD8-6EC5-4A09-85F3-2F7951050926}" destId="{5156D24C-7349-4D8B-9E73-1146F706821B}" srcOrd="1" destOrd="0" presId="urn:microsoft.com/office/officeart/2005/8/layout/chevron2"/>
    <dgm:cxn modelId="{91E56706-5FDD-44AD-9C30-D4D84C700FA5}" type="presParOf" srcId="{2AD0CAD8-6EC5-4A09-85F3-2F7951050926}" destId="{D200C537-410D-4871-B037-A458ABC57078}" srcOrd="2" destOrd="0" presId="urn:microsoft.com/office/officeart/2005/8/layout/chevron2"/>
    <dgm:cxn modelId="{CED8D4A6-2B3D-4BF4-A488-102ED2D40A5B}" type="presParOf" srcId="{D200C537-410D-4871-B037-A458ABC57078}" destId="{6C05C40D-0E01-4167-B77D-B942DF023557}" srcOrd="0" destOrd="0" presId="urn:microsoft.com/office/officeart/2005/8/layout/chevron2"/>
    <dgm:cxn modelId="{56B5994F-6316-4072-8904-0EFD31CD07FC}" type="presParOf" srcId="{D200C537-410D-4871-B037-A458ABC57078}" destId="{CD448F08-EBD4-418A-8990-DB6625D316C4}" srcOrd="1" destOrd="0" presId="urn:microsoft.com/office/officeart/2005/8/layout/chevron2"/>
    <dgm:cxn modelId="{A3619C92-3BD3-41B0-B782-BA247EDA151A}" type="presParOf" srcId="{2AD0CAD8-6EC5-4A09-85F3-2F7951050926}" destId="{206EC4E9-7D25-4A71-86C2-9AE0482075DE}" srcOrd="3" destOrd="0" presId="urn:microsoft.com/office/officeart/2005/8/layout/chevron2"/>
    <dgm:cxn modelId="{79B40956-6D0E-464A-9B82-7F490638BF60}" type="presParOf" srcId="{2AD0CAD8-6EC5-4A09-85F3-2F7951050926}" destId="{546859C7-AD0E-4D34-B410-28AC58FC35E9}" srcOrd="4" destOrd="0" presId="urn:microsoft.com/office/officeart/2005/8/layout/chevron2"/>
    <dgm:cxn modelId="{09E0E4FA-6DF7-4065-B41E-E09C0F452EBE}" type="presParOf" srcId="{546859C7-AD0E-4D34-B410-28AC58FC35E9}" destId="{1C10394E-2435-4A50-8059-4F9267FA0C0D}" srcOrd="0" destOrd="0" presId="urn:microsoft.com/office/officeart/2005/8/layout/chevron2"/>
    <dgm:cxn modelId="{E476CBD0-4174-46FC-AA50-14A9E3F7B563}" type="presParOf" srcId="{546859C7-AD0E-4D34-B410-28AC58FC35E9}" destId="{B1ABEBE0-577F-4D7C-9DAD-E9A201AD8A8A}" srcOrd="1" destOrd="0" presId="urn:microsoft.com/office/officeart/2005/8/layout/chevron2"/>
    <dgm:cxn modelId="{8DE85AF5-06D7-4360-A583-2CA85503828B}" type="presParOf" srcId="{2AD0CAD8-6EC5-4A09-85F3-2F7951050926}" destId="{B14F931F-0F3B-46AC-B289-3E7E3F68FAA5}" srcOrd="5" destOrd="0" presId="urn:microsoft.com/office/officeart/2005/8/layout/chevron2"/>
    <dgm:cxn modelId="{3E62894B-4986-4A54-8D1A-5B0A5E0DEC35}" type="presParOf" srcId="{2AD0CAD8-6EC5-4A09-85F3-2F7951050926}" destId="{E73D6A4A-D1DD-416D-A677-D2A1684542F8}" srcOrd="6" destOrd="0" presId="urn:microsoft.com/office/officeart/2005/8/layout/chevron2"/>
    <dgm:cxn modelId="{3C9D350D-6B5F-4885-BDD8-02A1C62643A2}" type="presParOf" srcId="{E73D6A4A-D1DD-416D-A677-D2A1684542F8}" destId="{4F0A972E-FA1A-4CCC-AA17-39576F9F2A26}" srcOrd="0" destOrd="0" presId="urn:microsoft.com/office/officeart/2005/8/layout/chevron2"/>
    <dgm:cxn modelId="{4C1B1046-64D3-4E38-9177-401CF00B9319}" type="presParOf" srcId="{E73D6A4A-D1DD-416D-A677-D2A1684542F8}" destId="{437BC0A7-2B21-428D-8D94-DC44DA66BE15}" srcOrd="1" destOrd="0" presId="urn:microsoft.com/office/officeart/2005/8/layout/chevron2"/>
    <dgm:cxn modelId="{4D657FAE-01F9-4FFF-909F-9EE18BE23F71}" type="presParOf" srcId="{2AD0CAD8-6EC5-4A09-85F3-2F7951050926}" destId="{5040D3AD-88C9-45E0-AF6D-2C33B3C99835}" srcOrd="7" destOrd="0" presId="urn:microsoft.com/office/officeart/2005/8/layout/chevron2"/>
    <dgm:cxn modelId="{F3B8F912-BE37-42C9-8F8B-3EA68AC38A9B}" type="presParOf" srcId="{2AD0CAD8-6EC5-4A09-85F3-2F7951050926}" destId="{5DF41555-7195-4747-8AC3-9BF2964D6B3A}" srcOrd="8" destOrd="0" presId="urn:microsoft.com/office/officeart/2005/8/layout/chevron2"/>
    <dgm:cxn modelId="{39EBA09E-32A0-4523-BCAB-16FDFE1B2130}" type="presParOf" srcId="{5DF41555-7195-4747-8AC3-9BF2964D6B3A}" destId="{A7664CC7-1375-48DD-8AC2-4A973812487B}" srcOrd="0" destOrd="0" presId="urn:microsoft.com/office/officeart/2005/8/layout/chevron2"/>
    <dgm:cxn modelId="{50134D8A-F7EE-499F-A641-9C137017CCFE}" type="presParOf" srcId="{5DF41555-7195-4747-8AC3-9BF2964D6B3A}" destId="{17FD089E-F730-4CA4-8608-ED2ABEF0BD5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2126D0-BD51-4C73-906E-50AF5F2532A9}">
      <dsp:nvSpPr>
        <dsp:cNvPr id="0" name=""/>
        <dsp:cNvSpPr/>
      </dsp:nvSpPr>
      <dsp:spPr>
        <a:xfrm rot="5400000">
          <a:off x="-188963" y="159126"/>
          <a:ext cx="996209"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Outage Scheduler </a:t>
          </a:r>
        </a:p>
        <a:p>
          <a:pPr marL="0" lvl="0" indent="0" algn="ctr" defTabSz="400050">
            <a:lnSpc>
              <a:spcPct val="90000"/>
            </a:lnSpc>
            <a:spcBef>
              <a:spcPct val="0"/>
            </a:spcBef>
            <a:spcAft>
              <a:spcPct val="35000"/>
            </a:spcAft>
            <a:buNone/>
          </a:pPr>
          <a:r>
            <a:rPr lang="en-US" sz="900" b="1" kern="1200" dirty="0">
              <a:solidFill>
                <a:schemeClr val="tx1"/>
              </a:solidFill>
            </a:rPr>
            <a:t>(UI/API)</a:t>
          </a:r>
        </a:p>
      </dsp:txBody>
      <dsp:txXfrm rot="-5400000">
        <a:off x="-39531" y="358367"/>
        <a:ext cx="697346" cy="298863"/>
      </dsp:txXfrm>
    </dsp:sp>
    <dsp:sp modelId="{5978FD90-D1F6-4C49-B0D9-160A8E1150DC}">
      <dsp:nvSpPr>
        <dsp:cNvPr id="0" name=""/>
        <dsp:cNvSpPr/>
      </dsp:nvSpPr>
      <dsp:spPr>
        <a:xfrm rot="5400000">
          <a:off x="3903899" y="-3236390"/>
          <a:ext cx="647536" cy="713970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kern="1200" dirty="0"/>
            <a:t>23:30 – Pre-RTC and RTC+B Outage Scheduler (OS) API services and OS UI will be down for cutover</a:t>
          </a:r>
        </a:p>
        <a:p>
          <a:pPr marL="57150" lvl="1" indent="-57150" algn="l" defTabSz="400050">
            <a:lnSpc>
              <a:spcPct val="90000"/>
            </a:lnSpc>
            <a:spcBef>
              <a:spcPct val="0"/>
            </a:spcBef>
            <a:spcAft>
              <a:spcPct val="15000"/>
            </a:spcAft>
            <a:buChar char="•"/>
          </a:pPr>
          <a:r>
            <a:rPr lang="en-US" sz="900" kern="1200" dirty="0"/>
            <a:t>00:00 – RTC+B Outage Scheduler API services will be up with new API URL </a:t>
          </a:r>
          <a:r>
            <a:rPr lang="en-US" sz="900" b="0" kern="1200" dirty="0"/>
            <a:t>Outage Scheduler UI URL is same as Pre-RTC.</a:t>
          </a:r>
        </a:p>
      </dsp:txBody>
      <dsp:txXfrm rot="-5400000">
        <a:off x="657814" y="41305"/>
        <a:ext cx="7108097" cy="584316"/>
      </dsp:txXfrm>
    </dsp:sp>
    <dsp:sp modelId="{6C05C40D-0E01-4167-B77D-B942DF023557}">
      <dsp:nvSpPr>
        <dsp:cNvPr id="0" name=""/>
        <dsp:cNvSpPr/>
      </dsp:nvSpPr>
      <dsp:spPr>
        <a:xfrm rot="5400000">
          <a:off x="-109898" y="964506"/>
          <a:ext cx="996209" cy="85547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latin typeface="Arial"/>
              <a:ea typeface="+mn-ea"/>
              <a:cs typeface="+mn-cs"/>
            </a:rPr>
            <a:t>Market</a:t>
          </a:r>
          <a:r>
            <a:rPr lang="en-US" sz="900" b="1" kern="1200" dirty="0">
              <a:solidFill>
                <a:schemeClr val="tx1"/>
              </a:solidFill>
            </a:rPr>
            <a:t> Submissions </a:t>
          </a:r>
        </a:p>
        <a:p>
          <a:pPr marL="0" lvl="0" indent="0" algn="ctr" defTabSz="400050">
            <a:lnSpc>
              <a:spcPct val="90000"/>
            </a:lnSpc>
            <a:spcBef>
              <a:spcPct val="0"/>
            </a:spcBef>
            <a:spcAft>
              <a:spcPct val="35000"/>
            </a:spcAft>
            <a:buNone/>
          </a:pPr>
          <a:r>
            <a:rPr lang="en-US" sz="900" b="1" kern="1200" dirty="0">
              <a:solidFill>
                <a:schemeClr val="tx1"/>
              </a:solidFill>
            </a:rPr>
            <a:t>(UI/API)</a:t>
          </a:r>
        </a:p>
      </dsp:txBody>
      <dsp:txXfrm rot="-5400000">
        <a:off x="-39531" y="1321877"/>
        <a:ext cx="855476" cy="140733"/>
      </dsp:txXfrm>
    </dsp:sp>
    <dsp:sp modelId="{CD448F08-EBD4-418A-8990-DB6625D316C4}">
      <dsp:nvSpPr>
        <dsp:cNvPr id="0" name=""/>
        <dsp:cNvSpPr/>
      </dsp:nvSpPr>
      <dsp:spPr>
        <a:xfrm rot="5400000">
          <a:off x="4331637" y="-2666428"/>
          <a:ext cx="647536"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23:56 – Pre-RTC and RTC+B Market Submissions API services and Market Manager UI will be down for cutover</a:t>
          </a:r>
        </a:p>
        <a:p>
          <a:pPr marL="114300" lvl="1" indent="-114300" algn="l" defTabSz="622300">
            <a:lnSpc>
              <a:spcPct val="90000"/>
            </a:lnSpc>
            <a:spcBef>
              <a:spcPct val="0"/>
            </a:spcBef>
            <a:spcAft>
              <a:spcPct val="15000"/>
            </a:spcAft>
            <a:buChar char="•"/>
          </a:pPr>
          <a:r>
            <a:rPr lang="en-US" sz="900" kern="1200" dirty="0">
              <a:solidFill>
                <a:srgbClr val="2D3338">
                  <a:hueOff val="0"/>
                  <a:satOff val="0"/>
                  <a:lumOff val="0"/>
                  <a:alphaOff val="0"/>
                </a:srgbClr>
              </a:solidFill>
              <a:latin typeface="Arial"/>
              <a:ea typeface="+mn-ea"/>
              <a:cs typeface="+mn-cs"/>
            </a:rPr>
            <a:t>00:00 – RTC+B  Market Submissions API services will be up with new API URL. Market Manager UI URL is same as Pre-RTC.</a:t>
          </a:r>
        </a:p>
      </dsp:txBody>
      <dsp:txXfrm rot="-5400000">
        <a:off x="736879" y="959940"/>
        <a:ext cx="7805443" cy="584316"/>
      </dsp:txXfrm>
    </dsp:sp>
    <dsp:sp modelId="{1C10394E-2435-4A50-8059-4F9267FA0C0D}">
      <dsp:nvSpPr>
        <dsp:cNvPr id="0" name=""/>
        <dsp:cNvSpPr/>
      </dsp:nvSpPr>
      <dsp:spPr>
        <a:xfrm rot="5400000">
          <a:off x="-379738" y="2224255"/>
          <a:ext cx="1377757"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ICCP/</a:t>
          </a:r>
        </a:p>
        <a:p>
          <a:pPr marL="0" lvl="0" indent="0" algn="ctr" defTabSz="444500">
            <a:lnSpc>
              <a:spcPct val="90000"/>
            </a:lnSpc>
            <a:spcBef>
              <a:spcPct val="0"/>
            </a:spcBef>
            <a:spcAft>
              <a:spcPct val="35000"/>
            </a:spcAft>
            <a:buNone/>
          </a:pPr>
          <a:r>
            <a:rPr lang="en-US" sz="1000" b="1" kern="1200" dirty="0">
              <a:solidFill>
                <a:schemeClr val="tx1"/>
              </a:solidFill>
            </a:rPr>
            <a:t>EMS/</a:t>
          </a:r>
        </a:p>
        <a:p>
          <a:pPr marL="0" lvl="0" indent="0" algn="ctr" defTabSz="444500">
            <a:lnSpc>
              <a:spcPct val="90000"/>
            </a:lnSpc>
            <a:spcBef>
              <a:spcPct val="0"/>
            </a:spcBef>
            <a:spcAft>
              <a:spcPct val="35000"/>
            </a:spcAft>
            <a:buNone/>
          </a:pPr>
          <a:r>
            <a:rPr lang="en-US" sz="1000" b="1" kern="1200" dirty="0">
              <a:solidFill>
                <a:schemeClr val="tx1"/>
              </a:solidFill>
            </a:rPr>
            <a:t>SCADA</a:t>
          </a:r>
        </a:p>
      </dsp:txBody>
      <dsp:txXfrm rot="-5400000">
        <a:off x="-39532" y="2232722"/>
        <a:ext cx="697346" cy="680411"/>
      </dsp:txXfrm>
    </dsp:sp>
    <dsp:sp modelId="{B1ABEBE0-577F-4D7C-9DAD-E9A201AD8A8A}">
      <dsp:nvSpPr>
        <dsp:cNvPr id="0" name=""/>
        <dsp:cNvSpPr/>
      </dsp:nvSpPr>
      <dsp:spPr>
        <a:xfrm rot="5400000">
          <a:off x="3973429" y="-1519934"/>
          <a:ext cx="1205822"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b="0" kern="1200" dirty="0"/>
            <a:t>23:59:00 – ERCOT Taylor ICCP failover to RTC+B EMS</a:t>
          </a:r>
        </a:p>
        <a:p>
          <a:pPr marL="57150" lvl="1" indent="-57150" algn="l" defTabSz="400050">
            <a:lnSpc>
              <a:spcPct val="90000"/>
            </a:lnSpc>
            <a:spcBef>
              <a:spcPct val="0"/>
            </a:spcBef>
            <a:spcAft>
              <a:spcPct val="15000"/>
            </a:spcAft>
            <a:buChar char="•"/>
          </a:pPr>
          <a:r>
            <a:rPr lang="en-US" sz="900" b="0" kern="1200" dirty="0"/>
            <a:t>00:00:00 – RTC+B SCED execution starts and completes by 00:00:30 seconds. QSE Resources will be following UDSP based on 00:00 interval SCED Solution.</a:t>
          </a:r>
        </a:p>
        <a:p>
          <a:pPr marL="57150" lvl="1" indent="-57150" algn="l" defTabSz="400050">
            <a:lnSpc>
              <a:spcPct val="90000"/>
            </a:lnSpc>
            <a:spcBef>
              <a:spcPct val="0"/>
            </a:spcBef>
            <a:spcAft>
              <a:spcPct val="15000"/>
            </a:spcAft>
            <a:buChar char="•"/>
          </a:pPr>
          <a:r>
            <a:rPr lang="en-US" sz="900" b="0" kern="1200" dirty="0"/>
            <a:t>00:00:15 – QSE’s cutover their EMS AGC/SCADA Calcs/Scripts to RTC+B – </a:t>
          </a:r>
          <a:r>
            <a:rPr lang="en-US" sz="900" b="1" kern="1200" dirty="0"/>
            <a:t>cutover shall complete within 30-60 seconds.</a:t>
          </a:r>
        </a:p>
        <a:p>
          <a:pPr marL="57150" lvl="1" indent="-57150" algn="l" defTabSz="400050">
            <a:lnSpc>
              <a:spcPct val="90000"/>
            </a:lnSpc>
            <a:spcBef>
              <a:spcPct val="0"/>
            </a:spcBef>
            <a:spcAft>
              <a:spcPct val="15000"/>
            </a:spcAft>
            <a:buChar char="•"/>
          </a:pPr>
          <a:r>
            <a:rPr lang="en-US" sz="900" b="0" kern="1200" dirty="0"/>
            <a:t>00:00:30 – ERCOT Bastrop  ICCP failover to RTC+B EMS</a:t>
          </a:r>
        </a:p>
        <a:p>
          <a:pPr marL="57150" lvl="1" indent="-57150" algn="l" defTabSz="400050">
            <a:lnSpc>
              <a:spcPct val="90000"/>
            </a:lnSpc>
            <a:spcBef>
              <a:spcPct val="0"/>
            </a:spcBef>
            <a:spcAft>
              <a:spcPct val="15000"/>
            </a:spcAft>
            <a:buChar char="•"/>
          </a:pPr>
          <a:r>
            <a:rPr lang="en-US" sz="900" b="0" kern="1200" dirty="0"/>
            <a:t>00:04:30 - Disable Old Production (Pre-RTC) UDBP, Regulation and other non-RTC+B outbound telemetry points in ERCOT Bastrop and Taylor ICCP Systems.</a:t>
          </a:r>
        </a:p>
        <a:p>
          <a:pPr marL="57150" lvl="1" indent="-57150" algn="l" defTabSz="400050">
            <a:lnSpc>
              <a:spcPct val="90000"/>
            </a:lnSpc>
            <a:spcBef>
              <a:spcPct val="0"/>
            </a:spcBef>
            <a:spcAft>
              <a:spcPct val="15000"/>
            </a:spcAft>
            <a:buChar char="•"/>
          </a:pPr>
          <a:r>
            <a:rPr lang="en-US" sz="900" b="0" kern="1200" dirty="0"/>
            <a:t>These telemetry points value will be stale with suspect quality approximately from 12/05 00:04:30 AM until these points are removed during DEC_ML2 Model on Operating Day 12/10</a:t>
          </a:r>
        </a:p>
      </dsp:txBody>
      <dsp:txXfrm rot="-5400000">
        <a:off x="657814" y="1854544"/>
        <a:ext cx="7778190" cy="1088096"/>
      </dsp:txXfrm>
    </dsp:sp>
    <dsp:sp modelId="{4F0A972E-FA1A-4CCC-AA17-39576F9F2A26}">
      <dsp:nvSpPr>
        <dsp:cNvPr id="0" name=""/>
        <dsp:cNvSpPr/>
      </dsp:nvSpPr>
      <dsp:spPr>
        <a:xfrm rot="5400000">
          <a:off x="-188963" y="3384457"/>
          <a:ext cx="996209"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QSE/TSP</a:t>
          </a:r>
        </a:p>
        <a:p>
          <a:pPr marL="0" lvl="0" indent="0" algn="ctr" defTabSz="444500">
            <a:lnSpc>
              <a:spcPct val="90000"/>
            </a:lnSpc>
            <a:spcBef>
              <a:spcPct val="0"/>
            </a:spcBef>
            <a:spcAft>
              <a:spcPct val="35000"/>
            </a:spcAft>
            <a:buNone/>
          </a:pPr>
          <a:r>
            <a:rPr lang="en-US" sz="1000" b="1" kern="1200" dirty="0">
              <a:solidFill>
                <a:schemeClr val="tx1"/>
              </a:solidFill>
            </a:rPr>
            <a:t>APIs Cutover</a:t>
          </a:r>
        </a:p>
      </dsp:txBody>
      <dsp:txXfrm rot="-5400000">
        <a:off x="-39531" y="3583698"/>
        <a:ext cx="697346" cy="298863"/>
      </dsp:txXfrm>
    </dsp:sp>
    <dsp:sp modelId="{437BC0A7-2B21-428D-8D94-DC44DA66BE15}">
      <dsp:nvSpPr>
        <dsp:cNvPr id="0" name=""/>
        <dsp:cNvSpPr/>
      </dsp:nvSpPr>
      <dsp:spPr>
        <a:xfrm rot="5400000">
          <a:off x="4139856" y="-249087"/>
          <a:ext cx="872969"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b="0" kern="1200" dirty="0">
              <a:solidFill>
                <a:srgbClr val="2D3338">
                  <a:hueOff val="0"/>
                  <a:satOff val="0"/>
                  <a:lumOff val="0"/>
                  <a:alphaOff val="0"/>
                </a:srgbClr>
              </a:solidFill>
              <a:latin typeface="Arial"/>
              <a:ea typeface="+mn-ea"/>
              <a:cs typeface="+mn-cs"/>
            </a:rPr>
            <a:t>00:05:00 – QSEs to cutover their Market Submissions system APIs to new Go-Live API URLs (listed below)</a:t>
          </a:r>
          <a:endParaRPr lang="en-US" sz="900" b="0" kern="1200" dirty="0"/>
        </a:p>
        <a:p>
          <a:pPr marL="57150" lvl="1" indent="-57150" algn="l" defTabSz="400050">
            <a:lnSpc>
              <a:spcPct val="90000"/>
            </a:lnSpc>
            <a:spcBef>
              <a:spcPct val="0"/>
            </a:spcBef>
            <a:spcAft>
              <a:spcPct val="15000"/>
            </a:spcAft>
            <a:buChar char="•"/>
          </a:pPr>
          <a:r>
            <a:rPr lang="en-US" sz="900" b="0" kern="1200" dirty="0">
              <a:solidFill>
                <a:srgbClr val="2D3338">
                  <a:hueOff val="0"/>
                  <a:satOff val="0"/>
                  <a:lumOff val="0"/>
                  <a:alphaOff val="0"/>
                </a:srgbClr>
              </a:solidFill>
              <a:latin typeface="Arial"/>
              <a:ea typeface="+mn-ea"/>
              <a:cs typeface="+mn-cs"/>
            </a:rPr>
            <a:t>00:05:00 – QSEs and TSPs to cutover their Outage Submissions system APIs to new Go-Live API URLs (listed below)</a:t>
          </a:r>
          <a:endParaRPr lang="en-US" sz="900" b="0" kern="1200" dirty="0"/>
        </a:p>
        <a:p>
          <a:pPr marL="114300" lvl="2" indent="-57150" algn="l" defTabSz="400050">
            <a:lnSpc>
              <a:spcPct val="90000"/>
            </a:lnSpc>
            <a:spcBef>
              <a:spcPct val="0"/>
            </a:spcBef>
            <a:spcAft>
              <a:spcPct val="15000"/>
            </a:spcAft>
            <a:buNone/>
          </a:pPr>
          <a:r>
            <a:rPr lang="sv-SE" sz="900" b="0" kern="1200" dirty="0"/>
            <a:t>    </a:t>
          </a:r>
          <a:r>
            <a:rPr lang="sv-SE" sz="900" b="1" kern="1200" dirty="0"/>
            <a:t>Internet API URL: https://misapi.ercot.com/NodalAPI/EWS/</a:t>
          </a:r>
          <a:endParaRPr lang="en-US" sz="900" b="1" kern="1200" dirty="0"/>
        </a:p>
        <a:p>
          <a:pPr marL="114300" lvl="2" indent="-57150" algn="l" defTabSz="400050">
            <a:lnSpc>
              <a:spcPct val="90000"/>
            </a:lnSpc>
            <a:spcBef>
              <a:spcPct val="0"/>
            </a:spcBef>
            <a:spcAft>
              <a:spcPct val="15000"/>
            </a:spcAft>
            <a:buNone/>
          </a:pPr>
          <a:r>
            <a:rPr lang="en-US" sz="900" b="1" kern="1200" dirty="0"/>
            <a:t>    WAN API URL:  https://api.wan.ercot.com/NodalAPI/EWS/</a:t>
          </a:r>
        </a:p>
        <a:p>
          <a:pPr marL="114300" lvl="2" indent="-57150" algn="l" defTabSz="400050">
            <a:lnSpc>
              <a:spcPct val="90000"/>
            </a:lnSpc>
            <a:spcBef>
              <a:spcPct val="0"/>
            </a:spcBef>
            <a:spcAft>
              <a:spcPct val="15000"/>
            </a:spcAft>
            <a:buNone/>
          </a:pPr>
          <a:r>
            <a:rPr lang="en-US" sz="900" b="0" kern="1200" dirty="0"/>
            <a:t>    No Digital certs and API Public Keys are required if QSEs are going live on Pre-RTC systems</a:t>
          </a:r>
        </a:p>
        <a:p>
          <a:pPr marL="57150" lvl="1" indent="-57150" algn="l" defTabSz="400050">
            <a:lnSpc>
              <a:spcPct val="90000"/>
            </a:lnSpc>
            <a:spcBef>
              <a:spcPct val="0"/>
            </a:spcBef>
            <a:spcAft>
              <a:spcPct val="15000"/>
            </a:spcAft>
            <a:buNone/>
          </a:pPr>
          <a:r>
            <a:rPr lang="en-US" sz="900" b="1" kern="1200" dirty="0"/>
            <a:t>***QSE/TSP API systems cutovers shall complete within10 minutes***</a:t>
          </a:r>
        </a:p>
      </dsp:txBody>
      <dsp:txXfrm rot="-5400000">
        <a:off x="657815" y="3275569"/>
        <a:ext cx="7794438" cy="787739"/>
      </dsp:txXfrm>
    </dsp:sp>
    <dsp:sp modelId="{A7664CC7-1375-48DD-8AC2-4A973812487B}">
      <dsp:nvSpPr>
        <dsp:cNvPr id="0" name=""/>
        <dsp:cNvSpPr/>
      </dsp:nvSpPr>
      <dsp:spPr>
        <a:xfrm rot="5400000">
          <a:off x="-171739" y="4323427"/>
          <a:ext cx="996209" cy="69734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EWS Get Reports and Public API</a:t>
          </a:r>
        </a:p>
      </dsp:txBody>
      <dsp:txXfrm rot="-5400000">
        <a:off x="-22307" y="4522668"/>
        <a:ext cx="697346" cy="298863"/>
      </dsp:txXfrm>
    </dsp:sp>
    <dsp:sp modelId="{17FD089E-F730-4CA4-8608-ED2ABEF0BD56}">
      <dsp:nvSpPr>
        <dsp:cNvPr id="0" name=""/>
        <dsp:cNvSpPr/>
      </dsp:nvSpPr>
      <dsp:spPr>
        <a:xfrm rot="5400000">
          <a:off x="4291052" y="595695"/>
          <a:ext cx="647536" cy="783705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en-US" sz="900" kern="1200" dirty="0"/>
            <a:t>00:05:00  - EWS Get Reports APIs cutover to RTC+B will be complete.</a:t>
          </a:r>
        </a:p>
        <a:p>
          <a:pPr marL="57150" lvl="1" indent="-57150" algn="l" defTabSz="400050">
            <a:lnSpc>
              <a:spcPct val="90000"/>
            </a:lnSpc>
            <a:spcBef>
              <a:spcPct val="0"/>
            </a:spcBef>
            <a:spcAft>
              <a:spcPct val="15000"/>
            </a:spcAft>
            <a:buChar char="•"/>
          </a:pPr>
          <a:r>
            <a:rPr lang="en-US" sz="900" kern="1200" dirty="0"/>
            <a:t>01:00:00 - Public API cutover to RTC+B Reports will be complete</a:t>
          </a:r>
          <a:r>
            <a:rPr lang="en-US" sz="1000" kern="1200" dirty="0"/>
            <a:t>.</a:t>
          </a:r>
        </a:p>
      </dsp:txBody>
      <dsp:txXfrm rot="-5400000">
        <a:off x="696294" y="4222063"/>
        <a:ext cx="7805443" cy="58431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11/20/2025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11/20/2025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992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255DA-2A8D-7156-8103-22801CDA8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B8852E-DBA0-C9CA-D217-10AEF4CF3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505C1A-0E3F-DCBD-C3F4-ADB42DEBC3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47FF32-70D0-3F20-BBCE-F843CF1DAFE6}"/>
              </a:ext>
            </a:extLst>
          </p:cNvPr>
          <p:cNvSpPr>
            <a:spLocks noGrp="1"/>
          </p:cNvSpPr>
          <p:nvPr>
            <p:ph type="sldNum" sz="quarter" idx="5"/>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2408228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a:p>
        </p:txBody>
      </p:sp>
    </p:spTree>
    <p:extLst>
      <p:ext uri="{BB962C8B-B14F-4D97-AF65-F5344CB8AC3E}">
        <p14:creationId xmlns:p14="http://schemas.microsoft.com/office/powerpoint/2010/main" val="3327299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markettrialsapi.wan.ercot.com/NodalAPI/EWS/" TargetMode="External"/><Relationship Id="rId2" Type="http://schemas.openxmlformats.org/officeDocument/2006/relationships/hyperlink" Target="https://markettrialsapi.ercot.com/NodalAPI/EWS/" TargetMode="External"/><Relationship Id="rId1" Type="http://schemas.openxmlformats.org/officeDocument/2006/relationships/slideLayout" Target="../slideLayouts/slideLayout5.xml"/><Relationship Id="rId5" Type="http://schemas.openxmlformats.org/officeDocument/2006/relationships/hyperlink" Target="https://api.wan.ercot.com/NodalAPI/EWS/" TargetMode="External"/><Relationship Id="rId4" Type="http://schemas.openxmlformats.org/officeDocument/2006/relationships/hyperlink" Target="https://misapi.ercot.com/NodalAPI/EW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ercot.com/files/docs/2025/11/13/3a-Cutover-Strategy_Dual-Submissions_20251015_v.xlsx" TargetMode="External"/><Relationship Id="rId2" Type="http://schemas.openxmlformats.org/officeDocument/2006/relationships/hyperlink" Target="https://www.ercot.com/files/docs/2025/11/13/2-RTCB_Market_Trials_Handbook_7_Transition_Cutover_10152025_FINAL.docx" TargetMode="External"/><Relationship Id="rId1" Type="http://schemas.openxmlformats.org/officeDocument/2006/relationships/slideLayout" Target="../slideLayouts/slideLayout5.xml"/><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www.ercot.com/committees/tac/rtcbt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hyperlink" Target="mailto:Sreenivas.Badri@ercot.com"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hyperlink" Target="https://www.ercot.com/services/mdt/webservices" TargetMode="External"/><Relationship Id="rId3" Type="http://schemas.openxmlformats.org/officeDocument/2006/relationships/hyperlink" Target="https://markettrials.ercot.com/osrui/osrui/Summary.action" TargetMode="External"/><Relationship Id="rId7" Type="http://schemas.openxmlformats.org/officeDocument/2006/relationships/hyperlink" Target="https://api.wan.ercot.com/NodalAPI/EWS/" TargetMode="External"/><Relationship Id="rId2" Type="http://schemas.openxmlformats.org/officeDocument/2006/relationships/hyperlink" Target="https://itestmarkettrials.ercot.com/mmsui/mmsui/displayTradesLanding.action" TargetMode="External"/><Relationship Id="rId1" Type="http://schemas.openxmlformats.org/officeDocument/2006/relationships/slideLayout" Target="../slideLayouts/slideLayout5.xml"/><Relationship Id="rId6" Type="http://schemas.openxmlformats.org/officeDocument/2006/relationships/hyperlink" Target="https://misapi.ercot.com/NodalAPI/EWS/" TargetMode="External"/><Relationship Id="rId5" Type="http://schemas.openxmlformats.org/officeDocument/2006/relationships/hyperlink" Target="https://markettrialsapi.wan.ercot.com/NodalAPI/EWS/" TargetMode="External"/><Relationship Id="rId4" Type="http://schemas.openxmlformats.org/officeDocument/2006/relationships/hyperlink" Target="https://markettrialsapi.ercot.com/NodalAPI/EWS/"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ercot.com/services/comm/mkt_notices/M-B111325-01"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ercot.com/services/mdt/webservices"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18751" y="1910252"/>
            <a:ext cx="5410200" cy="2308324"/>
          </a:xfrm>
          <a:prstGeom prst="rect">
            <a:avLst/>
          </a:prstGeom>
          <a:noFill/>
        </p:spPr>
        <p:txBody>
          <a:bodyPr wrap="square" rtlCol="0">
            <a:spAutoFit/>
          </a:bodyPr>
          <a:lstStyle/>
          <a:p>
            <a:r>
              <a:rPr lang="en-US" b="1" dirty="0">
                <a:solidFill>
                  <a:schemeClr val="tx2"/>
                </a:solidFill>
              </a:rPr>
              <a:t>RTC+B – Go-Live Cutover Plan</a:t>
            </a:r>
          </a:p>
          <a:p>
            <a:endParaRPr lang="en-US" dirty="0">
              <a:solidFill>
                <a:schemeClr val="tx2"/>
              </a:solidFill>
            </a:endParaRPr>
          </a:p>
          <a:p>
            <a:r>
              <a:rPr lang="en-US" dirty="0">
                <a:solidFill>
                  <a:schemeClr val="tx2"/>
                </a:solidFill>
              </a:rPr>
              <a:t>Sreenivas Badri</a:t>
            </a:r>
          </a:p>
          <a:p>
            <a:r>
              <a:rPr lang="en-US" dirty="0">
                <a:solidFill>
                  <a:schemeClr val="tx2"/>
                </a:solidFill>
              </a:rPr>
              <a:t>Sruthi Hariharan</a:t>
            </a:r>
          </a:p>
          <a:p>
            <a:endParaRPr lang="en-US" dirty="0">
              <a:solidFill>
                <a:schemeClr val="tx2"/>
              </a:solidFill>
            </a:endParaRPr>
          </a:p>
          <a:p>
            <a:endParaRPr lang="en-US" dirty="0">
              <a:solidFill>
                <a:schemeClr val="tx2"/>
              </a:solidFill>
            </a:endParaRPr>
          </a:p>
          <a:p>
            <a:r>
              <a:rPr lang="en-US" dirty="0">
                <a:solidFill>
                  <a:schemeClr val="tx2"/>
                </a:solidFill>
              </a:rPr>
              <a:t>November 20, 2025</a:t>
            </a:r>
          </a:p>
          <a:p>
            <a:endParaRPr lang="en-US" i="1"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2BEB3-4FC5-6E4B-844E-9E4303249BEB}"/>
              </a:ext>
            </a:extLst>
          </p:cNvPr>
          <p:cNvSpPr>
            <a:spLocks noGrp="1"/>
          </p:cNvSpPr>
          <p:nvPr>
            <p:ph type="title"/>
          </p:nvPr>
        </p:nvSpPr>
        <p:spPr/>
        <p:txBody>
          <a:bodyPr/>
          <a:lstStyle/>
          <a:p>
            <a:r>
              <a:rPr lang="en-US" dirty="0"/>
              <a:t>RTC+B Cutover Timeline - MMS/OS submission systems</a:t>
            </a:r>
            <a:endParaRPr lang="en-US" b="0" dirty="0"/>
          </a:p>
        </p:txBody>
      </p:sp>
      <p:sp>
        <p:nvSpPr>
          <p:cNvPr id="4" name="Slide Number Placeholder 3">
            <a:extLst>
              <a:ext uri="{FF2B5EF4-FFF2-40B4-BE49-F238E27FC236}">
                <a16:creationId xmlns:a16="http://schemas.microsoft.com/office/drawing/2014/main" id="{334FFF6C-8A0E-A96E-23DC-CFD407D6309E}"/>
              </a:ext>
            </a:extLst>
          </p:cNvPr>
          <p:cNvSpPr>
            <a:spLocks noGrp="1"/>
          </p:cNvSpPr>
          <p:nvPr>
            <p:ph type="sldNum" sz="quarter" idx="4"/>
          </p:nvPr>
        </p:nvSpPr>
        <p:spPr/>
        <p:txBody>
          <a:bodyPr/>
          <a:lstStyle/>
          <a:p>
            <a:fld id="{1D93BD3E-1E9A-4970-A6F7-E7AC52762E0C}" type="slidenum">
              <a:rPr lang="en-US" smtClean="0"/>
              <a:pPr/>
              <a:t>10</a:t>
            </a:fld>
            <a:endParaRPr lang="en-US"/>
          </a:p>
        </p:txBody>
      </p:sp>
      <p:graphicFrame>
        <p:nvGraphicFramePr>
          <p:cNvPr id="5" name="Table 4">
            <a:extLst>
              <a:ext uri="{FF2B5EF4-FFF2-40B4-BE49-F238E27FC236}">
                <a16:creationId xmlns:a16="http://schemas.microsoft.com/office/drawing/2014/main" id="{D1357366-95D8-B7FC-D60E-0270A4086B5E}"/>
              </a:ext>
            </a:extLst>
          </p:cNvPr>
          <p:cNvGraphicFramePr>
            <a:graphicFrameLocks noGrp="1"/>
          </p:cNvGraphicFramePr>
          <p:nvPr/>
        </p:nvGraphicFramePr>
        <p:xfrm>
          <a:off x="400052" y="821200"/>
          <a:ext cx="8134350" cy="5215600"/>
        </p:xfrm>
        <a:graphic>
          <a:graphicData uri="http://schemas.openxmlformats.org/drawingml/2006/table">
            <a:tbl>
              <a:tblPr>
                <a:tableStyleId>{93296810-A885-4BE3-A3E7-6D5BEEA58F35}</a:tableStyleId>
              </a:tblPr>
              <a:tblGrid>
                <a:gridCol w="1064342">
                  <a:extLst>
                    <a:ext uri="{9D8B030D-6E8A-4147-A177-3AD203B41FA5}">
                      <a16:colId xmlns:a16="http://schemas.microsoft.com/office/drawing/2014/main" val="4167434759"/>
                    </a:ext>
                  </a:extLst>
                </a:gridCol>
                <a:gridCol w="894735">
                  <a:extLst>
                    <a:ext uri="{9D8B030D-6E8A-4147-A177-3AD203B41FA5}">
                      <a16:colId xmlns:a16="http://schemas.microsoft.com/office/drawing/2014/main" val="2467574882"/>
                    </a:ext>
                  </a:extLst>
                </a:gridCol>
                <a:gridCol w="973394">
                  <a:extLst>
                    <a:ext uri="{9D8B030D-6E8A-4147-A177-3AD203B41FA5}">
                      <a16:colId xmlns:a16="http://schemas.microsoft.com/office/drawing/2014/main" val="4213853539"/>
                    </a:ext>
                  </a:extLst>
                </a:gridCol>
                <a:gridCol w="5201879">
                  <a:extLst>
                    <a:ext uri="{9D8B030D-6E8A-4147-A177-3AD203B41FA5}">
                      <a16:colId xmlns:a16="http://schemas.microsoft.com/office/drawing/2014/main" val="2152426355"/>
                    </a:ext>
                  </a:extLst>
                </a:gridCol>
              </a:tblGrid>
              <a:tr h="331786">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Start</a:t>
                      </a:r>
                      <a:b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End</a:t>
                      </a:r>
                      <a:b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tc>
                  <a:txBody>
                    <a:bodyPr/>
                    <a:lstStyle/>
                    <a:p>
                      <a:pPr marL="0" algn="ctr" defTabSz="914400" rtl="0" eaLnBrk="1" fontAlgn="ctr" latinLnBrk="0" hangingPunct="1">
                        <a:buNone/>
                      </a:pPr>
                      <a:r>
                        <a:rPr lang="en-US" sz="1400" b="1" u="none" strike="noStrike" kern="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Tasks / Steps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EC7"/>
                    </a:solidFill>
                  </a:tcPr>
                </a:tc>
                <a:extLst>
                  <a:ext uri="{0D108BD9-81ED-4DB2-BD59-A6C34878D82A}">
                    <a16:rowId xmlns:a16="http://schemas.microsoft.com/office/drawing/2014/main" val="1012501523"/>
                  </a:ext>
                </a:extLst>
              </a:tr>
              <a:tr h="551423">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RTC+B Pre Go-Live Steps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11/13/2025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12/1/2025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 to send the Notifications listener URLs to ERCOT for Go-Live (needed even if QSE plans to use existing listeners post go-live)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47522"/>
                  </a:ext>
                </a:extLst>
              </a:tr>
              <a:tr h="1002890">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Dual Market Submissions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12/1/2025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Current Production (Pre-RTC), QSEs to submit RTM Submissions even for OD 12/05</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RTC+B Market Trials Systems, QSEs to continue to submit production quality RTM submissions (COP, TPO, AS Offers, ESR Bids/Offers, Output Schedules etc.) for all ODs until Go-Live.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9021334"/>
                  </a:ext>
                </a:extLst>
              </a:tr>
              <a:tr h="504117">
                <a:tc rowSpan="4">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RTC+B Go-Live Cutover Steps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Shutdown Current Production (Pre-RTC) and RTC+B Market Trials Outage Scheduler UI and API Services.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0869661"/>
                  </a:ext>
                </a:extLst>
              </a:tr>
              <a:tr h="616761">
                <a:tc vMerge="1">
                  <a:txBody>
                    <a:bodyPr/>
                    <a:lstStyle/>
                    <a:p>
                      <a:endParaRPr lang="en-US"/>
                    </a:p>
                  </a:txBody>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12/4/2025 23:57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Shutdown Current Production (Pre-RTC) and RTC+B Market Trials Market Manager UI and Market Submissions API Services.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5527039"/>
                  </a:ext>
                </a:extLst>
              </a:tr>
              <a:tr h="1130709">
                <a:tc vMerge="1">
                  <a:txBody>
                    <a:bodyPr/>
                    <a:lstStyle/>
                    <a:p>
                      <a:endParaRPr lang="en-US"/>
                    </a:p>
                  </a:txBody>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fontAlgn="ctr">
                        <a:buFont typeface="Arial" panose="020B0604020202020204" pitchFamily="34" charset="0"/>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QSEs to wait until ERCOT gives instructions through Webex Call  on this step **</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 to cutover their Go-Live Market Systems/APIs to new RTC+B Production API/WAN End-point URLs</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QSEs to start submitting market submissions (real-time for OD 12/5+, day ahead for OD 12/6+ and trades etc.) into ERCOT RTC+B Production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829886"/>
                  </a:ext>
                </a:extLst>
              </a:tr>
              <a:tr h="884206">
                <a:tc vMerge="1">
                  <a:txBody>
                    <a:bodyPr/>
                    <a:lstStyle/>
                    <a:p>
                      <a:endParaRPr lang="en-US"/>
                    </a:p>
                  </a:txBody>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1100" u="none" strike="noStrike" kern="1200">
                          <a:solidFill>
                            <a:schemeClr val="tx1"/>
                          </a:solidFill>
                          <a:effectLst/>
                          <a:latin typeface="Calibri" panose="020F0502020204030204" pitchFamily="34" charset="0"/>
                          <a:ea typeface="Calibri" panose="020F0502020204030204" pitchFamily="34" charset="0"/>
                          <a:cs typeface="Calibri" panose="020F0502020204030204" pitchFamily="34" charset="0"/>
                        </a:rPr>
                        <a:t>12/5/2025 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QSEs/TSPs to wait until ERCOT gives instructions through Webex Call on this step**</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QSEs/TSPs to Cutover their Go-Live Outage Scheduler Systems/APIs to new RTC+B Production API/WAN End-Point URLs. </a:t>
                      </a:r>
                    </a:p>
                    <a:p>
                      <a:pPr marL="171450" indent="-171450" algn="l" fontAlgn="ctr">
                        <a:buFont typeface="Arial" panose="020B0604020202020204" pitchFamily="34" charset="0"/>
                        <a:buChar char="•"/>
                      </a:pPr>
                      <a:r>
                        <a:rPr lang="en-US" sz="1050" u="none" strike="noStrike"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QSEs/TSPs to start the Outage submissions into ERCOT RTC+B outage scheduler  (new Production).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7950216"/>
                  </a:ext>
                </a:extLst>
              </a:tr>
            </a:tbl>
          </a:graphicData>
        </a:graphic>
      </p:graphicFrame>
    </p:spTree>
    <p:extLst>
      <p:ext uri="{BB962C8B-B14F-4D97-AF65-F5344CB8AC3E}">
        <p14:creationId xmlns:p14="http://schemas.microsoft.com/office/powerpoint/2010/main" val="2612647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7BB9F-C632-5B7B-522B-2B5CFB0D167E}"/>
              </a:ext>
            </a:extLst>
          </p:cNvPr>
          <p:cNvSpPr>
            <a:spLocks noGrp="1"/>
          </p:cNvSpPr>
          <p:nvPr>
            <p:ph type="title"/>
          </p:nvPr>
        </p:nvSpPr>
        <p:spPr/>
        <p:txBody>
          <a:bodyPr/>
          <a:lstStyle/>
          <a:p>
            <a:r>
              <a:rPr lang="en-US" dirty="0"/>
              <a:t>Example of cutover planning – DAM submissions</a:t>
            </a:r>
            <a:br>
              <a:rPr lang="en-US" dirty="0"/>
            </a:br>
            <a:br>
              <a:rPr lang="en-US" dirty="0"/>
            </a:br>
            <a:endParaRPr lang="en-US" dirty="0"/>
          </a:p>
        </p:txBody>
      </p:sp>
      <p:sp>
        <p:nvSpPr>
          <p:cNvPr id="4" name="Slide Number Placeholder 3">
            <a:extLst>
              <a:ext uri="{FF2B5EF4-FFF2-40B4-BE49-F238E27FC236}">
                <a16:creationId xmlns:a16="http://schemas.microsoft.com/office/drawing/2014/main" id="{1ED6D7C3-6777-642D-CF80-6C1FD28F5C0E}"/>
              </a:ext>
            </a:extLst>
          </p:cNvPr>
          <p:cNvSpPr>
            <a:spLocks noGrp="1"/>
          </p:cNvSpPr>
          <p:nvPr>
            <p:ph type="sldNum" sz="quarter" idx="4"/>
          </p:nvPr>
        </p:nvSpPr>
        <p:spPr/>
        <p:txBody>
          <a:bodyPr/>
          <a:lstStyle/>
          <a:p>
            <a:fld id="{1D93BD3E-1E9A-4970-A6F7-E7AC52762E0C}" type="slidenum">
              <a:rPr lang="en-US" smtClean="0"/>
              <a:pPr/>
              <a:t>11</a:t>
            </a:fld>
            <a:endParaRPr lang="en-US"/>
          </a:p>
        </p:txBody>
      </p:sp>
      <p:graphicFrame>
        <p:nvGraphicFramePr>
          <p:cNvPr id="8" name="Table 7">
            <a:extLst>
              <a:ext uri="{FF2B5EF4-FFF2-40B4-BE49-F238E27FC236}">
                <a16:creationId xmlns:a16="http://schemas.microsoft.com/office/drawing/2014/main" id="{2B14CC66-7CEB-2D56-BC3C-65E7CC2EC2D5}"/>
              </a:ext>
            </a:extLst>
          </p:cNvPr>
          <p:cNvGraphicFramePr>
            <a:graphicFrameLocks noGrp="1"/>
          </p:cNvGraphicFramePr>
          <p:nvPr/>
        </p:nvGraphicFramePr>
        <p:xfrm>
          <a:off x="304800" y="1009548"/>
          <a:ext cx="8229600" cy="4368696"/>
        </p:xfrm>
        <a:graphic>
          <a:graphicData uri="http://schemas.openxmlformats.org/drawingml/2006/table">
            <a:tbl>
              <a:tblPr firstRow="1" bandRow="1">
                <a:tableStyleId>{69012ECD-51FC-41F1-AA8D-1B2483CD663E}</a:tableStyleId>
              </a:tblPr>
              <a:tblGrid>
                <a:gridCol w="1190092">
                  <a:extLst>
                    <a:ext uri="{9D8B030D-6E8A-4147-A177-3AD203B41FA5}">
                      <a16:colId xmlns:a16="http://schemas.microsoft.com/office/drawing/2014/main" val="2270881022"/>
                    </a:ext>
                  </a:extLst>
                </a:gridCol>
                <a:gridCol w="1190092">
                  <a:extLst>
                    <a:ext uri="{9D8B030D-6E8A-4147-A177-3AD203B41FA5}">
                      <a16:colId xmlns:a16="http://schemas.microsoft.com/office/drawing/2014/main" val="341765925"/>
                    </a:ext>
                  </a:extLst>
                </a:gridCol>
                <a:gridCol w="1190092">
                  <a:extLst>
                    <a:ext uri="{9D8B030D-6E8A-4147-A177-3AD203B41FA5}">
                      <a16:colId xmlns:a16="http://schemas.microsoft.com/office/drawing/2014/main" val="4008634537"/>
                    </a:ext>
                  </a:extLst>
                </a:gridCol>
                <a:gridCol w="1190092">
                  <a:extLst>
                    <a:ext uri="{9D8B030D-6E8A-4147-A177-3AD203B41FA5}">
                      <a16:colId xmlns:a16="http://schemas.microsoft.com/office/drawing/2014/main" val="3360340652"/>
                    </a:ext>
                  </a:extLst>
                </a:gridCol>
                <a:gridCol w="3469232">
                  <a:extLst>
                    <a:ext uri="{9D8B030D-6E8A-4147-A177-3AD203B41FA5}">
                      <a16:colId xmlns:a16="http://schemas.microsoft.com/office/drawing/2014/main" val="1047339169"/>
                    </a:ext>
                  </a:extLst>
                </a:gridCol>
              </a:tblGrid>
              <a:tr h="776757">
                <a:tc>
                  <a:txBody>
                    <a:bodyPr/>
                    <a:lstStyle/>
                    <a:p>
                      <a:pPr algn="ctr" fontAlgn="ctr"/>
                      <a:r>
                        <a:rPr lang="en-US" sz="1200" b="1" u="none" strike="noStrike" kern="1200" dirty="0">
                          <a:solidFill>
                            <a:schemeClr val="bg1"/>
                          </a:solidFill>
                          <a:effectLst/>
                          <a:latin typeface="+mn-lt"/>
                          <a:ea typeface="+mn-ea"/>
                          <a:cs typeface="+mn-cs"/>
                        </a:rPr>
                        <a:t>Activity</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b="1" u="none" strike="noStrike" kern="1200" dirty="0">
                          <a:solidFill>
                            <a:schemeClr val="bg1"/>
                          </a:solidFill>
                          <a:effectLst/>
                          <a:latin typeface="+mn-lt"/>
                          <a:ea typeface="+mn-ea"/>
                          <a:cs typeface="+mn-cs"/>
                        </a:rPr>
                        <a:t>Start Time</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b="1" u="none" strike="noStrike" kern="1200" dirty="0">
                          <a:solidFill>
                            <a:schemeClr val="bg1"/>
                          </a:solidFill>
                          <a:effectLst/>
                          <a:latin typeface="+mn-lt"/>
                          <a:ea typeface="+mn-ea"/>
                          <a:cs typeface="+mn-cs"/>
                        </a:rPr>
                        <a:t>End Time</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b="1" u="none" strike="noStrike" kern="1200" dirty="0">
                          <a:solidFill>
                            <a:schemeClr val="bg1"/>
                          </a:solidFill>
                          <a:effectLst/>
                          <a:latin typeface="+mn-lt"/>
                          <a:ea typeface="+mn-ea"/>
                          <a:cs typeface="+mn-cs"/>
                        </a:rPr>
                        <a:t>System/</a:t>
                      </a:r>
                    </a:p>
                    <a:p>
                      <a:pPr algn="ctr" fontAlgn="ctr"/>
                      <a:r>
                        <a:rPr lang="en-US" sz="1200" b="1" u="none" strike="noStrike" kern="1200" dirty="0">
                          <a:solidFill>
                            <a:schemeClr val="bg1"/>
                          </a:solidFill>
                          <a:effectLst/>
                          <a:latin typeface="+mn-lt"/>
                          <a:ea typeface="+mn-ea"/>
                          <a:cs typeface="+mn-cs"/>
                        </a:rPr>
                        <a:t>Environment</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API/WAN URL</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6653415"/>
                  </a:ext>
                </a:extLst>
              </a:tr>
              <a:tr h="1414203">
                <a:tc>
                  <a:txBody>
                    <a:bodyPr/>
                    <a:lstStyle/>
                    <a:p>
                      <a:pPr lvl="0" algn="ctr" fontAlgn="ctr"/>
                      <a:r>
                        <a:rPr lang="en-US" sz="1100" b="0" i="0" u="none" strike="noStrike" dirty="0">
                          <a:solidFill>
                            <a:srgbClr val="000000"/>
                          </a:solidFill>
                          <a:effectLst/>
                          <a:latin typeface="+mn-lt"/>
                        </a:rPr>
                        <a:t>MMS DAM submissions for</a:t>
                      </a:r>
                    </a:p>
                    <a:p>
                      <a:pPr lvl="0" algn="ctr" fontAlgn="ctr"/>
                      <a:r>
                        <a:rPr lang="en-US" sz="1100" b="0" i="0" u="none" strike="noStrike" dirty="0">
                          <a:solidFill>
                            <a:srgbClr val="000000"/>
                          </a:solidFill>
                          <a:effectLst/>
                          <a:latin typeface="+mn-lt"/>
                        </a:rPr>
                        <a:t>OD 12/5</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12/4/2025</a:t>
                      </a:r>
                    </a:p>
                    <a:p>
                      <a:pPr lvl="0" algn="ctr" fontAlgn="ctr"/>
                      <a:r>
                        <a:rPr lang="en-US" sz="1100" b="0" i="0" u="none" strike="noStrike" dirty="0">
                          <a:solidFill>
                            <a:srgbClr val="000000"/>
                          </a:solidFill>
                          <a:effectLst/>
                          <a:latin typeface="+mn-lt"/>
                        </a:rPr>
                        <a:t> 10 AM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u="none" strike="noStrike" dirty="0">
                          <a:effectLst/>
                          <a:latin typeface="+mn-lt"/>
                        </a:rPr>
                        <a:t>Current Prod </a:t>
                      </a:r>
                    </a:p>
                    <a:p>
                      <a:pPr lvl="0" algn="ctr" fontAlgn="ctr"/>
                      <a:r>
                        <a:rPr lang="en-US" sz="1100" u="none" strike="noStrike" dirty="0">
                          <a:effectLst/>
                          <a:latin typeface="+mn-lt"/>
                        </a:rPr>
                        <a:t>(pre-RTC)</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1" indent="0" algn="l" defTabSz="914400" rtl="0" eaLnBrk="1" fontAlgn="ctr" latinLnBrk="0" hangingPunct="1">
                        <a:buNone/>
                      </a:pPr>
                      <a:r>
                        <a:rPr lang="en-US" sz="1100" u="sng" strike="noStrike" kern="1200" dirty="0">
                          <a:solidFill>
                            <a:schemeClr val="accent4">
                              <a:lumMod val="75000"/>
                              <a:lumOff val="25000"/>
                            </a:schemeClr>
                          </a:solidFill>
                          <a:effectLst/>
                          <a:latin typeface="+mn-lt"/>
                          <a:ea typeface="+mn-ea"/>
                          <a:cs typeface="+mn-cs"/>
                        </a:rPr>
                        <a:t>https://misapi.ercot.com/2007-08/Nodal/eEDS/EWS/</a:t>
                      </a:r>
                    </a:p>
                    <a:p>
                      <a:pPr marL="0" lvl="1" indent="0" algn="l" defTabSz="914400" rtl="0" eaLnBrk="1" fontAlgn="ctr" latinLnBrk="0" hangingPunct="1">
                        <a:buNone/>
                      </a:pP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https://api.wan.ercot.com:8443/2007-08/Nodal/eEDS/EWS/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1212111"/>
                  </a:ext>
                </a:extLst>
              </a:tr>
              <a:tr h="1163296">
                <a:tc>
                  <a:txBody>
                    <a:bodyPr/>
                    <a:lstStyle/>
                    <a:p>
                      <a:pPr lvl="0" algn="ctr" fontAlgn="ctr"/>
                      <a:r>
                        <a:rPr lang="en-US" sz="1100" b="0" i="0" u="none" strike="noStrike" dirty="0">
                          <a:solidFill>
                            <a:srgbClr val="000000"/>
                          </a:solidFill>
                          <a:effectLst/>
                          <a:latin typeface="+mn-lt"/>
                        </a:rPr>
                        <a:t>MMS DAM submissions for OD 12/6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12/1/2025</a:t>
                      </a:r>
                    </a:p>
                    <a:p>
                      <a:pPr lvl="0" algn="ctr" fontAlgn="ctr"/>
                      <a:r>
                        <a:rPr lang="en-US" sz="1100" b="0" i="0" u="none" strike="noStrike" dirty="0">
                          <a:solidFill>
                            <a:srgbClr val="000000"/>
                          </a:solidFill>
                          <a:effectLst/>
                          <a:latin typeface="+mn-lt"/>
                        </a:rPr>
                        <a:t> 12 PM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12/4/2025</a:t>
                      </a:r>
                    </a:p>
                    <a:p>
                      <a:pPr lvl="0" algn="ctr" fontAlgn="ctr"/>
                      <a:r>
                        <a:rPr lang="en-US" sz="1100" b="0" i="0" u="none" strike="noStrike" dirty="0">
                          <a:solidFill>
                            <a:srgbClr val="000000"/>
                          </a:solidFill>
                          <a:effectLst/>
                          <a:latin typeface="+mn-lt"/>
                        </a:rPr>
                        <a:t> 11:56 PM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u="none" strike="noStrike" dirty="0">
                          <a:effectLst/>
                          <a:latin typeface="+mn-lt"/>
                        </a:rPr>
                        <a:t>RTC+B Market Trials</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27222"/>
                  </a:ext>
                </a:extLst>
              </a:tr>
              <a:tr h="10144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MMS DAM submissions for OD 12/6</a:t>
                      </a:r>
                    </a:p>
                    <a:p>
                      <a:pPr lvl="0" algn="ctr" fontAlgn="ct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12/5/2025</a:t>
                      </a:r>
                    </a:p>
                    <a:p>
                      <a:pPr lvl="0" algn="ctr" fontAlgn="ctr"/>
                      <a:r>
                        <a:rPr lang="en-US" sz="1100" b="0" i="0" u="none" strike="noStrike" dirty="0">
                          <a:solidFill>
                            <a:srgbClr val="000000"/>
                          </a:solidFill>
                          <a:effectLst/>
                          <a:latin typeface="+mn-lt"/>
                        </a:rPr>
                        <a:t> 12:05 AM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12/5/2025</a:t>
                      </a:r>
                    </a:p>
                    <a:p>
                      <a:pPr lvl="0" algn="ctr" fontAlgn="ctr"/>
                      <a:r>
                        <a:rPr lang="en-US" sz="1100" b="0" i="0" u="none" strike="noStrike" dirty="0">
                          <a:solidFill>
                            <a:srgbClr val="000000"/>
                          </a:solidFill>
                          <a:effectLst/>
                          <a:latin typeface="+mn-lt"/>
                        </a:rPr>
                        <a:t> 10 AM</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ctr"/>
                      <a:r>
                        <a:rPr lang="en-US" sz="1100" b="0" i="0" u="none" strike="noStrike" dirty="0">
                          <a:solidFill>
                            <a:srgbClr val="000000"/>
                          </a:solidFill>
                          <a:effectLst/>
                          <a:latin typeface="+mn-lt"/>
                        </a:rPr>
                        <a:t>RTC+B Go-Live</a:t>
                      </a:r>
                    </a:p>
                    <a:p>
                      <a:pPr lvl="0" algn="ctr" fontAlgn="ctr"/>
                      <a:r>
                        <a:rPr lang="en-US" sz="1100" b="0" i="0" u="none" strike="noStrike" dirty="0">
                          <a:solidFill>
                            <a:srgbClr val="000000"/>
                          </a:solidFill>
                          <a:effectLst/>
                          <a:latin typeface="+mn-lt"/>
                        </a:rPr>
                        <a:t>Production</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100" dirty="0">
                          <a:hlinkClick r:id="rId4" tooltip="https://misapi.ercot.com/nodalapi/ews/"/>
                        </a:rPr>
                        <a:t>https://misapi.ercot.com/NodalAPI/EWS/</a:t>
                      </a:r>
                      <a:br>
                        <a:rPr lang="sv-SE" sz="1100" dirty="0"/>
                      </a:br>
                      <a:r>
                        <a:rPr lang="sv-SE" sz="1100" dirty="0">
                          <a:hlinkClick r:id="rId5" tooltip="https://api.wan.ercot.com/nodalapi/ews/"/>
                        </a:rPr>
                        <a:t>https://api.wan.ercot.com/NodalAPI/EWS/</a:t>
                      </a:r>
                      <a:endParaRPr lang="en-US" sz="1100" b="1"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1019847"/>
                  </a:ext>
                </a:extLst>
              </a:tr>
            </a:tbl>
          </a:graphicData>
        </a:graphic>
      </p:graphicFrame>
    </p:spTree>
    <p:extLst>
      <p:ext uri="{BB962C8B-B14F-4D97-AF65-F5344CB8AC3E}">
        <p14:creationId xmlns:p14="http://schemas.microsoft.com/office/powerpoint/2010/main" val="142319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28064-1B03-CD24-9B28-738830CC5024}"/>
              </a:ext>
            </a:extLst>
          </p:cNvPr>
          <p:cNvSpPr>
            <a:spLocks noGrp="1"/>
          </p:cNvSpPr>
          <p:nvPr>
            <p:ph type="title"/>
          </p:nvPr>
        </p:nvSpPr>
        <p:spPr/>
        <p:txBody>
          <a:bodyPr/>
          <a:lstStyle/>
          <a:p>
            <a:r>
              <a:rPr lang="en-US" dirty="0"/>
              <a:t>RTC+B Dual Submissions References</a:t>
            </a:r>
          </a:p>
        </p:txBody>
      </p:sp>
      <p:sp>
        <p:nvSpPr>
          <p:cNvPr id="4" name="Slide Number Placeholder 3">
            <a:extLst>
              <a:ext uri="{FF2B5EF4-FFF2-40B4-BE49-F238E27FC236}">
                <a16:creationId xmlns:a16="http://schemas.microsoft.com/office/drawing/2014/main" id="{F6647C79-7CD0-C32A-3E94-F973D7053ED8}"/>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7" name="Content Placeholder 6">
            <a:extLst>
              <a:ext uri="{FF2B5EF4-FFF2-40B4-BE49-F238E27FC236}">
                <a16:creationId xmlns:a16="http://schemas.microsoft.com/office/drawing/2014/main" id="{D9CD7D06-08AD-FBBC-03EB-2B409DD88E38}"/>
              </a:ext>
            </a:extLst>
          </p:cNvPr>
          <p:cNvSpPr>
            <a:spLocks noGrp="1"/>
          </p:cNvSpPr>
          <p:nvPr>
            <p:ph idx="1"/>
          </p:nvPr>
        </p:nvSpPr>
        <p:spPr>
          <a:xfrm>
            <a:off x="304800" y="502841"/>
            <a:ext cx="8534400" cy="5280822"/>
          </a:xfrm>
        </p:spPr>
        <p:txBody>
          <a:bodyPr/>
          <a:lstStyle/>
          <a:p>
            <a:r>
              <a:rPr lang="en-US" sz="1400" dirty="0">
                <a:latin typeface="Calibri" panose="020F0502020204030204" pitchFamily="34" charset="0"/>
                <a:ea typeface="Calibri" panose="020F0502020204030204" pitchFamily="34" charset="0"/>
                <a:cs typeface="Calibri" panose="020F0502020204030204" pitchFamily="34" charset="0"/>
              </a:rPr>
              <a:t>RTC+B Cutover handbook - </a:t>
            </a:r>
            <a:r>
              <a:rPr lang="en-US" sz="1400" dirty="0">
                <a:latin typeface="Calibri" panose="020F0502020204030204" pitchFamily="34" charset="0"/>
                <a:ea typeface="Calibri" panose="020F0502020204030204" pitchFamily="34" charset="0"/>
                <a:cs typeface="Calibri" panose="020F0502020204030204" pitchFamily="34" charset="0"/>
                <a:hlinkClick r:id="rId2"/>
              </a:rPr>
              <a:t>https://www.ercot.com/files/docs/2025/11/13/2-RTCB_Market_Trials_Handbook_7_Transition_Cutover_10152025_FINAL.docx</a:t>
            </a:r>
            <a:endParaRPr lang="en-US" sz="1400" dirty="0">
              <a:latin typeface="Calibri" panose="020F0502020204030204" pitchFamily="34" charset="0"/>
              <a:ea typeface="Calibri" panose="020F0502020204030204" pitchFamily="34" charset="0"/>
              <a:cs typeface="Calibri" panose="020F0502020204030204" pitchFamily="34" charset="0"/>
            </a:endParaRPr>
          </a:p>
          <a:p>
            <a:r>
              <a:rPr lang="en-US" sz="1400" dirty="0">
                <a:latin typeface="Calibri" panose="020F0502020204030204" pitchFamily="34" charset="0"/>
                <a:ea typeface="Calibri" panose="020F0502020204030204" pitchFamily="34" charset="0"/>
                <a:cs typeface="Calibri" panose="020F0502020204030204" pitchFamily="34" charset="0"/>
              </a:rPr>
              <a:t>Link to dual submissions details spreadsheet (shown below) - </a:t>
            </a:r>
            <a:r>
              <a:rPr lang="en-US" sz="1400" dirty="0">
                <a:latin typeface="Calibri" panose="020F0502020204030204" pitchFamily="34" charset="0"/>
                <a:ea typeface="Calibri" panose="020F0502020204030204" pitchFamily="34" charset="0"/>
                <a:cs typeface="Calibri" panose="020F0502020204030204" pitchFamily="34" charset="0"/>
                <a:hlinkClick r:id="rId3"/>
              </a:rPr>
              <a:t>https://www.ercot.com/files/docs/2025/11/13/3a-Cutover-Strategy_Dual-Submissions_20251015_v.xlsx</a:t>
            </a:r>
            <a:endParaRPr lang="en-US" sz="140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pic>
        <p:nvPicPr>
          <p:cNvPr id="8" name="Picture 7">
            <a:extLst>
              <a:ext uri="{FF2B5EF4-FFF2-40B4-BE49-F238E27FC236}">
                <a16:creationId xmlns:a16="http://schemas.microsoft.com/office/drawing/2014/main" id="{6CB81E53-DA52-6533-566F-5C4579F99A6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721812"/>
            <a:ext cx="5943600" cy="4163695"/>
          </a:xfrm>
          <a:prstGeom prst="rect">
            <a:avLst/>
          </a:prstGeom>
          <a:noFill/>
          <a:ln>
            <a:noFill/>
          </a:ln>
        </p:spPr>
      </p:pic>
    </p:spTree>
    <p:extLst>
      <p:ext uri="{BB962C8B-B14F-4D97-AF65-F5344CB8AC3E}">
        <p14:creationId xmlns:p14="http://schemas.microsoft.com/office/powerpoint/2010/main" val="590020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18285-88E2-EC5F-B944-BBDB3A1F8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4613F-A69E-8466-B246-E3885FAE8DAD}"/>
              </a:ext>
            </a:extLst>
          </p:cNvPr>
          <p:cNvSpPr>
            <a:spLocks noGrp="1"/>
          </p:cNvSpPr>
          <p:nvPr>
            <p:ph type="title"/>
          </p:nvPr>
        </p:nvSpPr>
        <p:spPr>
          <a:xfrm>
            <a:off x="381000" y="243682"/>
            <a:ext cx="8458200" cy="962818"/>
          </a:xfrm>
        </p:spPr>
        <p:txBody>
          <a:bodyPr/>
          <a:lstStyle/>
          <a:p>
            <a:r>
              <a:rPr lang="en-US" sz="1800" dirty="0"/>
              <a:t>RTC+B - Go-Live Cutover - Communication</a:t>
            </a:r>
          </a:p>
        </p:txBody>
      </p:sp>
      <p:sp>
        <p:nvSpPr>
          <p:cNvPr id="4" name="Slide Number Placeholder 3">
            <a:extLst>
              <a:ext uri="{FF2B5EF4-FFF2-40B4-BE49-F238E27FC236}">
                <a16:creationId xmlns:a16="http://schemas.microsoft.com/office/drawing/2014/main" id="{B1A9C019-C870-D1A8-C2DE-78061F210FA1}"/>
              </a:ext>
            </a:extLst>
          </p:cNvPr>
          <p:cNvSpPr>
            <a:spLocks noGrp="1"/>
          </p:cNvSpPr>
          <p:nvPr>
            <p:ph type="sldNum" sz="quarter" idx="4"/>
          </p:nvPr>
        </p:nvSpPr>
        <p:spPr/>
        <p:txBody>
          <a:bodyPr/>
          <a:lstStyle/>
          <a:p>
            <a:fld id="{1D93BD3E-1E9A-4970-A6F7-E7AC52762E0C}" type="slidenum">
              <a:rPr lang="en-US" smtClean="0"/>
              <a:pPr/>
              <a:t>13</a:t>
            </a:fld>
            <a:endParaRPr lang="en-US"/>
          </a:p>
        </p:txBody>
      </p:sp>
      <p:pic>
        <p:nvPicPr>
          <p:cNvPr id="6" name="Picture 5">
            <a:extLst>
              <a:ext uri="{FF2B5EF4-FFF2-40B4-BE49-F238E27FC236}">
                <a16:creationId xmlns:a16="http://schemas.microsoft.com/office/drawing/2014/main" id="{0A712128-8440-8975-D05D-B260560A23F9}"/>
              </a:ext>
            </a:extLst>
          </p:cNvPr>
          <p:cNvPicPr>
            <a:picLocks noChangeAspect="1"/>
          </p:cNvPicPr>
          <p:nvPr/>
        </p:nvPicPr>
        <p:blipFill>
          <a:blip r:embed="rId2"/>
          <a:stretch>
            <a:fillRect/>
          </a:stretch>
        </p:blipFill>
        <p:spPr>
          <a:xfrm>
            <a:off x="700571" y="905854"/>
            <a:ext cx="7742857" cy="4973653"/>
          </a:xfrm>
          <a:prstGeom prst="rect">
            <a:avLst/>
          </a:prstGeom>
        </p:spPr>
      </p:pic>
    </p:spTree>
    <p:extLst>
      <p:ext uri="{BB962C8B-B14F-4D97-AF65-F5344CB8AC3E}">
        <p14:creationId xmlns:p14="http://schemas.microsoft.com/office/powerpoint/2010/main" val="1404576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2C80A-77DA-8C3C-E0AC-637FD5E6FAA1}"/>
              </a:ext>
            </a:extLst>
          </p:cNvPr>
          <p:cNvSpPr>
            <a:spLocks noGrp="1"/>
          </p:cNvSpPr>
          <p:nvPr>
            <p:ph type="title"/>
          </p:nvPr>
        </p:nvSpPr>
        <p:spPr/>
        <p:txBody>
          <a:bodyPr/>
          <a:lstStyle/>
          <a:p>
            <a:r>
              <a:rPr lang="en-US" dirty="0"/>
              <a:t>Pre-RTC Production System status after RTC Go-Live</a:t>
            </a:r>
          </a:p>
        </p:txBody>
      </p:sp>
      <p:sp>
        <p:nvSpPr>
          <p:cNvPr id="3" name="Content Placeholder 2">
            <a:extLst>
              <a:ext uri="{FF2B5EF4-FFF2-40B4-BE49-F238E27FC236}">
                <a16:creationId xmlns:a16="http://schemas.microsoft.com/office/drawing/2014/main" id="{D697AA50-A7F8-82D3-D235-38B54CFADD35}"/>
              </a:ext>
            </a:extLst>
          </p:cNvPr>
          <p:cNvSpPr>
            <a:spLocks noGrp="1"/>
          </p:cNvSpPr>
          <p:nvPr>
            <p:ph idx="1"/>
          </p:nvPr>
        </p:nvSpPr>
        <p:spPr/>
        <p:txBody>
          <a:bodyPr/>
          <a:lstStyle/>
          <a:p>
            <a:r>
              <a:rPr lang="en-US" dirty="0"/>
              <a:t>ERCOT Pre-RTC EMS will be up and running post go-live on OD 12/05 to support cutback if needed post go-live.</a:t>
            </a:r>
          </a:p>
          <a:p>
            <a:pPr lvl="1"/>
            <a:r>
              <a:rPr lang="en-US" dirty="0"/>
              <a:t>ERCOT requests QSEs to continue to send parallel telemetry to both RTC and pre-RTC systems at least until12/05 06:00AM</a:t>
            </a:r>
          </a:p>
          <a:p>
            <a:pPr marL="457200" lvl="1" indent="0">
              <a:buNone/>
            </a:pPr>
            <a:endParaRPr lang="en-US" dirty="0"/>
          </a:p>
          <a:p>
            <a:r>
              <a:rPr lang="en-US" dirty="0"/>
              <a:t>Pre-RTC market submissions, outage scheduler </a:t>
            </a:r>
          </a:p>
          <a:p>
            <a:pPr lvl="1"/>
            <a:r>
              <a:rPr lang="en-US" dirty="0"/>
              <a:t>ERCOT requests QSEs to complete real time submissions for OD12/05 in the pre-RTC system before go-live. This is required to support cutback if needed post go-live.</a:t>
            </a:r>
          </a:p>
          <a:p>
            <a:pPr marL="457200" lvl="1" indent="0">
              <a:buNone/>
            </a:pPr>
            <a:endParaRPr lang="en-US" dirty="0"/>
          </a:p>
          <a:p>
            <a:r>
              <a:rPr lang="en-US" dirty="0"/>
              <a:t>Pre-RTC market applications will be down post go-live.</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C31F1A3-CBFF-2EF7-9842-0FDE2B6140CB}"/>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3550550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2C9B0-9CFD-B9A9-2C46-E51D65252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1A500-5869-442D-CD30-86C4CE833528}"/>
              </a:ext>
            </a:extLst>
          </p:cNvPr>
          <p:cNvSpPr>
            <a:spLocks noGrp="1"/>
          </p:cNvSpPr>
          <p:nvPr>
            <p:ph type="title"/>
          </p:nvPr>
        </p:nvSpPr>
        <p:spPr>
          <a:xfrm>
            <a:off x="381000" y="243682"/>
            <a:ext cx="8458200" cy="962818"/>
          </a:xfrm>
        </p:spPr>
        <p:txBody>
          <a:bodyPr/>
          <a:lstStyle/>
          <a:p>
            <a:r>
              <a:rPr lang="en-US" sz="2000" dirty="0"/>
              <a:t>RTC+B – Go-Live Cutover Plan Review</a:t>
            </a:r>
          </a:p>
        </p:txBody>
      </p:sp>
      <p:sp>
        <p:nvSpPr>
          <p:cNvPr id="4" name="Slide Number Placeholder 3">
            <a:extLst>
              <a:ext uri="{FF2B5EF4-FFF2-40B4-BE49-F238E27FC236}">
                <a16:creationId xmlns:a16="http://schemas.microsoft.com/office/drawing/2014/main" id="{71DC029C-6200-F046-90CA-66330FE4D33A}"/>
              </a:ext>
            </a:extLst>
          </p:cNvPr>
          <p:cNvSpPr>
            <a:spLocks noGrp="1"/>
          </p:cNvSpPr>
          <p:nvPr>
            <p:ph type="sldNum" sz="quarter" idx="4"/>
          </p:nvPr>
        </p:nvSpPr>
        <p:spPr/>
        <p:txBody>
          <a:bodyPr/>
          <a:lstStyle/>
          <a:p>
            <a:fld id="{1D93BD3E-1E9A-4970-A6F7-E7AC52762E0C}" type="slidenum">
              <a:rPr lang="en-US" smtClean="0"/>
              <a:pPr/>
              <a:t>15</a:t>
            </a:fld>
            <a:endParaRPr lang="en-US"/>
          </a:p>
        </p:txBody>
      </p:sp>
      <p:sp>
        <p:nvSpPr>
          <p:cNvPr id="6" name="Content Placeholder 5">
            <a:extLst>
              <a:ext uri="{FF2B5EF4-FFF2-40B4-BE49-F238E27FC236}">
                <a16:creationId xmlns:a16="http://schemas.microsoft.com/office/drawing/2014/main" id="{651C14B0-C981-9011-FAFC-F6F57A668746}"/>
              </a:ext>
            </a:extLst>
          </p:cNvPr>
          <p:cNvSpPr>
            <a:spLocks noGrp="1"/>
          </p:cNvSpPr>
          <p:nvPr>
            <p:ph idx="1"/>
          </p:nvPr>
        </p:nvSpPr>
        <p:spPr/>
        <p:txBody>
          <a:bodyPr/>
          <a:lstStyle/>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Go-Live cutover plan spreadsheet is available on RTCBTF site under Technical RTC+B Details section.</a:t>
            </a:r>
          </a:p>
          <a:p>
            <a:pPr marL="0" indent="0">
              <a:buNone/>
            </a:pPr>
            <a:endParaRPr lang="en-US" dirty="0"/>
          </a:p>
          <a:p>
            <a:pPr marL="0" indent="0">
              <a:buNone/>
            </a:pPr>
            <a:r>
              <a:rPr lang="en-US" dirty="0"/>
              <a:t> </a:t>
            </a:r>
            <a:r>
              <a:rPr lang="en-US" sz="1600" dirty="0">
                <a:hlinkClick r:id="rId3"/>
              </a:rPr>
              <a:t>https://www.ercot.com/committees/tac/rtcbtf</a:t>
            </a:r>
            <a:endParaRPr lang="en-US" sz="1600" dirty="0"/>
          </a:p>
          <a:p>
            <a:pPr marL="0" indent="0">
              <a:buNone/>
            </a:pPr>
            <a:endParaRPr lang="en-US" dirty="0"/>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follow this Go-Live cutover plan along with their Internal Procedures for the Go-Live.</a:t>
            </a:r>
          </a:p>
          <a:p>
            <a:pPr lvl="1">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It is important for QSEs to line up EMS/Market/OS Scheduler vendors support to get support immediately on any potential critical issues during Go-Live.</a:t>
            </a:r>
          </a:p>
          <a:p>
            <a:pPr marL="0" indent="0">
              <a:buNone/>
            </a:pPr>
            <a:endParaRPr lang="en-US" dirty="0"/>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Control room makes final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Go/No-Go decision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few minutes before start of the Go-Live activities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based on Grid Conditions. </a:t>
            </a:r>
          </a:p>
          <a:p>
            <a:pPr marL="0"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Start &amp; End Times of the Go-Live are subjected to change based on Grid conditions.</a:t>
            </a:r>
          </a:p>
          <a:p>
            <a:endParaRPr lang="en-US" dirty="0"/>
          </a:p>
          <a:p>
            <a:pPr marL="0" indent="0">
              <a:buNone/>
            </a:pPr>
            <a:endParaRPr lang="en-US" dirty="0"/>
          </a:p>
        </p:txBody>
      </p:sp>
    </p:spTree>
    <p:extLst>
      <p:ext uri="{BB962C8B-B14F-4D97-AF65-F5344CB8AC3E}">
        <p14:creationId xmlns:p14="http://schemas.microsoft.com/office/powerpoint/2010/main" val="2185043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B6E11-B66D-1D16-F4F2-B46E7F2FB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270F9-DEF3-40B0-C0C8-F3F537D41462}"/>
              </a:ext>
            </a:extLst>
          </p:cNvPr>
          <p:cNvSpPr>
            <a:spLocks noGrp="1"/>
          </p:cNvSpPr>
          <p:nvPr>
            <p:ph type="title"/>
          </p:nvPr>
        </p:nvSpPr>
        <p:spPr>
          <a:xfrm>
            <a:off x="381000" y="243682"/>
            <a:ext cx="8458200" cy="962818"/>
          </a:xfrm>
        </p:spPr>
        <p:txBody>
          <a:bodyPr/>
          <a:lstStyle/>
          <a:p>
            <a:r>
              <a:rPr lang="en-US" sz="1800" dirty="0"/>
              <a:t>RTC+B - Go-Live ERCOT/QSE Systems Cutover Sequence</a:t>
            </a:r>
          </a:p>
        </p:txBody>
      </p:sp>
      <p:sp>
        <p:nvSpPr>
          <p:cNvPr id="4" name="Slide Number Placeholder 3">
            <a:extLst>
              <a:ext uri="{FF2B5EF4-FFF2-40B4-BE49-F238E27FC236}">
                <a16:creationId xmlns:a16="http://schemas.microsoft.com/office/drawing/2014/main" id="{AEF2B9F7-663C-908D-9D92-AB1AB5D48743}"/>
              </a:ext>
            </a:extLst>
          </p:cNvPr>
          <p:cNvSpPr>
            <a:spLocks noGrp="1"/>
          </p:cNvSpPr>
          <p:nvPr>
            <p:ph type="sldNum" sz="quarter" idx="4"/>
          </p:nvPr>
        </p:nvSpPr>
        <p:spPr/>
        <p:txBody>
          <a:bodyPr/>
          <a:lstStyle/>
          <a:p>
            <a:fld id="{1D93BD3E-1E9A-4970-A6F7-E7AC52762E0C}" type="slidenum">
              <a:rPr lang="en-US" smtClean="0"/>
              <a:pPr/>
              <a:t>16</a:t>
            </a:fld>
            <a:endParaRPr lang="en-US"/>
          </a:p>
        </p:txBody>
      </p:sp>
      <p:pic>
        <p:nvPicPr>
          <p:cNvPr id="6" name="Picture 5">
            <a:extLst>
              <a:ext uri="{FF2B5EF4-FFF2-40B4-BE49-F238E27FC236}">
                <a16:creationId xmlns:a16="http://schemas.microsoft.com/office/drawing/2014/main" id="{FEBCCC76-0EE1-B12E-CEAC-402F795E902A}"/>
              </a:ext>
            </a:extLst>
          </p:cNvPr>
          <p:cNvPicPr>
            <a:picLocks noChangeAspect="1"/>
          </p:cNvPicPr>
          <p:nvPr/>
        </p:nvPicPr>
        <p:blipFill>
          <a:blip r:embed="rId2"/>
          <a:stretch>
            <a:fillRect/>
          </a:stretch>
        </p:blipFill>
        <p:spPr>
          <a:xfrm>
            <a:off x="304800" y="777667"/>
            <a:ext cx="8608464" cy="5272756"/>
          </a:xfrm>
          <a:prstGeom prst="rect">
            <a:avLst/>
          </a:prstGeom>
        </p:spPr>
      </p:pic>
    </p:spTree>
    <p:extLst>
      <p:ext uri="{BB962C8B-B14F-4D97-AF65-F5344CB8AC3E}">
        <p14:creationId xmlns:p14="http://schemas.microsoft.com/office/powerpoint/2010/main" val="1436949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6AADF-DEAD-5E06-8BE3-048D94E3177C}"/>
              </a:ext>
            </a:extLst>
          </p:cNvPr>
          <p:cNvSpPr>
            <a:spLocks noGrp="1"/>
          </p:cNvSpPr>
          <p:nvPr>
            <p:ph type="title"/>
          </p:nvPr>
        </p:nvSpPr>
        <p:spPr/>
        <p:txBody>
          <a:bodyPr/>
          <a:lstStyle/>
          <a:p>
            <a:r>
              <a:rPr lang="en-US" dirty="0"/>
              <a:t>RTC+B – Cutover Plan – Key Steps</a:t>
            </a:r>
          </a:p>
        </p:txBody>
      </p:sp>
      <p:sp>
        <p:nvSpPr>
          <p:cNvPr id="4" name="Slide Number Placeholder 3">
            <a:extLst>
              <a:ext uri="{FF2B5EF4-FFF2-40B4-BE49-F238E27FC236}">
                <a16:creationId xmlns:a16="http://schemas.microsoft.com/office/drawing/2014/main" id="{A7C32C99-4960-E21F-69D0-A97DD9867682}"/>
              </a:ext>
            </a:extLst>
          </p:cNvPr>
          <p:cNvSpPr>
            <a:spLocks noGrp="1"/>
          </p:cNvSpPr>
          <p:nvPr>
            <p:ph type="sldNum" sz="quarter" idx="4"/>
          </p:nvPr>
        </p:nvSpPr>
        <p:spPr/>
        <p:txBody>
          <a:bodyPr/>
          <a:lstStyle/>
          <a:p>
            <a:fld id="{1D93BD3E-1E9A-4970-A6F7-E7AC52762E0C}" type="slidenum">
              <a:rPr lang="en-US" smtClean="0"/>
              <a:pPr/>
              <a:t>17</a:t>
            </a:fld>
            <a:endParaRPr lang="en-US"/>
          </a:p>
        </p:txBody>
      </p:sp>
      <p:graphicFrame>
        <p:nvGraphicFramePr>
          <p:cNvPr id="8" name="Content Placeholder 7">
            <a:extLst>
              <a:ext uri="{FF2B5EF4-FFF2-40B4-BE49-F238E27FC236}">
                <a16:creationId xmlns:a16="http://schemas.microsoft.com/office/drawing/2014/main" id="{099FABED-52FB-B89A-2388-9EE47CA011FD}"/>
              </a:ext>
            </a:extLst>
          </p:cNvPr>
          <p:cNvGraphicFramePr>
            <a:graphicFrameLocks noGrp="1"/>
          </p:cNvGraphicFramePr>
          <p:nvPr>
            <p:ph idx="1"/>
            <p:extLst>
              <p:ext uri="{D42A27DB-BD31-4B8C-83A1-F6EECF244321}">
                <p14:modId xmlns:p14="http://schemas.microsoft.com/office/powerpoint/2010/main" val="4230238785"/>
              </p:ext>
            </p:extLst>
          </p:nvPr>
        </p:nvGraphicFramePr>
        <p:xfrm>
          <a:off x="304800" y="880217"/>
          <a:ext cx="8534400" cy="5170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8853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CB30F-69EB-3C48-B0E7-143D7B32F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AF9C9-3E88-6F76-21C0-CDE09EE81546}"/>
              </a:ext>
            </a:extLst>
          </p:cNvPr>
          <p:cNvSpPr>
            <a:spLocks noGrp="1"/>
          </p:cNvSpPr>
          <p:nvPr>
            <p:ph type="title"/>
          </p:nvPr>
        </p:nvSpPr>
        <p:spPr/>
        <p:txBody>
          <a:bodyPr/>
          <a:lstStyle/>
          <a:p>
            <a:r>
              <a:rPr lang="en-US" dirty="0"/>
              <a:t>RTC+B – Cutback Plan Review</a:t>
            </a:r>
          </a:p>
        </p:txBody>
      </p:sp>
      <p:sp>
        <p:nvSpPr>
          <p:cNvPr id="3" name="Content Placeholder 2">
            <a:extLst>
              <a:ext uri="{FF2B5EF4-FFF2-40B4-BE49-F238E27FC236}">
                <a16:creationId xmlns:a16="http://schemas.microsoft.com/office/drawing/2014/main" id="{9100345D-12D8-51BF-F7DA-9C4818A822B8}"/>
              </a:ext>
            </a:extLst>
          </p:cNvPr>
          <p:cNvSpPr>
            <a:spLocks noGrp="1"/>
          </p:cNvSpPr>
          <p:nvPr>
            <p:ph idx="1"/>
          </p:nvPr>
        </p:nvSpPr>
        <p:spPr>
          <a:xfrm>
            <a:off x="342900" y="731640"/>
            <a:ext cx="8534400" cy="5707459"/>
          </a:xfrm>
        </p:spPr>
        <p:txBody>
          <a:bodyPr/>
          <a:lstStyle/>
          <a:p>
            <a:r>
              <a:rPr lang="en-US" sz="1600" dirty="0"/>
              <a:t>Cutback will be initiated in the unlikely event where:</a:t>
            </a:r>
          </a:p>
          <a:p>
            <a:pPr lvl="1">
              <a:buFont typeface="Courier New" panose="02070309020205020404" pitchFamily="49" charset="0"/>
              <a:buChar char="o"/>
            </a:pPr>
            <a:r>
              <a:rPr lang="en-US" sz="1500" dirty="0"/>
              <a:t>a critical issue is identified immediately after Go-Live that has significant impacts on Grid Reliability and</a:t>
            </a:r>
          </a:p>
          <a:p>
            <a:pPr lvl="1">
              <a:buFont typeface="Courier New" panose="02070309020205020404" pitchFamily="49" charset="0"/>
              <a:buChar char="o"/>
            </a:pPr>
            <a:r>
              <a:rPr lang="en-US" sz="1500" dirty="0"/>
              <a:t>issue can not be fixed immediately and</a:t>
            </a:r>
          </a:p>
          <a:p>
            <a:pPr lvl="1">
              <a:buFont typeface="Courier New" panose="02070309020205020404" pitchFamily="49" charset="0"/>
              <a:buChar char="o"/>
            </a:pPr>
            <a:r>
              <a:rPr lang="en-US" sz="1500" dirty="0"/>
              <a:t>control room makes the decision to cutback</a:t>
            </a:r>
          </a:p>
          <a:p>
            <a:pPr lvl="1"/>
            <a:endParaRPr lang="en-US" sz="1400" dirty="0"/>
          </a:p>
          <a:p>
            <a:r>
              <a:rPr lang="en-US" sz="1600" dirty="0"/>
              <a:t>Pre-RTC Market applications will be started and SCED will be run in pre-RTC system using real time market submissions that came into pre-RTC system before Go-Live.</a:t>
            </a:r>
          </a:p>
          <a:p>
            <a:pPr marL="0" indent="0">
              <a:buNone/>
            </a:pPr>
            <a:endParaRPr lang="en-US" sz="1600" dirty="0"/>
          </a:p>
          <a:p>
            <a:r>
              <a:rPr lang="en-US" sz="1600" dirty="0"/>
              <a:t>Cutback plan will focus on </a:t>
            </a:r>
          </a:p>
          <a:p>
            <a:pPr lvl="1">
              <a:buFont typeface="Courier New" panose="02070309020205020404" pitchFamily="49" charset="0"/>
              <a:buChar char="o"/>
            </a:pPr>
            <a:r>
              <a:rPr lang="en-US" sz="1500" dirty="0"/>
              <a:t>Cutback of ERCOT ICCP to ERCOT pre-RTC EMS</a:t>
            </a:r>
          </a:p>
          <a:p>
            <a:pPr lvl="1">
              <a:buFont typeface="Courier New" panose="02070309020205020404" pitchFamily="49" charset="0"/>
              <a:buChar char="o"/>
            </a:pPr>
            <a:r>
              <a:rPr lang="en-US" sz="1500" dirty="0"/>
              <a:t>QSEs will be requested to cutback to their pre-RTC EMS AGC/SCADA Calc/Scripts.</a:t>
            </a:r>
          </a:p>
          <a:p>
            <a:pPr marL="0" indent="0">
              <a:buNone/>
            </a:pPr>
            <a:endParaRPr lang="en-US" sz="1600" dirty="0"/>
          </a:p>
          <a:p>
            <a:r>
              <a:rPr lang="en-US" sz="1600" dirty="0"/>
              <a:t>If issue resolution is expected to take several hours</a:t>
            </a:r>
          </a:p>
          <a:p>
            <a:pPr lvl="1">
              <a:buFont typeface="Courier New" panose="02070309020205020404" pitchFamily="49" charset="0"/>
              <a:buChar char="o"/>
            </a:pPr>
            <a:r>
              <a:rPr lang="en-US" sz="1500" dirty="0"/>
              <a:t>QSEs will be requested to cutback to their pre-RTC market and outage scheduler submission APIs.</a:t>
            </a:r>
          </a:p>
          <a:p>
            <a:pPr lvl="1">
              <a:buFont typeface="Courier New" panose="02070309020205020404" pitchFamily="49" charset="0"/>
              <a:buChar char="o"/>
            </a:pPr>
            <a:r>
              <a:rPr lang="en-US" sz="1500" dirty="0"/>
              <a:t>TSPs will also be requested to cutback to pre-RTC outage scheduler APIs.</a:t>
            </a:r>
          </a:p>
        </p:txBody>
      </p:sp>
      <p:sp>
        <p:nvSpPr>
          <p:cNvPr id="4" name="Slide Number Placeholder 3">
            <a:extLst>
              <a:ext uri="{FF2B5EF4-FFF2-40B4-BE49-F238E27FC236}">
                <a16:creationId xmlns:a16="http://schemas.microsoft.com/office/drawing/2014/main" id="{47EC0ABC-0E2E-1F14-784E-05E68B8995A3}"/>
              </a:ext>
            </a:extLst>
          </p:cNvPr>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3643393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595B6-2D8E-DBE5-E258-567E879BE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62765-4D11-9045-5504-52F568C9468B}"/>
              </a:ext>
            </a:extLst>
          </p:cNvPr>
          <p:cNvSpPr>
            <a:spLocks noGrp="1"/>
          </p:cNvSpPr>
          <p:nvPr>
            <p:ph type="title"/>
          </p:nvPr>
        </p:nvSpPr>
        <p:spPr/>
        <p:txBody>
          <a:bodyPr/>
          <a:lstStyle/>
          <a:p>
            <a:r>
              <a:rPr lang="en-US" sz="2000" dirty="0"/>
              <a:t>RTC+B – Go-Live Cutover Plan Deeper Dive Timelines/Details</a:t>
            </a:r>
          </a:p>
        </p:txBody>
      </p:sp>
      <p:sp>
        <p:nvSpPr>
          <p:cNvPr id="3" name="Content Placeholder 2">
            <a:extLst>
              <a:ext uri="{FF2B5EF4-FFF2-40B4-BE49-F238E27FC236}">
                <a16:creationId xmlns:a16="http://schemas.microsoft.com/office/drawing/2014/main" id="{73E6279E-A23E-6D78-A165-C95CA5ABD878}"/>
              </a:ext>
            </a:extLst>
          </p:cNvPr>
          <p:cNvSpPr>
            <a:spLocks noGrp="1"/>
          </p:cNvSpPr>
          <p:nvPr>
            <p:ph idx="1"/>
          </p:nvPr>
        </p:nvSpPr>
        <p:spPr/>
        <p:txBody>
          <a:bodyPr/>
          <a:lstStyle/>
          <a:p>
            <a:r>
              <a:rPr lang="en-US" dirty="0"/>
              <a:t>Deeper Dive Timeline/Details</a:t>
            </a:r>
          </a:p>
          <a:p>
            <a:pPr lvl="1"/>
            <a:r>
              <a:rPr lang="en-US" dirty="0"/>
              <a:t>Review posted spreadsheet</a:t>
            </a:r>
          </a:p>
        </p:txBody>
      </p:sp>
      <p:sp>
        <p:nvSpPr>
          <p:cNvPr id="4" name="Slide Number Placeholder 3">
            <a:extLst>
              <a:ext uri="{FF2B5EF4-FFF2-40B4-BE49-F238E27FC236}">
                <a16:creationId xmlns:a16="http://schemas.microsoft.com/office/drawing/2014/main" id="{14C6ADB5-53D4-4D03-B279-2648AB17FFE6}"/>
              </a:ext>
            </a:extLst>
          </p:cNvPr>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107986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41C14-3B2A-C2E5-2D1C-586125EFEC2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E6AC397-8EFF-9A01-A29E-190FB0E2112B}"/>
              </a:ext>
            </a:extLst>
          </p:cNvPr>
          <p:cNvSpPr>
            <a:spLocks noGrp="1"/>
          </p:cNvSpPr>
          <p:nvPr>
            <p:ph idx="1"/>
          </p:nvPr>
        </p:nvSpPr>
        <p:spPr/>
        <p:txBody>
          <a:bodyPr/>
          <a:lstStyle/>
          <a:p>
            <a:r>
              <a:rPr lang="en-US" sz="2000" dirty="0"/>
              <a:t>Parallel Operations Expectations</a:t>
            </a:r>
          </a:p>
          <a:p>
            <a:r>
              <a:rPr lang="en-US" sz="2000" dirty="0"/>
              <a:t>Go-Live - ICCP/EMS and Market/Outage Scheduler Systems Configurations</a:t>
            </a:r>
          </a:p>
          <a:p>
            <a:r>
              <a:rPr lang="en-US" sz="2000" dirty="0"/>
              <a:t>Dual Submissions for Go-Live</a:t>
            </a:r>
          </a:p>
          <a:p>
            <a:r>
              <a:rPr lang="en-US" sz="2000" dirty="0"/>
              <a:t>Go-Live – Cutover Plan Review</a:t>
            </a:r>
          </a:p>
          <a:p>
            <a:endParaRPr lang="en-US" sz="2000" dirty="0"/>
          </a:p>
        </p:txBody>
      </p:sp>
      <p:sp>
        <p:nvSpPr>
          <p:cNvPr id="4" name="Slide Number Placeholder 3">
            <a:extLst>
              <a:ext uri="{FF2B5EF4-FFF2-40B4-BE49-F238E27FC236}">
                <a16:creationId xmlns:a16="http://schemas.microsoft.com/office/drawing/2014/main" id="{3323D66E-26A5-A6F5-A87E-B07CC20E5BDF}"/>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802724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6CBF9-33D4-457C-7B6B-3B0E0C84CACB}"/>
              </a:ext>
            </a:extLst>
          </p:cNvPr>
          <p:cNvSpPr>
            <a:spLocks noGrp="1"/>
          </p:cNvSpPr>
          <p:nvPr>
            <p:ph type="title"/>
          </p:nvPr>
        </p:nvSpPr>
        <p:spPr/>
        <p:txBody>
          <a:bodyPr/>
          <a:lstStyle/>
          <a:p>
            <a:r>
              <a:rPr lang="en-US" sz="2000" dirty="0"/>
              <a:t>RTC+B – Go-Live Cutover Plan</a:t>
            </a:r>
            <a:br>
              <a:rPr lang="en-US" b="1" dirty="0">
                <a:solidFill>
                  <a:schemeClr val="tx2"/>
                </a:solidFill>
              </a:rPr>
            </a:br>
            <a:r>
              <a:rPr lang="en-US" dirty="0"/>
              <a:t>	</a:t>
            </a:r>
          </a:p>
        </p:txBody>
      </p:sp>
      <p:sp>
        <p:nvSpPr>
          <p:cNvPr id="3" name="Content Placeholder 2">
            <a:extLst>
              <a:ext uri="{FF2B5EF4-FFF2-40B4-BE49-F238E27FC236}">
                <a16:creationId xmlns:a16="http://schemas.microsoft.com/office/drawing/2014/main" id="{A827362F-2C1C-51B9-C5CB-21FFBB63DCD8}"/>
              </a:ext>
            </a:extLst>
          </p:cNvPr>
          <p:cNvSpPr>
            <a:spLocks noGrp="1"/>
          </p:cNvSpPr>
          <p:nvPr>
            <p:ph idx="1"/>
          </p:nvPr>
        </p:nvSpPr>
        <p:spPr>
          <a:xfrm>
            <a:off x="304800" y="1002383"/>
            <a:ext cx="8534400" cy="4853233"/>
          </a:xfrm>
        </p:spPr>
        <p:txBody>
          <a:bodyPr/>
          <a:lstStyle/>
          <a:p>
            <a:r>
              <a:rPr lang="en-US" sz="2000" dirty="0"/>
              <a:t>Questions? </a:t>
            </a:r>
          </a:p>
          <a:p>
            <a:pPr marL="457200" lvl="1" indent="0">
              <a:buNone/>
            </a:pPr>
            <a:endParaRPr lang="en-US" sz="2000" dirty="0"/>
          </a:p>
          <a:p>
            <a:pPr marL="457200" lvl="1" indent="0">
              <a:buNone/>
            </a:pPr>
            <a:endParaRPr lang="en-US" sz="2000" dirty="0"/>
          </a:p>
          <a:p>
            <a:r>
              <a:rPr lang="en-US" sz="2000" dirty="0"/>
              <a:t>Provide feedback to ERCOT on any concerns/questions at </a:t>
            </a:r>
            <a:r>
              <a:rPr lang="en-US" sz="2000" u="sng" dirty="0">
                <a:solidFill>
                  <a:srgbClr val="00AEC7"/>
                </a:solidFill>
              </a:rPr>
              <a:t>rtcb</a:t>
            </a:r>
            <a:r>
              <a:rPr lang="en-US" sz="2000" u="sng" dirty="0">
                <a:solidFill>
                  <a:srgbClr val="00AEC7"/>
                </a:solidFill>
                <a:hlinkClick r:id="rId2">
                  <a:extLst>
                    <a:ext uri="{A12FA001-AC4F-418D-AE19-62706E023703}">
                      <ahyp:hlinkClr xmlns:ahyp="http://schemas.microsoft.com/office/drawing/2018/hyperlinkcolor" val="tx"/>
                    </a:ext>
                  </a:extLst>
                </a:hlinkClick>
              </a:rPr>
              <a:t>@ercot.com</a:t>
            </a:r>
            <a:r>
              <a:rPr lang="en-US" sz="2000" u="sng" dirty="0">
                <a:solidFill>
                  <a:srgbClr val="00AEC7"/>
                </a:solidFill>
              </a:rPr>
              <a:t> </a:t>
            </a:r>
          </a:p>
          <a:p>
            <a:endParaRPr lang="en-US" sz="2400" dirty="0">
              <a:solidFill>
                <a:srgbClr val="00AEC7"/>
              </a:solidFill>
            </a:endParaRPr>
          </a:p>
          <a:p>
            <a:pPr marL="0" indent="0">
              <a:buNone/>
            </a:pPr>
            <a:endParaRPr lang="en-US" dirty="0"/>
          </a:p>
        </p:txBody>
      </p:sp>
      <p:sp>
        <p:nvSpPr>
          <p:cNvPr id="4" name="Slide Number Placeholder 3">
            <a:extLst>
              <a:ext uri="{FF2B5EF4-FFF2-40B4-BE49-F238E27FC236}">
                <a16:creationId xmlns:a16="http://schemas.microsoft.com/office/drawing/2014/main" id="{72514D95-AAB8-C83F-D9A9-903A9D7F2959}"/>
              </a:ext>
            </a:extLst>
          </p:cNvPr>
          <p:cNvSpPr>
            <a:spLocks noGrp="1"/>
          </p:cNvSpPr>
          <p:nvPr>
            <p:ph type="sldNum" sz="quarter" idx="4"/>
          </p:nvPr>
        </p:nvSpPr>
        <p:spPr/>
        <p:txBody>
          <a:bodyPr/>
          <a:lstStyle/>
          <a:p>
            <a:fld id="{1D93BD3E-1E9A-4970-A6F7-E7AC52762E0C}" type="slidenum">
              <a:rPr lang="en-US" smtClean="0"/>
              <a:pPr/>
              <a:t>20</a:t>
            </a:fld>
            <a:endParaRPr lang="en-US" dirty="0"/>
          </a:p>
        </p:txBody>
      </p:sp>
    </p:spTree>
    <p:extLst>
      <p:ext uri="{BB962C8B-B14F-4D97-AF65-F5344CB8AC3E}">
        <p14:creationId xmlns:p14="http://schemas.microsoft.com/office/powerpoint/2010/main" val="1091436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F27D1-78D0-29BA-FD29-55187B92D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670C7-FE62-071E-3817-57047C91CE77}"/>
              </a:ext>
            </a:extLst>
          </p:cNvPr>
          <p:cNvSpPr>
            <a:spLocks noGrp="1"/>
          </p:cNvSpPr>
          <p:nvPr>
            <p:ph type="title"/>
          </p:nvPr>
        </p:nvSpPr>
        <p:spPr>
          <a:xfrm>
            <a:off x="381000" y="243682"/>
            <a:ext cx="8458200" cy="962818"/>
          </a:xfrm>
        </p:spPr>
        <p:txBody>
          <a:bodyPr/>
          <a:lstStyle/>
          <a:p>
            <a:r>
              <a:rPr lang="en-US" sz="2000" dirty="0"/>
              <a:t>RTC+B – Parallel Operations</a:t>
            </a:r>
          </a:p>
        </p:txBody>
      </p:sp>
      <p:sp>
        <p:nvSpPr>
          <p:cNvPr id="3" name="Content Placeholder 2">
            <a:extLst>
              <a:ext uri="{FF2B5EF4-FFF2-40B4-BE49-F238E27FC236}">
                <a16:creationId xmlns:a16="http://schemas.microsoft.com/office/drawing/2014/main" id="{82175531-28A1-1686-89C4-C31CBB35AA20}"/>
              </a:ext>
            </a:extLst>
          </p:cNvPr>
          <p:cNvSpPr>
            <a:spLocks noGrp="1"/>
          </p:cNvSpPr>
          <p:nvPr>
            <p:ph idx="1"/>
          </p:nvPr>
        </p:nvSpPr>
        <p:spPr>
          <a:xfrm>
            <a:off x="143163" y="330555"/>
            <a:ext cx="8534400" cy="5775605"/>
          </a:xfrm>
        </p:spPr>
        <p:txBody>
          <a:bodyPr/>
          <a:lstStyle/>
          <a:p>
            <a:pPr marL="0" indent="0">
              <a:buNone/>
            </a:pPr>
            <a:endPar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Currently we are in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Operations”</a:t>
            </a: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will continue to be in this state until Go-Live.</a:t>
            </a:r>
          </a:p>
          <a:p>
            <a:pPr marL="0" indent="0">
              <a:buNone/>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Operations expectations:</a:t>
            </a: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continue to send </a:t>
            </a:r>
            <a:r>
              <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Production Quality and Consistent Telemetry </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to ERCOT RTC+B ICCP system in parallel to current production.</a:t>
            </a:r>
          </a:p>
          <a:p>
            <a:pPr marL="45720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control room operators should perform the dual entry of telemetry manual overrides etc. based on grid conditions.</a:t>
            </a:r>
          </a:p>
          <a:p>
            <a:pPr marL="45720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continue to make Production quality real-time Market submissions to ERCOT RTC+B market systems in parallel to current production.</a:t>
            </a:r>
          </a:p>
          <a:p>
            <a:pPr lvl="1">
              <a:buFont typeface="Courier New" panose="02070309020205020404" pitchFamily="49" charset="0"/>
              <a:buChar char="o"/>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 Telemetry issues</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(identified by ERCOT and communicating to QSEs) should be fixed </a:t>
            </a:r>
            <a:r>
              <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no later than 11/28/2025</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t>
            </a:r>
            <a:endPar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will continue to validate RTC+B telemetry and Market Submissions and communicate issues to QSEs.</a:t>
            </a:r>
          </a:p>
          <a:p>
            <a:pPr marL="40005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will continue to validate RTC+B EMS and SCED applications results based on RTC+B telemetry and market submissions and send UDSP, AS Awards etc. through ICCP and post SCED prices.</a:t>
            </a: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457200" lvl="1" indent="0">
              <a:buNone/>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57AE8455-AA39-4B1A-977A-EC0709640BE6}"/>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64176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916FF-94D1-3BFA-5290-181469C01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4EBAC-6B53-0C32-00E1-22255E47F529}"/>
              </a:ext>
            </a:extLst>
          </p:cNvPr>
          <p:cNvSpPr>
            <a:spLocks noGrp="1"/>
          </p:cNvSpPr>
          <p:nvPr>
            <p:ph type="title"/>
          </p:nvPr>
        </p:nvSpPr>
        <p:spPr>
          <a:xfrm>
            <a:off x="381000" y="243682"/>
            <a:ext cx="8458200" cy="962818"/>
          </a:xfrm>
        </p:spPr>
        <p:txBody>
          <a:bodyPr/>
          <a:lstStyle/>
          <a:p>
            <a:r>
              <a:rPr lang="en-US" sz="1800" dirty="0"/>
              <a:t>RTC+B – Parallel Operations – Current State of ERCOT and QSE ICCP/EMS Systems Setup</a:t>
            </a:r>
          </a:p>
        </p:txBody>
      </p:sp>
      <p:sp>
        <p:nvSpPr>
          <p:cNvPr id="4" name="Slide Number Placeholder 3">
            <a:extLst>
              <a:ext uri="{FF2B5EF4-FFF2-40B4-BE49-F238E27FC236}">
                <a16:creationId xmlns:a16="http://schemas.microsoft.com/office/drawing/2014/main" id="{101DE5E7-5793-A7B9-0979-EB1261A5DC55}"/>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5" name="Picture 4">
            <a:extLst>
              <a:ext uri="{FF2B5EF4-FFF2-40B4-BE49-F238E27FC236}">
                <a16:creationId xmlns:a16="http://schemas.microsoft.com/office/drawing/2014/main" id="{D64BFE6F-7A86-3996-F3EB-568E968FEC97}"/>
              </a:ext>
            </a:extLst>
          </p:cNvPr>
          <p:cNvPicPr>
            <a:picLocks noChangeAspect="1"/>
          </p:cNvPicPr>
          <p:nvPr/>
        </p:nvPicPr>
        <p:blipFill>
          <a:blip r:embed="rId2"/>
          <a:stretch>
            <a:fillRect/>
          </a:stretch>
        </p:blipFill>
        <p:spPr>
          <a:xfrm>
            <a:off x="304800" y="953340"/>
            <a:ext cx="8322365" cy="4587902"/>
          </a:xfrm>
          <a:prstGeom prst="rect">
            <a:avLst/>
          </a:prstGeom>
        </p:spPr>
      </p:pic>
    </p:spTree>
    <p:extLst>
      <p:ext uri="{BB962C8B-B14F-4D97-AF65-F5344CB8AC3E}">
        <p14:creationId xmlns:p14="http://schemas.microsoft.com/office/powerpoint/2010/main" val="176947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968F9-E065-93DA-EB29-9BEA86583D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61F66-B055-95D5-B6D7-BBAFEF607E5D}"/>
              </a:ext>
            </a:extLst>
          </p:cNvPr>
          <p:cNvSpPr>
            <a:spLocks noGrp="1"/>
          </p:cNvSpPr>
          <p:nvPr>
            <p:ph type="title"/>
          </p:nvPr>
        </p:nvSpPr>
        <p:spPr>
          <a:xfrm>
            <a:off x="381000" y="243682"/>
            <a:ext cx="8458200" cy="962818"/>
          </a:xfrm>
        </p:spPr>
        <p:txBody>
          <a:bodyPr/>
          <a:lstStyle/>
          <a:p>
            <a:r>
              <a:rPr lang="en-US" sz="2000" dirty="0"/>
              <a:t>ICCP/EMS Go-Live Cutover Key Steps</a:t>
            </a:r>
          </a:p>
        </p:txBody>
      </p:sp>
      <p:sp>
        <p:nvSpPr>
          <p:cNvPr id="4" name="Slide Number Placeholder 3">
            <a:extLst>
              <a:ext uri="{FF2B5EF4-FFF2-40B4-BE49-F238E27FC236}">
                <a16:creationId xmlns:a16="http://schemas.microsoft.com/office/drawing/2014/main" id="{024C426B-4374-B124-5CF5-0C47556A207D}"/>
              </a:ext>
            </a:extLst>
          </p:cNvPr>
          <p:cNvSpPr>
            <a:spLocks noGrp="1"/>
          </p:cNvSpPr>
          <p:nvPr>
            <p:ph type="sldNum" sz="quarter" idx="4"/>
          </p:nvPr>
        </p:nvSpPr>
        <p:spPr/>
        <p:txBody>
          <a:bodyPr/>
          <a:lstStyle/>
          <a:p>
            <a:fld id="{1D93BD3E-1E9A-4970-A6F7-E7AC52762E0C}" type="slidenum">
              <a:rPr lang="en-US" smtClean="0"/>
              <a:pPr/>
              <a:t>5</a:t>
            </a:fld>
            <a:endParaRPr lang="en-US"/>
          </a:p>
        </p:txBody>
      </p:sp>
      <p:pic>
        <p:nvPicPr>
          <p:cNvPr id="5" name="Picture 4">
            <a:extLst>
              <a:ext uri="{FF2B5EF4-FFF2-40B4-BE49-F238E27FC236}">
                <a16:creationId xmlns:a16="http://schemas.microsoft.com/office/drawing/2014/main" id="{9887714B-4C40-600F-A018-FC1F5193E54C}"/>
              </a:ext>
            </a:extLst>
          </p:cNvPr>
          <p:cNvPicPr>
            <a:picLocks noChangeAspect="1"/>
          </p:cNvPicPr>
          <p:nvPr/>
        </p:nvPicPr>
        <p:blipFill>
          <a:blip r:embed="rId2"/>
          <a:stretch>
            <a:fillRect/>
          </a:stretch>
        </p:blipFill>
        <p:spPr>
          <a:xfrm>
            <a:off x="160711" y="786212"/>
            <a:ext cx="8822578" cy="5221481"/>
          </a:xfrm>
          <a:prstGeom prst="rect">
            <a:avLst/>
          </a:prstGeom>
        </p:spPr>
      </p:pic>
    </p:spTree>
    <p:extLst>
      <p:ext uri="{BB962C8B-B14F-4D97-AF65-F5344CB8AC3E}">
        <p14:creationId xmlns:p14="http://schemas.microsoft.com/office/powerpoint/2010/main" val="211860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0648C-99E6-FED5-1A6B-98C113B2D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6A150-3911-6BDB-8AE2-03225CE6FDDC}"/>
              </a:ext>
            </a:extLst>
          </p:cNvPr>
          <p:cNvSpPr>
            <a:spLocks noGrp="1"/>
          </p:cNvSpPr>
          <p:nvPr>
            <p:ph type="title"/>
          </p:nvPr>
        </p:nvSpPr>
        <p:spPr>
          <a:xfrm>
            <a:off x="381000" y="243682"/>
            <a:ext cx="8458200" cy="962818"/>
          </a:xfrm>
        </p:spPr>
        <p:txBody>
          <a:bodyPr/>
          <a:lstStyle/>
          <a:p>
            <a:r>
              <a:rPr lang="en-US" sz="2000" dirty="0"/>
              <a:t>QSEs RTC+B Systems configurations for Go-Live</a:t>
            </a:r>
          </a:p>
        </p:txBody>
      </p:sp>
      <p:sp>
        <p:nvSpPr>
          <p:cNvPr id="3" name="Content Placeholder 2">
            <a:extLst>
              <a:ext uri="{FF2B5EF4-FFF2-40B4-BE49-F238E27FC236}">
                <a16:creationId xmlns:a16="http://schemas.microsoft.com/office/drawing/2014/main" id="{F680DEA7-2A9D-C1F0-69D9-4089F9F337CE}"/>
              </a:ext>
            </a:extLst>
          </p:cNvPr>
          <p:cNvSpPr>
            <a:spLocks noGrp="1"/>
          </p:cNvSpPr>
          <p:nvPr>
            <p:ph idx="1"/>
          </p:nvPr>
        </p:nvSpPr>
        <p:spPr>
          <a:xfrm>
            <a:off x="2" y="346232"/>
            <a:ext cx="8534400" cy="5280822"/>
          </a:xfrm>
        </p:spPr>
        <p:txBody>
          <a:bodyPr/>
          <a:lstStyle/>
          <a:p>
            <a:pPr marL="457200" lvl="1" indent="0">
              <a:buNone/>
            </a:pPr>
            <a:endParaRPr lang="en-US" sz="12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EMS/AGC/SCADA Calc/Scripts </a:t>
            </a:r>
          </a:p>
          <a:p>
            <a:pPr lvl="1">
              <a:buFont typeface="Courier New" panose="02070309020205020404" pitchFamily="49" charset="0"/>
              <a:buChar char="o"/>
            </a:pP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QSEs will utilize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System level switch </a:t>
            </a: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of their </a:t>
            </a: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EMS/AGC/SCADA Calc/Scripts to cutover their entire system to RTC+B mode. Switchover time </a:t>
            </a: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must</a:t>
            </a: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 be within 30-60 seconds.</a:t>
            </a:r>
          </a:p>
          <a:p>
            <a:pPr marL="914400" lvl="2" indent="0">
              <a:buNone/>
            </a:pPr>
            <a:endParaRPr lang="en-US" sz="12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Market Submissions and Notifications </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are utilizing parallel RTC+B Market Systems Production system to submit real-time market submissions into ERCOT RTC+B Market Trial Production System in parallel to current production. </a:t>
            </a:r>
            <a:endParaRPr lang="en-US" sz="14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Some QSEs are using current production to support dual real-time market submissions into ERCOT RTC+B Market Trial Production System in parallel to Current Production starting from Open Loop Testing till Go Live. </a:t>
            </a: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Go-Live Market System APIs will have to be updated to point to new RTC+B Go-Live Internet and WAN API URLs during Go-Live.</a:t>
            </a:r>
          </a:p>
          <a:p>
            <a:pPr lvl="2"/>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Outages Submissions</a:t>
            </a: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QSEs/TSPs Go-Live Outage Submission APIs will have to be updated to point to new RTC+B Go-Live Internet and WAN API URLs during Go-Live.</a:t>
            </a: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914400" lvl="2" indent="0">
              <a:buNone/>
            </a:pPr>
            <a:endParaRPr lang="en-US" sz="10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25EBDE23-83C6-CA74-20ED-8F8477B311DF}"/>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149250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sz="2000" dirty="0"/>
              <a:t>MMS/Outage Submissions – Go-Live Systems configurations</a:t>
            </a:r>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7</a:t>
            </a:fld>
            <a:endParaRPr lang="en-US"/>
          </a:p>
        </p:txBody>
      </p:sp>
      <p:graphicFrame>
        <p:nvGraphicFramePr>
          <p:cNvPr id="5" name="Table 4">
            <a:extLst>
              <a:ext uri="{FF2B5EF4-FFF2-40B4-BE49-F238E27FC236}">
                <a16:creationId xmlns:a16="http://schemas.microsoft.com/office/drawing/2014/main" id="{DB23D8E1-A798-DA80-FB01-371142EDE365}"/>
              </a:ext>
            </a:extLst>
          </p:cNvPr>
          <p:cNvGraphicFramePr>
            <a:graphicFrameLocks noGrp="1"/>
          </p:cNvGraphicFramePr>
          <p:nvPr>
            <p:extLst>
              <p:ext uri="{D42A27DB-BD31-4B8C-83A1-F6EECF244321}">
                <p14:modId xmlns:p14="http://schemas.microsoft.com/office/powerpoint/2010/main" val="1805087317"/>
              </p:ext>
            </p:extLst>
          </p:nvPr>
        </p:nvGraphicFramePr>
        <p:xfrm>
          <a:off x="304800" y="900077"/>
          <a:ext cx="8534400" cy="3561325"/>
        </p:xfrm>
        <a:graphic>
          <a:graphicData uri="http://schemas.openxmlformats.org/drawingml/2006/table">
            <a:tbl>
              <a:tblPr firstRow="1" bandRow="1">
                <a:tableStyleId>{69012ECD-51FC-41F1-AA8D-1B2483CD663E}</a:tableStyleId>
              </a:tblPr>
              <a:tblGrid>
                <a:gridCol w="1042219">
                  <a:extLst>
                    <a:ext uri="{9D8B030D-6E8A-4147-A177-3AD203B41FA5}">
                      <a16:colId xmlns:a16="http://schemas.microsoft.com/office/drawing/2014/main" val="1352801459"/>
                    </a:ext>
                  </a:extLst>
                </a:gridCol>
                <a:gridCol w="1245324">
                  <a:extLst>
                    <a:ext uri="{9D8B030D-6E8A-4147-A177-3AD203B41FA5}">
                      <a16:colId xmlns:a16="http://schemas.microsoft.com/office/drawing/2014/main" val="3618380293"/>
                    </a:ext>
                  </a:extLst>
                </a:gridCol>
                <a:gridCol w="1077913">
                  <a:extLst>
                    <a:ext uri="{9D8B030D-6E8A-4147-A177-3AD203B41FA5}">
                      <a16:colId xmlns:a16="http://schemas.microsoft.com/office/drawing/2014/main" val="790261420"/>
                    </a:ext>
                  </a:extLst>
                </a:gridCol>
                <a:gridCol w="2130776">
                  <a:extLst>
                    <a:ext uri="{9D8B030D-6E8A-4147-A177-3AD203B41FA5}">
                      <a16:colId xmlns:a16="http://schemas.microsoft.com/office/drawing/2014/main" val="2674858095"/>
                    </a:ext>
                  </a:extLst>
                </a:gridCol>
                <a:gridCol w="3038168">
                  <a:extLst>
                    <a:ext uri="{9D8B030D-6E8A-4147-A177-3AD203B41FA5}">
                      <a16:colId xmlns:a16="http://schemas.microsoft.com/office/drawing/2014/main" val="1447222574"/>
                    </a:ext>
                  </a:extLst>
                </a:gridCol>
              </a:tblGrid>
              <a:tr h="518018">
                <a:tc>
                  <a:txBody>
                    <a:bodyPr/>
                    <a:lstStyle/>
                    <a:p>
                      <a:pPr algn="ctr" fontAlgn="ctr"/>
                      <a:r>
                        <a:rPr lang="en-US" sz="1200" b="1" u="none" strike="noStrike" kern="1200" dirty="0">
                          <a:solidFill>
                            <a:schemeClr val="bg1"/>
                          </a:solidFill>
                          <a:effectLst/>
                          <a:latin typeface="+mn-lt"/>
                          <a:ea typeface="+mn-ea"/>
                          <a:cs typeface="+mn-cs"/>
                        </a:rPr>
                        <a:t>System/</a:t>
                      </a:r>
                    </a:p>
                    <a:p>
                      <a:pPr algn="ctr" fontAlgn="ctr"/>
                      <a:r>
                        <a:rPr lang="en-US" sz="1200" b="1" u="none" strike="noStrike" kern="1200" dirty="0">
                          <a:solidFill>
                            <a:schemeClr val="bg1"/>
                          </a:solidFill>
                          <a:effectLst/>
                          <a:latin typeface="+mn-lt"/>
                          <a:ea typeface="+mn-ea"/>
                          <a:cs typeface="+mn-cs"/>
                        </a:rPr>
                        <a:t>Environment</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kern="1200" dirty="0">
                          <a:solidFill>
                            <a:schemeClr val="bg1"/>
                          </a:solidFill>
                          <a:effectLst/>
                          <a:latin typeface="+mn-lt"/>
                          <a:ea typeface="+mn-ea"/>
                          <a:cs typeface="+mn-cs"/>
                        </a:rPr>
                        <a:t>Effective</a:t>
                      </a:r>
                    </a:p>
                    <a:p>
                      <a:pPr algn="ctr" fontAlgn="ctr"/>
                      <a:r>
                        <a:rPr lang="en-US" sz="1200" b="1" u="none" strike="noStrike" kern="1200" dirty="0">
                          <a:solidFill>
                            <a:schemeClr val="bg1"/>
                          </a:solidFill>
                          <a:effectLst/>
                          <a:latin typeface="+mn-lt"/>
                          <a:ea typeface="+mn-ea"/>
                          <a:cs typeface="+mn-cs"/>
                        </a:rPr>
                        <a:t>Dates</a:t>
                      </a:r>
                      <a:r>
                        <a:rPr lang="en-US" sz="1200" b="1" i="0" u="none" strike="noStrike" dirty="0">
                          <a:solidFill>
                            <a:srgbClr val="000000"/>
                          </a:solidFill>
                          <a:effectLst/>
                          <a:latin typeface="+mn-lt"/>
                        </a:rPr>
                        <a:t> </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Digital </a:t>
                      </a:r>
                    </a:p>
                    <a:p>
                      <a:pPr algn="ctr" fontAlgn="ctr"/>
                      <a:r>
                        <a:rPr lang="en-US" sz="1200" u="none" strike="noStrike" dirty="0">
                          <a:effectLst/>
                          <a:latin typeface="+mn-lt"/>
                        </a:rPr>
                        <a:t>Certificate</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MMSUI/</a:t>
                      </a:r>
                    </a:p>
                    <a:p>
                      <a:pPr algn="ctr" fontAlgn="ctr"/>
                      <a:r>
                        <a:rPr lang="en-US" sz="1200" u="none" strike="noStrike" dirty="0">
                          <a:effectLst/>
                          <a:latin typeface="+mn-lt"/>
                        </a:rPr>
                        <a:t>OSUI</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API/WAN URL</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9949176"/>
                  </a:ext>
                </a:extLst>
              </a:tr>
              <a:tr h="1110459">
                <a:tc>
                  <a:txBody>
                    <a:bodyPr/>
                    <a:lstStyle/>
                    <a:p>
                      <a:pPr lvl="0" algn="ctr" fontAlgn="ctr"/>
                      <a:r>
                        <a:rPr lang="en-US" sz="1100" u="none" strike="noStrike" dirty="0">
                          <a:effectLst/>
                          <a:latin typeface="+mn-lt"/>
                        </a:rPr>
                        <a:t>Current Prod (pre-RTC)</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FF0000"/>
                          </a:solidFill>
                          <a:effectLst/>
                          <a:latin typeface="+mn-lt"/>
                        </a:rPr>
                        <a:t>Till 12/4 23:56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100" u="sng" strike="noStrike" kern="1200" dirty="0">
                          <a:solidFill>
                            <a:schemeClr val="accent4">
                              <a:lumMod val="75000"/>
                              <a:lumOff val="25000"/>
                            </a:schemeClr>
                          </a:solidFill>
                          <a:effectLst/>
                          <a:latin typeface="+mn-lt"/>
                          <a:ea typeface="+mn-ea"/>
                          <a:cs typeface="+mn-cs"/>
                        </a:rPr>
                        <a:t>mis.ercot.com/mmsui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mis.ercot.com/osui</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1" indent="0" algn="l" defTabSz="914400" rtl="0" eaLnBrk="1" fontAlgn="ctr" latinLnBrk="0" hangingPunct="1">
                        <a:buNone/>
                      </a:pPr>
                      <a:r>
                        <a:rPr lang="en-US" sz="1100" u="sng" strike="noStrike" kern="1200" dirty="0">
                          <a:solidFill>
                            <a:schemeClr val="accent4">
                              <a:lumMod val="75000"/>
                              <a:lumOff val="25000"/>
                            </a:schemeClr>
                          </a:solidFill>
                          <a:effectLst/>
                          <a:latin typeface="+mn-lt"/>
                          <a:ea typeface="+mn-ea"/>
                          <a:cs typeface="+mn-cs"/>
                        </a:rPr>
                        <a:t>https://misapi.ercot.com/2007-08/Nodal/eEDS/EWS/</a:t>
                      </a:r>
                    </a:p>
                    <a:p>
                      <a:pPr marL="0" lvl="1" indent="0" algn="l" defTabSz="914400" rtl="0" eaLnBrk="1" fontAlgn="ctr" latinLnBrk="0" hangingPunct="1">
                        <a:buNone/>
                      </a:pP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https://api.wan.ercot.com:8443/2007-08/Nodal/eEDS/EWS/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32092"/>
                  </a:ext>
                </a:extLst>
              </a:tr>
              <a:tr h="1277789">
                <a:tc>
                  <a:txBody>
                    <a:bodyPr/>
                    <a:lstStyle/>
                    <a:p>
                      <a:pPr lvl="0" algn="ctr" fontAlgn="ctr"/>
                      <a:r>
                        <a:rPr lang="en-US" sz="1100" u="none" strike="noStrike" dirty="0">
                          <a:effectLst/>
                          <a:latin typeface="+mn-lt"/>
                        </a:rPr>
                        <a:t>RTC+B Market Trials and </a:t>
                      </a:r>
                      <a:r>
                        <a:rPr lang="en-US" sz="1100" b="1" u="none" strike="noStrike" dirty="0">
                          <a:effectLst/>
                          <a:highlight>
                            <a:srgbClr val="FFFF00"/>
                          </a:highlight>
                          <a:latin typeface="+mn-lt"/>
                        </a:rPr>
                        <a:t>Dual Submissions</a:t>
                      </a:r>
                      <a:endParaRPr lang="en-US" sz="1100" b="1" i="0" u="none" strike="noStrike" dirty="0">
                        <a:solidFill>
                          <a:srgbClr val="000000"/>
                        </a:solidFill>
                        <a:effectLst/>
                        <a:highlight>
                          <a:srgbClr val="FFFF00"/>
                        </a:highligh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FF0000"/>
                          </a:solidFill>
                          <a:effectLst/>
                          <a:latin typeface="+mn-lt"/>
                        </a:rPr>
                        <a:t>Till 12/4 23:56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 </a:t>
                      </a:r>
                    </a:p>
                    <a:p>
                      <a:pPr algn="ctr" fontAlgn="ctr"/>
                      <a:r>
                        <a:rPr lang="en-US" sz="1100" u="none" strike="noStrike" dirty="0">
                          <a:effectLst/>
                          <a:latin typeface="+mn-lt"/>
                        </a:rPr>
                        <a:t>(no change)</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https://markettrials.ercot.com/mmsui/mmsui/displayTradesLanding.action</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endParaRPr lang="en-US" sz="1100" u="none" strike="noStrike" kern="1200" dirty="0">
                        <a:solidFill>
                          <a:schemeClr val="tx1"/>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https://markettrials.ercot.com/osrui/osrui/Summary.action</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4">
                            <a:extLst>
                              <a:ext uri="{A12FA001-AC4F-418D-AE19-62706E023703}">
                                <ahyp:hlinkClr xmlns:ahyp="http://schemas.microsoft.com/office/drawing/2018/hyperlinkcolor" val="tx"/>
                              </a:ext>
                            </a:extLst>
                          </a:hlinkClick>
                        </a:rPr>
                        <a:t>https://markettrialsapi.ercot.com/NodalAPI/EWS/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5">
                            <a:extLst>
                              <a:ext uri="{A12FA001-AC4F-418D-AE19-62706E023703}">
                                <ahyp:hlinkClr xmlns:ahyp="http://schemas.microsoft.com/office/drawing/2018/hyperlinkcolor" val="tx"/>
                              </a:ext>
                            </a:extLst>
                          </a:hlinkClick>
                        </a:rPr>
                        <a:t>https://markettrialsapi.wan.ercot.com/NodalAPI/EWS/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4987621"/>
                  </a:ext>
                </a:extLst>
              </a:tr>
              <a:tr h="650627">
                <a:tc>
                  <a:txBody>
                    <a:bodyPr/>
                    <a:lstStyle/>
                    <a:p>
                      <a:pPr lvl="0" algn="ctr" fontAlgn="ctr"/>
                      <a:r>
                        <a:rPr lang="en-US" sz="1100" b="0" i="0" u="none" strike="noStrike" dirty="0">
                          <a:solidFill>
                            <a:srgbClr val="000000"/>
                          </a:solidFill>
                          <a:effectLst/>
                          <a:latin typeface="+mn-lt"/>
                        </a:rPr>
                        <a:t>RTC+B Go-Live</a:t>
                      </a:r>
                    </a:p>
                    <a:p>
                      <a:pPr lvl="0" algn="ctr" fontAlgn="ctr"/>
                      <a:r>
                        <a:rPr lang="en-US" sz="1100" b="0" i="0" u="none" strike="noStrike" dirty="0">
                          <a:solidFill>
                            <a:srgbClr val="000000"/>
                          </a:solidFill>
                          <a:effectLst/>
                          <a:latin typeface="+mn-lt"/>
                        </a:rPr>
                        <a:t>Production</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26D07C"/>
                          </a:solidFill>
                          <a:effectLst/>
                          <a:latin typeface="+mn-lt"/>
                        </a:rPr>
                        <a:t>From 12/5 00:05</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 </a:t>
                      </a:r>
                    </a:p>
                    <a:p>
                      <a:pPr algn="ctr" fontAlgn="ctr"/>
                      <a:r>
                        <a:rPr lang="en-US" sz="1100" u="none" strike="noStrike" dirty="0">
                          <a:effectLst/>
                          <a:latin typeface="+mn-lt"/>
                        </a:rPr>
                        <a:t>(no change)</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100" u="sng" strike="noStrike" kern="1200" dirty="0">
                          <a:solidFill>
                            <a:schemeClr val="accent4">
                              <a:lumMod val="75000"/>
                              <a:lumOff val="25000"/>
                            </a:schemeClr>
                          </a:solidFill>
                          <a:effectLst/>
                          <a:latin typeface="+mn-lt"/>
                          <a:ea typeface="+mn-ea"/>
                          <a:cs typeface="+mn-cs"/>
                        </a:rPr>
                        <a:t>mis.ercot.com/mmsui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mis.ercot.com/osui</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100" dirty="0">
                          <a:hlinkClick r:id="rId6" tooltip="https://misapi.ercot.com/nodalapi/ews/"/>
                        </a:rPr>
                        <a:t>https://misapi.ercot.com/NodalAPI/EWS/</a:t>
                      </a:r>
                      <a:br>
                        <a:rPr lang="sv-SE" sz="1100" dirty="0"/>
                      </a:br>
                      <a:r>
                        <a:rPr lang="sv-SE" sz="1100" dirty="0">
                          <a:hlinkClick r:id="rId7" tooltip="https://api.wan.ercot.com/nodalapi/ews/"/>
                        </a:rPr>
                        <a:t>https://api.wan.ercot.com/NodalAPI/EWS/</a:t>
                      </a:r>
                      <a:endParaRPr lang="en-US" sz="1100" b="1"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7520831"/>
                  </a:ext>
                </a:extLst>
              </a:tr>
            </a:tbl>
          </a:graphicData>
        </a:graphic>
      </p:graphicFrame>
      <p:sp>
        <p:nvSpPr>
          <p:cNvPr id="3" name="TextBox 2">
            <a:extLst>
              <a:ext uri="{FF2B5EF4-FFF2-40B4-BE49-F238E27FC236}">
                <a16:creationId xmlns:a16="http://schemas.microsoft.com/office/drawing/2014/main" id="{93A60815-2510-8904-D688-366C6D839C6C}"/>
              </a:ext>
            </a:extLst>
          </p:cNvPr>
          <p:cNvSpPr txBox="1"/>
          <p:nvPr/>
        </p:nvSpPr>
        <p:spPr>
          <a:xfrm>
            <a:off x="193705" y="4524221"/>
            <a:ext cx="8756589"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8"/>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endParaRPr lang="en-US" sz="1600" dirty="0"/>
          </a:p>
          <a:p>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Any Market submissions submitted into RTC+B Market Trials before December 1, 2025, will be deleted in preparation for Go-Live***</a:t>
            </a:r>
          </a:p>
        </p:txBody>
      </p:sp>
    </p:spTree>
    <p:extLst>
      <p:ext uri="{BB962C8B-B14F-4D97-AF65-F5344CB8AC3E}">
        <p14:creationId xmlns:p14="http://schemas.microsoft.com/office/powerpoint/2010/main" val="2411558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D5A4-0D0E-E637-67BB-920391F235C8}"/>
              </a:ext>
            </a:extLst>
          </p:cNvPr>
          <p:cNvSpPr>
            <a:spLocks noGrp="1"/>
          </p:cNvSpPr>
          <p:nvPr>
            <p:ph type="title"/>
          </p:nvPr>
        </p:nvSpPr>
        <p:spPr/>
        <p:txBody>
          <a:bodyPr/>
          <a:lstStyle/>
          <a:p>
            <a:r>
              <a:rPr lang="en-US" dirty="0"/>
              <a:t>RTC+B Go-Live - Listener Requests and Setup</a:t>
            </a:r>
            <a:br>
              <a:rPr lang="en-US" dirty="0"/>
            </a:br>
            <a:endParaRPr lang="en-US" dirty="0"/>
          </a:p>
        </p:txBody>
      </p:sp>
      <p:sp>
        <p:nvSpPr>
          <p:cNvPr id="3" name="Content Placeholder 2">
            <a:extLst>
              <a:ext uri="{FF2B5EF4-FFF2-40B4-BE49-F238E27FC236}">
                <a16:creationId xmlns:a16="http://schemas.microsoft.com/office/drawing/2014/main" id="{864EEBDC-60EB-234D-8ED3-E1C05B6CB75D}"/>
              </a:ext>
            </a:extLst>
          </p:cNvPr>
          <p:cNvSpPr>
            <a:spLocks noGrp="1"/>
          </p:cNvSpPr>
          <p:nvPr>
            <p:ph idx="1"/>
          </p:nvPr>
        </p:nvSpPr>
        <p:spPr>
          <a:xfrm>
            <a:off x="228600" y="565447"/>
            <a:ext cx="8534400" cy="5280822"/>
          </a:xfrm>
        </p:spPr>
        <p:txBody>
          <a:bodyPr/>
          <a:lstStyle/>
          <a:p>
            <a:pPr marL="0" indent="0">
              <a:buNone/>
            </a:pPr>
            <a:r>
              <a:rPr lang="en-US" dirty="0"/>
              <a:t>	ERCOT will not copy current prod listener URLs (pre- RTC) to RTCB environment where ERCOT is going to cutover on Dec 4-5</a:t>
            </a:r>
            <a:r>
              <a:rPr lang="en-US" baseline="30000" dirty="0"/>
              <a:t>th.</a:t>
            </a:r>
          </a:p>
          <a:p>
            <a:pPr marL="0" indent="0">
              <a:buNone/>
            </a:pPr>
            <a:endParaRPr lang="en-US" dirty="0"/>
          </a:p>
          <a:p>
            <a:pPr marL="0" indent="0">
              <a:buNone/>
            </a:pPr>
            <a:r>
              <a:rPr lang="en-US" b="1" u="sng" dirty="0"/>
              <a:t>Few Scenarios of Listener request form submission</a:t>
            </a:r>
            <a:r>
              <a:rPr lang="en-US" dirty="0"/>
              <a:t>:</a:t>
            </a:r>
          </a:p>
          <a:p>
            <a:pPr marL="0" indent="0">
              <a:buNone/>
            </a:pPr>
            <a:r>
              <a:rPr lang="en-US" dirty="0"/>
              <a:t> </a:t>
            </a:r>
          </a:p>
          <a:p>
            <a:r>
              <a:rPr lang="en-US" sz="1400" dirty="0"/>
              <a:t>If MPs don't have Listener Setup in RTCB environment, we request MPs to submit the Listener URLs Request form </a:t>
            </a:r>
            <a:r>
              <a:rPr lang="en-US" sz="1400" b="1" dirty="0">
                <a:highlight>
                  <a:srgbClr val="FFFF00"/>
                </a:highlight>
              </a:rPr>
              <a:t>by 12/01/2025</a:t>
            </a:r>
            <a:r>
              <a:rPr lang="en-US" sz="1400" dirty="0">
                <a:highlight>
                  <a:srgbClr val="FFFF00"/>
                </a:highlight>
              </a:rPr>
              <a:t>,</a:t>
            </a:r>
            <a:r>
              <a:rPr lang="en-US" sz="1400" dirty="0"/>
              <a:t> to configure listeners in RTCB environment.</a:t>
            </a:r>
          </a:p>
          <a:p>
            <a:r>
              <a:rPr lang="en-US" sz="1400" dirty="0"/>
              <a:t>If MPs already have listener URLs setup in RTCB environment and MPs want to continue to receive notification messages on same Listener URLs after go live, then MPs don’t have to submit listener URLs request form to configure in RTCB environment.</a:t>
            </a:r>
          </a:p>
          <a:p>
            <a:r>
              <a:rPr lang="en-US" sz="1400" dirty="0"/>
              <a:t>If MPs want to use current prod listener URLs (pre- RTC) after RTCB go live, we still want to request MPs to submit listener URLs request form </a:t>
            </a:r>
            <a:r>
              <a:rPr lang="en-US" sz="1400" b="1" dirty="0">
                <a:highlight>
                  <a:srgbClr val="FFFF00"/>
                </a:highlight>
              </a:rPr>
              <a:t>by 12/01/2025 </a:t>
            </a:r>
            <a:r>
              <a:rPr lang="en-US" sz="1400" dirty="0"/>
              <a:t>to configure into RTCB environment.</a:t>
            </a:r>
          </a:p>
          <a:p>
            <a:r>
              <a:rPr lang="en-US" sz="1400" dirty="0"/>
              <a:t>Once we configure listener URLs in RTCB environment, we will start sending notification messages from RTCB environment, if you don’t want receive notification messages from RTCB environment you can request us to DISABLE sending notification messages until go live. After go live we can ENABLE to send notification messages on configured listener URLs.</a:t>
            </a:r>
          </a:p>
          <a:p>
            <a:pPr marL="0" indent="0">
              <a:buNone/>
            </a:pPr>
            <a:endParaRPr lang="en-US" sz="1600" dirty="0"/>
          </a:p>
          <a:p>
            <a:pPr marL="0" indent="0">
              <a:buNone/>
            </a:pPr>
            <a:r>
              <a:rPr lang="en-US" sz="1600" dirty="0"/>
              <a:t>More details you can refer Market Notice: </a:t>
            </a:r>
            <a:r>
              <a:rPr lang="en-US" sz="1600" dirty="0">
                <a:hlinkClick r:id="rId2"/>
              </a:rPr>
              <a:t>M-B111325-01 RTC+B: ERCOT API/XML Interface Listener Setup for QSEs without Resources</a:t>
            </a:r>
            <a:endParaRPr lang="en-US" sz="1600" dirty="0"/>
          </a:p>
          <a:p>
            <a:endParaRPr lang="en-US" dirty="0"/>
          </a:p>
        </p:txBody>
      </p:sp>
      <p:sp>
        <p:nvSpPr>
          <p:cNvPr id="4" name="Slide Number Placeholder 3">
            <a:extLst>
              <a:ext uri="{FF2B5EF4-FFF2-40B4-BE49-F238E27FC236}">
                <a16:creationId xmlns:a16="http://schemas.microsoft.com/office/drawing/2014/main" id="{1FEB911E-C597-AB43-FF12-360D967C45E9}"/>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468819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767AC-5724-E3D6-BFA4-A18550D17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AD189-1898-601E-3308-9522F2481856}"/>
              </a:ext>
            </a:extLst>
          </p:cNvPr>
          <p:cNvSpPr>
            <a:spLocks noGrp="1"/>
          </p:cNvSpPr>
          <p:nvPr>
            <p:ph type="title"/>
          </p:nvPr>
        </p:nvSpPr>
        <p:spPr>
          <a:xfrm>
            <a:off x="381000" y="243682"/>
            <a:ext cx="8458200" cy="962818"/>
          </a:xfrm>
        </p:spPr>
        <p:txBody>
          <a:bodyPr/>
          <a:lstStyle/>
          <a:p>
            <a:r>
              <a:rPr lang="en-US" sz="2000" dirty="0"/>
              <a:t>RTC+B – Go-Live API URL changes - FAQ</a:t>
            </a:r>
          </a:p>
        </p:txBody>
      </p:sp>
      <p:sp>
        <p:nvSpPr>
          <p:cNvPr id="4" name="Slide Number Placeholder 3">
            <a:extLst>
              <a:ext uri="{FF2B5EF4-FFF2-40B4-BE49-F238E27FC236}">
                <a16:creationId xmlns:a16="http://schemas.microsoft.com/office/drawing/2014/main" id="{30659D5A-78B0-A11B-B9A0-4BF33CEDF2A2}"/>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srgbClr val="7C858C"/>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srgbClr val="7C858C"/>
              </a:solidFill>
              <a:effectLst/>
              <a:uLnTx/>
              <a:uFillTx/>
              <a:latin typeface="Arial"/>
              <a:ea typeface="+mn-ea"/>
              <a:cs typeface="+mn-cs"/>
            </a:endParaRPr>
          </a:p>
        </p:txBody>
      </p:sp>
      <p:sp>
        <p:nvSpPr>
          <p:cNvPr id="6" name="Content Placeholder 5">
            <a:extLst>
              <a:ext uri="{FF2B5EF4-FFF2-40B4-BE49-F238E27FC236}">
                <a16:creationId xmlns:a16="http://schemas.microsoft.com/office/drawing/2014/main" id="{60A753B2-CD3B-CF55-296E-B6999059202F}"/>
              </a:ext>
            </a:extLst>
          </p:cNvPr>
          <p:cNvSpPr>
            <a:spLocks noGrp="1"/>
          </p:cNvSpPr>
          <p:nvPr>
            <p:ph idx="1"/>
          </p:nvPr>
        </p:nvSpPr>
        <p:spPr/>
        <p:txBody>
          <a:bodyPr/>
          <a:lstStyle/>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API URLs port numbers are not changed but we do support WAN API end point URL on default port 443. ERCOT encourages QSEs to use default port for WAN API end point URL.</a:t>
            </a: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DNS and IP Addresses remain same as Pre-RTC.</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3"/>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dirty="0"/>
          </a:p>
          <a:p>
            <a:pPr marL="0" indent="0">
              <a:buNone/>
            </a:pPr>
            <a:r>
              <a:rPr lang="en-US" dirty="0"/>
              <a:t> </a:t>
            </a:r>
          </a:p>
        </p:txBody>
      </p:sp>
      <p:pic>
        <p:nvPicPr>
          <p:cNvPr id="8" name="Picture 7">
            <a:extLst>
              <a:ext uri="{FF2B5EF4-FFF2-40B4-BE49-F238E27FC236}">
                <a16:creationId xmlns:a16="http://schemas.microsoft.com/office/drawing/2014/main" id="{C8D6090F-CA57-7483-7604-F941D74B9A90}"/>
              </a:ext>
            </a:extLst>
          </p:cNvPr>
          <p:cNvPicPr>
            <a:picLocks noChangeAspect="1"/>
          </p:cNvPicPr>
          <p:nvPr/>
        </p:nvPicPr>
        <p:blipFill>
          <a:blip r:embed="rId4"/>
          <a:stretch>
            <a:fillRect/>
          </a:stretch>
        </p:blipFill>
        <p:spPr>
          <a:xfrm>
            <a:off x="560437" y="3991897"/>
            <a:ext cx="8023125" cy="1944286"/>
          </a:xfrm>
          <a:prstGeom prst="rect">
            <a:avLst/>
          </a:prstGeom>
        </p:spPr>
      </p:pic>
    </p:spTree>
    <p:extLst>
      <p:ext uri="{BB962C8B-B14F-4D97-AF65-F5344CB8AC3E}">
        <p14:creationId xmlns:p14="http://schemas.microsoft.com/office/powerpoint/2010/main" val="2705491665"/>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5f527160-b6a2-448e-b210-55bbe2178a90"/>
    <ds:schemaRef ds:uri="8d5ee879-813f-4fb9-b7c2-a59846c21aeb"/>
    <ds:schemaRef ds:uri="c34af464-7aa1-4edd-9be4-83dffc1cb926"/>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B39F2F4-47B2-4966-9217-61E5C243B270}">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8704</TotalTime>
  <Words>2392</Words>
  <Application>Microsoft Office PowerPoint</Application>
  <PresentationFormat>On-screen Show (4:3)</PresentationFormat>
  <Paragraphs>270</Paragraphs>
  <Slides>20</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Courier New</vt:lpstr>
      <vt:lpstr>Symbol</vt:lpstr>
      <vt:lpstr>Wingdings</vt:lpstr>
      <vt:lpstr>Cover Slide</vt:lpstr>
      <vt:lpstr>Horizontal Theme</vt:lpstr>
      <vt:lpstr>PowerPoint Presentation</vt:lpstr>
      <vt:lpstr>Agenda</vt:lpstr>
      <vt:lpstr>RTC+B – Parallel Operations</vt:lpstr>
      <vt:lpstr>RTC+B – Parallel Operations – Current State of ERCOT and QSE ICCP/EMS Systems Setup</vt:lpstr>
      <vt:lpstr>ICCP/EMS Go-Live Cutover Key Steps</vt:lpstr>
      <vt:lpstr>QSEs RTC+B Systems configurations for Go-Live</vt:lpstr>
      <vt:lpstr>MMS/Outage Submissions – Go-Live Systems configurations</vt:lpstr>
      <vt:lpstr>RTC+B Go-Live - Listener Requests and Setup </vt:lpstr>
      <vt:lpstr>RTC+B – Go-Live API URL changes - FAQ</vt:lpstr>
      <vt:lpstr>RTC+B Cutover Timeline - MMS/OS submission systems</vt:lpstr>
      <vt:lpstr>Example of cutover planning – DAM submissions  </vt:lpstr>
      <vt:lpstr>RTC+B Dual Submissions References</vt:lpstr>
      <vt:lpstr>RTC+B - Go-Live Cutover - Communication</vt:lpstr>
      <vt:lpstr>Pre-RTC Production System status after RTC Go-Live</vt:lpstr>
      <vt:lpstr>RTC+B – Go-Live Cutover Plan Review</vt:lpstr>
      <vt:lpstr>RTC+B - Go-Live ERCOT/QSE Systems Cutover Sequence</vt:lpstr>
      <vt:lpstr>RTC+B – Cutover Plan – Key Steps</vt:lpstr>
      <vt:lpstr>RTC+B – Cutback Plan Review</vt:lpstr>
      <vt:lpstr>RTC+B – Go-Live Cutover Plan Deeper Dive Timelines/Details</vt:lpstr>
      <vt:lpstr>RTC+B – Go-Live Cutover Plan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49</cp:revision>
  <cp:lastPrinted>2017-10-10T21:31:05Z</cp:lastPrinted>
  <dcterms:created xsi:type="dcterms:W3CDTF">2016-01-21T15:20:31Z</dcterms:created>
  <dcterms:modified xsi:type="dcterms:W3CDTF">2025-11-20T18:00:46Z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ActionId">
    <vt:lpwstr>c62e7908-7660-43a6-b1c8-5c5c95dc1f11</vt:lpwstr>
  </property>
  <property fmtid="{D5CDD505-2E9C-101B-9397-08002B2CF9AE}" pid="4" name="MSIP_Label_7084cbda-52b8-46fb-a7b7-cb5bd465ed85_SetDate">
    <vt:lpwstr>2023-05-09T20:19:39Z</vt:lpwstr>
  </property>
  <property fmtid="{D5CDD505-2E9C-101B-9397-08002B2CF9AE}" pid="5" name="MSIP_Label_7084cbda-52b8-46fb-a7b7-cb5bd465ed85_Name">
    <vt:lpwstr>Internal</vt:lpwstr>
  </property>
  <property fmtid="{D5CDD505-2E9C-101B-9397-08002B2CF9AE}" pid="6" name="MSIP_Label_7084cbda-52b8-46fb-a7b7-cb5bd465ed85_ContentBits">
    <vt:lpwstr>0</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Method">
    <vt:lpwstr>Standard</vt:lpwstr>
  </property>
  <property fmtid="{D5CDD505-2E9C-101B-9397-08002B2CF9AE}" pid="9" name="ContentTypeId">
    <vt:lpwstr>0x0101009AF51A5998F0944EA03AB587B5B58FD3</vt:lpwstr>
  </property>
  <property fmtid="{D5CDD505-2E9C-101B-9397-08002B2CF9AE}" pid="10" name="MediaServiceImageTags">
    <vt:lpwstr/>
  </property>
</Properties>
</file>