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  <p:sldMasterId id="2147483665" r:id="rId7"/>
  </p:sldMasterIdLst>
  <p:notesMasterIdLst>
    <p:notesMasterId r:id="rId21"/>
  </p:notesMasterIdLst>
  <p:handoutMasterIdLst>
    <p:handoutMasterId r:id="rId22"/>
  </p:handoutMasterIdLst>
  <p:sldIdLst>
    <p:sldId id="260" r:id="rId8"/>
    <p:sldId id="2688" r:id="rId9"/>
    <p:sldId id="2711" r:id="rId10"/>
    <p:sldId id="2745" r:id="rId11"/>
    <p:sldId id="2748" r:id="rId12"/>
    <p:sldId id="306" r:id="rId13"/>
    <p:sldId id="2720" r:id="rId14"/>
    <p:sldId id="2749" r:id="rId15"/>
    <p:sldId id="2750" r:id="rId16"/>
    <p:sldId id="2746" r:id="rId17"/>
    <p:sldId id="2742" r:id="rId18"/>
    <p:sldId id="2747" r:id="rId19"/>
    <p:sldId id="2699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3204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93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5325"/>
            <a:ext cx="6188075" cy="3481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2205">
              <a:defRPr/>
            </a:pPr>
            <a:fld id="{F62AC51D-6DAA-4455-8EA7-D54B64909A85}" type="slidenum">
              <a:rPr lang="en-US">
                <a:solidFill>
                  <a:prstClr val="black"/>
                </a:solidFill>
                <a:latin typeface="Calibri"/>
              </a:rPr>
              <a:pPr defTabSz="912205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3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3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182880" rIns="274320" bIns="18288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51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56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8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4290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44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800600"/>
            <a:ext cx="113792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19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53684"/>
            <a:ext cx="113792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4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38601"/>
            <a:ext cx="11120581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219202"/>
            <a:ext cx="110744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69631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36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2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838200"/>
            <a:ext cx="44704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31515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043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1982081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8855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094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22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03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91968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543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230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685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324600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299284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86803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96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0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0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image" Target="../media/image4.svg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F737C3E-B8C6-3479-C42C-1589CDA47C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666" y="2837923"/>
            <a:ext cx="3558291" cy="14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73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26080" y="6477005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27BBE96-0B6E-DC6F-634C-1066027ADE9F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316238" y="6296044"/>
            <a:ext cx="1248477" cy="5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43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is.ercot.com/secure/data-products/grid/modeling?id=np3-307-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ercot.com/services/comm/mkt_notices/M-A092624-04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Relationship Id="rId4" Type="http://schemas.openxmlformats.org/officeDocument/2006/relationships/hyperlink" Target="Mapping%20Document%20Between%20Combo%20and%20Single-Model%20Name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pping%20Document%20Between%20Combo%20and%20Single-Model%20Names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819400"/>
            <a:ext cx="56460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NDSWG Meeting</a:t>
            </a:r>
          </a:p>
          <a:p>
            <a:r>
              <a:rPr lang="en-US" sz="4000" dirty="0">
                <a:solidFill>
                  <a:schemeClr val="tx2"/>
                </a:solidFill>
              </a:rPr>
              <a:t>November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B3717-4B86-6F49-9409-D12638F73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D8B05-45AC-86B7-FB96-B88135B29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35D8B-FF6D-3B23-650E-D7BFDFBD1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sz="4000" dirty="0"/>
              <a:t>RTC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Go Live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RTC Models available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SOTE Future cases</a:t>
            </a:r>
          </a:p>
          <a:p>
            <a:r>
              <a:rPr lang="en-US" sz="4000" dirty="0">
                <a:solidFill>
                  <a:srgbClr val="FF0000"/>
                </a:solidFill>
              </a:rPr>
              <a:t>CIM 16 update</a:t>
            </a:r>
          </a:p>
          <a:p>
            <a:r>
              <a:rPr lang="en-US" sz="4000" dirty="0"/>
              <a:t>Election for 2026 Chair/Vice Chair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3C5FE-0B35-B0DA-B839-096015454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58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0A8BC-0883-00D8-5282-6572C7BBB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E24D6-DA65-6017-00AB-B4DE8E59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CIM 16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5A725-C3A0-3E45-39CB-3E2B6840D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dirty="0"/>
              <a:t>Siemens have released the first CIM 16 version of NMMS</a:t>
            </a:r>
          </a:p>
          <a:p>
            <a:r>
              <a:rPr lang="en-US" dirty="0"/>
              <a:t>Modeling found issues with the build and expecting another release</a:t>
            </a:r>
          </a:p>
          <a:p>
            <a:r>
              <a:rPr lang="en-US" dirty="0"/>
              <a:t>Market Release for testing is by the end of the year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2D4FF3-A40E-2A4D-2582-6994B2749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3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C6E21-EF4D-DF47-9A2C-54237B7C3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E0CD9-E475-1FDE-BF94-588D1D9C3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A338-AE8B-250F-FB75-04F222E45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sz="4000" dirty="0"/>
              <a:t>RTC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Go Live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RTC Models available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SOTE Future cases</a:t>
            </a:r>
          </a:p>
          <a:p>
            <a:r>
              <a:rPr lang="en-US" sz="4000" dirty="0"/>
              <a:t>CIM 16 update</a:t>
            </a:r>
          </a:p>
          <a:p>
            <a:r>
              <a:rPr lang="en-US" sz="4000" dirty="0">
                <a:solidFill>
                  <a:srgbClr val="FF0000"/>
                </a:solidFill>
              </a:rPr>
              <a:t>Election for 2026 Chair/Vice Chair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5C950C-E8A7-F9B6-0333-EB0506080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43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0FFB2-8862-56ED-12E3-B0328D9A6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1F69E-85F2-B068-B423-99EDA742F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EE2CC-9730-95E1-158B-03DA5F42F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2667000"/>
            <a:ext cx="4622800" cy="83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/>
              <a:t>Open Discussion…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F6D98B-B28C-9790-8B74-E88D72255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0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EE9C3-5E28-C818-7B82-FD0FEA75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Antitrust Admonition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2AC3B1-356E-3C8F-4FC8-A42D698DB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8868" y="762000"/>
            <a:ext cx="10314263" cy="54102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C2FCC-FEA1-BB84-8930-B24DF6BDF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9B209-875F-1C79-2D5D-9F91F1096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DD85B-5407-576F-DC14-A852892BF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9A8D3-4204-C613-570B-7A46B378C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sz="4000" dirty="0"/>
              <a:t>RTC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Go Live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RTC Models available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SOTE Future cases</a:t>
            </a:r>
          </a:p>
          <a:p>
            <a:r>
              <a:rPr lang="en-US" sz="4000" dirty="0"/>
              <a:t>CIM 16 update</a:t>
            </a:r>
          </a:p>
          <a:p>
            <a:r>
              <a:rPr lang="en-US" sz="4000" dirty="0"/>
              <a:t>Election for 2026 Chair/Vice Chair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78CD1-16BB-BA56-E657-E5CD05A6F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70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2C9EB-2C77-A403-39F3-A050037B1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948C2-F89C-E1EC-35BA-3F5E4E782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8342D-6447-B471-EAA9-91AACFE22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RTC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Go Live Update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RTC Models available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SOTE Future cases</a:t>
            </a:r>
          </a:p>
          <a:p>
            <a:r>
              <a:rPr lang="en-US" sz="4000" dirty="0"/>
              <a:t>CIM 16 update</a:t>
            </a:r>
          </a:p>
          <a:p>
            <a:r>
              <a:rPr lang="en-US" sz="4000" dirty="0"/>
              <a:t>Election for 2026 Chair/Vice Chair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CF26E-11B7-2220-7EFB-F2D093625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13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09F66-3E22-2C62-8C78-3E518A803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50BC6-A022-369B-59A4-A00181C59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 Go 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74EB5-C3E8-B3CE-97E1-4CD990B87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sz="4000" dirty="0"/>
              <a:t>RTC+B Go Live date is December 5, 2025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December ML1 non RTC+B model will be loaded on December 3, 2025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December ML1 RTC+B will be loaded on December 5, 2025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2AD16-94E5-271A-64C5-DA502C678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57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Full and Redacted Representations of RTC+B Model Posted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990600"/>
            <a:ext cx="12192000" cy="838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/>
              <a:t>ERCOT has posted full and redacted RTC models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B7905F55-6CCF-B2DF-5B33-0043B87AFB45}"/>
              </a:ext>
            </a:extLst>
          </p:cNvPr>
          <p:cNvSpPr txBox="1">
            <a:spLocks/>
          </p:cNvSpPr>
          <p:nvPr/>
        </p:nvSpPr>
        <p:spPr>
          <a:xfrm>
            <a:off x="355600" y="2286001"/>
            <a:ext cx="11379200" cy="20574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Redacted RTC models are posted to </a:t>
            </a:r>
            <a:r>
              <a:rPr lang="en-US" dirty="0">
                <a:solidFill>
                  <a:srgbClr val="5B6770"/>
                </a:solidFill>
                <a:latin typeface="Arial" panose="020B0604020202020204"/>
              </a:rPr>
              <a:t>the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hlinkClick r:id="rId3"/>
              </a:rPr>
              <a:t>Redacted Network Operations Test Model and Difference Report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Full models for TDSPs are posted in the NMMS Citrix Postings location:</a:t>
            </a:r>
          </a:p>
          <a:p>
            <a:pPr lvl="1"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Located in the </a:t>
            </a:r>
            <a:r>
              <a:rPr lang="en-US" sz="2000" i="1" u="sng" dirty="0">
                <a:solidFill>
                  <a:srgbClr val="5B6770"/>
                </a:solidFill>
              </a:rPr>
              <a:t>ECEII_NMMS_45_DAY_POSTINGS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folder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A4716E-E4F0-2A74-5FFB-76969CA0B0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4343401"/>
            <a:ext cx="7608392" cy="82443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4A83608-7DB9-E4C9-85DC-5EEE3036F819}"/>
              </a:ext>
            </a:extLst>
          </p:cNvPr>
          <p:cNvSpPr/>
          <p:nvPr/>
        </p:nvSpPr>
        <p:spPr>
          <a:xfrm>
            <a:off x="7315168" y="4869954"/>
            <a:ext cx="444532" cy="3035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7CD4A4-D306-5DF5-596E-8C6E09F5ACA4}"/>
              </a:ext>
            </a:extLst>
          </p:cNvPr>
          <p:cNvSpPr txBox="1"/>
          <p:nvPr/>
        </p:nvSpPr>
        <p:spPr>
          <a:xfrm>
            <a:off x="7137400" y="5575012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For the December ML1 models, the “RTC” string will be used to identify the RTC model.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10FD49-C1F0-0EC1-90F9-9BDEDA01B232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7537434" y="5173459"/>
            <a:ext cx="463566" cy="395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919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8E463-793E-F134-5CA7-EBB448C2A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4F912-2F55-A56E-F531-A9F8022F0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SOTE Future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13A9A-4F90-CE18-8651-9F39C53DB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sz="4000" dirty="0"/>
              <a:t>RTC+B SOTE available starting October 6 2025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February ML1 2026 model available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ESRs transition from “combo” to “single” model representation</a:t>
            </a:r>
            <a:endParaRPr lang="en-US" sz="2800" dirty="0">
              <a:hlinkClick r:id="rId2"/>
            </a:endParaRPr>
          </a:p>
          <a:p>
            <a:pPr marL="457200" lvl="1" indent="0" algn="ctr">
              <a:buNone/>
            </a:pPr>
            <a:r>
              <a:rPr lang="en-US" dirty="0">
                <a:hlinkClick r:id="rId2"/>
              </a:rPr>
              <a:t>https://www.ercot.com/services/comm/mkt_notices/M-A092624-04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7FEC65-B59A-CBE6-D61A-C71C96C43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879ADA-B3F0-EF61-93B5-B335EE28F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381" y="3467099"/>
            <a:ext cx="2715462" cy="21644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D464A0-43E4-85CB-018A-F6A83C5A94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5018" y="3167760"/>
            <a:ext cx="1912120" cy="2847244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435B19AF-0B32-0337-3931-B9CD823D89EA}"/>
              </a:ext>
            </a:extLst>
          </p:cNvPr>
          <p:cNvSpPr/>
          <p:nvPr/>
        </p:nvSpPr>
        <p:spPr>
          <a:xfrm>
            <a:off x="5452782" y="4242547"/>
            <a:ext cx="1606924" cy="4773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77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BE2F9-D11E-D3DD-8F64-371EE0DA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TSPs Must Adjust to New ESR Names in Telemetry “Echo Points”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0A606-1AAA-6141-408A-BA18244D0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914399"/>
          </a:xfrm>
        </p:spPr>
        <p:txBody>
          <a:bodyPr lIns="91440" tIns="45720" rIns="91440" bIns="45720" anchor="t"/>
          <a:lstStyle/>
          <a:p>
            <a:pPr marL="0" indent="0" algn="ctr">
              <a:buNone/>
            </a:pPr>
            <a:r>
              <a:rPr lang="en-US" sz="3200" dirty="0"/>
              <a:t>Telemetry available to TDSPs will change due to new ESR names and transition to single-model representation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73186-201D-1FB8-EFC9-A11B8195B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E7FD28-2D19-FA7C-8471-08F8D6314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164" y="2046159"/>
            <a:ext cx="6768766" cy="2047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C81B2DD-DC2B-9312-3BFF-BE77AC7A7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2609" y="4599196"/>
            <a:ext cx="6655356" cy="1192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854C77-D224-2CB1-FB46-DB94DF0C643F}"/>
              </a:ext>
            </a:extLst>
          </p:cNvPr>
          <p:cNvSpPr txBox="1"/>
          <p:nvPr/>
        </p:nvSpPr>
        <p:spPr>
          <a:xfrm>
            <a:off x="762000" y="2839263"/>
            <a:ext cx="1394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Pre-RTC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C0C624-C2EA-EFA3-76F6-51D7050309DB}"/>
              </a:ext>
            </a:extLst>
          </p:cNvPr>
          <p:cNvSpPr txBox="1"/>
          <p:nvPr/>
        </p:nvSpPr>
        <p:spPr>
          <a:xfrm>
            <a:off x="1343890" y="4896674"/>
            <a:ext cx="812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RTC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0F86B7-278E-D4C4-5BFD-0D0E428974F9}"/>
              </a:ext>
            </a:extLst>
          </p:cNvPr>
          <p:cNvSpPr txBox="1"/>
          <p:nvPr/>
        </p:nvSpPr>
        <p:spPr>
          <a:xfrm>
            <a:off x="8937964" y="3438525"/>
            <a:ext cx="294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400" i="1"/>
            </a:lvl1pPr>
          </a:lstStyle>
          <a:p>
            <a:pPr algn="ctr"/>
            <a:r>
              <a:rPr lang="en-US" sz="1800"/>
              <a:t>TSPs incorporating ESR telemetry in their real-time applications must account for changes due to RTC battery modeling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4271D-A88D-E673-2FD4-F168BD69AC3F}"/>
              </a:ext>
            </a:extLst>
          </p:cNvPr>
          <p:cNvSpPr txBox="1"/>
          <p:nvPr/>
        </p:nvSpPr>
        <p:spPr>
          <a:xfrm>
            <a:off x="9258710" y="5899354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hlinkClick r:id="rId4" action="ppaction://hlinkfile"/>
              </a:rPr>
              <a:t>Mapping Document Between Combo and Single-Model Names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6034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6CE39-BA6E-83DD-D8EE-C243D5486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F4696-8582-6633-8609-93153E2D2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Echo Points – Locating Single-Model Telemetry in NMMS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6C65B4B-1702-AA09-01A6-AC396C50D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4476" r="27655"/>
          <a:stretch>
            <a:fillRect/>
          </a:stretch>
        </p:blipFill>
        <p:spPr>
          <a:xfrm>
            <a:off x="361950" y="2010232"/>
            <a:ext cx="5229226" cy="416633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F7EB6-0D9C-F46D-920B-BA55B5FDB6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1DECD3D-D7DA-6B9A-29A4-63E9A0D88BC4}"/>
              </a:ext>
            </a:extLst>
          </p:cNvPr>
          <p:cNvCxnSpPr>
            <a:cxnSpLocks/>
          </p:cNvCxnSpPr>
          <p:nvPr/>
        </p:nvCxnSpPr>
        <p:spPr>
          <a:xfrm flipH="1">
            <a:off x="1905000" y="2796346"/>
            <a:ext cx="4038600" cy="8036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749E78C-6BBB-C069-54D9-1E7657D583C3}"/>
              </a:ext>
            </a:extLst>
          </p:cNvPr>
          <p:cNvSpPr txBox="1"/>
          <p:nvPr/>
        </p:nvSpPr>
        <p:spPr>
          <a:xfrm>
            <a:off x="5721145" y="2334681"/>
            <a:ext cx="5734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Single-model telemetry is temporarily located underneath a </a:t>
            </a:r>
            <a:r>
              <a:rPr lang="en-US" b="1" i="1" dirty="0" err="1"/>
              <a:t>GenericEquipment</a:t>
            </a:r>
            <a:r>
              <a:rPr lang="en-US" dirty="0"/>
              <a:t> instance with the same name as the future ESR.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967971A-F4E6-9AD7-5EEC-23D8BAB21630}"/>
              </a:ext>
            </a:extLst>
          </p:cNvPr>
          <p:cNvSpPr/>
          <p:nvPr/>
        </p:nvSpPr>
        <p:spPr>
          <a:xfrm>
            <a:off x="1556356" y="5056647"/>
            <a:ext cx="3684238" cy="2952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FD60F63-A3CB-8F43-3F4E-B657B3A58670}"/>
              </a:ext>
            </a:extLst>
          </p:cNvPr>
          <p:cNvSpPr txBox="1">
            <a:spLocks/>
          </p:cNvSpPr>
          <p:nvPr/>
        </p:nvSpPr>
        <p:spPr>
          <a:xfrm>
            <a:off x="406400" y="958041"/>
            <a:ext cx="11379200" cy="10274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/>
              <a:t>TDSPs can access single-model ESR telemetry via NMMS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6D8C90-4D0E-21A6-26BA-5943D87D45E3}"/>
              </a:ext>
            </a:extLst>
          </p:cNvPr>
          <p:cNvSpPr txBox="1"/>
          <p:nvPr/>
        </p:nvSpPr>
        <p:spPr>
          <a:xfrm>
            <a:off x="5897357" y="5153166"/>
            <a:ext cx="5381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mapping between combo and single model names can be found </a:t>
            </a:r>
            <a:r>
              <a:rPr lang="en-US" dirty="0">
                <a:hlinkClick r:id="rId3" action="ppaction://hlinkfile"/>
              </a:rPr>
              <a:t>here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62C5FF-BFA7-BD04-B7FD-3F1C038DCCE6}"/>
              </a:ext>
            </a:extLst>
          </p:cNvPr>
          <p:cNvSpPr txBox="1"/>
          <p:nvPr/>
        </p:nvSpPr>
        <p:spPr>
          <a:xfrm>
            <a:off x="6213270" y="3876278"/>
            <a:ext cx="474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ICCP string of the echo points are identifiable by the “E” prefix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7EE4BE3-1556-0E33-C0AE-6F096E865438}"/>
              </a:ext>
            </a:extLst>
          </p:cNvPr>
          <p:cNvCxnSpPr>
            <a:cxnSpLocks/>
          </p:cNvCxnSpPr>
          <p:nvPr/>
        </p:nvCxnSpPr>
        <p:spPr>
          <a:xfrm flipH="1">
            <a:off x="5240594" y="4402713"/>
            <a:ext cx="1388806" cy="75918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55383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c34af464-7aa1-4edd-9be4-83dffc1cb9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</TotalTime>
  <Words>433</Words>
  <Application>Microsoft Office PowerPoint</Application>
  <PresentationFormat>Widescreen</PresentationFormat>
  <Paragraphs>79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1_Custom Design</vt:lpstr>
      <vt:lpstr>Office Theme</vt:lpstr>
      <vt:lpstr>2_Custom Design</vt:lpstr>
      <vt:lpstr>Horizontal Theme</vt:lpstr>
      <vt:lpstr>PowerPoint Presentation</vt:lpstr>
      <vt:lpstr>Antitrust Admonition</vt:lpstr>
      <vt:lpstr>Topics</vt:lpstr>
      <vt:lpstr>Topics</vt:lpstr>
      <vt:lpstr>RTC Go Live</vt:lpstr>
      <vt:lpstr>Full and Redacted Representations of RTC+B Model Posted</vt:lpstr>
      <vt:lpstr>SOTE Future Case</vt:lpstr>
      <vt:lpstr>TSPs Must Adjust to New ESR Names in Telemetry “Echo Points”</vt:lpstr>
      <vt:lpstr>Echo Points – Locating Single-Model Telemetry in NMMS</vt:lpstr>
      <vt:lpstr>Topics</vt:lpstr>
      <vt:lpstr>CIM 16 Update</vt:lpstr>
      <vt:lpstr>Topics</vt:lpstr>
      <vt:lpstr>Other Topics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Rochie Guiyab</cp:lastModifiedBy>
  <cp:revision>10</cp:revision>
  <cp:lastPrinted>2016-01-21T20:53:15Z</cp:lastPrinted>
  <dcterms:created xsi:type="dcterms:W3CDTF">2016-01-21T15:20:31Z</dcterms:created>
  <dcterms:modified xsi:type="dcterms:W3CDTF">2025-11-18T16:03:49Z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2024-04-15T18:06:42Z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e51fc623-24ea-4f11-b528-23f2c0609a93</vt:lpwstr>
  </property>
  <property fmtid="{D5CDD505-2E9C-101B-9397-08002B2CF9AE}" pid="9" name="MSIP_Label_7084cbda-52b8-46fb-a7b7-cb5bd465ed85_ContentBits">
    <vt:lpwstr>0</vt:lpwstr>
  </property>
</Properties>
</file>