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1"/>
  </p:notesMasterIdLst>
  <p:handoutMasterIdLst>
    <p:handoutMasterId r:id="rId62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08" r:id="rId12"/>
    <p:sldId id="3120" r:id="rId13"/>
    <p:sldId id="3126" r:id="rId14"/>
    <p:sldId id="3125" r:id="rId15"/>
    <p:sldId id="3124" r:id="rId16"/>
    <p:sldId id="3127" r:id="rId17"/>
    <p:sldId id="3123" r:id="rId18"/>
    <p:sldId id="3122" r:id="rId19"/>
    <p:sldId id="3119" r:id="rId20"/>
    <p:sldId id="597" r:id="rId21"/>
    <p:sldId id="3049" r:id="rId22"/>
    <p:sldId id="3128" r:id="rId23"/>
    <p:sldId id="3129" r:id="rId24"/>
    <p:sldId id="3130" r:id="rId25"/>
    <p:sldId id="3134" r:id="rId26"/>
    <p:sldId id="256" r:id="rId27"/>
    <p:sldId id="257" r:id="rId28"/>
    <p:sldId id="258" r:id="rId29"/>
    <p:sldId id="3132" r:id="rId30"/>
    <p:sldId id="3133" r:id="rId31"/>
    <p:sldId id="3131" r:id="rId32"/>
    <p:sldId id="3136" r:id="rId33"/>
    <p:sldId id="3137" r:id="rId34"/>
    <p:sldId id="584" r:id="rId35"/>
    <p:sldId id="2981" r:id="rId36"/>
    <p:sldId id="3010" r:id="rId37"/>
    <p:sldId id="3047" r:id="rId38"/>
    <p:sldId id="546" r:id="rId39"/>
    <p:sldId id="550" r:id="rId40"/>
    <p:sldId id="551" r:id="rId41"/>
    <p:sldId id="270" r:id="rId42"/>
    <p:sldId id="271" r:id="rId43"/>
    <p:sldId id="3048" r:id="rId44"/>
    <p:sldId id="331" r:id="rId45"/>
    <p:sldId id="332" r:id="rId46"/>
    <p:sldId id="2943" r:id="rId47"/>
    <p:sldId id="334" r:id="rId48"/>
    <p:sldId id="2952" r:id="rId49"/>
    <p:sldId id="3020" r:id="rId50"/>
    <p:sldId id="3021" r:id="rId51"/>
    <p:sldId id="2979" r:id="rId52"/>
    <p:sldId id="3009" r:id="rId53"/>
    <p:sldId id="2980" r:id="rId54"/>
    <p:sldId id="593" r:id="rId55"/>
    <p:sldId id="594" r:id="rId56"/>
    <p:sldId id="591" r:id="rId57"/>
    <p:sldId id="581" r:id="rId58"/>
    <p:sldId id="603" r:id="rId59"/>
    <p:sldId id="588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A1105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services/comm/mkt_notices/M-C110625-0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-Cutover-Workshop-for" TargetMode="External"/><Relationship Id="rId2" Type="http://schemas.openxmlformats.org/officeDocument/2006/relationships/hyperlink" Target="https://www.ercot.com/calendar/11132025-RTC_B-Cutover-Workshop-for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alendar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rcot.com/files/docs/2025/10/23/Cutover-Strategy_Dual-Submissions_20251015.xls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rcot.com/files/docs/2025/11/14/ERCOT-RTCB-Go-Live-Cutover-Plan-Draft_v1.1.pptx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rcot.com/files/docs/2025/11/14/RTC-B-Go-Live-Cutover-Plan-External-Draft.xlsx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isapi.wan.ercot.com/NodalAPI/EWS/" TargetMode="External"/><Relationship Id="rId2" Type="http://schemas.openxmlformats.org/officeDocument/2006/relationships/hyperlink" Target="https://testmisapi.ercot.com/NodalAPI/EWS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is.ercot.com/osrui/osrui/Summary.acti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services/comm/mkt_notices/M-B110625-01" TargetMode="External"/><Relationship Id="rId3" Type="http://schemas.openxmlformats.org/officeDocument/2006/relationships/hyperlink" Target="https://www.ercot.com/services/comm/mkt_notices/M-E110525-01" TargetMode="External"/><Relationship Id="rId7" Type="http://schemas.openxmlformats.org/officeDocument/2006/relationships/hyperlink" Target="https://www.ercot.com/services/comm/mkt_notices/M-C110625-01" TargetMode="External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services/comm/mkt_notices/M-B110525-01" TargetMode="External"/><Relationship Id="rId5" Type="http://schemas.openxmlformats.org/officeDocument/2006/relationships/hyperlink" Target="https://www.ercot.com/services/comm/mkt_notices/M-A110525-01" TargetMode="External"/><Relationship Id="rId4" Type="http://schemas.openxmlformats.org/officeDocument/2006/relationships/hyperlink" Target="https://www.ercot.com/services/comm/mkt_notices/M-C110525-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E110525-0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C110525-0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17,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CB06-2AD1-4B78-E5A7-CBC620B8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8F8C-D45E-299F-62DF-7C16827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0AD-AC5A-23FB-A873-A5F57B1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169E-1495-CCD1-20E7-BAC559D2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CA14-11B6-F1B5-CF7E-F98C9F2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4" y="1393125"/>
            <a:ext cx="6453219" cy="47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610B-6301-3FC2-F10B-68E08F6F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428116"/>
            <a:ext cx="7912270" cy="43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Links to Cutover Workshops Last Week and key materials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429064"/>
            <a:ext cx="8534400" cy="4821803"/>
          </a:xfrm>
        </p:spPr>
        <p:txBody>
          <a:bodyPr/>
          <a:lstStyle/>
          <a:p>
            <a:r>
              <a:rPr lang="en-US" sz="1800" b="1" u="sng" dirty="0">
                <a:solidFill>
                  <a:schemeClr val="tx2"/>
                </a:solidFill>
                <a:hlinkClick r:id="rId2"/>
              </a:rPr>
              <a:t>RTC+B Cutover Workshop for QSEs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3"/>
              </a:rPr>
              <a:t>RTC+B Cutover Workshop for TDSPs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SOTE Studies 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u="sng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u="sng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execution and this week followed by NCLR Self-Provision: 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Reminder DAM submissions timeline extended to noon for each RTC DAM OD</a:t>
            </a: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2"/>
                </a:solidFill>
                <a:cs typeface="Arial"/>
              </a:rPr>
              <a:t>Special Note about ESR Qualification: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During the market trials call on October 27, 2025, ERCOT requested that QSEs submit the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Currently, ERCOT is still missing tests from 25 ESRs.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The RRSPFR qualification will be re-instated upon submitting the test. </a:t>
            </a: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and Market Results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Not applicable in November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7055-4008-0711-4B94-08CC1CF2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E7DF-FAF9-8478-C6C9-068DC604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AD46-4110-DC05-1EEC-05780D2E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Week normal weekly call with focus on transition/cutover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Added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ERCOT Calendar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Daily RTC+B Cutover Calls Mon-Fri Dec 1-5 10am-11am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8E71-7598-B8AB-75E7-8D2B2CE5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Upcoming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ESR deadline for frequency response governor tests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Cutover Workshop highlights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MOTE transition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More Cutover Details (Sreenivas presentation)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67A4-145A-44B3-C105-BCC7EDE4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A982-EAD8-CD8C-D51A-02C2AE7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A6D8-D736-9917-BDAD-EAFA72B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Strategy for Dual Submissions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Granular 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312B-BCDC-E0E4-00AB-3C08714D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64A9-35D6-61F8-2439-9C217DD1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2108320"/>
            <a:ext cx="7274103" cy="241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0633-102F-DA66-283B-AF3F2945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8" y="4579191"/>
            <a:ext cx="7274103" cy="1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2699174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requirements for Day-Ahead Market purposes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DAM executions performed Dec 1 – Dec 4 are same pre-RTC system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First “changed DAM” in RTC+B is executed on Dec 5, for OD Dec 6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 on certain days as  described in spreadsheet (prior slide) and explained at a high level in next slide…..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4D08D-B670-FC40-77D8-38BE6DD44C5B}"/>
              </a:ext>
            </a:extLst>
          </p:cNvPr>
          <p:cNvSpPr/>
          <p:nvPr/>
        </p:nvSpPr>
        <p:spPr>
          <a:xfrm>
            <a:off x="2322872" y="1822040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33A61-062E-EEE8-E97A-74D223321124}"/>
              </a:ext>
            </a:extLst>
          </p:cNvPr>
          <p:cNvSpPr/>
          <p:nvPr/>
        </p:nvSpPr>
        <p:spPr>
          <a:xfrm>
            <a:off x="2322872" y="445493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B0F400-83A2-1E94-766A-48B7C59A76CA}"/>
              </a:ext>
            </a:extLst>
          </p:cNvPr>
          <p:cNvCxnSpPr/>
          <p:nvPr/>
        </p:nvCxnSpPr>
        <p:spPr>
          <a:xfrm flipV="1">
            <a:off x="2322871" y="2729066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68F3-DAAC-C3F2-CEF5-E7EB2215E937}"/>
              </a:ext>
            </a:extLst>
          </p:cNvPr>
          <p:cNvSpPr/>
          <p:nvPr/>
        </p:nvSpPr>
        <p:spPr>
          <a:xfrm>
            <a:off x="2440859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32DB-2372-CDE7-DC3F-1B3177DDCA1F}"/>
              </a:ext>
            </a:extLst>
          </p:cNvPr>
          <p:cNvSpPr/>
          <p:nvPr/>
        </p:nvSpPr>
        <p:spPr>
          <a:xfrm>
            <a:off x="352118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834DD-390D-BAEF-FF3E-7451A97E5EF8}"/>
              </a:ext>
            </a:extLst>
          </p:cNvPr>
          <p:cNvSpPr/>
          <p:nvPr/>
        </p:nvSpPr>
        <p:spPr>
          <a:xfrm>
            <a:off x="4601504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CF5E7-D0D8-E1F9-32F2-6A6FE75A7DDD}"/>
              </a:ext>
            </a:extLst>
          </p:cNvPr>
          <p:cNvSpPr/>
          <p:nvPr/>
        </p:nvSpPr>
        <p:spPr>
          <a:xfrm>
            <a:off x="5681826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1B7C-B4C9-2C04-ADC4-FC1A7F37C7B5}"/>
              </a:ext>
            </a:extLst>
          </p:cNvPr>
          <p:cNvSpPr/>
          <p:nvPr/>
        </p:nvSpPr>
        <p:spPr>
          <a:xfrm>
            <a:off x="784247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0A8A-C2F6-1FFA-365D-C5465A548F6A}"/>
              </a:ext>
            </a:extLst>
          </p:cNvPr>
          <p:cNvSpPr/>
          <p:nvPr/>
        </p:nvSpPr>
        <p:spPr>
          <a:xfrm>
            <a:off x="6762149" y="23087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E672-EDFE-4D5E-FCA6-980180F80A95}"/>
              </a:ext>
            </a:extLst>
          </p:cNvPr>
          <p:cNvSpPr/>
          <p:nvPr/>
        </p:nvSpPr>
        <p:spPr>
          <a:xfrm>
            <a:off x="2444549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3DD8-7F92-A3FB-DE23-0ABAE3B63D49}"/>
              </a:ext>
            </a:extLst>
          </p:cNvPr>
          <p:cNvSpPr/>
          <p:nvPr/>
        </p:nvSpPr>
        <p:spPr>
          <a:xfrm>
            <a:off x="352487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2F787-A0CD-9921-A225-9FC55271462E}"/>
              </a:ext>
            </a:extLst>
          </p:cNvPr>
          <p:cNvSpPr/>
          <p:nvPr/>
        </p:nvSpPr>
        <p:spPr>
          <a:xfrm>
            <a:off x="4605194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ADA07-FF91-AC41-A1F3-90EE2B839ACC}"/>
              </a:ext>
            </a:extLst>
          </p:cNvPr>
          <p:cNvSpPr/>
          <p:nvPr/>
        </p:nvSpPr>
        <p:spPr>
          <a:xfrm>
            <a:off x="5685516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FCD6-6433-B4D1-6460-F21A8E6E4D4A}"/>
              </a:ext>
            </a:extLst>
          </p:cNvPr>
          <p:cNvSpPr/>
          <p:nvPr/>
        </p:nvSpPr>
        <p:spPr>
          <a:xfrm>
            <a:off x="784616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A3E3B-5E05-F20E-9B0A-574ABB6B9A4F}"/>
              </a:ext>
            </a:extLst>
          </p:cNvPr>
          <p:cNvSpPr/>
          <p:nvPr/>
        </p:nvSpPr>
        <p:spPr>
          <a:xfrm>
            <a:off x="6765839" y="449457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0E1B104-4AE7-0507-787F-E5043F0B9F78}"/>
              </a:ext>
            </a:extLst>
          </p:cNvPr>
          <p:cNvCxnSpPr/>
          <p:nvPr/>
        </p:nvCxnSpPr>
        <p:spPr>
          <a:xfrm flipV="1">
            <a:off x="1242549" y="274750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ACB43CE-A483-F237-61FB-15BD9ECE7C63}"/>
              </a:ext>
            </a:extLst>
          </p:cNvPr>
          <p:cNvCxnSpPr/>
          <p:nvPr/>
        </p:nvCxnSpPr>
        <p:spPr>
          <a:xfrm flipV="1">
            <a:off x="3487993" y="272169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84E0267-7BBD-C6A5-6135-E420515C5CF1}"/>
              </a:ext>
            </a:extLst>
          </p:cNvPr>
          <p:cNvCxnSpPr/>
          <p:nvPr/>
        </p:nvCxnSpPr>
        <p:spPr>
          <a:xfrm flipV="1">
            <a:off x="4568316" y="273275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7DE62E5-775D-5973-ED0B-321AAD74C30C}"/>
              </a:ext>
            </a:extLst>
          </p:cNvPr>
          <p:cNvCxnSpPr/>
          <p:nvPr/>
        </p:nvCxnSpPr>
        <p:spPr>
          <a:xfrm flipV="1">
            <a:off x="5700251" y="273183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C120E36-F0A4-BF4B-C458-55F9E5643836}"/>
              </a:ext>
            </a:extLst>
          </p:cNvPr>
          <p:cNvCxnSpPr>
            <a:cxnSpLocks/>
          </p:cNvCxnSpPr>
          <p:nvPr/>
        </p:nvCxnSpPr>
        <p:spPr>
          <a:xfrm>
            <a:off x="2403985" y="367649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D0FC474-AEA8-E6EC-7CD6-8E6FC6290D64}"/>
              </a:ext>
            </a:extLst>
          </p:cNvPr>
          <p:cNvCxnSpPr>
            <a:cxnSpLocks/>
          </p:cNvCxnSpPr>
          <p:nvPr/>
        </p:nvCxnSpPr>
        <p:spPr>
          <a:xfrm>
            <a:off x="3395833" y="367281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4C9508-0B0C-D441-21BD-6D2DF041A8E3}"/>
              </a:ext>
            </a:extLst>
          </p:cNvPr>
          <p:cNvCxnSpPr>
            <a:cxnSpLocks/>
          </p:cNvCxnSpPr>
          <p:nvPr/>
        </p:nvCxnSpPr>
        <p:spPr>
          <a:xfrm>
            <a:off x="1308913" y="3665436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75628B-2FA2-7F1C-387C-C199315476D1}"/>
              </a:ext>
            </a:extLst>
          </p:cNvPr>
          <p:cNvSpPr/>
          <p:nvPr/>
        </p:nvSpPr>
        <p:spPr>
          <a:xfrm>
            <a:off x="280221" y="30913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1-3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2E6AD-9CE3-9AB4-3AB6-D0E5B4A5D95A}"/>
              </a:ext>
            </a:extLst>
          </p:cNvPr>
          <p:cNvCxnSpPr/>
          <p:nvPr/>
        </p:nvCxnSpPr>
        <p:spPr>
          <a:xfrm>
            <a:off x="8205108" y="3676650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D07D26-50B6-8141-D2AF-4CBFAF86753D}"/>
              </a:ext>
            </a:extLst>
          </p:cNvPr>
          <p:cNvSpPr txBox="1"/>
          <p:nvPr/>
        </p:nvSpPr>
        <p:spPr>
          <a:xfrm>
            <a:off x="58067" y="991192"/>
            <a:ext cx="2761334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1-3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FB76F-9D76-9190-9961-E2323C8F8D3A}"/>
              </a:ext>
            </a:extLst>
          </p:cNvPr>
          <p:cNvSpPr/>
          <p:nvPr/>
        </p:nvSpPr>
        <p:spPr>
          <a:xfrm>
            <a:off x="5657872" y="1225961"/>
            <a:ext cx="2168006" cy="437076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Overlapping / Dual Submissions</a:t>
            </a: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322872" y="944817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322872" y="3577712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440859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52118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601504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81826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84247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762149" y="143888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444549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52487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605194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85516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84616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765839" y="361734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322872" y="1855530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700251" y="1854607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403985" y="2799274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95833" y="279558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308913" y="278821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80221" y="2214100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659" y="5041488"/>
            <a:ext cx="4424516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Example, RUC Snapshots after 1800 Dec 4 (balance of 12/4 and OD 12/5) needs items </a:t>
            </a:r>
            <a:r>
              <a:rPr lang="en-US" sz="1050" i="1" u="sng" dirty="0"/>
              <a:t>maintained by QSEs for settlement if any RUCs for Dec 5</a:t>
            </a:r>
            <a:r>
              <a:rPr lang="en-US" sz="105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QSE-Trades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98019" y="4012327"/>
            <a:ext cx="530942" cy="10291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620736" y="5042426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205108" y="2795587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58067" y="1049101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</p:spTree>
    <p:extLst>
      <p:ext uri="{BB962C8B-B14F-4D97-AF65-F5344CB8AC3E}">
        <p14:creationId xmlns:p14="http://schemas.microsoft.com/office/powerpoint/2010/main" val="212326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881341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441898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23721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23721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23721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23721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23721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23680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445539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445539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445539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445539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445539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445862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3640548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3636861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3639318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31506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2658396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901154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3757567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58067" y="1049101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5637694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(back to 1430)</a:t>
            </a:r>
          </a:p>
        </p:txBody>
      </p:sp>
    </p:spTree>
    <p:extLst>
      <p:ext uri="{BB962C8B-B14F-4D97-AF65-F5344CB8AC3E}">
        <p14:creationId xmlns:p14="http://schemas.microsoft.com/office/powerpoint/2010/main" val="106288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Detail Plan Draft Presentation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F1661-ABF6-632F-FC3C-EC1C1F55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9" y="1343875"/>
            <a:ext cx="767822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229B9-8F31-91AB-4A72-36AB632B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7" y="1409249"/>
            <a:ext cx="7597363" cy="45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A16D-BA3E-87AD-6E56-AAFC8686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B6A0-8BD8-1C52-D915-3ADB9CD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later today for MOTE transition Dec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4A3C-34FD-3BEA-3684-0DDB292E1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067C3-279A-085F-8D0A-68CDFE26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43" y="814022"/>
            <a:ext cx="5830114" cy="5229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0DAD64-2750-DFAA-C10C-806C852582AC}"/>
              </a:ext>
            </a:extLst>
          </p:cNvPr>
          <p:cNvSpPr/>
          <p:nvPr/>
        </p:nvSpPr>
        <p:spPr>
          <a:xfrm rot="20668788">
            <a:off x="4761444" y="1083847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0079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633813"/>
            <a:ext cx="8534400" cy="5280822"/>
          </a:xfrm>
        </p:spPr>
        <p:txBody>
          <a:bodyPr/>
          <a:lstStyle/>
          <a:p>
            <a:r>
              <a:rPr lang="en-US" sz="1600" dirty="0"/>
              <a:t>Current MOTE (UIs/APIs) will be down from </a:t>
            </a:r>
            <a:r>
              <a:rPr lang="en-US" sz="1600" b="1" u="sng" dirty="0"/>
              <a:t>November 28, 2025, 5:30 PM </a:t>
            </a:r>
            <a:r>
              <a:rPr lang="en-US" sz="1600" dirty="0"/>
              <a:t>in preparation for cutover to RTC+B.</a:t>
            </a:r>
          </a:p>
          <a:p>
            <a:endParaRPr lang="en-US" sz="1600" dirty="0"/>
          </a:p>
          <a:p>
            <a:r>
              <a:rPr lang="en-US" sz="1600" dirty="0"/>
              <a:t>Current MOTE (UIs/APIs) will be updated with RTC+B code and configurations and </a:t>
            </a:r>
            <a:r>
              <a:rPr lang="en-US" sz="1600" b="1" u="sng" dirty="0"/>
              <a:t>will be up with following new API URLs by 12:00 Noon on December 1, 2025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400050" lvl="1" indent="0">
              <a:buNone/>
            </a:pPr>
            <a:r>
              <a:rPr lang="en-US" sz="1600" b="1" u="sng" dirty="0"/>
              <a:t>New MOTE API URLs:</a:t>
            </a:r>
            <a:endParaRPr lang="en-US" sz="1600" b="1" dirty="0"/>
          </a:p>
          <a:p>
            <a:pPr marL="400050" lvl="1" indent="0">
              <a:buNone/>
            </a:pPr>
            <a:r>
              <a:rPr lang="en-US" dirty="0"/>
              <a:t>   </a:t>
            </a:r>
            <a:r>
              <a:rPr lang="en-US" sz="1600" dirty="0"/>
              <a:t>Internet API URL: </a:t>
            </a:r>
            <a:r>
              <a:rPr lang="en-US" sz="1600" dirty="0">
                <a:hlinkClick r:id="rId2"/>
              </a:rPr>
              <a:t>https://testmisapi.ercot.com/NodalAPI/EWS/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   WAN API URL: </a:t>
            </a:r>
            <a:r>
              <a:rPr lang="en-US" sz="1600" dirty="0">
                <a:hlinkClick r:id="rId3"/>
              </a:rPr>
              <a:t>https://testmisapi.wan.ercot.com/NodalAPI/EWS/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*ERCOT is not making any changes to </a:t>
            </a:r>
            <a:r>
              <a:rPr lang="en-US" sz="1400" dirty="0"/>
              <a:t>current MOTE digital certs and API public key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This means MOTE will be down </a:t>
            </a:r>
            <a:r>
              <a:rPr lang="en-US" sz="1600" b="1" u="sng" dirty="0"/>
              <a:t>from November 28, 2025, 5:30 PM  until December 1,2025 12:00 noon</a:t>
            </a:r>
          </a:p>
          <a:p>
            <a:endParaRPr lang="en-US" sz="1600" b="1" u="sng" dirty="0"/>
          </a:p>
          <a:p>
            <a:r>
              <a:rPr lang="en-US" sz="1600" dirty="0"/>
              <a:t>Market Participants are expected to complete any planned market and outage submissions communication and qualification testing for current system by November 28, 2025, 5:00 PM, as MOTE system will not be available for current production market and outage submissions testing from December 1-4, 2025.</a:t>
            </a:r>
          </a:p>
          <a:p>
            <a:endParaRPr lang="en-US" sz="1600" dirty="0"/>
          </a:p>
          <a:p>
            <a:pPr marL="40005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1A84-76DA-D5A9-1C56-0461B306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134F-D12E-EDED-7AC0-52FA34F3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4EB-4D30-4C65-0293-A9A9242B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599630"/>
            <a:ext cx="8534400" cy="5280822"/>
          </a:xfrm>
        </p:spPr>
        <p:txBody>
          <a:bodyPr/>
          <a:lstStyle/>
          <a:p>
            <a:r>
              <a:rPr lang="en-US" sz="1400" dirty="0"/>
              <a:t>MOTE Market Manager UI and Outage Scheduler UI URLs will remain same as current URLs after MOTE transition to RTC+B. </a:t>
            </a:r>
            <a:r>
              <a:rPr lang="en-US" sz="1400" b="1" dirty="0"/>
              <a:t>Below are current MOTE Market Manager UI and Outage Scheduler UI URLs: </a:t>
            </a:r>
          </a:p>
          <a:p>
            <a:pPr marL="0" indent="0">
              <a:buNone/>
            </a:pPr>
            <a:endParaRPr lang="en-US" sz="1600" b="1" dirty="0"/>
          </a:p>
          <a:p>
            <a:pPr marL="400050" lvl="1" indent="0">
              <a:buNone/>
            </a:pPr>
            <a:r>
              <a:rPr lang="en-US" sz="1400" b="1" dirty="0"/>
              <a:t>Market Manager UI: </a:t>
            </a:r>
            <a:r>
              <a:rPr lang="en-US" sz="1400" dirty="0"/>
              <a:t>https://testmis.ercot.com/mmsui/mmsui/displayTradesLanding.action</a:t>
            </a:r>
          </a:p>
          <a:p>
            <a:pPr marL="400050" lvl="1" indent="0">
              <a:buNone/>
            </a:pPr>
            <a:r>
              <a:rPr lang="en-US" sz="1400" b="1" dirty="0"/>
              <a:t>Outage Scheduler (OS) UI: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https://testmis.ercot.com/osrui/osrui/Summary.action</a:t>
            </a:r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Same current MOTE system Notification Listener URLs will be used to send notifications to Market Participants after the MOTE transition to RTC+B.</a:t>
            </a:r>
          </a:p>
          <a:p>
            <a:endParaRPr lang="en-US" sz="1600" dirty="0"/>
          </a:p>
          <a:p>
            <a:r>
              <a:rPr lang="en-US" sz="1400" dirty="0"/>
              <a:t>MOTE MPIM is NOT impacted due to RTC+B upgrade, so Market Participants will be using same MPIM applications.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400" dirty="0"/>
              <a:t>ERCOT will open a Secure Webex Call </a:t>
            </a:r>
            <a:r>
              <a:rPr lang="en-US" sz="1400" b="1" u="sng" dirty="0"/>
              <a:t>from 1:00 PM till 3:00 PM on December 1,2025 </a:t>
            </a:r>
            <a:r>
              <a:rPr lang="en-US" sz="1400" dirty="0"/>
              <a:t>to support QSEs/TSPs MOTE API URLs transition to new MOTE API URLs.</a:t>
            </a:r>
          </a:p>
          <a:p>
            <a:endParaRPr lang="en-US" sz="1600" dirty="0"/>
          </a:p>
          <a:p>
            <a:r>
              <a:rPr lang="en-US" sz="1400" dirty="0"/>
              <a:t>ERCOT will send out Secure Webex Conference call information this week to QSEs/TSPs AR &amp; BAR.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Market Notice will be sent out today with details on current MOTE transition to RTC+B.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1AC1-8E76-EE06-3237-F58AF7239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564516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Go over to other slides for Cutover 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week: </a:t>
            </a:r>
            <a:r>
              <a:rPr lang="en-US" sz="1800" dirty="0">
                <a:solidFill>
                  <a:schemeClr val="tx2"/>
                </a:solidFill>
              </a:rPr>
              <a:t>Unscripted Real-Time Market, Day-Ahead Market, Self-Provision 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Reminder about ESR Qualification: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QSEs submit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  The RRSPFR qualification will be re-instated upon submitting the test.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QSEs should be reviewing Cutover plans and considering staffing and system needs for Dec 1-5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MOTE transition activities end of next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ERCOT will be asking for Cutover night contacts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7740910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7581886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3450D-F570-976B-C109-EE9EE6B0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1" y="1576331"/>
            <a:ext cx="6647109" cy="4773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18891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792793" y="3333621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160980" y="3401787"/>
            <a:ext cx="2631813" cy="11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346324" y="988250"/>
            <a:ext cx="85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Currently minimal plans during Thanksgiving week (ERCOT system will be online)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3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4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5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6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Two other Notices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7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8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62EE-C979-6632-2490-3D0A9E25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612"/>
            <a:ext cx="7865965" cy="47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2A4-42F3-D3BF-F8D7-54A3C5BD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330-5B3C-A34C-C49A-A8FC26E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377-3D8F-9737-66B2-24B3DAED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C6E3-4B10-6326-37AA-48B7E11F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E88-6549-0AF4-B3CB-ABCA4124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5" y="1534114"/>
            <a:ext cx="6075225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E0AD-832A-D3BB-A0D9-CA34EADD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EC7-1B1B-A2DE-3307-1EE1D78C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7346-F0E5-D9C8-8DC1-E2DB5E08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C5DD-1016-2A3F-3E66-C1E7B0764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B8A69-3563-D222-B2B7-05DE0960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8" y="1273279"/>
            <a:ext cx="6343999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12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3788</Words>
  <Application>Microsoft Office PowerPoint</Application>
  <PresentationFormat>On-screen Show (4:3)</PresentationFormat>
  <Paragraphs>668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RTC+B Task Force &amp; Workshops   Links to Cutover Workshops Last Week and key materials</vt:lpstr>
      <vt:lpstr>Market Trials known issues/updates</vt:lpstr>
      <vt:lpstr>Scorecards and Market Results  </vt:lpstr>
      <vt:lpstr>Cutover Discussion Highlights </vt:lpstr>
      <vt:lpstr>Cutover Discussion Highlights </vt:lpstr>
      <vt:lpstr>Cutover Discussion Highlights </vt:lpstr>
      <vt:lpstr>Cutover Discussion Highlights </vt:lpstr>
      <vt:lpstr>PowerPoint Presentation</vt:lpstr>
      <vt:lpstr>PowerPoint Presentation</vt:lpstr>
      <vt:lpstr>PowerPoint Presentation</vt:lpstr>
      <vt:lpstr>Cutover Step-by-Step Timeline Graphic </vt:lpstr>
      <vt:lpstr>Cutover Step-by-Step Timeline Spreadsheet</vt:lpstr>
      <vt:lpstr>Market Notice later today for MOTE transition Dec 1</vt:lpstr>
      <vt:lpstr>Current MOTE Transition to RTC+B – Cutover Plan</vt:lpstr>
      <vt:lpstr>Current MOTE Transition to RTC+B – Cutover Plan</vt:lpstr>
      <vt:lpstr>Wrap-Up and Questions</vt:lpstr>
      <vt:lpstr>APPENDIX- Supporting Materials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144</cp:revision>
  <cp:lastPrinted>2017-10-10T21:31:05Z</cp:lastPrinted>
  <dcterms:created xsi:type="dcterms:W3CDTF">2016-01-21T15:20:31Z</dcterms:created>
  <dcterms:modified xsi:type="dcterms:W3CDTF">2025-11-17T15:47:59Z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