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3"/>
  </p:notesMasterIdLst>
  <p:handoutMasterIdLst>
    <p:handoutMasterId r:id="rId14"/>
  </p:handoutMasterIdLst>
  <p:sldIdLst>
    <p:sldId id="542" r:id="rId7"/>
    <p:sldId id="2766" r:id="rId8"/>
    <p:sldId id="2767" r:id="rId9"/>
    <p:sldId id="2768" r:id="rId10"/>
    <p:sldId id="2769" r:id="rId11"/>
    <p:sldId id="2770"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C1235E-CD3A-24BE-4FA0-2CA49153B897}" name="Zerwas, Rebecca" initials="ZR" userId="S::rebecca.zerwas@ercot.com::69fc137c-91c6-430a-aeab-ffed2665545d" providerId="AD"/>
  <p188:author id="{681943A9-36B9-8CCE-5BB5-53154F9E201A}" name="Springer, Agee" initials="AS" userId="S::Agee.Springer@ercot.com::c70aae34-03cc-4ca4-9dc9-ab0f1f0f7e1f" providerId="AD"/>
  <p188:author id="{653750D0-CEF1-FAA8-9A71-B845F030D4CD}" name="ERCOT Comments - 08.20.2025" initials="ERCOT" userId="ERCOT Comments - 08.20.2025"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0C58"/>
    <a:srgbClr val="FF8200"/>
    <a:srgbClr val="685BC7"/>
    <a:srgbClr val="003865"/>
    <a:srgbClr val="006674"/>
    <a:srgbClr val="CCEFF4"/>
    <a:srgbClr val="00AEC7"/>
    <a:srgbClr val="9DA4A9"/>
    <a:srgbClr val="5B6770"/>
    <a:srgbClr val="FFCD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93763" autoAdjust="0"/>
  </p:normalViewPr>
  <p:slideViewPr>
    <p:cSldViewPr snapToGrid="0">
      <p:cViewPr varScale="1">
        <p:scale>
          <a:sx n="107" d="100"/>
          <a:sy n="107" d="100"/>
        </p:scale>
        <p:origin x="564" y="318"/>
      </p:cViewPr>
      <p:guideLst>
        <p:guide orient="horz" pos="2160"/>
        <p:guide pos="3840"/>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ringer, Agee" userId="c70aae34-03cc-4ca4-9dc9-ab0f1f0f7e1f" providerId="ADAL" clId="{4591B9B0-E533-4673-99E7-A87B5EFC3371}"/>
    <pc:docChg chg="custSel modSld">
      <pc:chgData name="Springer, Agee" userId="c70aae34-03cc-4ca4-9dc9-ab0f1f0f7e1f" providerId="ADAL" clId="{4591B9B0-E533-4673-99E7-A87B5EFC3371}" dt="2025-11-17T20:11:20.276" v="1754" actId="20577"/>
      <pc:docMkLst>
        <pc:docMk/>
      </pc:docMkLst>
      <pc:sldChg chg="modSp mod">
        <pc:chgData name="Springer, Agee" userId="c70aae34-03cc-4ca4-9dc9-ab0f1f0f7e1f" providerId="ADAL" clId="{4591B9B0-E533-4673-99E7-A87B5EFC3371}" dt="2025-11-16T21:53:52.650" v="364" actId="20577"/>
        <pc:sldMkLst>
          <pc:docMk/>
          <pc:sldMk cId="1850676767" sldId="542"/>
        </pc:sldMkLst>
        <pc:spChg chg="mod">
          <ac:chgData name="Springer, Agee" userId="c70aae34-03cc-4ca4-9dc9-ab0f1f0f7e1f" providerId="ADAL" clId="{4591B9B0-E533-4673-99E7-A87B5EFC3371}" dt="2025-11-16T21:53:52.650" v="364" actId="20577"/>
          <ac:spMkLst>
            <pc:docMk/>
            <pc:sldMk cId="1850676767" sldId="542"/>
            <ac:spMk id="4" creationId="{71B380C9-83F4-13B7-773B-9880F0F13E5F}"/>
          </ac:spMkLst>
        </pc:spChg>
      </pc:sldChg>
      <pc:sldChg chg="modSp mod">
        <pc:chgData name="Springer, Agee" userId="c70aae34-03cc-4ca4-9dc9-ab0f1f0f7e1f" providerId="ADAL" clId="{4591B9B0-E533-4673-99E7-A87B5EFC3371}" dt="2025-11-16T22:05:20.089" v="1682" actId="20577"/>
        <pc:sldMkLst>
          <pc:docMk/>
          <pc:sldMk cId="195530109" sldId="2766"/>
        </pc:sldMkLst>
        <pc:spChg chg="mod">
          <ac:chgData name="Springer, Agee" userId="c70aae34-03cc-4ca4-9dc9-ab0f1f0f7e1f" providerId="ADAL" clId="{4591B9B0-E533-4673-99E7-A87B5EFC3371}" dt="2025-11-16T22:05:20.089" v="1682" actId="20577"/>
          <ac:spMkLst>
            <pc:docMk/>
            <pc:sldMk cId="195530109" sldId="2766"/>
            <ac:spMk id="3" creationId="{A2CEFFEF-2870-1C0C-16F5-EE284008B967}"/>
          </ac:spMkLst>
        </pc:spChg>
      </pc:sldChg>
      <pc:sldChg chg="modSp mod">
        <pc:chgData name="Springer, Agee" userId="c70aae34-03cc-4ca4-9dc9-ab0f1f0f7e1f" providerId="ADAL" clId="{4591B9B0-E533-4673-99E7-A87B5EFC3371}" dt="2025-11-16T21:56:58.211" v="777" actId="20577"/>
        <pc:sldMkLst>
          <pc:docMk/>
          <pc:sldMk cId="838305895" sldId="2767"/>
        </pc:sldMkLst>
        <pc:spChg chg="mod">
          <ac:chgData name="Springer, Agee" userId="c70aae34-03cc-4ca4-9dc9-ab0f1f0f7e1f" providerId="ADAL" clId="{4591B9B0-E533-4673-99E7-A87B5EFC3371}" dt="2025-11-16T21:56:58.211" v="777" actId="20577"/>
          <ac:spMkLst>
            <pc:docMk/>
            <pc:sldMk cId="838305895" sldId="2767"/>
            <ac:spMk id="3" creationId="{7F348498-1FB3-6D7F-0A2A-8B55AA2933BE}"/>
          </ac:spMkLst>
        </pc:spChg>
      </pc:sldChg>
      <pc:sldChg chg="modSp mod">
        <pc:chgData name="Springer, Agee" userId="c70aae34-03cc-4ca4-9dc9-ab0f1f0f7e1f" providerId="ADAL" clId="{4591B9B0-E533-4673-99E7-A87B5EFC3371}" dt="2025-11-16T22:02:13.776" v="1255" actId="20577"/>
        <pc:sldMkLst>
          <pc:docMk/>
          <pc:sldMk cId="2091163589" sldId="2768"/>
        </pc:sldMkLst>
        <pc:spChg chg="mod">
          <ac:chgData name="Springer, Agee" userId="c70aae34-03cc-4ca4-9dc9-ab0f1f0f7e1f" providerId="ADAL" clId="{4591B9B0-E533-4673-99E7-A87B5EFC3371}" dt="2025-11-16T22:02:13.776" v="1255" actId="20577"/>
          <ac:spMkLst>
            <pc:docMk/>
            <pc:sldMk cId="2091163589" sldId="2768"/>
            <ac:spMk id="3" creationId="{BE69AA59-3757-2001-59ED-822A5E4DB8BB}"/>
          </ac:spMkLst>
        </pc:spChg>
      </pc:sldChg>
      <pc:sldChg chg="modSp mod">
        <pc:chgData name="Springer, Agee" userId="c70aae34-03cc-4ca4-9dc9-ab0f1f0f7e1f" providerId="ADAL" clId="{4591B9B0-E533-4673-99E7-A87B5EFC3371}" dt="2025-11-17T20:11:20.276" v="1754" actId="20577"/>
        <pc:sldMkLst>
          <pc:docMk/>
          <pc:sldMk cId="4038911471" sldId="2769"/>
        </pc:sldMkLst>
        <pc:spChg chg="mod">
          <ac:chgData name="Springer, Agee" userId="c70aae34-03cc-4ca4-9dc9-ab0f1f0f7e1f" providerId="ADAL" clId="{4591B9B0-E533-4673-99E7-A87B5EFC3371}" dt="2025-11-17T20:11:20.276" v="1754" actId="20577"/>
          <ac:spMkLst>
            <pc:docMk/>
            <pc:sldMk cId="4038911471" sldId="2769"/>
            <ac:spMk id="3" creationId="{4D375BEC-D438-496B-40C7-63C7943E6A1A}"/>
          </ac:spMkLst>
        </pc:spChg>
      </pc:sldChg>
      <pc:sldChg chg="modSp mod">
        <pc:chgData name="Springer, Agee" userId="c70aae34-03cc-4ca4-9dc9-ab0f1f0f7e1f" providerId="ADAL" clId="{4591B9B0-E533-4673-99E7-A87B5EFC3371}" dt="2025-11-16T22:00:42.737" v="1232" actId="20577"/>
        <pc:sldMkLst>
          <pc:docMk/>
          <pc:sldMk cId="2592435805" sldId="2770"/>
        </pc:sldMkLst>
        <pc:spChg chg="mod">
          <ac:chgData name="Springer, Agee" userId="c70aae34-03cc-4ca4-9dc9-ab0f1f0f7e1f" providerId="ADAL" clId="{4591B9B0-E533-4673-99E7-A87B5EFC3371}" dt="2025-11-16T22:00:42.737" v="1232" actId="20577"/>
          <ac:spMkLst>
            <pc:docMk/>
            <pc:sldMk cId="2592435805" sldId="2770"/>
            <ac:spMk id="3" creationId="{0817C646-BE23-A2B9-18C9-6AE93197240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11/17/2025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11/17/2025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222182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accent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1">
                <a:solidFill>
                  <a:schemeClr val="tx1"/>
                </a:solidFill>
              </a:defRPr>
            </a:lvl2pPr>
            <a:lvl3pPr>
              <a:defRPr sz="14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accent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8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4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8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8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600" b="0">
                <a:solidFill>
                  <a:schemeClr val="tx1"/>
                </a:solidFill>
              </a:defRPr>
            </a:lvl1pPr>
            <a:lvl2pPr>
              <a:defRPr sz="2400">
                <a:solidFill>
                  <a:srgbClr val="5B6770"/>
                </a:solidFill>
              </a:defRPr>
            </a:lvl2pPr>
            <a:lvl3pPr>
              <a:defRPr sz="2000">
                <a:solidFill>
                  <a:srgbClr val="5B6770"/>
                </a:solidFill>
              </a:defRPr>
            </a:lvl3pPr>
            <a:lvl4pPr>
              <a:defRPr sz="1800">
                <a:solidFill>
                  <a:srgbClr val="5B6770"/>
                </a:solidFill>
              </a:defRPr>
            </a:lvl4pPr>
            <a:lvl5pPr>
              <a:defRPr sz="16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tx1"/>
                </a:solidFill>
              </a:defRPr>
            </a:lvl1pPr>
            <a:lvl2pPr algn="l">
              <a:defRPr sz="2000">
                <a:solidFill>
                  <a:schemeClr val="tx2"/>
                </a:solidFill>
              </a:defRPr>
            </a:lvl2pPr>
            <a:lvl3pPr algn="l">
              <a:defRPr sz="1800">
                <a:solidFill>
                  <a:schemeClr val="tx2"/>
                </a:solidFill>
              </a:defRPr>
            </a:lvl3pPr>
            <a:lvl4pPr algn="l">
              <a:defRPr sz="1600">
                <a:solidFill>
                  <a:schemeClr val="tx2"/>
                </a:solidFill>
              </a:defRPr>
            </a:lvl4pPr>
            <a:lvl5pPr algn="l">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2"/>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08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3" y="6553200"/>
            <a:ext cx="943100" cy="253916"/>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801651"/>
            <a:ext cx="5646034" cy="3570208"/>
          </a:xfrm>
          <a:prstGeom prst="rect">
            <a:avLst/>
          </a:prstGeom>
          <a:noFill/>
        </p:spPr>
        <p:txBody>
          <a:bodyPr wrap="square" rtlCol="0">
            <a:spAutoFit/>
          </a:bodyPr>
          <a:lstStyle/>
          <a:p>
            <a:r>
              <a:rPr lang="en-US" sz="2400" b="1" dirty="0"/>
              <a:t>PGRR134</a:t>
            </a:r>
          </a:p>
          <a:p>
            <a:r>
              <a:rPr lang="en-US" sz="2200" i="1" dirty="0">
                <a:solidFill>
                  <a:srgbClr val="5B6770"/>
                </a:solidFill>
              </a:rPr>
              <a:t>ERCOT feedback</a:t>
            </a:r>
          </a:p>
          <a:p>
            <a:endParaRPr lang="en-US" dirty="0"/>
          </a:p>
          <a:p>
            <a:endParaRPr lang="en-US" dirty="0"/>
          </a:p>
          <a:p>
            <a:r>
              <a:rPr lang="en-US" dirty="0">
                <a:solidFill>
                  <a:srgbClr val="890C58"/>
                </a:solidFill>
              </a:rPr>
              <a:t>These comments address both the original PGRR and the redlines proposed by the Joint Commenters in comments dated November 14, 2025.</a:t>
            </a:r>
          </a:p>
          <a:p>
            <a:endParaRPr lang="en-US" dirty="0"/>
          </a:p>
          <a:p>
            <a:endParaRPr lang="en-US" dirty="0"/>
          </a:p>
          <a:p>
            <a:endParaRPr lang="en-US" dirty="0"/>
          </a:p>
          <a:p>
            <a:endParaRPr lang="en-US" dirty="0"/>
          </a:p>
          <a:p>
            <a:r>
              <a:rPr lang="en-US" dirty="0"/>
              <a:t>PLWG – November 18, 2025</a:t>
            </a:r>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6EC20-7B4F-E285-6C2B-A1CB50A7FDDC}"/>
              </a:ext>
            </a:extLst>
          </p:cNvPr>
          <p:cNvSpPr>
            <a:spLocks noGrp="1"/>
          </p:cNvSpPr>
          <p:nvPr>
            <p:ph type="title"/>
          </p:nvPr>
        </p:nvSpPr>
        <p:spPr/>
        <p:txBody>
          <a:bodyPr/>
          <a:lstStyle/>
          <a:p>
            <a:r>
              <a:rPr lang="en-US" dirty="0"/>
              <a:t>PGRR134</a:t>
            </a:r>
          </a:p>
        </p:txBody>
      </p:sp>
      <p:sp>
        <p:nvSpPr>
          <p:cNvPr id="3" name="Content Placeholder 2">
            <a:extLst>
              <a:ext uri="{FF2B5EF4-FFF2-40B4-BE49-F238E27FC236}">
                <a16:creationId xmlns:a16="http://schemas.microsoft.com/office/drawing/2014/main" id="{A2CEFFEF-2870-1C0C-16F5-EE284008B967}"/>
              </a:ext>
            </a:extLst>
          </p:cNvPr>
          <p:cNvSpPr>
            <a:spLocks noGrp="1"/>
          </p:cNvSpPr>
          <p:nvPr>
            <p:ph idx="1"/>
          </p:nvPr>
        </p:nvSpPr>
        <p:spPr>
          <a:xfrm>
            <a:off x="406400" y="762000"/>
            <a:ext cx="11379200" cy="5611905"/>
          </a:xfrm>
        </p:spPr>
        <p:txBody>
          <a:bodyPr>
            <a:normAutofit fontScale="92500" lnSpcReduction="10000"/>
          </a:bodyPr>
          <a:lstStyle/>
          <a:p>
            <a:r>
              <a:rPr lang="en-US" dirty="0"/>
              <a:t>ERCOT supports, in principle, the concept of accounting for the flexibility offered by Controllable Load Resources (CLRs) in the planning and interconnection processes with the reforms provided by NPRR1188.</a:t>
            </a:r>
          </a:p>
          <a:p>
            <a:endParaRPr lang="en-US" dirty="0"/>
          </a:p>
          <a:p>
            <a:r>
              <a:rPr lang="en-US" dirty="0"/>
              <a:t>However, ERCOT has the following major concerns on the specifics of this PGRR, detailed in the following slides:</a:t>
            </a:r>
          </a:p>
          <a:p>
            <a:pPr lvl="1"/>
            <a:r>
              <a:rPr lang="en-US" dirty="0"/>
              <a:t>Structure </a:t>
            </a:r>
            <a:r>
              <a:rPr lang="en-US"/>
              <a:t>of proposed </a:t>
            </a:r>
            <a:r>
              <a:rPr lang="en-US" dirty="0"/>
              <a:t>language</a:t>
            </a:r>
          </a:p>
          <a:p>
            <a:pPr lvl="1"/>
            <a:r>
              <a:rPr lang="en-US" dirty="0"/>
              <a:t>Points in the language that are not clear</a:t>
            </a:r>
          </a:p>
          <a:p>
            <a:pPr lvl="1"/>
            <a:r>
              <a:rPr lang="en-US" dirty="0"/>
              <a:t>Key concepts that are missing and may require an NPRR</a:t>
            </a:r>
          </a:p>
          <a:p>
            <a:pPr lvl="1"/>
            <a:r>
              <a:rPr lang="en-US" dirty="0"/>
              <a:t>Request for Urgency</a:t>
            </a:r>
          </a:p>
          <a:p>
            <a:endParaRPr lang="en-US" dirty="0"/>
          </a:p>
          <a:p>
            <a:r>
              <a:rPr lang="en-US" dirty="0"/>
              <a:t>ERCOT notes these concerns are the result of its initial review and may not be comprehensive.</a:t>
            </a:r>
          </a:p>
        </p:txBody>
      </p:sp>
      <p:sp>
        <p:nvSpPr>
          <p:cNvPr id="4" name="Slide Number Placeholder 3">
            <a:extLst>
              <a:ext uri="{FF2B5EF4-FFF2-40B4-BE49-F238E27FC236}">
                <a16:creationId xmlns:a16="http://schemas.microsoft.com/office/drawing/2014/main" id="{027CA0AE-BE8B-877A-902F-C8D5F99E4232}"/>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95530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CF1C-61D6-6732-14B0-A68B92E33DCA}"/>
              </a:ext>
            </a:extLst>
          </p:cNvPr>
          <p:cNvSpPr>
            <a:spLocks noGrp="1"/>
          </p:cNvSpPr>
          <p:nvPr>
            <p:ph type="title"/>
          </p:nvPr>
        </p:nvSpPr>
        <p:spPr/>
        <p:txBody>
          <a:bodyPr/>
          <a:lstStyle/>
          <a:p>
            <a:r>
              <a:rPr lang="en-US" dirty="0"/>
              <a:t>PGRR134 – Structural Concerns</a:t>
            </a:r>
          </a:p>
        </p:txBody>
      </p:sp>
      <p:sp>
        <p:nvSpPr>
          <p:cNvPr id="3" name="Content Placeholder 2">
            <a:extLst>
              <a:ext uri="{FF2B5EF4-FFF2-40B4-BE49-F238E27FC236}">
                <a16:creationId xmlns:a16="http://schemas.microsoft.com/office/drawing/2014/main" id="{7F348498-1FB3-6D7F-0A2A-8B55AA2933BE}"/>
              </a:ext>
            </a:extLst>
          </p:cNvPr>
          <p:cNvSpPr>
            <a:spLocks noGrp="1"/>
          </p:cNvSpPr>
          <p:nvPr>
            <p:ph idx="1"/>
          </p:nvPr>
        </p:nvSpPr>
        <p:spPr/>
        <p:txBody>
          <a:bodyPr/>
          <a:lstStyle/>
          <a:p>
            <a:r>
              <a:rPr lang="en-US" dirty="0"/>
              <a:t>ERCOT does not believe Section 4 of the Planning Guide is the right place for the language describing the treatment of CLRs during the interconnection process. This language is more appropriately placed in Section 9.</a:t>
            </a:r>
          </a:p>
          <a:p>
            <a:endParaRPr lang="en-US" dirty="0"/>
          </a:p>
          <a:p>
            <a:r>
              <a:rPr lang="en-US" dirty="0"/>
              <a:t>The language in 4.1.1.1(8) references many operational concepts such as resource status codes and Real-Time Energy Bids, that are not relevant in planning assessments.</a:t>
            </a:r>
          </a:p>
          <a:p>
            <a:endParaRPr lang="en-US" dirty="0"/>
          </a:p>
          <a:p>
            <a:r>
              <a:rPr lang="en-US" dirty="0"/>
              <a:t>A load cannot qualify as a CLR prior to taking power, as contemplated by this PGRR.</a:t>
            </a:r>
          </a:p>
          <a:p>
            <a:endParaRPr lang="en-US" dirty="0"/>
          </a:p>
          <a:p>
            <a:endParaRPr lang="en-US" dirty="0"/>
          </a:p>
        </p:txBody>
      </p:sp>
      <p:sp>
        <p:nvSpPr>
          <p:cNvPr id="4" name="Slide Number Placeholder 3">
            <a:extLst>
              <a:ext uri="{FF2B5EF4-FFF2-40B4-BE49-F238E27FC236}">
                <a16:creationId xmlns:a16="http://schemas.microsoft.com/office/drawing/2014/main" id="{8D85DCA8-5910-9180-4FB4-D45B154BE25D}"/>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838305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52096-44B1-0690-A248-EE7A04826F3F}"/>
              </a:ext>
            </a:extLst>
          </p:cNvPr>
          <p:cNvSpPr>
            <a:spLocks noGrp="1"/>
          </p:cNvSpPr>
          <p:nvPr>
            <p:ph type="title"/>
          </p:nvPr>
        </p:nvSpPr>
        <p:spPr/>
        <p:txBody>
          <a:bodyPr/>
          <a:lstStyle/>
          <a:p>
            <a:r>
              <a:rPr lang="en-US" dirty="0"/>
              <a:t>PGRR134 – Language that is not clear</a:t>
            </a:r>
          </a:p>
        </p:txBody>
      </p:sp>
      <p:sp>
        <p:nvSpPr>
          <p:cNvPr id="3" name="Content Placeholder 2">
            <a:extLst>
              <a:ext uri="{FF2B5EF4-FFF2-40B4-BE49-F238E27FC236}">
                <a16:creationId xmlns:a16="http://schemas.microsoft.com/office/drawing/2014/main" id="{BE69AA59-3757-2001-59ED-822A5E4DB8BB}"/>
              </a:ext>
            </a:extLst>
          </p:cNvPr>
          <p:cNvSpPr>
            <a:spLocks noGrp="1"/>
          </p:cNvSpPr>
          <p:nvPr>
            <p:ph idx="1"/>
          </p:nvPr>
        </p:nvSpPr>
        <p:spPr>
          <a:xfrm>
            <a:off x="406400" y="762001"/>
            <a:ext cx="11379200" cy="5522258"/>
          </a:xfrm>
        </p:spPr>
        <p:txBody>
          <a:bodyPr>
            <a:normAutofit fontScale="92500"/>
          </a:bodyPr>
          <a:lstStyle/>
          <a:p>
            <a:r>
              <a:rPr lang="en-US" dirty="0"/>
              <a:t>4.1.1.1 (8) – It is unclear when the evaluation of the CLR takes place in the interconnection process. The main paragraph references the “ILLE’s notice that it is ready to take service” but subparagraph (a) states that the TSP must evaluate the proposed CLR prior to the QSA (which is earlier).</a:t>
            </a:r>
          </a:p>
          <a:p>
            <a:endParaRPr lang="en-US" dirty="0"/>
          </a:p>
          <a:p>
            <a:r>
              <a:rPr lang="en-US" dirty="0"/>
              <a:t>(8)(a) – ERCOT would like clarity on which TSP is required to evaluate the proposed CLR to determine if it impacts other Large Load requests. Is this TSP expected to study the impacts of the request on all Large Loads or only Large Loads on the TSP’s system?</a:t>
            </a:r>
          </a:p>
          <a:p>
            <a:endParaRPr lang="en-US" dirty="0"/>
          </a:p>
          <a:p>
            <a:r>
              <a:rPr lang="en-US" dirty="0"/>
              <a:t>(9) – ERCOT would like clarity on what constitutes “unanticipated system impacts” and what would be required for the TSP to make that determination.</a:t>
            </a:r>
          </a:p>
        </p:txBody>
      </p:sp>
      <p:sp>
        <p:nvSpPr>
          <p:cNvPr id="4" name="Slide Number Placeholder 3">
            <a:extLst>
              <a:ext uri="{FF2B5EF4-FFF2-40B4-BE49-F238E27FC236}">
                <a16:creationId xmlns:a16="http://schemas.microsoft.com/office/drawing/2014/main" id="{E9DC80EA-A37E-7882-7223-54B427310ED5}"/>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09116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D5B2E-0CFA-6DE2-A5F9-914A3E234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98AEF6-ABF4-76A2-37DC-7A361F3854A9}"/>
              </a:ext>
            </a:extLst>
          </p:cNvPr>
          <p:cNvSpPr>
            <a:spLocks noGrp="1"/>
          </p:cNvSpPr>
          <p:nvPr>
            <p:ph type="title"/>
          </p:nvPr>
        </p:nvSpPr>
        <p:spPr/>
        <p:txBody>
          <a:bodyPr/>
          <a:lstStyle/>
          <a:p>
            <a:r>
              <a:rPr lang="en-US" dirty="0"/>
              <a:t>PGRR134 – Missing Concepts</a:t>
            </a:r>
          </a:p>
        </p:txBody>
      </p:sp>
      <p:sp>
        <p:nvSpPr>
          <p:cNvPr id="3" name="Content Placeholder 2">
            <a:extLst>
              <a:ext uri="{FF2B5EF4-FFF2-40B4-BE49-F238E27FC236}">
                <a16:creationId xmlns:a16="http://schemas.microsoft.com/office/drawing/2014/main" id="{4D375BEC-D438-496B-40C7-63C7943E6A1A}"/>
              </a:ext>
            </a:extLst>
          </p:cNvPr>
          <p:cNvSpPr>
            <a:spLocks noGrp="1"/>
          </p:cNvSpPr>
          <p:nvPr>
            <p:ph idx="1"/>
          </p:nvPr>
        </p:nvSpPr>
        <p:spPr>
          <a:xfrm>
            <a:off x="406400" y="762000"/>
            <a:ext cx="11379200" cy="5799138"/>
          </a:xfrm>
        </p:spPr>
        <p:txBody>
          <a:bodyPr>
            <a:normAutofit fontScale="85000" lnSpcReduction="20000"/>
          </a:bodyPr>
          <a:lstStyle/>
          <a:p>
            <a:r>
              <a:rPr lang="en-US" dirty="0"/>
              <a:t>While 4.1.1.1(9) speaks to conditions that would allow a load studied as a CLR to de-register as a CLR. However, there is no requirement in this PGRR that the load register as a CLR in the first place or remain a CLR until transmission upgrades are completed.</a:t>
            </a:r>
          </a:p>
          <a:p>
            <a:pPr lvl="1"/>
            <a:r>
              <a:rPr lang="en-US" dirty="0"/>
              <a:t>ERCOT would need significantly more robust requirements in this area to support this PGRR. A companion NPRR likely would be required.</a:t>
            </a:r>
          </a:p>
          <a:p>
            <a:endParaRPr lang="en-US" dirty="0"/>
          </a:p>
          <a:p>
            <a:r>
              <a:rPr lang="en-US" dirty="0"/>
              <a:t>In order for this concept to work, modifications to SCED methodology would be needed to ensure SCED dispatches the CLR for the constraint rather than letting the constraint violate.</a:t>
            </a:r>
          </a:p>
          <a:p>
            <a:pPr lvl="1"/>
            <a:r>
              <a:rPr lang="en-US" dirty="0"/>
              <a:t>A companion NPRR likely is needed here too.</a:t>
            </a:r>
          </a:p>
          <a:p>
            <a:pPr lvl="1"/>
            <a:r>
              <a:rPr lang="en-US" dirty="0"/>
              <a:t>ERCOT recommends this issue be discussed at WMS or WMWG once this PGRR is closer to being finalized.</a:t>
            </a:r>
          </a:p>
          <a:p>
            <a:endParaRPr lang="en-US" dirty="0"/>
          </a:p>
          <a:p>
            <a:r>
              <a:rPr lang="en-US" dirty="0"/>
              <a:t>Once the language currently drafted in Section 4 is relocated to Section 9 of the Planning Guide, new language will be needed in the Planning Guide to define how CLRs should be modeled and studied </a:t>
            </a:r>
            <a:r>
              <a:rPr lang="en-US"/>
              <a:t>transmission planning </a:t>
            </a:r>
            <a:r>
              <a:rPr lang="en-US" dirty="0"/>
              <a:t>outside of the Large Load interconnection process.</a:t>
            </a:r>
          </a:p>
        </p:txBody>
      </p:sp>
      <p:sp>
        <p:nvSpPr>
          <p:cNvPr id="4" name="Slide Number Placeholder 3">
            <a:extLst>
              <a:ext uri="{FF2B5EF4-FFF2-40B4-BE49-F238E27FC236}">
                <a16:creationId xmlns:a16="http://schemas.microsoft.com/office/drawing/2014/main" id="{E193D5A5-51D0-978D-FE49-5CBA76FF800E}"/>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4038911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3F7B2-2D8A-821F-8408-EF1B9126AEAA}"/>
              </a:ext>
            </a:extLst>
          </p:cNvPr>
          <p:cNvSpPr>
            <a:spLocks noGrp="1"/>
          </p:cNvSpPr>
          <p:nvPr>
            <p:ph type="title"/>
          </p:nvPr>
        </p:nvSpPr>
        <p:spPr/>
        <p:txBody>
          <a:bodyPr/>
          <a:lstStyle/>
          <a:p>
            <a:r>
              <a:rPr lang="en-US" dirty="0"/>
              <a:t>PGRR134 – Urgency</a:t>
            </a:r>
          </a:p>
        </p:txBody>
      </p:sp>
      <p:sp>
        <p:nvSpPr>
          <p:cNvPr id="3" name="Content Placeholder 2">
            <a:extLst>
              <a:ext uri="{FF2B5EF4-FFF2-40B4-BE49-F238E27FC236}">
                <a16:creationId xmlns:a16="http://schemas.microsoft.com/office/drawing/2014/main" id="{0817C646-BE23-A2B9-18C9-6AE93197240E}"/>
              </a:ext>
            </a:extLst>
          </p:cNvPr>
          <p:cNvSpPr>
            <a:spLocks noGrp="1"/>
          </p:cNvSpPr>
          <p:nvPr>
            <p:ph idx="1"/>
          </p:nvPr>
        </p:nvSpPr>
        <p:spPr/>
        <p:txBody>
          <a:bodyPr>
            <a:normAutofit fontScale="92500" lnSpcReduction="10000"/>
          </a:bodyPr>
          <a:lstStyle/>
          <a:p>
            <a:r>
              <a:rPr lang="en-US" dirty="0"/>
              <a:t>ERCOT understands the desire expressed by PGRR134 sponsors to update the Planning Guide to account for the flexibility offered by CLRs after the implementation of NPRR1188 as soon as possible.</a:t>
            </a:r>
          </a:p>
          <a:p>
            <a:endParaRPr lang="en-US" dirty="0"/>
          </a:p>
          <a:p>
            <a:r>
              <a:rPr lang="en-US" dirty="0"/>
              <a:t>However, given the complexity of this PGRR, the key concepts that have not yet been included, and the amount of time until NPRR1188 is implemented, ERCOT believes there is sufficient time to work on this PGRR through the stakeholder process on normal timelines.</a:t>
            </a:r>
          </a:p>
          <a:p>
            <a:endParaRPr lang="en-US" dirty="0"/>
          </a:p>
          <a:p>
            <a:r>
              <a:rPr lang="en-US" dirty="0"/>
              <a:t>ERCOT also does not believe this PGRR meets the criteria for Urgency described in Nodal Protocol 21.5(2).</a:t>
            </a:r>
          </a:p>
          <a:p>
            <a:endParaRPr lang="en-US" dirty="0"/>
          </a:p>
          <a:p>
            <a:r>
              <a:rPr lang="en-US" dirty="0"/>
              <a:t>For these reasons, ERCOT does not support granting Urgency to PGRR134.</a:t>
            </a:r>
          </a:p>
        </p:txBody>
      </p:sp>
      <p:sp>
        <p:nvSpPr>
          <p:cNvPr id="4" name="Slide Number Placeholder 3">
            <a:extLst>
              <a:ext uri="{FF2B5EF4-FFF2-40B4-BE49-F238E27FC236}">
                <a16:creationId xmlns:a16="http://schemas.microsoft.com/office/drawing/2014/main" id="{71B62C11-CDEC-65B3-7DED-6A88968FECC6}"/>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2592435805"/>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23a8b7a-cd21-471e-94a6-6be23f24a34b">
      <Terms xmlns="http://schemas.microsoft.com/office/infopath/2007/PartnerControls"/>
    </lcf76f155ced4ddcb4097134ff3c332f>
    <TaxCatchAll xmlns="6093d562-e644-4fa2-a2d5-67c193c082f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74409F5E5BB984CA898E4671C979DCF" ma:contentTypeVersion="15" ma:contentTypeDescription="Create a new document." ma:contentTypeScope="" ma:versionID="37416138d55db5edc3d07bd8f9fa3d2c">
  <xsd:schema xmlns:xsd="http://www.w3.org/2001/XMLSchema" xmlns:xs="http://www.w3.org/2001/XMLSchema" xmlns:p="http://schemas.microsoft.com/office/2006/metadata/properties" xmlns:ns2="723a8b7a-cd21-471e-94a6-6be23f24a34b" xmlns:ns3="6093d562-e644-4fa2-a2d5-67c193c082f0" targetNamespace="http://schemas.microsoft.com/office/2006/metadata/properties" ma:root="true" ma:fieldsID="0044f43804c975295e239dd560a4ce54" ns2:_="" ns3:_="">
    <xsd:import namespace="723a8b7a-cd21-471e-94a6-6be23f24a34b"/>
    <xsd:import namespace="6093d562-e644-4fa2-a2d5-67c193c08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3a8b7a-cd21-471e-94a6-6be23f24a3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93d562-e644-4fa2-a2d5-67c193c08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fbdb1876-48ed-4234-b0ae-a5f00806a9d3}" ma:internalName="TaxCatchAll" ma:showField="CatchAllData" ma:web="6093d562-e644-4fa2-a2d5-67c193c082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6093d562-e644-4fa2-a2d5-67c193c082f0"/>
    <ds:schemaRef ds:uri="723a8b7a-cd21-471e-94a6-6be23f24a34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52B4B39-E2C3-4F6A-AEAA-A0E3A93264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3a8b7a-cd21-471e-94a6-6be23f24a34b"/>
    <ds:schemaRef ds:uri="6093d562-e644-4fa2-a2d5-67c193c082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7029</TotalTime>
  <Words>668</Words>
  <Application>Microsoft Office PowerPoint</Application>
  <PresentationFormat>Widescreen</PresentationFormat>
  <Paragraphs>55</Paragraphs>
  <Slides>6</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6</vt:i4>
      </vt:variant>
    </vt:vector>
  </HeadingPairs>
  <TitlesOfParts>
    <vt:vector size="11" baseType="lpstr">
      <vt:lpstr>Arial</vt:lpstr>
      <vt:lpstr>Calibri</vt:lpstr>
      <vt:lpstr>Cover Slide</vt:lpstr>
      <vt:lpstr>Horizontal Theme</vt:lpstr>
      <vt:lpstr>Vertical Theme</vt:lpstr>
      <vt:lpstr>PowerPoint Presentation</vt:lpstr>
      <vt:lpstr>PGRR134</vt:lpstr>
      <vt:lpstr>PGRR134 – Structural Concerns</vt:lpstr>
      <vt:lpstr>PGRR134 – Language that is not clear</vt:lpstr>
      <vt:lpstr>PGRR134 – Missing Concepts</vt:lpstr>
      <vt:lpstr>PGRR134 – Urgency</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Springer, Agee</cp:lastModifiedBy>
  <cp:revision>8</cp:revision>
  <cp:lastPrinted>2017-10-10T21:31:05Z</cp:lastPrinted>
  <dcterms:created xsi:type="dcterms:W3CDTF">2016-01-21T15:20:31Z</dcterms:created>
  <dcterms:modified xsi:type="dcterms:W3CDTF">2025-11-17T20:11:21Z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0x010100274409F5E5BB984CA898E4671C979DCF</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y fmtid="{D5CDD505-2E9C-101B-9397-08002B2CF9AE}" pid="10" name="MediaServiceImageTags">
    <vt:lpwstr/>
  </property>
</Properties>
</file>