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0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E37F8-E480-45C0-9F2E-18165121C01A}" v="16" dt="2025-11-14T15:12:10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37714-57D8-4202-BEF3-B9F41E790440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C2F05-5A91-4BEE-8885-0C7FF86A8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09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C2F05-5A91-4BEE-8885-0C7FF86A8D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7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D075C-CA76-D758-CC6E-574F7AC89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2C6C5A-39E4-3619-866E-7AA2E6064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5A6EC-B137-CD72-4621-007D1AA6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1EFE1-6CA1-CD61-BC2C-A79B7448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6DFA9-A3F5-139E-B6E4-62F54C299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2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05EDD-0E31-C5A6-19A3-249834BD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C66D5-BB4B-9279-F789-5AFFA4120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BD087-D644-8E49-1599-DF9015C6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D0544-33A7-C0A4-7E0E-4AC699ED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51834-1635-3869-A43F-C54E2240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4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F88FC-5128-81BE-B4F2-8ECF7CE01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956D7-F9EB-5292-17DE-CB226FC77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04AED-3476-0686-AED7-B079D970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16DD4-A216-58E9-C256-2397F4D7D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F2BDB-7B4B-404C-46E8-63F733DD9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8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4A7E-EEC5-4C1F-927D-BDA290CF3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1CFFD-5651-CCDF-A79E-D4BEED3AF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8EC23-F6D3-5AAE-7D37-44A5918B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B40E4-A030-9AD3-4615-18469539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99BEA-46D1-C40E-27C7-922819A5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9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E2EB6-9322-3491-52E0-352E5A05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2A6B0-8CE8-6023-4727-111E6250B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B22D4-9A8A-ECF4-D186-BB093056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EB2EC-4834-0474-02D1-6EF0C9EB5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B322B-8134-3592-A411-36CE2737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4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B8D29-23E1-3AA0-F5EB-06BF28627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A1B7C-3532-742A-BF85-B000C887F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966542-3346-8F62-60B3-A02EADB70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B3AC5-B215-420B-B3D6-705DA779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B1DEA-2B30-1247-F6AC-3123404D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A7FD3-0092-2934-2E61-5803B47E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5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98A8A-CB24-0CA7-F681-0D762B1C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D061B-74D3-D29C-CCE3-1BD063276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34ADD-DA40-46E6-42B6-9D0A41124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CAF065-E543-8B38-49D4-1E442DDDD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ED46C-BDDA-0748-B594-876FDDC56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56CD9-8E6C-065F-9914-457C0771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CE8D5-11B6-8048-0FA5-EEC51300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D6CB98-5718-05EB-B3FE-432AC82E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4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3AFC-4D89-D997-BF87-B1C6D16AD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9563-AD77-DD5A-291E-6BD62E39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CFBCA-42EE-E677-4CCC-0993CBD3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8A1D5-1827-EDAB-684A-ACCA0D17C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3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2FA5D-F0D5-93E8-72E2-0AC818A1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E184F-1E79-2C3F-C0C3-DC9C957CB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B3084-DD95-93AB-21EF-6F4ACC858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0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DFEE-2715-291C-D6C9-0E9329174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2FC3A-CA89-4808-07F9-A01386345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7584A-2759-8606-9241-EF3D506FF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E8D21-04FD-5D00-F70B-FD2F92D90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7415C-215F-3349-02BE-617339507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10B85-603D-3A00-2912-87FD90C0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2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0F972-DDAA-395E-9058-DCC5C6727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3DBDC0-7CFB-C189-CD67-E61B798D1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A742DA-F77C-2E3D-FE44-9C03FFCFB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BEC8F-1289-D224-1073-5C27CE9F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CF68F-B2A4-DABC-916A-91A40185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FA4FA-569B-4762-9A70-B39600D77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7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603ECD-AE4F-5B30-6D52-53418EBB8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172AD-4E36-A4A2-4A9E-38A8DB2F9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4B6FA-6079-196D-41DB-5618A8FD3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7802E-D558-4135-9DA6-9608A29BDCD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7BE18-7BDE-4530-5D0C-DA610B738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61641-7744-1689-65FA-521D60990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41A244-1616-48A0-9A00-854CE05EC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1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15220-EB81-E7EA-8074-7E2EA4BB8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>
                <a:solidFill>
                  <a:srgbClr val="002060"/>
                </a:solidFill>
              </a:rPr>
              <a:t>PGRR127 Examples for PLWG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BBDD72-D645-96E5-E488-8A1015D1A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509963"/>
            <a:ext cx="9144000" cy="1655762"/>
          </a:xfrm>
        </p:spPr>
        <p:txBody>
          <a:bodyPr/>
          <a:lstStyle/>
          <a:p>
            <a:r>
              <a:rPr lang="en-US"/>
              <a:t>November 18, 2025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7E7ADC-D505-B8CD-F732-2EA822994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30" y="5735637"/>
            <a:ext cx="2674737" cy="88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5D4B2-0CBC-10E3-A14C-239E16583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5412EA7-E14E-47C7-C588-854D4C94DD41}"/>
              </a:ext>
            </a:extLst>
          </p:cNvPr>
          <p:cNvSpPr/>
          <p:nvPr/>
        </p:nvSpPr>
        <p:spPr>
          <a:xfrm>
            <a:off x="0" y="3807472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E54300-8A76-8B34-F7C1-46C8FB1C25F9}"/>
              </a:ext>
            </a:extLst>
          </p:cNvPr>
          <p:cNvSpPr txBox="1"/>
          <p:nvPr/>
        </p:nvSpPr>
        <p:spPr>
          <a:xfrm>
            <a:off x="115067" y="30524"/>
            <a:ext cx="2523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2060"/>
                </a:solidFill>
              </a:rPr>
              <a:t>Scenario</a:t>
            </a:r>
            <a:r>
              <a:rPr lang="en-US" sz="3600" b="1">
                <a:solidFill>
                  <a:srgbClr val="0070C0"/>
                </a:solidFill>
              </a:rPr>
              <a:t> </a:t>
            </a:r>
            <a:r>
              <a:rPr lang="en-US" sz="3600" b="1">
                <a:solidFill>
                  <a:srgbClr val="002060"/>
                </a:solidFill>
              </a:rPr>
              <a:t>1</a:t>
            </a:r>
            <a:r>
              <a:rPr lang="en-US" sz="3600">
                <a:solidFill>
                  <a:srgbClr val="002060"/>
                </a:solidFill>
              </a:rPr>
              <a:t>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0A8213-3BAB-3523-22C0-715EAC771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648013"/>
              </p:ext>
            </p:extLst>
          </p:nvPr>
        </p:nvGraphicFramePr>
        <p:xfrm>
          <a:off x="115066" y="981786"/>
          <a:ext cx="11855351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669">
                  <a:extLst>
                    <a:ext uri="{9D8B030D-6E8A-4147-A177-3AD203B41FA5}">
                      <a16:colId xmlns:a16="http://schemas.microsoft.com/office/drawing/2014/main" val="1552737157"/>
                    </a:ext>
                  </a:extLst>
                </a:gridCol>
                <a:gridCol w="1637121">
                  <a:extLst>
                    <a:ext uri="{9D8B030D-6E8A-4147-A177-3AD203B41FA5}">
                      <a16:colId xmlns:a16="http://schemas.microsoft.com/office/drawing/2014/main" val="1869107397"/>
                    </a:ext>
                  </a:extLst>
                </a:gridCol>
                <a:gridCol w="6039475">
                  <a:extLst>
                    <a:ext uri="{9D8B030D-6E8A-4147-A177-3AD203B41FA5}">
                      <a16:colId xmlns:a16="http://schemas.microsoft.com/office/drawing/2014/main" val="3917004878"/>
                    </a:ext>
                  </a:extLst>
                </a:gridCol>
                <a:gridCol w="430365">
                  <a:extLst>
                    <a:ext uri="{9D8B030D-6E8A-4147-A177-3AD203B41FA5}">
                      <a16:colId xmlns:a16="http://schemas.microsoft.com/office/drawing/2014/main" val="156839963"/>
                    </a:ext>
                  </a:extLst>
                </a:gridCol>
                <a:gridCol w="1178243">
                  <a:extLst>
                    <a:ext uri="{9D8B030D-6E8A-4147-A177-3AD203B41FA5}">
                      <a16:colId xmlns:a16="http://schemas.microsoft.com/office/drawing/2014/main" val="827916216"/>
                    </a:ext>
                  </a:extLst>
                </a:gridCol>
                <a:gridCol w="409893">
                  <a:extLst>
                    <a:ext uri="{9D8B030D-6E8A-4147-A177-3AD203B41FA5}">
                      <a16:colId xmlns:a16="http://schemas.microsoft.com/office/drawing/2014/main" val="2763400708"/>
                    </a:ext>
                  </a:extLst>
                </a:gridCol>
                <a:gridCol w="1223585">
                  <a:extLst>
                    <a:ext uri="{9D8B030D-6E8A-4147-A177-3AD203B41FA5}">
                      <a16:colId xmlns:a16="http://schemas.microsoft.com/office/drawing/2014/main" val="2986042115"/>
                    </a:ext>
                  </a:extLst>
                </a:gridCol>
              </a:tblGrid>
              <a:tr h="226343">
                <a:tc>
                  <a:txBody>
                    <a:bodyPr/>
                    <a:lstStyle/>
                    <a:p>
                      <a:r>
                        <a:rPr lang="en-US" sz="1600"/>
                        <a:t>Priority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PG Section 6.9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Generator Group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/>
                        <a:t>Total GW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/>
                        <a:t>Selected GW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20964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signed SGIA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12015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(5)(b)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completed FIS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620483"/>
                  </a:ext>
                </a:extLst>
              </a:tr>
              <a:tr h="490972"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</a:t>
                      </a:r>
                      <a:r>
                        <a:rPr lang="en-US" sz="1400" err="1"/>
                        <a:t>i</a:t>
                      </a:r>
                      <a:r>
                        <a:rPr lang="en-US" sz="140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 – completed steady state and stability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/>
                        <a:t>20 solar </a:t>
                      </a:r>
                    </a:p>
                    <a:p>
                      <a:r>
                        <a:rPr lang="en-US" sz="1100" i="1"/>
                        <a:t>36 dispatchable</a:t>
                      </a:r>
                    </a:p>
                    <a:p>
                      <a:r>
                        <a:rPr lang="en-US" sz="1100" i="1"/>
                        <a:t>9 wind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rgbClr val="FF0000"/>
                          </a:solidFill>
                        </a:rPr>
                        <a:t>15 solar</a:t>
                      </a:r>
                    </a:p>
                    <a:p>
                      <a:r>
                        <a:rPr lang="en-US" sz="1100" b="1" i="1" dirty="0">
                          <a:solidFill>
                            <a:srgbClr val="FF0000"/>
                          </a:solidFill>
                        </a:rPr>
                        <a:t>0 dispatchable</a:t>
                      </a:r>
                    </a:p>
                    <a:p>
                      <a:r>
                        <a:rPr lang="en-US" sz="1100" b="1" i="1" dirty="0">
                          <a:solidFill>
                            <a:srgbClr val="FF0000"/>
                          </a:solidFill>
                        </a:rPr>
                        <a:t>0 wind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483314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(5)(c)(ii)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 - completed steady state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17412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(5)(c)(iii)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459845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“Inactive” status with completed FIS stability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35097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Hypothetical generation outside of interconnection queue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9999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565119"/>
                  </a:ext>
                </a:extLst>
              </a:tr>
            </a:tbl>
          </a:graphicData>
        </a:graphic>
      </p:graphicFrame>
      <p:sp>
        <p:nvSpPr>
          <p:cNvPr id="6" name="Arrow: Down 5">
            <a:extLst>
              <a:ext uri="{FF2B5EF4-FFF2-40B4-BE49-F238E27FC236}">
                <a16:creationId xmlns:a16="http://schemas.microsoft.com/office/drawing/2014/main" id="{4EC6EBFD-47AE-264D-430C-E2335CB4055E}"/>
              </a:ext>
            </a:extLst>
          </p:cNvPr>
          <p:cNvSpPr/>
          <p:nvPr/>
        </p:nvSpPr>
        <p:spPr>
          <a:xfrm>
            <a:off x="215101" y="3843718"/>
            <a:ext cx="947057" cy="5485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45670-3180-FF19-2A5D-AEE19260AB8E}"/>
              </a:ext>
            </a:extLst>
          </p:cNvPr>
          <p:cNvSpPr txBox="1"/>
          <p:nvPr/>
        </p:nvSpPr>
        <p:spPr>
          <a:xfrm>
            <a:off x="115067" y="621811"/>
            <a:ext cx="832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Step 1</a:t>
            </a:r>
            <a:r>
              <a:rPr lang="en-US"/>
              <a:t>: Prioritize generator additions based on GIS likelihood of project completion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A8F2EF-CAEA-9BEE-F5E6-D3B66533B3BC}"/>
              </a:ext>
            </a:extLst>
          </p:cNvPr>
          <p:cNvSpPr txBox="1"/>
          <p:nvPr/>
        </p:nvSpPr>
        <p:spPr>
          <a:xfrm>
            <a:off x="1281539" y="3813267"/>
            <a:ext cx="6931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Decision 1</a:t>
            </a:r>
            <a:r>
              <a:rPr lang="en-US" sz="1600" dirty="0"/>
              <a:t>: Is subset of a planning guide group required? </a:t>
            </a:r>
            <a:r>
              <a:rPr lang="en-US" sz="1600" b="1" dirty="0">
                <a:solidFill>
                  <a:srgbClr val="FF0000"/>
                </a:solidFill>
              </a:rPr>
              <a:t>Yes, 15 GW solar</a:t>
            </a:r>
          </a:p>
          <a:p>
            <a:r>
              <a:rPr lang="en-US" sz="1600" b="1" dirty="0"/>
              <a:t>Decision 2</a:t>
            </a:r>
            <a:r>
              <a:rPr lang="en-US" sz="1600" dirty="0"/>
              <a:t>: What dispatch characteristic is needed? </a:t>
            </a:r>
            <a:r>
              <a:rPr lang="en-US" sz="1600" b="1" dirty="0">
                <a:solidFill>
                  <a:srgbClr val="FF0000"/>
                </a:solidFill>
              </a:rPr>
              <a:t>Summer peak load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644DBE-0D16-4ED7-4765-401493080225}"/>
              </a:ext>
            </a:extLst>
          </p:cNvPr>
          <p:cNvSpPr txBox="1"/>
          <p:nvPr/>
        </p:nvSpPr>
        <p:spPr>
          <a:xfrm>
            <a:off x="115067" y="4376669"/>
            <a:ext cx="1207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Step 2</a:t>
            </a:r>
            <a:r>
              <a:rPr lang="en-US"/>
              <a:t>: Select two subsets of dispatch characteristics. Each subset is distributed proportionally based on geography.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C6EE8C8-A47D-37C0-4219-76A7786A1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601857"/>
              </p:ext>
            </p:extLst>
          </p:nvPr>
        </p:nvGraphicFramePr>
        <p:xfrm>
          <a:off x="215101" y="4777662"/>
          <a:ext cx="9982201" cy="944880"/>
        </p:xfrm>
        <a:graphic>
          <a:graphicData uri="http://schemas.openxmlformats.org/drawingml/2006/table">
            <a:tbl>
              <a:tblPr/>
              <a:tblGrid>
                <a:gridCol w="1657287">
                  <a:extLst>
                    <a:ext uri="{9D8B030D-6E8A-4147-A177-3AD203B41FA5}">
                      <a16:colId xmlns:a16="http://schemas.microsoft.com/office/drawing/2014/main" val="1741518298"/>
                    </a:ext>
                  </a:extLst>
                </a:gridCol>
                <a:gridCol w="715684">
                  <a:extLst>
                    <a:ext uri="{9D8B030D-6E8A-4147-A177-3AD203B41FA5}">
                      <a16:colId xmlns:a16="http://schemas.microsoft.com/office/drawing/2014/main" val="96403780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3318987587"/>
                    </a:ext>
                  </a:extLst>
                </a:gridCol>
                <a:gridCol w="1017657">
                  <a:extLst>
                    <a:ext uri="{9D8B030D-6E8A-4147-A177-3AD203B41FA5}">
                      <a16:colId xmlns:a16="http://schemas.microsoft.com/office/drawing/2014/main" val="550852737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1448798702"/>
                    </a:ext>
                  </a:extLst>
                </a:gridCol>
                <a:gridCol w="1540513">
                  <a:extLst>
                    <a:ext uri="{9D8B030D-6E8A-4147-A177-3AD203B41FA5}">
                      <a16:colId xmlns:a16="http://schemas.microsoft.com/office/drawing/2014/main" val="1727787953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301672243"/>
                    </a:ext>
                  </a:extLst>
                </a:gridCol>
                <a:gridCol w="1559754">
                  <a:extLst>
                    <a:ext uri="{9D8B030D-6E8A-4147-A177-3AD203B41FA5}">
                      <a16:colId xmlns:a16="http://schemas.microsoft.com/office/drawing/2014/main" val="1246993201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424726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83167955"/>
                    </a:ext>
                  </a:extLst>
                </a:gridCol>
              </a:tblGrid>
              <a:tr h="1812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Weather Zone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Far 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768661"/>
                  </a:ext>
                </a:extLst>
              </a:tr>
              <a:tr h="164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Solar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496191"/>
                  </a:ext>
                </a:extLst>
              </a:tr>
              <a:tr h="164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Selected Solar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50937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2A55225-A517-574C-7455-A3D197119A3C}"/>
              </a:ext>
            </a:extLst>
          </p:cNvPr>
          <p:cNvSpPr txBox="1"/>
          <p:nvPr/>
        </p:nvSpPr>
        <p:spPr>
          <a:xfrm>
            <a:off x="2638515" y="182923"/>
            <a:ext cx="94384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70C0"/>
                </a:solidFill>
              </a:rPr>
              <a:t>Peak Load Case requires </a:t>
            </a:r>
            <a:r>
              <a:rPr lang="en-US">
                <a:solidFill>
                  <a:srgbClr val="0070C0"/>
                </a:solidFill>
              </a:rPr>
              <a:t>15</a:t>
            </a:r>
            <a:r>
              <a:rPr lang="en-US" sz="1800">
                <a:solidFill>
                  <a:srgbClr val="0070C0"/>
                </a:solidFill>
              </a:rPr>
              <a:t> GW of 6.9(5)(c)(</a:t>
            </a:r>
            <a:r>
              <a:rPr lang="en-US" sz="1800" err="1">
                <a:solidFill>
                  <a:srgbClr val="0070C0"/>
                </a:solidFill>
              </a:rPr>
              <a:t>i</a:t>
            </a:r>
            <a:r>
              <a:rPr lang="en-US" sz="1800">
                <a:solidFill>
                  <a:srgbClr val="0070C0"/>
                </a:solidFill>
              </a:rPr>
              <a:t>) group with solar dispatch characteristics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2B0B8A-F697-72E3-823C-1D4145624358}"/>
              </a:ext>
            </a:extLst>
          </p:cNvPr>
          <p:cNvSpPr txBox="1"/>
          <p:nvPr/>
        </p:nvSpPr>
        <p:spPr>
          <a:xfrm>
            <a:off x="10261310" y="4924667"/>
            <a:ext cx="181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/>
              <a:t>Total Solar GW reduced by 25% across all weather zones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6C3F5A-19D5-38E0-D809-B137313772F6}"/>
              </a:ext>
            </a:extLst>
          </p:cNvPr>
          <p:cNvCxnSpPr>
            <a:cxnSpLocks/>
          </p:cNvCxnSpPr>
          <p:nvPr/>
        </p:nvCxnSpPr>
        <p:spPr>
          <a:xfrm flipH="1">
            <a:off x="10261310" y="5544742"/>
            <a:ext cx="1269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34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52E38-5A60-4E4C-DAA6-B8E211E2E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75D48B8-3B93-1B54-82B5-819F20713851}"/>
              </a:ext>
            </a:extLst>
          </p:cNvPr>
          <p:cNvSpPr/>
          <p:nvPr/>
        </p:nvSpPr>
        <p:spPr>
          <a:xfrm>
            <a:off x="0" y="3807472"/>
            <a:ext cx="121920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F8132B-9A42-A4B7-1C0D-92B3CC8ED06C}"/>
              </a:ext>
            </a:extLst>
          </p:cNvPr>
          <p:cNvSpPr txBox="1"/>
          <p:nvPr/>
        </p:nvSpPr>
        <p:spPr>
          <a:xfrm>
            <a:off x="115067" y="30524"/>
            <a:ext cx="2523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2060"/>
                </a:solidFill>
              </a:rPr>
              <a:t>Scenario 2</a:t>
            </a:r>
            <a:r>
              <a:rPr lang="en-US" sz="3600">
                <a:solidFill>
                  <a:srgbClr val="002060"/>
                </a:solidFill>
              </a:rPr>
              <a:t>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FF83FF-84CA-BEFF-0CD9-4BA9205920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342701"/>
              </p:ext>
            </p:extLst>
          </p:nvPr>
        </p:nvGraphicFramePr>
        <p:xfrm>
          <a:off x="115066" y="981786"/>
          <a:ext cx="11855351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669">
                  <a:extLst>
                    <a:ext uri="{9D8B030D-6E8A-4147-A177-3AD203B41FA5}">
                      <a16:colId xmlns:a16="http://schemas.microsoft.com/office/drawing/2014/main" val="1552737157"/>
                    </a:ext>
                  </a:extLst>
                </a:gridCol>
                <a:gridCol w="1637121">
                  <a:extLst>
                    <a:ext uri="{9D8B030D-6E8A-4147-A177-3AD203B41FA5}">
                      <a16:colId xmlns:a16="http://schemas.microsoft.com/office/drawing/2014/main" val="1869107397"/>
                    </a:ext>
                  </a:extLst>
                </a:gridCol>
                <a:gridCol w="6039475">
                  <a:extLst>
                    <a:ext uri="{9D8B030D-6E8A-4147-A177-3AD203B41FA5}">
                      <a16:colId xmlns:a16="http://schemas.microsoft.com/office/drawing/2014/main" val="3917004878"/>
                    </a:ext>
                  </a:extLst>
                </a:gridCol>
                <a:gridCol w="430365">
                  <a:extLst>
                    <a:ext uri="{9D8B030D-6E8A-4147-A177-3AD203B41FA5}">
                      <a16:colId xmlns:a16="http://schemas.microsoft.com/office/drawing/2014/main" val="156839963"/>
                    </a:ext>
                  </a:extLst>
                </a:gridCol>
                <a:gridCol w="1178243">
                  <a:extLst>
                    <a:ext uri="{9D8B030D-6E8A-4147-A177-3AD203B41FA5}">
                      <a16:colId xmlns:a16="http://schemas.microsoft.com/office/drawing/2014/main" val="827916216"/>
                    </a:ext>
                  </a:extLst>
                </a:gridCol>
                <a:gridCol w="409893">
                  <a:extLst>
                    <a:ext uri="{9D8B030D-6E8A-4147-A177-3AD203B41FA5}">
                      <a16:colId xmlns:a16="http://schemas.microsoft.com/office/drawing/2014/main" val="2763400708"/>
                    </a:ext>
                  </a:extLst>
                </a:gridCol>
                <a:gridCol w="1223585">
                  <a:extLst>
                    <a:ext uri="{9D8B030D-6E8A-4147-A177-3AD203B41FA5}">
                      <a16:colId xmlns:a16="http://schemas.microsoft.com/office/drawing/2014/main" val="2986042115"/>
                    </a:ext>
                  </a:extLst>
                </a:gridCol>
              </a:tblGrid>
              <a:tr h="226343">
                <a:tc>
                  <a:txBody>
                    <a:bodyPr/>
                    <a:lstStyle/>
                    <a:p>
                      <a:r>
                        <a:rPr lang="en-US" sz="1600"/>
                        <a:t>Priority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PG Section 6.9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Generator Group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/>
                        <a:t>Total GW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/>
                        <a:t>Selected GW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20964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signed SGIA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12015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(5)(b)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completed FIS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620483"/>
                  </a:ext>
                </a:extLst>
              </a:tr>
              <a:tr h="490972"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</a:t>
                      </a:r>
                      <a:r>
                        <a:rPr lang="en-US" sz="1400" err="1"/>
                        <a:t>i</a:t>
                      </a:r>
                      <a:r>
                        <a:rPr lang="en-US" sz="140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 – completed steady state and stability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i="1"/>
                        <a:t>20 solar </a:t>
                      </a:r>
                    </a:p>
                    <a:p>
                      <a:r>
                        <a:rPr lang="en-US" sz="1100" i="1"/>
                        <a:t>36 dispatchable</a:t>
                      </a:r>
                    </a:p>
                    <a:p>
                      <a:r>
                        <a:rPr lang="en-US" sz="1100" i="1"/>
                        <a:t>9 wind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en-US" sz="1800" b="1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i="1">
                          <a:solidFill>
                            <a:srgbClr val="FF0000"/>
                          </a:solidFill>
                        </a:rPr>
                        <a:t>15 solar</a:t>
                      </a:r>
                    </a:p>
                    <a:p>
                      <a:r>
                        <a:rPr lang="en-US" sz="1100" b="1" i="1">
                          <a:solidFill>
                            <a:srgbClr val="FF0000"/>
                          </a:solidFill>
                        </a:rPr>
                        <a:t>18 dispatchable</a:t>
                      </a:r>
                    </a:p>
                    <a:p>
                      <a:r>
                        <a:rPr lang="en-US" sz="1100" b="1" i="1">
                          <a:solidFill>
                            <a:srgbClr val="FF0000"/>
                          </a:solidFill>
                        </a:rPr>
                        <a:t>0 wind</a:t>
                      </a:r>
                      <a:endParaRPr lang="en-US" sz="1100" b="1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483314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(5)(c)(ii)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 - completed steady state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17412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(5)(c)(iii)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“Planned” status, started FIS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459845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“Inactive” status with completed FIS stability studies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350973"/>
                  </a:ext>
                </a:extLst>
              </a:tr>
              <a:tr h="205767"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(5)(e)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Hypothetical generation outside of interconnection queue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9999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565119"/>
                  </a:ext>
                </a:extLst>
              </a:tr>
            </a:tbl>
          </a:graphicData>
        </a:graphic>
      </p:graphicFrame>
      <p:sp>
        <p:nvSpPr>
          <p:cNvPr id="6" name="Arrow: Down 5">
            <a:extLst>
              <a:ext uri="{FF2B5EF4-FFF2-40B4-BE49-F238E27FC236}">
                <a16:creationId xmlns:a16="http://schemas.microsoft.com/office/drawing/2014/main" id="{F31C9679-A379-667B-FB04-AC7548B88636}"/>
              </a:ext>
            </a:extLst>
          </p:cNvPr>
          <p:cNvSpPr/>
          <p:nvPr/>
        </p:nvSpPr>
        <p:spPr>
          <a:xfrm>
            <a:off x="215101" y="3843718"/>
            <a:ext cx="947057" cy="5485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EEDC3A-BD3B-CA6E-68BF-CAE319DBAAEB}"/>
              </a:ext>
            </a:extLst>
          </p:cNvPr>
          <p:cNvSpPr txBox="1"/>
          <p:nvPr/>
        </p:nvSpPr>
        <p:spPr>
          <a:xfrm>
            <a:off x="115067" y="621811"/>
            <a:ext cx="832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Step 1</a:t>
            </a:r>
            <a:r>
              <a:rPr lang="en-US"/>
              <a:t>: Prioritize generator additions based on GIS likelihood of project completion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245068-D5E4-CF38-2C5B-8A2104421655}"/>
              </a:ext>
            </a:extLst>
          </p:cNvPr>
          <p:cNvSpPr txBox="1"/>
          <p:nvPr/>
        </p:nvSpPr>
        <p:spPr>
          <a:xfrm>
            <a:off x="1281539" y="3813267"/>
            <a:ext cx="8894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Decision 1</a:t>
            </a:r>
            <a:r>
              <a:rPr lang="en-US" sz="1600" dirty="0"/>
              <a:t>: Is subset of a planning guide group required? </a:t>
            </a:r>
            <a:r>
              <a:rPr lang="en-US" sz="1600" b="1" dirty="0">
                <a:solidFill>
                  <a:srgbClr val="FF0000"/>
                </a:solidFill>
              </a:rPr>
              <a:t>Yes, 15 GW solar + 18 GW dispatchable</a:t>
            </a:r>
          </a:p>
          <a:p>
            <a:r>
              <a:rPr lang="en-US" sz="1600" b="1" dirty="0"/>
              <a:t>Decision 2</a:t>
            </a:r>
            <a:r>
              <a:rPr lang="en-US" sz="1600" dirty="0"/>
              <a:t>: What dispatch characteristic is needed? </a:t>
            </a:r>
            <a:r>
              <a:rPr lang="en-US" sz="1600" b="1" dirty="0">
                <a:solidFill>
                  <a:srgbClr val="FF0000"/>
                </a:solidFill>
              </a:rPr>
              <a:t>Peak net load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4442A7-0CEE-CC5C-B1F8-EDC0CDE7E9CC}"/>
              </a:ext>
            </a:extLst>
          </p:cNvPr>
          <p:cNvSpPr txBox="1"/>
          <p:nvPr/>
        </p:nvSpPr>
        <p:spPr>
          <a:xfrm>
            <a:off x="115067" y="4376669"/>
            <a:ext cx="1207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Step 2</a:t>
            </a:r>
            <a:r>
              <a:rPr lang="en-US"/>
              <a:t>: Select two subsets of dispatch characteristics. Each subset is distributed proportionally based on geography.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4E9C059-D141-4450-353F-720CA55EC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891093"/>
              </p:ext>
            </p:extLst>
          </p:nvPr>
        </p:nvGraphicFramePr>
        <p:xfrm>
          <a:off x="215101" y="4777662"/>
          <a:ext cx="9982201" cy="944880"/>
        </p:xfrm>
        <a:graphic>
          <a:graphicData uri="http://schemas.openxmlformats.org/drawingml/2006/table">
            <a:tbl>
              <a:tblPr/>
              <a:tblGrid>
                <a:gridCol w="1657287">
                  <a:extLst>
                    <a:ext uri="{9D8B030D-6E8A-4147-A177-3AD203B41FA5}">
                      <a16:colId xmlns:a16="http://schemas.microsoft.com/office/drawing/2014/main" val="1741518298"/>
                    </a:ext>
                  </a:extLst>
                </a:gridCol>
                <a:gridCol w="715684">
                  <a:extLst>
                    <a:ext uri="{9D8B030D-6E8A-4147-A177-3AD203B41FA5}">
                      <a16:colId xmlns:a16="http://schemas.microsoft.com/office/drawing/2014/main" val="96403780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3318987587"/>
                    </a:ext>
                  </a:extLst>
                </a:gridCol>
                <a:gridCol w="1017657">
                  <a:extLst>
                    <a:ext uri="{9D8B030D-6E8A-4147-A177-3AD203B41FA5}">
                      <a16:colId xmlns:a16="http://schemas.microsoft.com/office/drawing/2014/main" val="550852737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1448798702"/>
                    </a:ext>
                  </a:extLst>
                </a:gridCol>
                <a:gridCol w="1540513">
                  <a:extLst>
                    <a:ext uri="{9D8B030D-6E8A-4147-A177-3AD203B41FA5}">
                      <a16:colId xmlns:a16="http://schemas.microsoft.com/office/drawing/2014/main" val="1727787953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301672243"/>
                    </a:ext>
                  </a:extLst>
                </a:gridCol>
                <a:gridCol w="1559754">
                  <a:extLst>
                    <a:ext uri="{9D8B030D-6E8A-4147-A177-3AD203B41FA5}">
                      <a16:colId xmlns:a16="http://schemas.microsoft.com/office/drawing/2014/main" val="1246993201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424726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83167955"/>
                    </a:ext>
                  </a:extLst>
                </a:gridCol>
              </a:tblGrid>
              <a:tr h="18128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Weather Zone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Far 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768661"/>
                  </a:ext>
                </a:extLst>
              </a:tr>
              <a:tr h="164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496191"/>
                  </a:ext>
                </a:extLst>
              </a:tr>
              <a:tr h="164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Selected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50937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1AD9ED8-A5FA-7D90-913F-B97402042AE9}"/>
              </a:ext>
            </a:extLst>
          </p:cNvPr>
          <p:cNvSpPr txBox="1"/>
          <p:nvPr/>
        </p:nvSpPr>
        <p:spPr>
          <a:xfrm>
            <a:off x="2638515" y="30523"/>
            <a:ext cx="94384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70C0"/>
                </a:solidFill>
              </a:rPr>
              <a:t>Peak </a:t>
            </a:r>
            <a:r>
              <a:rPr lang="en-US">
                <a:solidFill>
                  <a:srgbClr val="0070C0"/>
                </a:solidFill>
              </a:rPr>
              <a:t>N</a:t>
            </a:r>
            <a:r>
              <a:rPr lang="en-US" sz="1800">
                <a:solidFill>
                  <a:srgbClr val="0070C0"/>
                </a:solidFill>
              </a:rPr>
              <a:t>et Load Case requires </a:t>
            </a:r>
            <a:r>
              <a:rPr lang="en-US">
                <a:solidFill>
                  <a:srgbClr val="0070C0"/>
                </a:solidFill>
              </a:rPr>
              <a:t>15</a:t>
            </a:r>
            <a:r>
              <a:rPr lang="en-US" sz="1800">
                <a:solidFill>
                  <a:srgbClr val="0070C0"/>
                </a:solidFill>
              </a:rPr>
              <a:t> GW of 6.9(5)(c)(</a:t>
            </a:r>
            <a:r>
              <a:rPr lang="en-US" sz="1800" err="1">
                <a:solidFill>
                  <a:srgbClr val="0070C0"/>
                </a:solidFill>
              </a:rPr>
              <a:t>i</a:t>
            </a:r>
            <a:r>
              <a:rPr lang="en-US" sz="1800">
                <a:solidFill>
                  <a:srgbClr val="0070C0"/>
                </a:solidFill>
              </a:rPr>
              <a:t>) group with solar dispatch characteristics and 18 GW of 6.9(5)(c)(</a:t>
            </a:r>
            <a:r>
              <a:rPr lang="en-US" sz="1800" err="1">
                <a:solidFill>
                  <a:srgbClr val="0070C0"/>
                </a:solidFill>
              </a:rPr>
              <a:t>i</a:t>
            </a:r>
            <a:r>
              <a:rPr lang="en-US" sz="1800">
                <a:solidFill>
                  <a:srgbClr val="0070C0"/>
                </a:solidFill>
              </a:rPr>
              <a:t>) group with dispatchable characteristics</a:t>
            </a:r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9F7954D-B72C-644F-A473-EE9B1A069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2376"/>
              </p:ext>
            </p:extLst>
          </p:nvPr>
        </p:nvGraphicFramePr>
        <p:xfrm>
          <a:off x="215101" y="5826034"/>
          <a:ext cx="9982201" cy="944880"/>
        </p:xfrm>
        <a:graphic>
          <a:graphicData uri="http://schemas.openxmlformats.org/drawingml/2006/table">
            <a:tbl>
              <a:tblPr/>
              <a:tblGrid>
                <a:gridCol w="1657287">
                  <a:extLst>
                    <a:ext uri="{9D8B030D-6E8A-4147-A177-3AD203B41FA5}">
                      <a16:colId xmlns:a16="http://schemas.microsoft.com/office/drawing/2014/main" val="1741518298"/>
                    </a:ext>
                  </a:extLst>
                </a:gridCol>
                <a:gridCol w="715684">
                  <a:extLst>
                    <a:ext uri="{9D8B030D-6E8A-4147-A177-3AD203B41FA5}">
                      <a16:colId xmlns:a16="http://schemas.microsoft.com/office/drawing/2014/main" val="96403780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3318987587"/>
                    </a:ext>
                  </a:extLst>
                </a:gridCol>
                <a:gridCol w="1017657">
                  <a:extLst>
                    <a:ext uri="{9D8B030D-6E8A-4147-A177-3AD203B41FA5}">
                      <a16:colId xmlns:a16="http://schemas.microsoft.com/office/drawing/2014/main" val="550852737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1448798702"/>
                    </a:ext>
                  </a:extLst>
                </a:gridCol>
                <a:gridCol w="1540513">
                  <a:extLst>
                    <a:ext uri="{9D8B030D-6E8A-4147-A177-3AD203B41FA5}">
                      <a16:colId xmlns:a16="http://schemas.microsoft.com/office/drawing/2014/main" val="1727787953"/>
                    </a:ext>
                  </a:extLst>
                </a:gridCol>
                <a:gridCol w="738142">
                  <a:extLst>
                    <a:ext uri="{9D8B030D-6E8A-4147-A177-3AD203B41FA5}">
                      <a16:colId xmlns:a16="http://schemas.microsoft.com/office/drawing/2014/main" val="301672243"/>
                    </a:ext>
                  </a:extLst>
                </a:gridCol>
                <a:gridCol w="1559754">
                  <a:extLst>
                    <a:ext uri="{9D8B030D-6E8A-4147-A177-3AD203B41FA5}">
                      <a16:colId xmlns:a16="http://schemas.microsoft.com/office/drawing/2014/main" val="1246993201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4247266"/>
                    </a:ext>
                  </a:extLst>
                </a:gridCol>
                <a:gridCol w="671674">
                  <a:extLst>
                    <a:ext uri="{9D8B030D-6E8A-4147-A177-3AD203B41FA5}">
                      <a16:colId xmlns:a16="http://schemas.microsoft.com/office/drawing/2014/main" val="14831679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Weather Zone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East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Far 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North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South Central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West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768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496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Selected GW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18.0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509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E5116E8-0C2A-BCA6-06D2-20FC38D2BB67}"/>
              </a:ext>
            </a:extLst>
          </p:cNvPr>
          <p:cNvSpPr txBox="1"/>
          <p:nvPr/>
        </p:nvSpPr>
        <p:spPr>
          <a:xfrm>
            <a:off x="10261310" y="6016674"/>
            <a:ext cx="1930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/>
              <a:t>Total Thermal and Battery GW reduced by 50%  across all weather zones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028C57D-A863-A24B-8757-B50EB547F1EC}"/>
              </a:ext>
            </a:extLst>
          </p:cNvPr>
          <p:cNvCxnSpPr>
            <a:cxnSpLocks/>
          </p:cNvCxnSpPr>
          <p:nvPr/>
        </p:nvCxnSpPr>
        <p:spPr>
          <a:xfrm flipH="1">
            <a:off x="10286999" y="6663005"/>
            <a:ext cx="1269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F051A56-7BBD-F958-AEFE-5F74136D372D}"/>
              </a:ext>
            </a:extLst>
          </p:cNvPr>
          <p:cNvSpPr txBox="1"/>
          <p:nvPr/>
        </p:nvSpPr>
        <p:spPr>
          <a:xfrm>
            <a:off x="10261310" y="4924667"/>
            <a:ext cx="181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/>
              <a:t>Total Solar GW reduced by 25% across all weather zones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63C2C2-5EBA-F8A9-012A-2C46FB8EA208}"/>
              </a:ext>
            </a:extLst>
          </p:cNvPr>
          <p:cNvCxnSpPr>
            <a:cxnSpLocks/>
          </p:cNvCxnSpPr>
          <p:nvPr/>
        </p:nvCxnSpPr>
        <p:spPr>
          <a:xfrm flipH="1">
            <a:off x="10261310" y="5544742"/>
            <a:ext cx="1269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532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6DDA87-96F9-116F-B049-68C1D4894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77" y="1051560"/>
            <a:ext cx="6807597" cy="23774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DC161C-8F29-9C9D-0312-16CEBB810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3213" y="1051560"/>
            <a:ext cx="4546221" cy="23774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BFDC5AA-7B5D-3831-BF07-D37435F34640}"/>
              </a:ext>
            </a:extLst>
          </p:cNvPr>
          <p:cNvSpPr txBox="1"/>
          <p:nvPr/>
        </p:nvSpPr>
        <p:spPr>
          <a:xfrm>
            <a:off x="177801" y="243880"/>
            <a:ext cx="2292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2060"/>
                </a:solidFill>
              </a:rPr>
              <a:t>Appendix</a:t>
            </a:r>
            <a:r>
              <a:rPr lang="en-US" sz="360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80C7F9-DD80-A873-0869-882FA189AE10}"/>
              </a:ext>
            </a:extLst>
          </p:cNvPr>
          <p:cNvSpPr txBox="1"/>
          <p:nvPr/>
        </p:nvSpPr>
        <p:spPr>
          <a:xfrm>
            <a:off x="2470416" y="382379"/>
            <a:ext cx="94384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Generator additions can be tailored to meet planning case needs using PGRR127 framework</a:t>
            </a:r>
            <a:endParaRPr lang="en-US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BF028085-AF91-6FBB-07DD-7B61B35ED349}"/>
              </a:ext>
            </a:extLst>
          </p:cNvPr>
          <p:cNvSpPr/>
          <p:nvPr/>
        </p:nvSpPr>
        <p:spPr>
          <a:xfrm>
            <a:off x="3855618" y="3590349"/>
            <a:ext cx="1575599" cy="548530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-50%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DFE2C564-8878-13C6-4B4C-A53B5E7EAD56}"/>
              </a:ext>
            </a:extLst>
          </p:cNvPr>
          <p:cNvSpPr/>
          <p:nvPr/>
        </p:nvSpPr>
        <p:spPr>
          <a:xfrm>
            <a:off x="323357" y="3590349"/>
            <a:ext cx="1575599" cy="548530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-50%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E842D3DC-9B51-35F9-D3C3-FEB15467E4C1}"/>
              </a:ext>
            </a:extLst>
          </p:cNvPr>
          <p:cNvSpPr/>
          <p:nvPr/>
        </p:nvSpPr>
        <p:spPr>
          <a:xfrm>
            <a:off x="8833078" y="3590349"/>
            <a:ext cx="1575599" cy="548530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-50%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3442FC0-B04B-8ED1-963B-1CEE7F2C28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800" y="4267517"/>
            <a:ext cx="1866714" cy="24688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0E9BBF-6DD3-6782-D044-2D928DA9F0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2323" y="4267517"/>
            <a:ext cx="4757111" cy="24688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BF5B82-44CE-D028-016A-0046277688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4863" y="4267517"/>
            <a:ext cx="4757111" cy="24688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7669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653</Words>
  <Application>Microsoft Office PowerPoint</Application>
  <PresentationFormat>Widescreen</PresentationFormat>
  <Paragraphs>205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PGRR127 Examples for PLWG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LCRA</dc:creator>
  <cp:lastModifiedBy>LCRA</cp:lastModifiedBy>
  <cp:revision>2</cp:revision>
  <dcterms:created xsi:type="dcterms:W3CDTF">2025-11-13T03:11:17Z</dcterms:created>
  <dcterms:modified xsi:type="dcterms:W3CDTF">2025-11-14T20:56:40Z</dcterms:modified>
</cp:coreProperties>
</file>