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53" r:id="rId1"/>
    <p:sldMasterId id="2147483648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260" r:id="rId4"/>
    <p:sldId id="267" r:id="rId5"/>
    <p:sldId id="299" r:id="rId6"/>
    <p:sldId id="292" r:id="rId7"/>
    <p:sldId id="30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920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822138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CRR Updates at CMWG</a:t>
            </a:r>
          </a:p>
          <a:p>
            <a:endParaRPr lang="en-US" dirty="0"/>
          </a:p>
          <a:p>
            <a:r>
              <a:rPr lang="en-US" i="1" dirty="0"/>
              <a:t>Samantha Findley</a:t>
            </a:r>
          </a:p>
          <a:p>
            <a:endParaRPr lang="en-US" dirty="0"/>
          </a:p>
          <a:p>
            <a:r>
              <a:rPr lang="en-US" dirty="0"/>
              <a:t>November 17,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6581-A32F-61A4-357E-C3240C46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8F42-DB93-1542-D0D5-834B40C1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LTAS transactions and solution times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CRR auction limits table – no </a:t>
            </a:r>
            <a:r>
              <a:rPr lang="en-US" sz="2400" dirty="0">
                <a:ea typeface="Times New Roman" panose="02020603050405020304" pitchFamily="18" charset="0"/>
              </a:rPr>
              <a:t>updates</a:t>
            </a:r>
          </a:p>
          <a:p>
            <a:r>
              <a:rPr lang="en-US" sz="2400" dirty="0">
                <a:ea typeface="Times New Roman" panose="02020603050405020304" pitchFamily="18" charset="0"/>
              </a:rPr>
              <a:t>Market requested TAP information</a:t>
            </a:r>
          </a:p>
          <a:p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7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96A6-2116-5CB2-B2CF-F1B4B3CA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LTAS transactions and solution times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206FF-9160-CC5B-6878-6BCA9C62E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32E915-F5E6-FCC0-786F-8B660B209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52271"/>
            <a:ext cx="8991600" cy="52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3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924A8-7A71-4F35-D72B-075962CB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  <a:ea typeface="Times New Roman" panose="02020603050405020304" pitchFamily="18" charset="0"/>
              </a:rPr>
              <a:t>CRR auction transaction limits – no new changes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7473D-44FE-68B1-C418-44851285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None/>
            </a:pPr>
            <a:endParaRPr lang="en-US" sz="1400" dirty="0"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endParaRPr lang="en-US" sz="1400" dirty="0"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739A3-F250-95D8-E8EE-6841E4F67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1243BB-82DA-1CEF-931E-386DCD1ED3E7}"/>
              </a:ext>
            </a:extLst>
          </p:cNvPr>
          <p:cNvSpPr txBox="1"/>
          <p:nvPr/>
        </p:nvSpPr>
        <p:spPr>
          <a:xfrm>
            <a:off x="914400" y="41910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Note: </a:t>
            </a:r>
            <a:r>
              <a:rPr lang="en-US" dirty="0"/>
              <a:t>The per-CRRAH limit for Seq2 was lowered from 2,800 to 2,500 based on transactions submitted for Seq1 (bid window closed on 10/23/2025).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DCAEA6-F7E3-E23E-8FC7-A4677414B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6233503" cy="21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7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DD041-5AF7-2FFF-A2F8-1CE1F7FE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Adjustment Period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4D279-ACDA-2A3A-2A91-6650A759B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06047B6-E698-B4B3-2D54-E7BA860FF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447800"/>
            <a:ext cx="7049484" cy="148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33273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23772</TotalTime>
  <Words>74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Agenda</vt:lpstr>
      <vt:lpstr>Historical LTAS transactions and solution times</vt:lpstr>
      <vt:lpstr>CRR auction transaction limits – no new changes</vt:lpstr>
      <vt:lpstr>Transaction Adjustment Period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Findley, Samantha</dc:creator>
  <cp:lastModifiedBy>Findley, Samantha</cp:lastModifiedBy>
  <cp:revision>16</cp:revision>
  <dcterms:created xsi:type="dcterms:W3CDTF">2016-10-07T18:07:55Z</dcterms:created>
  <dcterms:modified xsi:type="dcterms:W3CDTF">2025-11-14T21:50:03Z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