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  <p:sldMasterId id="2147483651" r:id="rId6"/>
  </p:sldMasterIdLst>
  <p:notesMasterIdLst>
    <p:notesMasterId r:id="rId45"/>
  </p:notesMasterIdLst>
  <p:handoutMasterIdLst>
    <p:handoutMasterId r:id="rId46"/>
  </p:handoutMasterIdLst>
  <p:sldIdLst>
    <p:sldId id="260" r:id="rId7"/>
    <p:sldId id="258" r:id="rId8"/>
    <p:sldId id="263" r:id="rId9"/>
    <p:sldId id="308" r:id="rId10"/>
    <p:sldId id="310" r:id="rId11"/>
    <p:sldId id="313" r:id="rId12"/>
    <p:sldId id="314" r:id="rId13"/>
    <p:sldId id="272" r:id="rId14"/>
    <p:sldId id="262" r:id="rId15"/>
    <p:sldId id="264" r:id="rId16"/>
    <p:sldId id="291" r:id="rId17"/>
    <p:sldId id="265" r:id="rId18"/>
    <p:sldId id="271" r:id="rId19"/>
    <p:sldId id="273" r:id="rId20"/>
    <p:sldId id="274" r:id="rId21"/>
    <p:sldId id="266" r:id="rId22"/>
    <p:sldId id="275" r:id="rId23"/>
    <p:sldId id="267" r:id="rId24"/>
    <p:sldId id="278" r:id="rId25"/>
    <p:sldId id="279" r:id="rId26"/>
    <p:sldId id="268" r:id="rId27"/>
    <p:sldId id="280" r:id="rId28"/>
    <p:sldId id="281" r:id="rId29"/>
    <p:sldId id="269" r:id="rId30"/>
    <p:sldId id="282" r:id="rId31"/>
    <p:sldId id="283" r:id="rId32"/>
    <p:sldId id="270" r:id="rId33"/>
    <p:sldId id="284" r:id="rId34"/>
    <p:sldId id="285" r:id="rId35"/>
    <p:sldId id="295" r:id="rId36"/>
    <p:sldId id="286" r:id="rId37"/>
    <p:sldId id="293" r:id="rId38"/>
    <p:sldId id="287" r:id="rId39"/>
    <p:sldId id="288" r:id="rId40"/>
    <p:sldId id="305" r:id="rId41"/>
    <p:sldId id="289" r:id="rId42"/>
    <p:sldId id="315" r:id="rId43"/>
    <p:sldId id="290" r:id="rId4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arratano, Alex" initials="GA" lastIdx="1" clrIdx="0">
    <p:extLst>
      <p:ext uri="{19B8F6BF-5375-455C-9EA6-DF929625EA0E}">
        <p15:presenceInfo xmlns:p15="http://schemas.microsoft.com/office/powerpoint/2012/main" userId="S-1-5-21-639947351-343809578-3807592339-40017" providerId="AD"/>
      </p:ext>
    </p:extLst>
  </p:cmAuthor>
  <p:cmAuthor id="2" name="Hinojosa, Jose Luis" initials="HJL" lastIdx="3" clrIdx="1">
    <p:extLst>
      <p:ext uri="{19B8F6BF-5375-455C-9EA6-DF929625EA0E}">
        <p15:presenceInfo xmlns:p15="http://schemas.microsoft.com/office/powerpoint/2012/main" userId="S-1-5-21-639947351-343809578-3807592339-37959" providerId="AD"/>
      </p:ext>
    </p:extLst>
  </p:cmAuthor>
  <p:cmAuthor id="3" name="DuBro, Jackson" initials="DJ" lastIdx="1" clrIdx="2">
    <p:extLst>
      <p:ext uri="{19B8F6BF-5375-455C-9EA6-DF929625EA0E}">
        <p15:presenceInfo xmlns:p15="http://schemas.microsoft.com/office/powerpoint/2012/main" userId="S::Jackson.DuBro@ercot.com::eeee7753-3465-4fb5-8530-4a50b4dcc9f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67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41" autoAdjust="0"/>
    <p:restoredTop sz="80315" autoAdjust="0"/>
  </p:normalViewPr>
  <p:slideViewPr>
    <p:cSldViewPr showGuides="1">
      <p:cViewPr varScale="1">
        <p:scale>
          <a:sx n="118" d="100"/>
          <a:sy n="118" d="100"/>
        </p:scale>
        <p:origin x="2862" y="324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0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presProps" Target="presProps.xml"/><Relationship Id="rId8" Type="http://schemas.openxmlformats.org/officeDocument/2006/relationships/slide" Target="slides/slide2.xml"/><Relationship Id="rId51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1431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strike="noStrike" baseline="0" dirty="0"/>
              <a:t>Total regulation deployed comparison in the last 3 months: Overall regulation deployment trends follow the previous two months.</a:t>
            </a:r>
            <a:endParaRPr lang="en-US" b="0" u="sng" strike="noStrike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9220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trike="noStrike" dirty="0"/>
              <a:t>For 2025, the trend is biased towards Reg Down, with an exception for Peak hours.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2915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dirty="0"/>
              <a:t>Similar levels of reg up deployment overall compared to previous years with only few instances where more reg up is deployed during sunset hours.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3050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dirty="0"/>
              <a:t>Overall Regulation down deployment in September 2025 is consistent with that of the previous two years. There was an increase in regulation down deployment during Up-Ramp hours.</a:t>
            </a:r>
            <a:endParaRPr lang="en-US" b="0" u="none" strike="noStrike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2335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dirty="0"/>
              <a:t>Total regulation deployed compared with the previous two years.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1590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dirty="0"/>
              <a:t>Zero crossing regulation is generally higher than the last two years. The lower zero crossing percentages are seen during up-ramp hours.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3447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dirty="0"/>
              <a:t>Overall, we see that it is above 70% for all periods in 2025.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48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trike="noStrike" dirty="0"/>
              <a:t>Average regulation up exhaustion rate for all hours is 1.61%. </a:t>
            </a:r>
          </a:p>
          <a:p>
            <a:endParaRPr lang="en-US" strike="no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2288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dirty="0"/>
              <a:t>Average regulation down exhaustion rate for all hours is 4.46%.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trike="noStrik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dirty="0"/>
              <a:t>What’s the issue with HE 9-12?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701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dirty="0"/>
              <a:t>Regulation up bias occurrence for consecutive SCED intervals for all hours is 136 and peak hours is 48.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059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3612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dirty="0"/>
              <a:t>Regulation down bias occurrence for consecutive SCED intervals. For all hours is 161 and peak hours is 21.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2815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trike="noStrik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trike="no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1725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trike="noStrike" dirty="0"/>
              <a:t>Load is seeing an overall increase compared to the last two years.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0880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total load is more than the last year. </a:t>
            </a:r>
          </a:p>
          <a:p>
            <a:endParaRPr lang="en-US" dirty="0"/>
          </a:p>
          <a:p>
            <a:r>
              <a:rPr lang="en-US" dirty="0"/>
              <a:t>More Net Load during Up ramp hours.</a:t>
            </a:r>
          </a:p>
          <a:p>
            <a:endParaRPr lang="en-US" dirty="0"/>
          </a:p>
          <a:p>
            <a:r>
              <a:rPr lang="en-US" dirty="0"/>
              <a:t>Net Load: dashed line.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7692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dirty="0"/>
              <a:t>Overall hourly load ramp trend remained similar compared to the last couple of years.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9212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trike="noStrike" dirty="0"/>
              <a:t>Wind generation is slightly lower than last year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60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dirty="0"/>
              <a:t>Net Capacity on Start-Up/</a:t>
            </a:r>
            <a:r>
              <a:rPr lang="en-US" strike="noStrike" dirty="0" err="1"/>
              <a:t>ShutDown</a:t>
            </a:r>
            <a:r>
              <a:rPr lang="en-US" strike="noStrike" dirty="0"/>
              <a:t> are generally following the trends of the last two years. More capacity during sunset hours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23450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Forecast – Actual</a:t>
            </a:r>
          </a:p>
          <a:p>
            <a:r>
              <a:rPr lang="en-US" dirty="0"/>
              <a:t>+</a:t>
            </a:r>
            <a:r>
              <a:rPr lang="en-US" dirty="0" err="1"/>
              <a:t>ve</a:t>
            </a:r>
            <a:r>
              <a:rPr lang="en-US" baseline="0" dirty="0"/>
              <a:t> Error =&gt; Over forecasted load</a:t>
            </a:r>
          </a:p>
          <a:p>
            <a:r>
              <a:rPr lang="en-US" strike="noStrike" baseline="0" dirty="0"/>
              <a:t>-</a:t>
            </a:r>
            <a:r>
              <a:rPr lang="en-US" strike="noStrike" baseline="0" dirty="0" err="1"/>
              <a:t>ve</a:t>
            </a:r>
            <a:r>
              <a:rPr lang="en-US" strike="noStrike" baseline="0" dirty="0"/>
              <a:t> Error +&gt; Under forecasted load</a:t>
            </a:r>
          </a:p>
          <a:p>
            <a:endParaRPr lang="en-US" strike="noStrike" baseline="0" dirty="0"/>
          </a:p>
          <a:p>
            <a:r>
              <a:rPr lang="en-US" strike="noStrike" baseline="0" dirty="0"/>
              <a:t>During Up-Ramp hours we see an under forecasted load, and an over forecasted load during off peak and peak hours</a:t>
            </a:r>
          </a:p>
          <a:p>
            <a:r>
              <a:rPr lang="en-US" strike="noStrike" baseline="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41412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Error = Forecast – Actual</a:t>
            </a:r>
          </a:p>
          <a:p>
            <a:endParaRPr lang="en-US" dirty="0"/>
          </a:p>
          <a:p>
            <a:r>
              <a:rPr lang="en-US" dirty="0"/>
              <a:t>Min, Max,</a:t>
            </a:r>
            <a:r>
              <a:rPr lang="en-US" baseline="0" dirty="0"/>
              <a:t> 10</a:t>
            </a:r>
            <a:r>
              <a:rPr lang="en-US" baseline="30000" dirty="0"/>
              <a:t>th</a:t>
            </a:r>
            <a:r>
              <a:rPr lang="en-US" baseline="0" dirty="0"/>
              <a:t>, 90</a:t>
            </a:r>
            <a:r>
              <a:rPr lang="en-US" baseline="30000" dirty="0"/>
              <a:t>th</a:t>
            </a:r>
            <a:r>
              <a:rPr lang="en-US" baseline="0" dirty="0"/>
              <a:t> percentile</a:t>
            </a:r>
          </a:p>
          <a:p>
            <a:r>
              <a:rPr lang="en-US" baseline="0" dirty="0"/>
              <a:t>15-minute intervals</a:t>
            </a:r>
          </a:p>
          <a:p>
            <a:endParaRPr lang="en-US" baseline="0" dirty="0"/>
          </a:p>
          <a:p>
            <a:r>
              <a:rPr lang="en-US" baseline="0" dirty="0"/>
              <a:t>Max Positive Forecast Error:</a:t>
            </a:r>
          </a:p>
          <a:p>
            <a:r>
              <a:rPr lang="en-US" b="0" baseline="0" dirty="0">
                <a:solidFill>
                  <a:srgbClr val="FF0000"/>
                </a:solidFill>
                <a:highlight>
                  <a:srgbClr val="FF0000"/>
                </a:highlight>
              </a:rPr>
              <a:t>10/2025</a:t>
            </a:r>
            <a:r>
              <a:rPr lang="en-US" baseline="0" dirty="0">
                <a:solidFill>
                  <a:srgbClr val="FF0000"/>
                </a:solidFill>
              </a:rPr>
              <a:t> </a:t>
            </a:r>
            <a:r>
              <a:rPr lang="en-US" baseline="0" dirty="0"/>
              <a:t>HE10 -&gt; </a:t>
            </a:r>
            <a:r>
              <a:rPr lang="en-US" sz="1800" b="0" i="0" u="none" strike="noStrike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495 </a:t>
            </a:r>
            <a:r>
              <a:rPr lang="en-US" baseline="0" dirty="0"/>
              <a:t>MW</a:t>
            </a:r>
          </a:p>
          <a:p>
            <a:endParaRPr lang="en-US" baseline="0" dirty="0"/>
          </a:p>
          <a:p>
            <a:r>
              <a:rPr lang="en-US" baseline="0" dirty="0"/>
              <a:t>Max Negative Forecast Error:</a:t>
            </a:r>
          </a:p>
          <a:p>
            <a:r>
              <a:rPr lang="en-US" b="0" baseline="0" dirty="0"/>
              <a:t>10/2025</a:t>
            </a:r>
            <a:r>
              <a:rPr lang="en-US" baseline="0" dirty="0"/>
              <a:t> HE9 -&gt;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-625 </a:t>
            </a:r>
            <a:r>
              <a:rPr lang="en-US" baseline="0" dirty="0"/>
              <a:t>MW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31320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trike="noStrike" dirty="0"/>
              <a:t>Largest expected generation deviation occurs during solar ramps. We see a positive average expected generation deviation in October.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297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3/12/18</a:t>
            </a:r>
            <a:r>
              <a:rPr lang="en-US" baseline="0" dirty="0"/>
              <a:t> – Integral ACE Time Constant Changed from 60 min to 45 min</a:t>
            </a:r>
          </a:p>
          <a:p>
            <a:r>
              <a:rPr lang="en-US" baseline="0" dirty="0"/>
              <a:t>5/17/18 – K4 Changed from 0.3 to 0.2 and K5 Changed from 0.4 to 0.5</a:t>
            </a:r>
          </a:p>
          <a:p>
            <a:r>
              <a:rPr lang="en-US" baseline="0" dirty="0"/>
              <a:t>12/4/18 – 10:05 AM – K6 Changed from 0 to 0.5</a:t>
            </a:r>
          </a:p>
          <a:p>
            <a:r>
              <a:rPr lang="en-US" baseline="0" dirty="0"/>
              <a:t>2/12/19 – 2:15 PM – K6 changed from 0.5 to 1.0</a:t>
            </a:r>
          </a:p>
          <a:p>
            <a:r>
              <a:rPr lang="en-US" baseline="0" dirty="0"/>
              <a:t>3/12/19 – 2:10 PM – PWRR Threshold from 10 to 15 MW/min</a:t>
            </a:r>
          </a:p>
          <a:p>
            <a:r>
              <a:rPr lang="en-US" baseline="0" dirty="0"/>
              <a:t>3/19/19 – 2:15 PM – PWRR Threshold from 15 to 20 MW/min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4/01/19 – 10:00 AM – K5 changed from 0.5 to 0.4 and Max. Integral ACE Feedback changed from 250 to 150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4/24/19 – 1:15 PM – Max. Integral ACE Feedback changed from 150 to 160. PWRR Threshold changed from 20 to 25.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5/22/19 – 1:10 PM – K5 changed from 0.4 to 0.5, Max Integral ACE feedback changed from 160 to 200, PWRR Threshold changed from 25 to 30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6/17/20 – 10 AM - PWRR Calculation method changed from Direct to Interpolated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9/1/20 – 11 AM - Max Integral ACE Feedback changed from 200 to 250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9/3/20 – 3 PM - Max Integral ACE Feedback changed from 250 to 300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9/4/20 – 3 PM - Max Integral ACE Feedback changed from 300 to 250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6/1/21 – 10:00 AM – K8 Changed from 0 to 0.5, PSRR Threshold changed to 10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6/2/21 – 10:00 AM – PSRR Threshold changed from 10 to 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6/3/21 – 10:00 AM – K8 Changed from 0.5 to 0.75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6/4/21 – 10:00 AM – K8 Changed from 0.75 to 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9/2/21 – 10:00 AM – PSRR Threshold changed to 30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6/7/22 – 10:30 AM – K7 Changed from 0 to 0.5, PDCTRR Min/Max Threshold changed to 10 MW/min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6/8/22 – 10:30 AM – PDCTRR Min/Max Threshold changed from 10 to 20 MW/min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6/9/22 – 10:30 AM – K7 Changed from 0.5 to 0.75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6/10/22 – 10:30 AM – K7 Changed from 0.07 to 1.0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7/21/22 – 10:00 AM–Max Integral ACE Feedback changed from 250 to 350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7/21/22 – 05:10 PM – K5 Changed from 0.5 to 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7/22/22 – 09:40 PM – K5 Changed from 1 to 0.5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7/27/22 – 08:40 AM – PSRR Threshold changed to 40 MW/min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6/12/23  - PSRR dynamic threshold enabled. The Max PSSR started at 80 MW/min for sunrise and sunset hours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6/15/23 – The Max PSRR threshold increased to 100 MW/min for sunrise and sunset hours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10/26/23 – Max Integral ACE Feedback changed from 350 to 250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3/7/24 – PSRR threshold increased from 100 MW/Min to 120 MW/Min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05/30/24 – Max Integral ACE Feedback changed from 250 MW to 350 MW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8/28/24 – PSS Dynamic Threshold changed from 120 MW/Min – 180 MW/Min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10/31/24– K5 changed to 0.5 to 1 to correct the time error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11/1/24  - K5 changed from 1 to 0.75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11/5/24 – K5 changed from 0.75 to 0.5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11/18/24 – K5 changed from 0.5 to 0.75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11/22/24 – K5 changed from 0.75 to 0.5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3/5/25 – K5 changed from 0.5 to 0.75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3/6/25 – K5 changed from 0.75 to 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3/7/25 – Max Ace Integral Feedback changed from 350 MW to 400 MW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3/7/25 – PSRR Dynamic Threshold for sunrise and sunset changed from 180 MW/Min to 225 MW/Min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3/11/25 – Max Ace Integral Feedback changed from 400 MW to 350 MW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3/12/25 – K5 changed from 1 to 0.5</a:t>
            </a:r>
          </a:p>
          <a:p>
            <a:r>
              <a:rPr lang="en-US" baseline="0" dirty="0"/>
              <a:t>6/6/25 – K5 changed from 0.5 to 0.75</a:t>
            </a:r>
          </a:p>
          <a:p>
            <a:r>
              <a:rPr lang="en-US" baseline="0" dirty="0"/>
              <a:t>6/13/25 – K5 changes from 0.75 to 0.5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53792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strike="noStrike" dirty="0">
                <a:effectLst/>
              </a:rPr>
              <a:t>1-min NSLL ramp values were examined in bins of 10 MWs  (as tracked on x-axis) and the average rate of intervals during which regulation was exhausted (i.e. remaining regulation was less than 5 MW) was computed (as tracked on y-axis).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strike="noStrike" dirty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strike="noStrike" dirty="0">
                <a:effectLst/>
              </a:rPr>
              <a:t>NSLL includes Large Loads and Steel Mills that are not following SCED dispatch.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strike="noStrike" dirty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strike="noStrike" dirty="0">
                <a:effectLst/>
              </a:rPr>
              <a:t>Trend is the same: we see low correlation between regulation exhaustion and NSLL ramp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50177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0812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baseline="0" dirty="0"/>
              <a:t>For intra-hour wind ramp forecast, SCED PWRR MAE is smaller than the Persistence forecast with more errors occur during ramping hours. </a:t>
            </a:r>
          </a:p>
          <a:p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3086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More errors during ramping hours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1007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baseline="0" dirty="0"/>
              <a:t>For intra-hour solar ramp forecast, SCED PSRR is generally performing better when compared to the persistence forecast, particularly during the most significant solar ramp hours.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077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dirty="0"/>
              <a:t>Similar to wind, generally we see greater forecast errors during ramping periods. </a:t>
            </a:r>
            <a:endParaRPr lang="en-US" strike="noStrike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1875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u="none" dirty="0"/>
              <a:t>Reference Hours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0839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498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298575"/>
          </a:xfrm>
          <a:prstGeom prst="rect">
            <a:avLst/>
          </a:prstGeom>
        </p:spPr>
        <p:txBody>
          <a:bodyPr/>
          <a:lstStyle>
            <a:lvl1pPr algn="l">
              <a:defRPr sz="3200" b="1" cap="sm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81400"/>
            <a:ext cx="7772400" cy="2057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Footer text goes here.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534400" cy="51206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 dirty="0"/>
              <a:t>Footer text goes here.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28800" y="685800"/>
            <a:ext cx="63246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1694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231350" y="0"/>
            <a:ext cx="591265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6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Footer text goes here.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H="1">
            <a:off x="914400" y="1"/>
            <a:ext cx="1" cy="495299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6" y="5257800"/>
            <a:ext cx="1181868" cy="457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914400" y="6019800"/>
            <a:ext cx="1" cy="82296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30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sv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sv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sv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8.png"/><Relationship Id="rId4" Type="http://schemas.openxmlformats.org/officeDocument/2006/relationships/image" Target="../media/image37.sv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42.svg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sv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6.sv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8.sv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0.sv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2.sv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4.sv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7.emf"/><Relationship Id="rId4" Type="http://schemas.openxmlformats.org/officeDocument/2006/relationships/image" Target="../media/image56.sv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12906" y="2413338"/>
            <a:ext cx="56460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Regulation Bias Analysis Post SCR-773</a:t>
            </a:r>
          </a:p>
          <a:p>
            <a:r>
              <a:rPr lang="en-US" dirty="0"/>
              <a:t>October 2025</a:t>
            </a:r>
          </a:p>
          <a:p>
            <a:endParaRPr lang="en-US" dirty="0"/>
          </a:p>
          <a:p>
            <a:r>
              <a:rPr lang="en-US" dirty="0"/>
              <a:t>ERCOT</a:t>
            </a:r>
          </a:p>
          <a:p>
            <a:r>
              <a:rPr lang="en-US" dirty="0"/>
              <a:t>Operations Planning</a:t>
            </a:r>
          </a:p>
          <a:p>
            <a:endParaRPr lang="en-US" dirty="0"/>
          </a:p>
          <a:p>
            <a:r>
              <a:rPr lang="en-US" dirty="0"/>
              <a:t>PDCWG | November 14</a:t>
            </a:r>
            <a:r>
              <a:rPr lang="en-US" baseline="30000" dirty="0"/>
              <a:t>th</a:t>
            </a:r>
            <a:r>
              <a:rPr lang="en-US" dirty="0"/>
              <a:t>, 2025 </a:t>
            </a:r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b="1" dirty="0"/>
              <a:t>Total Regulation Deployed Comparison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/>
              <a:t>Total regulation deployed for the last three months.</a:t>
            </a:r>
          </a:p>
        </p:txBody>
      </p:sp>
    </p:spTree>
    <p:extLst>
      <p:ext uri="{BB962C8B-B14F-4D97-AF65-F5344CB8AC3E}">
        <p14:creationId xmlns:p14="http://schemas.microsoft.com/office/powerpoint/2010/main" val="817164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Total Regulation Deployed Comparison - Monthly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ECF4BC-C34E-4B08-9EBE-C6D0DCE0B6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77704" y="1177142"/>
            <a:ext cx="8064791" cy="4503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766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b="1" u="sng" dirty="0"/>
              <a:t>Metric 1</a:t>
            </a:r>
            <a:r>
              <a:rPr lang="en-US" b="1" dirty="0"/>
              <a:t>: Regulation Deployed Comparisons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/>
              <a:t>Trend and monitor the regulation deployed by hour.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0337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Deployed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9B4FF3-BC7D-2910-F618-E487B6472C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74441" y="1410277"/>
            <a:ext cx="5356915" cy="3961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6791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Deployed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8EC25C-4F08-35D0-FE09-301561C0A0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84552" y="1117069"/>
            <a:ext cx="7574893" cy="4623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3647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Deployed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91F44A-DF6D-C4B8-DC38-1CE7CCAD06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77891" y="1110377"/>
            <a:ext cx="7588215" cy="4637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6672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u="sng" dirty="0"/>
              <a:t>Metric 2</a:t>
            </a:r>
            <a:r>
              <a:rPr lang="en-US" dirty="0"/>
              <a:t>: Total Regulation Deployed Comparisons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Set target of </a:t>
            </a:r>
            <a:r>
              <a:rPr lang="en-US" u="sng" dirty="0"/>
              <a:t>50MW</a:t>
            </a:r>
            <a:r>
              <a:rPr lang="en-US" dirty="0"/>
              <a:t> for total regulation deployed by hour for peak hours.</a:t>
            </a:r>
          </a:p>
        </p:txBody>
      </p:sp>
    </p:spTree>
    <p:extLst>
      <p:ext uri="{BB962C8B-B14F-4D97-AF65-F5344CB8AC3E}">
        <p14:creationId xmlns:p14="http://schemas.microsoft.com/office/powerpoint/2010/main" val="26993032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Regulation Deployed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94D397-96F4-8DA8-5D23-3DE0B98B62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05048" y="1136568"/>
            <a:ext cx="8210103" cy="4584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9162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u="sng" dirty="0"/>
              <a:t>Metric 3</a:t>
            </a:r>
            <a:r>
              <a:rPr lang="en-US" sz="3200" dirty="0"/>
              <a:t>: 15-min Intervals Where Both REGUP/REGDN Were Deployed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Set target of 85% for the number of intervals where regulation deployment was both up and down.</a:t>
            </a:r>
          </a:p>
        </p:txBody>
      </p:sp>
    </p:spTree>
    <p:extLst>
      <p:ext uri="{BB962C8B-B14F-4D97-AF65-F5344CB8AC3E}">
        <p14:creationId xmlns:p14="http://schemas.microsoft.com/office/powerpoint/2010/main" val="13009473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“Zero” Crossing Regulation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1F1FC2-C65D-9D3E-068E-8D60045EF6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67983" y="1084930"/>
            <a:ext cx="5274630" cy="484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958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Discussion Points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Current GTBD Parameters &amp; References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Metric to measure Regulation bias and performance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Regulation Deployed comparison for last three months.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Total Regulation (net) Deployed Comparison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Regulation Deployed 15-minute interval comparison by each hour for 2023, 2024, and 2025 months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Regulation Exhaustion Rate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Regulation bias for consecutive 5-min SCED intervals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Time Error &amp; Contributing Factors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5304994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“Zero” Crossing Regulation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8FFFB0-92E4-7A5A-58D7-F54AC202AC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35344" y="2514600"/>
            <a:ext cx="6031289" cy="167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7894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Metric 4: Regulation Exhaustion Rate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Track the regulation exhaustion rate for all hours (not to exceed 5%.)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0094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Exhaustion Rate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B500B9-374A-46A1-DDA6-81A8B84648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41740" y="993363"/>
            <a:ext cx="7638228" cy="50236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0ECF373-20C0-B5DC-E735-6714811FDE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41885" y="1524000"/>
            <a:ext cx="1680322" cy="71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1924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Exhaustion Rate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0645892-32BB-CD87-8AB2-1C3B89BB3B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79278" y="1084963"/>
            <a:ext cx="7476151" cy="49202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A115F62-C3E2-A8CA-B3F7-FE344C888F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96880" y="1600200"/>
            <a:ext cx="1798533" cy="73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7965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u="sng" dirty="0"/>
              <a:t>Metric 5</a:t>
            </a:r>
            <a:r>
              <a:rPr lang="en-US" dirty="0"/>
              <a:t>: Stats on REGUP Bias for Consecutive 5-min Intervals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Using a 50MW filter, target 15 occurrences or less per month for regulation bias of six or more consecutive 5-minute intervals for peak hours.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6397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Bias for Consecutive SCED Intervals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E7D40E-AC95-D074-5673-D914658522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81001" y="1219200"/>
            <a:ext cx="8458200" cy="48383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80921A-4603-731E-12FB-35BF23E6DC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0600" y="1219200"/>
            <a:ext cx="2015167" cy="68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3570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Bias for Consecutive SCED Intervals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38BCF6-B7B1-C3D5-8DB0-F94CE3DE8B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87585" y="1202923"/>
            <a:ext cx="8368829" cy="47544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313CDC4-E040-6371-F977-9536CFF030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0600" y="1202923"/>
            <a:ext cx="2016959" cy="64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2959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Time Error and Contributing Factors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Accumulated Time Error, Load and Wind Ramp, PWRR Error, Start-Up/Shut-Down Hours, STLF Error, and Expected Generation Deviation.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0638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Error Accumulation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AD96F2-6865-0574-6A63-EAAB830A93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45332" y="1186254"/>
            <a:ext cx="7453333" cy="448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1327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934200" y="6492875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1D93BD3E-1E9A-4970-A6F7-E7AC52762E0C}" type="slidenum">
              <a:rPr lang="en-US" smtClean="0"/>
              <a:pPr algn="r">
                <a:spcAft>
                  <a:spcPts val="600"/>
                </a:spcAft>
              </a:pPr>
              <a:t>29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906B05F-123C-42E7-BEF1-5172A8865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Profile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136C333-8325-BD84-7570-85DF4B5975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26438" y="1212910"/>
            <a:ext cx="7491122" cy="4432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1262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GTBD Parameters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13953"/>
          <a:stretch/>
        </p:blipFill>
        <p:spPr>
          <a:xfrm>
            <a:off x="152400" y="5184334"/>
            <a:ext cx="3886200" cy="23800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72D2A14-AD5D-456B-B858-3DC6E2131F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5719164"/>
            <a:ext cx="4419600" cy="3045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44ADA3F-FE38-835A-D621-F24A003C27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0200" y="1092964"/>
            <a:ext cx="5950854" cy="340283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981FABE-D9B9-4CBF-1118-4AA1E685C8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05402" y="4888392"/>
            <a:ext cx="3682240" cy="1283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7015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 Load Profile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B9B760-94CF-4844-B63C-4AEDED98A7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62950" y="1213651"/>
            <a:ext cx="7494298" cy="4430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6923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Ramp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FA1455-5847-1F0C-C7ED-F9CCA3CDF7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89066" y="1225002"/>
            <a:ext cx="7442067" cy="4407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9259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 Profile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4A400C-3CF9-87C2-2561-4D83B4909A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77855" y="1143000"/>
            <a:ext cx="7464489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9806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Start-Up &amp; Shut-Down Hours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93CE0E-4CD5-BC6A-616D-0062641C92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26309" y="1142423"/>
            <a:ext cx="7567581" cy="4573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8393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Short-Term Load Forecast Error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2F56CA-2223-C2D9-7A5E-114AAC4B7B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55899" y="1143000"/>
            <a:ext cx="7308401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8842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STLF Error Chart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54A4D7-5DF3-33A3-2A16-CAB4F90FAE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56178" y="1219200"/>
            <a:ext cx="8764166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4962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Generation Deviation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631120-DA6D-7616-5866-7392A357F2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25815" y="1067846"/>
            <a:ext cx="7692368" cy="47223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1A19ED0-A6A0-3C84-CB1B-40388CAEEE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0800" y="1143000"/>
            <a:ext cx="1914525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8663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48EFC-1C9F-C206-CB08-100FB8E0D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/>
              <a:t>Non-SCED Qualified Large Load (NSLL) Ramping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30188E-16E1-E63B-B8CA-14A88C76C3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F08692-92F2-68CB-3443-D6FC26436C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838200"/>
            <a:ext cx="91440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0372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834245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Projected Wind Ramp Rate MAE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DAFD16-DAF1-91C3-92A2-BC09B21C4F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47147" y="904661"/>
            <a:ext cx="7932368" cy="515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656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Projected Wind Ramp Rate Error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1B5744-AC5B-0813-E263-317F1F4A9A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12012" y="971935"/>
            <a:ext cx="7719974" cy="509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87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Projected Solar Ramp Rate MAE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5A75D7-3F2A-6254-0F29-3093BB6649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12619" y="897556"/>
            <a:ext cx="7918760" cy="516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917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Projected Solar Ramp Rate Error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4332DB-8775-861C-2656-67B24188F0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17129" y="900534"/>
            <a:ext cx="7909740" cy="5157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57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EA8BDF-FA94-F4ED-2C65-1FDB06091D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57401" y="2359659"/>
            <a:ext cx="4996484" cy="1746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491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Metrics to Measure SCR-773 Performance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Trend and monitor the regulation deployed by hour.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Set target of 50 MW for total regulation deployed by hour for peak hours.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Set target of 85% for the number of  intervals where regulation deployment  was both up and down for peak hours.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Track the Regulation exhaustion rate for all hours (not to exceed 5%).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Using a 50MW filter, target 15 occurrences or less per month for regulation bias of six or more consecutive 5 minute intervals for peak hours.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36132800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RCOT Identity">
    <a:dk1>
      <a:sysClr val="windowText" lastClr="000000"/>
    </a:dk1>
    <a:lt1>
      <a:srgbClr val="FFFFFF"/>
    </a:lt1>
    <a:dk2>
      <a:srgbClr val="5B6770"/>
    </a:dk2>
    <a:lt2>
      <a:srgbClr val="FFFFFF"/>
    </a:lt2>
    <a:accent1>
      <a:srgbClr val="00ACC8"/>
    </a:accent1>
    <a:accent2>
      <a:srgbClr val="5B6770"/>
    </a:accent2>
    <a:accent3>
      <a:srgbClr val="00CE7D"/>
    </a:accent3>
    <a:accent4>
      <a:srgbClr val="003764"/>
    </a:accent4>
    <a:accent5>
      <a:srgbClr val="6650B1"/>
    </a:accent5>
    <a:accent6>
      <a:srgbClr val="910258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0" ma:contentTypeDescription="Create a new document." ma:contentTypeScope="" ma:versionID="2e49056469cb591c67c33c10da96a07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Props1.xml><?xml version="1.0" encoding="utf-8"?>
<ds:datastoreItem xmlns:ds="http://schemas.openxmlformats.org/officeDocument/2006/customXml" ds:itemID="{20884B7F-5407-4A7E-885F-D19D0E5ED72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86AC9E6-93EC-408A-81EA-765D121FF0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248F63C-08AC-4CDD-B36F-0851B11853CB}">
  <ds:schemaRefs>
    <ds:schemaRef ds:uri="http://purl.org/dc/elements/1.1/"/>
    <ds:schemaRef ds:uri="http://schemas.openxmlformats.org/package/2006/metadata/core-properties"/>
    <ds:schemaRef ds:uri="http://purl.org/dc/terms/"/>
    <ds:schemaRef ds:uri="c34af464-7aa1-4edd-9be4-83dffc1cb926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131296</TotalTime>
  <Words>1646</Words>
  <Application>Microsoft Office PowerPoint</Application>
  <PresentationFormat>On-screen Show (4:3)</PresentationFormat>
  <Paragraphs>222</Paragraphs>
  <Slides>38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Arial</vt:lpstr>
      <vt:lpstr>Calibri</vt:lpstr>
      <vt:lpstr>1_Custom Design</vt:lpstr>
      <vt:lpstr>Office Theme</vt:lpstr>
      <vt:lpstr>Custom Design</vt:lpstr>
      <vt:lpstr>PowerPoint Presentation</vt:lpstr>
      <vt:lpstr>PowerPoint Presentation</vt:lpstr>
      <vt:lpstr>Current GTBD Parameters</vt:lpstr>
      <vt:lpstr>Projected Wind Ramp Rate MAE</vt:lpstr>
      <vt:lpstr>Projected Wind Ramp Rate Error</vt:lpstr>
      <vt:lpstr>Projected Solar Ramp Rate MAE</vt:lpstr>
      <vt:lpstr>Projected Solar Ramp Rate Error</vt:lpstr>
      <vt:lpstr>References</vt:lpstr>
      <vt:lpstr>PowerPoint Presentation</vt:lpstr>
      <vt:lpstr>Total Regulation Deployed Comparison</vt:lpstr>
      <vt:lpstr>Total Regulation Deployed Comparison - Monthly</vt:lpstr>
      <vt:lpstr>Metric 1: Regulation Deployed Comparisons</vt:lpstr>
      <vt:lpstr>Regulation Deployed Comparison</vt:lpstr>
      <vt:lpstr>Regulation Deployed Comparison</vt:lpstr>
      <vt:lpstr>Regulation Deployed Comparison</vt:lpstr>
      <vt:lpstr>Metric 2: Total Regulation Deployed Comparisons</vt:lpstr>
      <vt:lpstr>Total Regulation Deployed Comparison</vt:lpstr>
      <vt:lpstr>Metric 3: 15-min Intervals Where Both REGUP/REGDN Were Deployed</vt:lpstr>
      <vt:lpstr>“Zero” Crossing Regulation</vt:lpstr>
      <vt:lpstr>“Zero” Crossing Regulation</vt:lpstr>
      <vt:lpstr>Metric 4: Regulation Exhaustion Rate</vt:lpstr>
      <vt:lpstr>Regulation Exhaustion Rate</vt:lpstr>
      <vt:lpstr>Regulation Exhaustion Rate</vt:lpstr>
      <vt:lpstr>Metric 5: Stats on REGUP Bias for Consecutive 5-min Intervals</vt:lpstr>
      <vt:lpstr>Regulation Bias for Consecutive SCED Intervals</vt:lpstr>
      <vt:lpstr>Regulation Bias for Consecutive SCED Intervals</vt:lpstr>
      <vt:lpstr>Time Error and Contributing Factors</vt:lpstr>
      <vt:lpstr>Time Error Accumulation</vt:lpstr>
      <vt:lpstr>Load Profile</vt:lpstr>
      <vt:lpstr>Net Load Profile</vt:lpstr>
      <vt:lpstr>Load Ramp</vt:lpstr>
      <vt:lpstr>Wind Profile</vt:lpstr>
      <vt:lpstr>Start-Up &amp; Shut-Down Hours</vt:lpstr>
      <vt:lpstr>Short-Term Load Forecast Error</vt:lpstr>
      <vt:lpstr>STLF Error Chart</vt:lpstr>
      <vt:lpstr>Expected Generation Deviation</vt:lpstr>
      <vt:lpstr>Non-SCED Qualified Large Load (NSLL) Ramping</vt:lpstr>
      <vt:lpstr>Questions?</vt:lpstr>
    </vt:vector>
  </TitlesOfParts>
  <Company>The Electric Reliability Council of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McDowell, Matthew</cp:lastModifiedBy>
  <cp:revision>1304</cp:revision>
  <cp:lastPrinted>2016-01-21T20:53:15Z</cp:lastPrinted>
  <dcterms:created xsi:type="dcterms:W3CDTF">2016-01-21T15:20:31Z</dcterms:created>
  <dcterms:modified xsi:type="dcterms:W3CDTF">2025-11-13T18:04:21Z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  <property fmtid="{D5CDD505-2E9C-101B-9397-08002B2CF9AE}" pid="3" name="MSIP_Label_7084cbda-52b8-46fb-a7b7-cb5bd465ed85_Enabled">
    <vt:lpwstr>true</vt:lpwstr>
  </property>
  <property fmtid="{D5CDD505-2E9C-101B-9397-08002B2CF9AE}" pid="4" name="MSIP_Label_7084cbda-52b8-46fb-a7b7-cb5bd465ed85_SetDate">
    <vt:lpwstr>2023-07-13T19:51:46Z</vt:lpwstr>
  </property>
  <property fmtid="{D5CDD505-2E9C-101B-9397-08002B2CF9AE}" pid="5" name="MSIP_Label_7084cbda-52b8-46fb-a7b7-cb5bd465ed85_Method">
    <vt:lpwstr>Standard</vt:lpwstr>
  </property>
  <property fmtid="{D5CDD505-2E9C-101B-9397-08002B2CF9AE}" pid="6" name="MSIP_Label_7084cbda-52b8-46fb-a7b7-cb5bd465ed85_Name">
    <vt:lpwstr>Internal</vt:lpwstr>
  </property>
  <property fmtid="{D5CDD505-2E9C-101B-9397-08002B2CF9AE}" pid="7" name="MSIP_Label_7084cbda-52b8-46fb-a7b7-cb5bd465ed85_SiteId">
    <vt:lpwstr>0afb747d-bff7-4596-a9fc-950ef9e0ec45</vt:lpwstr>
  </property>
  <property fmtid="{D5CDD505-2E9C-101B-9397-08002B2CF9AE}" pid="8" name="MSIP_Label_7084cbda-52b8-46fb-a7b7-cb5bd465ed85_ActionId">
    <vt:lpwstr>4a615b3d-c0eb-422d-be1f-3cd1f81db83b</vt:lpwstr>
  </property>
  <property fmtid="{D5CDD505-2E9C-101B-9397-08002B2CF9AE}" pid="9" name="MSIP_Label_7084cbda-52b8-46fb-a7b7-cb5bd465ed85_ContentBits">
    <vt:lpwstr>0</vt:lpwstr>
  </property>
</Properties>
</file>