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7322" autoAdjust="0"/>
  </p:normalViewPr>
  <p:slideViewPr>
    <p:cSldViewPr showGuides="1">
      <p:cViewPr varScale="1">
        <p:scale>
          <a:sx n="113" d="100"/>
          <a:sy n="113" d="100"/>
        </p:scale>
        <p:origin x="3162" y="32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Operations%20Planning\Operations%20Analysis\_PDCWG\_Frequency%20Control%20Report\2025\10%20-%20October\ERCOT_15M_CPS1_Aug-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  <a:effectLst/>
          </c:spPr>
          <c:invertIfNegative val="0"/>
          <c:cat>
            <c:numRef>
              <c:f>'Box Chart Data'!$A$2:$A$97</c:f>
              <c:numCache>
                <c:formatCode>hh:mm</c:formatCode>
                <c:ptCount val="96"/>
                <c:pt idx="0">
                  <c:v>0</c:v>
                </c:pt>
                <c:pt idx="1">
                  <c:v>1.0416666666666666E-2</c:v>
                </c:pt>
                <c:pt idx="2">
                  <c:v>2.0833333333333332E-2</c:v>
                </c:pt>
                <c:pt idx="3">
                  <c:v>3.125E-2</c:v>
                </c:pt>
                <c:pt idx="4">
                  <c:v>4.1666666666666664E-2</c:v>
                </c:pt>
                <c:pt idx="5">
                  <c:v>5.2083333333333336E-2</c:v>
                </c:pt>
                <c:pt idx="6">
                  <c:v>6.25E-2</c:v>
                </c:pt>
                <c:pt idx="7">
                  <c:v>7.2916666666666671E-2</c:v>
                </c:pt>
                <c:pt idx="8">
                  <c:v>8.3333333333333329E-2</c:v>
                </c:pt>
                <c:pt idx="9">
                  <c:v>9.375E-2</c:v>
                </c:pt>
                <c:pt idx="10">
                  <c:v>0.10416666666666667</c:v>
                </c:pt>
                <c:pt idx="11">
                  <c:v>0.11458333333333333</c:v>
                </c:pt>
                <c:pt idx="12">
                  <c:v>0.125</c:v>
                </c:pt>
                <c:pt idx="13">
                  <c:v>0.13541666666666666</c:v>
                </c:pt>
                <c:pt idx="14">
                  <c:v>0.14583333333333334</c:v>
                </c:pt>
                <c:pt idx="15">
                  <c:v>0.15625</c:v>
                </c:pt>
                <c:pt idx="16">
                  <c:v>0.16666666666666666</c:v>
                </c:pt>
                <c:pt idx="17">
                  <c:v>0.17708333333333334</c:v>
                </c:pt>
                <c:pt idx="18">
                  <c:v>0.1875</c:v>
                </c:pt>
                <c:pt idx="19">
                  <c:v>0.19791666666666666</c:v>
                </c:pt>
                <c:pt idx="20">
                  <c:v>0.20833333333333334</c:v>
                </c:pt>
                <c:pt idx="21">
                  <c:v>0.21875</c:v>
                </c:pt>
                <c:pt idx="22">
                  <c:v>0.22916666666666666</c:v>
                </c:pt>
                <c:pt idx="23">
                  <c:v>0.23958333333333334</c:v>
                </c:pt>
                <c:pt idx="24">
                  <c:v>0.25</c:v>
                </c:pt>
                <c:pt idx="25">
                  <c:v>0.26041666666666669</c:v>
                </c:pt>
                <c:pt idx="26">
                  <c:v>0.27083333333333331</c:v>
                </c:pt>
                <c:pt idx="27">
                  <c:v>0.28125</c:v>
                </c:pt>
                <c:pt idx="28">
                  <c:v>0.29166666666666669</c:v>
                </c:pt>
                <c:pt idx="29">
                  <c:v>0.30208333333333331</c:v>
                </c:pt>
                <c:pt idx="30">
                  <c:v>0.3125</c:v>
                </c:pt>
                <c:pt idx="31">
                  <c:v>0.32291666666666669</c:v>
                </c:pt>
                <c:pt idx="32">
                  <c:v>0.33333333333333331</c:v>
                </c:pt>
                <c:pt idx="33">
                  <c:v>0.34375</c:v>
                </c:pt>
                <c:pt idx="34">
                  <c:v>0.35416666666666669</c:v>
                </c:pt>
                <c:pt idx="35">
                  <c:v>0.36458333333333331</c:v>
                </c:pt>
                <c:pt idx="36">
                  <c:v>0.375</c:v>
                </c:pt>
                <c:pt idx="37">
                  <c:v>0.38541666666666669</c:v>
                </c:pt>
                <c:pt idx="38">
                  <c:v>0.39583333333333331</c:v>
                </c:pt>
                <c:pt idx="39">
                  <c:v>0.40625</c:v>
                </c:pt>
                <c:pt idx="40">
                  <c:v>0.41666666666666669</c:v>
                </c:pt>
                <c:pt idx="41">
                  <c:v>0.42708333333333331</c:v>
                </c:pt>
                <c:pt idx="42">
                  <c:v>0.4375</c:v>
                </c:pt>
                <c:pt idx="43">
                  <c:v>0.44791666666666669</c:v>
                </c:pt>
                <c:pt idx="44">
                  <c:v>0.45833333333333331</c:v>
                </c:pt>
                <c:pt idx="45">
                  <c:v>0.46875</c:v>
                </c:pt>
                <c:pt idx="46">
                  <c:v>0.47916666666666669</c:v>
                </c:pt>
                <c:pt idx="47">
                  <c:v>0.48958333333333331</c:v>
                </c:pt>
                <c:pt idx="48">
                  <c:v>0.5</c:v>
                </c:pt>
                <c:pt idx="49">
                  <c:v>0.51041666666666663</c:v>
                </c:pt>
                <c:pt idx="50">
                  <c:v>0.52083333333333337</c:v>
                </c:pt>
                <c:pt idx="51">
                  <c:v>0.53125</c:v>
                </c:pt>
                <c:pt idx="52">
                  <c:v>0.54166666666666663</c:v>
                </c:pt>
                <c:pt idx="53">
                  <c:v>0.55208333333333337</c:v>
                </c:pt>
                <c:pt idx="54">
                  <c:v>0.5625</c:v>
                </c:pt>
                <c:pt idx="55">
                  <c:v>0.57291666666666663</c:v>
                </c:pt>
                <c:pt idx="56">
                  <c:v>0.58333333333333337</c:v>
                </c:pt>
                <c:pt idx="57">
                  <c:v>0.59375</c:v>
                </c:pt>
                <c:pt idx="58">
                  <c:v>0.60416666666666663</c:v>
                </c:pt>
                <c:pt idx="59">
                  <c:v>0.61458333333333337</c:v>
                </c:pt>
                <c:pt idx="60">
                  <c:v>0.625</c:v>
                </c:pt>
                <c:pt idx="61">
                  <c:v>0.63541666666666663</c:v>
                </c:pt>
                <c:pt idx="62">
                  <c:v>0.64583333333333337</c:v>
                </c:pt>
                <c:pt idx="63">
                  <c:v>0.65625</c:v>
                </c:pt>
                <c:pt idx="64">
                  <c:v>0.66666666666666663</c:v>
                </c:pt>
                <c:pt idx="65">
                  <c:v>0.67708333333333337</c:v>
                </c:pt>
                <c:pt idx="66">
                  <c:v>0.6875</c:v>
                </c:pt>
                <c:pt idx="67">
                  <c:v>0.69791666666666663</c:v>
                </c:pt>
                <c:pt idx="68">
                  <c:v>0.70833333333333337</c:v>
                </c:pt>
                <c:pt idx="69">
                  <c:v>0.71875</c:v>
                </c:pt>
                <c:pt idx="70">
                  <c:v>0.72916666666666663</c:v>
                </c:pt>
                <c:pt idx="71">
                  <c:v>0.73958333333333337</c:v>
                </c:pt>
                <c:pt idx="72">
                  <c:v>0.75</c:v>
                </c:pt>
                <c:pt idx="73">
                  <c:v>0.76041666666666663</c:v>
                </c:pt>
                <c:pt idx="74">
                  <c:v>0.77083333333333337</c:v>
                </c:pt>
                <c:pt idx="75">
                  <c:v>0.78125</c:v>
                </c:pt>
                <c:pt idx="76">
                  <c:v>0.79166666666666663</c:v>
                </c:pt>
                <c:pt idx="77">
                  <c:v>0.80208333333333337</c:v>
                </c:pt>
                <c:pt idx="78">
                  <c:v>0.8125</c:v>
                </c:pt>
                <c:pt idx="79">
                  <c:v>0.82291666666666663</c:v>
                </c:pt>
                <c:pt idx="80">
                  <c:v>0.83333333333333337</c:v>
                </c:pt>
                <c:pt idx="81">
                  <c:v>0.84375</c:v>
                </c:pt>
                <c:pt idx="82">
                  <c:v>0.85416666666666663</c:v>
                </c:pt>
                <c:pt idx="83">
                  <c:v>0.86458333333333337</c:v>
                </c:pt>
                <c:pt idx="84">
                  <c:v>0.875</c:v>
                </c:pt>
                <c:pt idx="85">
                  <c:v>0.88541666666666663</c:v>
                </c:pt>
                <c:pt idx="86">
                  <c:v>0.89583333333333337</c:v>
                </c:pt>
                <c:pt idx="87">
                  <c:v>0.90625</c:v>
                </c:pt>
                <c:pt idx="88">
                  <c:v>0.91666666666666663</c:v>
                </c:pt>
                <c:pt idx="89">
                  <c:v>0.92708333333333337</c:v>
                </c:pt>
                <c:pt idx="90">
                  <c:v>0.9375</c:v>
                </c:pt>
                <c:pt idx="91">
                  <c:v>0.94791666666666663</c:v>
                </c:pt>
                <c:pt idx="92">
                  <c:v>0.95833333333333337</c:v>
                </c:pt>
                <c:pt idx="93">
                  <c:v>0.96875</c:v>
                </c:pt>
                <c:pt idx="94">
                  <c:v>0.97916666666666663</c:v>
                </c:pt>
                <c:pt idx="95">
                  <c:v>0.98958333333333337</c:v>
                </c:pt>
              </c:numCache>
            </c:numRef>
          </c:cat>
          <c:val>
            <c:numRef>
              <c:f>'Box Chart Data'!$B$2:$B$97</c:f>
              <c:numCache>
                <c:formatCode>General</c:formatCode>
                <c:ptCount val="96"/>
                <c:pt idx="0">
                  <c:v>180.21412343859299</c:v>
                </c:pt>
                <c:pt idx="1">
                  <c:v>185.296426719387</c:v>
                </c:pt>
                <c:pt idx="2">
                  <c:v>187.265096910864</c:v>
                </c:pt>
                <c:pt idx="3">
                  <c:v>186.74827993889301</c:v>
                </c:pt>
                <c:pt idx="4">
                  <c:v>182.14319351819799</c:v>
                </c:pt>
                <c:pt idx="5">
                  <c:v>179.097865354216</c:v>
                </c:pt>
                <c:pt idx="6">
                  <c:v>180.63385858842199</c:v>
                </c:pt>
                <c:pt idx="7">
                  <c:v>181.10985094522201</c:v>
                </c:pt>
                <c:pt idx="8">
                  <c:v>180.03020915109499</c:v>
                </c:pt>
                <c:pt idx="9">
                  <c:v>185.14981171832699</c:v>
                </c:pt>
                <c:pt idx="10">
                  <c:v>186.904611458891</c:v>
                </c:pt>
                <c:pt idx="11">
                  <c:v>184.18593223867899</c:v>
                </c:pt>
                <c:pt idx="12">
                  <c:v>183.69714479050799</c:v>
                </c:pt>
                <c:pt idx="13">
                  <c:v>183.05169035618599</c:v>
                </c:pt>
                <c:pt idx="14">
                  <c:v>183.72625438617001</c:v>
                </c:pt>
                <c:pt idx="15">
                  <c:v>183.395896123125</c:v>
                </c:pt>
                <c:pt idx="16">
                  <c:v>180.48013612579601</c:v>
                </c:pt>
                <c:pt idx="17">
                  <c:v>185.270247463918</c:v>
                </c:pt>
                <c:pt idx="18">
                  <c:v>183.7089880074</c:v>
                </c:pt>
                <c:pt idx="19">
                  <c:v>184.851892304351</c:v>
                </c:pt>
                <c:pt idx="20">
                  <c:v>180.91095624791001</c:v>
                </c:pt>
                <c:pt idx="21">
                  <c:v>185.61562604289901</c:v>
                </c:pt>
                <c:pt idx="22">
                  <c:v>184.17307754249899</c:v>
                </c:pt>
                <c:pt idx="23">
                  <c:v>184.005422581863</c:v>
                </c:pt>
                <c:pt idx="24">
                  <c:v>179.16225415674299</c:v>
                </c:pt>
                <c:pt idx="25">
                  <c:v>184.33242720305401</c:v>
                </c:pt>
                <c:pt idx="26">
                  <c:v>185.38221369913899</c:v>
                </c:pt>
                <c:pt idx="27">
                  <c:v>184.80337681346299</c:v>
                </c:pt>
                <c:pt idx="28">
                  <c:v>180.633534980164</c:v>
                </c:pt>
                <c:pt idx="29">
                  <c:v>186.33037681833301</c:v>
                </c:pt>
                <c:pt idx="30">
                  <c:v>187.86110635169501</c:v>
                </c:pt>
                <c:pt idx="31">
                  <c:v>182.28054793006899</c:v>
                </c:pt>
                <c:pt idx="32">
                  <c:v>167.47619484036801</c:v>
                </c:pt>
                <c:pt idx="33">
                  <c:v>174.75142055161101</c:v>
                </c:pt>
                <c:pt idx="34">
                  <c:v>176.586447000476</c:v>
                </c:pt>
                <c:pt idx="35">
                  <c:v>171.68414267841499</c:v>
                </c:pt>
                <c:pt idx="36">
                  <c:v>175.51307499050901</c:v>
                </c:pt>
                <c:pt idx="37">
                  <c:v>177.24591584869299</c:v>
                </c:pt>
                <c:pt idx="38">
                  <c:v>176.31466366756499</c:v>
                </c:pt>
                <c:pt idx="39">
                  <c:v>178.90805769412199</c:v>
                </c:pt>
                <c:pt idx="40">
                  <c:v>176.82209519019401</c:v>
                </c:pt>
                <c:pt idx="41">
                  <c:v>172.830816799459</c:v>
                </c:pt>
                <c:pt idx="42">
                  <c:v>179.839596137294</c:v>
                </c:pt>
                <c:pt idx="43">
                  <c:v>176.28542364107099</c:v>
                </c:pt>
                <c:pt idx="44">
                  <c:v>176.018328976211</c:v>
                </c:pt>
                <c:pt idx="45">
                  <c:v>177.798785696274</c:v>
                </c:pt>
                <c:pt idx="46">
                  <c:v>179.61597117102099</c:v>
                </c:pt>
                <c:pt idx="47">
                  <c:v>176.50690889238501</c:v>
                </c:pt>
                <c:pt idx="48">
                  <c:v>175.29144213062801</c:v>
                </c:pt>
                <c:pt idx="49">
                  <c:v>174.02169059460601</c:v>
                </c:pt>
                <c:pt idx="50">
                  <c:v>171.26978879325401</c:v>
                </c:pt>
                <c:pt idx="51">
                  <c:v>170.04205561319799</c:v>
                </c:pt>
                <c:pt idx="52">
                  <c:v>176.87895287065101</c:v>
                </c:pt>
                <c:pt idx="53">
                  <c:v>174.316069752685</c:v>
                </c:pt>
                <c:pt idx="54">
                  <c:v>168.999269772481</c:v>
                </c:pt>
                <c:pt idx="55">
                  <c:v>173.49411978063699</c:v>
                </c:pt>
                <c:pt idx="56">
                  <c:v>172.61673201373901</c:v>
                </c:pt>
                <c:pt idx="57">
                  <c:v>172.50014893909801</c:v>
                </c:pt>
                <c:pt idx="58">
                  <c:v>178.23321781369901</c:v>
                </c:pt>
                <c:pt idx="59">
                  <c:v>174.30138255732399</c:v>
                </c:pt>
                <c:pt idx="60">
                  <c:v>174.43510421769099</c:v>
                </c:pt>
                <c:pt idx="61">
                  <c:v>177.97113099991699</c:v>
                </c:pt>
                <c:pt idx="62">
                  <c:v>171.85803869819799</c:v>
                </c:pt>
                <c:pt idx="63">
                  <c:v>175.193372513165</c:v>
                </c:pt>
                <c:pt idx="64">
                  <c:v>175.06882853947801</c:v>
                </c:pt>
                <c:pt idx="65">
                  <c:v>171.23308992356399</c:v>
                </c:pt>
                <c:pt idx="66">
                  <c:v>175.57468010644399</c:v>
                </c:pt>
                <c:pt idx="67">
                  <c:v>177.90248403663799</c:v>
                </c:pt>
                <c:pt idx="68">
                  <c:v>178.07402505276201</c:v>
                </c:pt>
                <c:pt idx="69">
                  <c:v>173.694117208346</c:v>
                </c:pt>
                <c:pt idx="70">
                  <c:v>167.61119583268101</c:v>
                </c:pt>
                <c:pt idx="71">
                  <c:v>173.16533683205799</c:v>
                </c:pt>
                <c:pt idx="72">
                  <c:v>168.32384253342099</c:v>
                </c:pt>
                <c:pt idx="73">
                  <c:v>172.42426635429899</c:v>
                </c:pt>
                <c:pt idx="74">
                  <c:v>178.659912401258</c:v>
                </c:pt>
                <c:pt idx="75">
                  <c:v>182.16145124963001</c:v>
                </c:pt>
                <c:pt idx="76">
                  <c:v>180.331365867035</c:v>
                </c:pt>
                <c:pt idx="77">
                  <c:v>186.36230850501701</c:v>
                </c:pt>
                <c:pt idx="78">
                  <c:v>185.288071720955</c:v>
                </c:pt>
                <c:pt idx="79">
                  <c:v>186.70137583109499</c:v>
                </c:pt>
                <c:pt idx="80">
                  <c:v>176.022335342671</c:v>
                </c:pt>
                <c:pt idx="81">
                  <c:v>181.72574608409599</c:v>
                </c:pt>
                <c:pt idx="82">
                  <c:v>183.546444924844</c:v>
                </c:pt>
                <c:pt idx="83">
                  <c:v>183.39258407950501</c:v>
                </c:pt>
                <c:pt idx="84">
                  <c:v>172.84313103011399</c:v>
                </c:pt>
                <c:pt idx="85">
                  <c:v>180.453515009292</c:v>
                </c:pt>
                <c:pt idx="86">
                  <c:v>182.01434044530799</c:v>
                </c:pt>
                <c:pt idx="87">
                  <c:v>180.63430242829</c:v>
                </c:pt>
                <c:pt idx="88">
                  <c:v>180.90669729707699</c:v>
                </c:pt>
                <c:pt idx="89">
                  <c:v>178.37896266960601</c:v>
                </c:pt>
                <c:pt idx="90">
                  <c:v>181.99612575520499</c:v>
                </c:pt>
                <c:pt idx="91">
                  <c:v>183.024084051682</c:v>
                </c:pt>
                <c:pt idx="92">
                  <c:v>176.475599074435</c:v>
                </c:pt>
                <c:pt idx="93">
                  <c:v>178.80455363869001</c:v>
                </c:pt>
                <c:pt idx="94">
                  <c:v>179.16369646414299</c:v>
                </c:pt>
                <c:pt idx="95">
                  <c:v>177.97466084607399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71-44AD-B205-B1D9AE8E8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9818240"/>
        <c:axId val="209817456"/>
      </c:barChart>
      <c:catAx>
        <c:axId val="20981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17456"/>
        <c:crosses val="autoZero"/>
        <c:auto val="1"/>
        <c:lblAlgn val="ctr"/>
        <c:lblOffset val="100"/>
        <c:noMultiLvlLbl val="0"/>
      </c:catAx>
      <c:valAx>
        <c:axId val="209817456"/>
        <c:scaling>
          <c:orientation val="minMax"/>
          <c:max val="2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CPS1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1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October 2024 and October 2025. </a:t>
            </a:r>
            <a:r>
              <a:rPr lang="en-US" b="1" strike="noStrike" dirty="0"/>
              <a:t>Compared to last year, there are slightly less instances of frequency hovering around the lower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October 2023 and October 2025.</a:t>
            </a:r>
            <a:r>
              <a:rPr lang="en-US" strike="noStrike" dirty="0"/>
              <a:t> Similar to the previous slide, compared to 2023,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did not make time error corrections in the month of October.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FRM median = -1127.76, FRM average = -1264.3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41,656,305</a:t>
            </a:r>
            <a:r>
              <a:rPr lang="en-US" sz="2800" dirty="0"/>
              <a:t>  </a:t>
            </a:r>
            <a:r>
              <a:rPr lang="en-US" sz="1800" b="1" dirty="0">
                <a:solidFill>
                  <a:schemeClr val="accent2"/>
                </a:solidFill>
              </a:rPr>
              <a:t>MWh – Decrease in total energy compared to last month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8,997,426</a:t>
            </a:r>
            <a:r>
              <a:rPr lang="en-US" sz="2800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 – Increase in total energy from wind compared to last month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21.60%</a:t>
            </a:r>
            <a:r>
              <a:rPr lang="en-US" sz="2800" dirty="0"/>
              <a:t> 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6,153,563</a:t>
            </a:r>
            <a:r>
              <a:rPr lang="en-US" sz="2800" dirty="0"/>
              <a:t> 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MWh – Decrease in total energy from Solar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14.77%</a:t>
            </a:r>
            <a:r>
              <a:rPr lang="en-US" sz="2800" dirty="0"/>
              <a:t>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October 2025 =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146,821</a:t>
            </a:r>
            <a:r>
              <a:rPr lang="en-US" sz="2800" dirty="0"/>
              <a:t> 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October 29</a:t>
            </a:r>
            <a:r>
              <a:rPr lang="en-US" sz="18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800" strike="noStrike" dirty="0">
                <a:solidFill>
                  <a:schemeClr val="accent2"/>
                </a:solidFill>
              </a:rPr>
              <a:t>  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trike="noStrike" baseline="0" dirty="0"/>
            </a:br>
            <a:r>
              <a:rPr lang="en-US" strike="noStrike" baseline="0" dirty="0"/>
              <a:t>October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232,909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294,108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October 7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146,821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October 29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(add </a:t>
            </a:r>
            <a:r>
              <a:rPr lang="en-US" dirty="0" err="1"/>
              <a:t>ffr</a:t>
            </a:r>
            <a:r>
              <a:rPr lang="en-US"/>
              <a:t>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CPS1 Score is 178.97%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Zero outliers over 180%: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175.84%</a:t>
            </a:r>
            <a:r>
              <a:rPr lang="en-US" sz="1200" b="0" dirty="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en-US" dirty="0"/>
              <a:t>which is in line with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 is lower compared to 2024.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2025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14.74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10.83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20.14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13.7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October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October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November 14</a:t>
            </a:r>
            <a:r>
              <a:rPr lang="en-US" baseline="30000" dirty="0"/>
              <a:t>th</a:t>
            </a:r>
            <a:r>
              <a:rPr lang="en-US" dirty="0"/>
              <a:t> ,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D5426-0A6D-D4B5-93D2-E37E8996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400"/>
            <a:ext cx="853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C5BB2-6038-A60A-15C0-DE568A07D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534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4BC4B-C7EB-D298-B5A3-93936C81E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534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2923-52C0-8C3F-B2A1-6FDFBA746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400"/>
            <a:ext cx="8610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2024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093BF-5266-EEF9-733F-1E97CE62B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81200"/>
            <a:ext cx="7886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2024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FA297-1371-ABEB-DEAE-6A4584BD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6" y="1676400"/>
            <a:ext cx="745191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17786-4680-B9C2-54BA-2EB7D8A10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" b="10116"/>
          <a:stretch>
            <a:fillRect/>
          </a:stretch>
        </p:blipFill>
        <p:spPr>
          <a:xfrm>
            <a:off x="990292" y="3505200"/>
            <a:ext cx="754410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October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 178.97%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175.84%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2024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2024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-1127.76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2025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 14.84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 11.86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 20.13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41,656,305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8,997,426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21.60%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6,153,563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14.77%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232,909</a:t>
            </a:r>
            <a:r>
              <a:rPr lang="en-US" sz="1600" dirty="0">
                <a:solidFill>
                  <a:schemeClr val="tx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294,108 </a:t>
            </a:r>
            <a:r>
              <a:rPr lang="en-US" sz="1600" dirty="0">
                <a:solidFill>
                  <a:schemeClr val="tx2"/>
                </a:solidFill>
              </a:rPr>
              <a:t>MW*s on October 7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146,821 </a:t>
            </a:r>
            <a:r>
              <a:rPr lang="en-US" sz="1600" dirty="0">
                <a:solidFill>
                  <a:schemeClr val="tx2"/>
                </a:solidFill>
              </a:rPr>
              <a:t>MW*s on October 29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064A-58FF-C768-2F43-F1BFB273A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399"/>
            <a:ext cx="8534399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C28EF-6A53-9856-A478-3BC1C2DF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400"/>
            <a:ext cx="853440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B0A22-0F04-A9D2-CDF6-4B81265BC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90600"/>
            <a:ext cx="8534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C4086-F352-D5B7-A238-65587258A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400"/>
            <a:ext cx="853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EB34F-E604-B8B2-4D56-1B64415E3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400"/>
            <a:ext cx="853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B2005-89AF-721B-771F-0D87ADA18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400"/>
            <a:ext cx="853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2015-2025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37498"/>
              </p:ext>
            </p:extLst>
          </p:nvPr>
        </p:nvGraphicFramePr>
        <p:xfrm>
          <a:off x="674396" y="3611819"/>
          <a:ext cx="7936204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90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873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95A431A-E251-382B-3250-97AF3A0D3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6" y="762000"/>
            <a:ext cx="7936204" cy="28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48168-F4E4-31E1-766E-CCF7FC6D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458200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867400" y="5802868"/>
            <a:ext cx="2895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Oct-25 CPS1 (%): 178.97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October.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715000" y="502841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Oct-25 CPS1 (%): 178.97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75739"/>
              </p:ext>
            </p:extLst>
          </p:nvPr>
        </p:nvGraphicFramePr>
        <p:xfrm>
          <a:off x="304801" y="872173"/>
          <a:ext cx="8534400" cy="530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E8891-D876-B072-603D-D87963551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2901" y="867270"/>
            <a:ext cx="8458200" cy="5304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5107781" y="86727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175.84%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142AA-EC02-92FE-5DB5-28207AC8A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53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3E451-4FF8-82CE-4792-0C9A99A89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1"/>
            <a:ext cx="853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128280</TotalTime>
  <Words>982</Words>
  <Application>Microsoft Office PowerPoint</Application>
  <PresentationFormat>On-screen Show (4:3)</PresentationFormat>
  <Paragraphs>236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October 2025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2024 BAL-003 Selected Events – Update</vt:lpstr>
      <vt:lpstr>Op. Year 2024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2015-2025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McDowell, Matthew</cp:lastModifiedBy>
  <cp:revision>1910</cp:revision>
  <cp:lastPrinted>2016-01-21T20:53:15Z</cp:lastPrinted>
  <dcterms:created xsi:type="dcterms:W3CDTF">2016-01-21T15:20:31Z</dcterms:created>
  <dcterms:modified xsi:type="dcterms:W3CDTF">2025-11-13T17:51:16Z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