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20"/>
  </p:notesMasterIdLst>
  <p:handoutMasterIdLst>
    <p:handoutMasterId r:id="rId21"/>
  </p:handoutMasterIdLst>
  <p:sldIdLst>
    <p:sldId id="260" r:id="rId7"/>
    <p:sldId id="340" r:id="rId8"/>
    <p:sldId id="339" r:id="rId9"/>
    <p:sldId id="370" r:id="rId10"/>
    <p:sldId id="371" r:id="rId11"/>
    <p:sldId id="342" r:id="rId12"/>
    <p:sldId id="350" r:id="rId13"/>
    <p:sldId id="380" r:id="rId14"/>
    <p:sldId id="381" r:id="rId15"/>
    <p:sldId id="347" r:id="rId16"/>
    <p:sldId id="383" r:id="rId17"/>
    <p:sldId id="382" r:id="rId18"/>
    <p:sldId id="338" r:id="rId1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ndaw, Brian" initials="BB" lastIdx="5" clrIdx="0">
    <p:extLst>
      <p:ext uri="{19B8F6BF-5375-455C-9EA6-DF929625EA0E}">
        <p15:presenceInfo xmlns:p15="http://schemas.microsoft.com/office/powerpoint/2012/main" userId="S::Brian.Brandaw@ercot.com::04aee657-8aa0-46ae-8d87-76153d8b46f3" providerId="AD"/>
      </p:ext>
    </p:extLst>
  </p:cmAuthor>
  <p:cmAuthor id="2" name="Jinright, Susan" initials="JS" lastIdx="5" clrIdx="1">
    <p:extLst>
      <p:ext uri="{19B8F6BF-5375-455C-9EA6-DF929625EA0E}">
        <p15:presenceInfo xmlns:p15="http://schemas.microsoft.com/office/powerpoint/2012/main" userId="S::Susan.Jinright@ercot.com::2984c2d6-c956-49a0-9b02-bca874b9fc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30D39D-CE8F-4FCB-87AC-F435BF78CA92}" v="270" dt="2025-09-25T17:28:06.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90" autoAdjust="0"/>
    <p:restoredTop sz="96721" autoAdjust="0"/>
  </p:normalViewPr>
  <p:slideViewPr>
    <p:cSldViewPr showGuides="1">
      <p:cViewPr varScale="1">
        <p:scale>
          <a:sx n="102" d="100"/>
          <a:sy n="102" d="100"/>
        </p:scale>
        <p:origin x="2460" y="31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vas, Jamie" userId="5cb87d98-67d4-4575-8fab-73d2957ac062" providerId="ADAL" clId="{0D30D39D-CE8F-4FCB-87AC-F435BF78CA92}"/>
    <pc:docChg chg="undo custSel addSld delSld modSld sldOrd">
      <pc:chgData name="Lavas, Jamie" userId="5cb87d98-67d4-4575-8fab-73d2957ac062" providerId="ADAL" clId="{0D30D39D-CE8F-4FCB-87AC-F435BF78CA92}" dt="2025-10-22T21:22:16.232" v="6549" actId="20577"/>
      <pc:docMkLst>
        <pc:docMk/>
      </pc:docMkLst>
      <pc:sldChg chg="modSp mod">
        <pc:chgData name="Lavas, Jamie" userId="5cb87d98-67d4-4575-8fab-73d2957ac062" providerId="ADAL" clId="{0D30D39D-CE8F-4FCB-87AC-F435BF78CA92}" dt="2025-09-25T04:48:36.755" v="56" actId="20577"/>
        <pc:sldMkLst>
          <pc:docMk/>
          <pc:sldMk cId="730603795" sldId="260"/>
        </pc:sldMkLst>
        <pc:spChg chg="mod">
          <ac:chgData name="Lavas, Jamie" userId="5cb87d98-67d4-4575-8fab-73d2957ac062" providerId="ADAL" clId="{0D30D39D-CE8F-4FCB-87AC-F435BF78CA92}" dt="2025-09-25T04:48:36.755" v="56" actId="20577"/>
          <ac:spMkLst>
            <pc:docMk/>
            <pc:sldMk cId="730603795" sldId="260"/>
            <ac:spMk id="7" creationId="{00000000-0000-0000-0000-000000000000}"/>
          </ac:spMkLst>
        </pc:spChg>
      </pc:sldChg>
      <pc:sldChg chg="del">
        <pc:chgData name="Lavas, Jamie" userId="5cb87d98-67d4-4575-8fab-73d2957ac062" providerId="ADAL" clId="{0D30D39D-CE8F-4FCB-87AC-F435BF78CA92}" dt="2025-09-25T06:55:12.265" v="4372" actId="47"/>
        <pc:sldMkLst>
          <pc:docMk/>
          <pc:sldMk cId="703739719" sldId="335"/>
        </pc:sldMkLst>
      </pc:sldChg>
      <pc:sldChg chg="delSp modSp mod">
        <pc:chgData name="Lavas, Jamie" userId="5cb87d98-67d4-4575-8fab-73d2957ac062" providerId="ADAL" clId="{0D30D39D-CE8F-4FCB-87AC-F435BF78CA92}" dt="2025-09-25T16:09:24.562" v="6114" actId="20577"/>
        <pc:sldMkLst>
          <pc:docMk/>
          <pc:sldMk cId="1246120436" sldId="338"/>
        </pc:sldMkLst>
        <pc:spChg chg="mod">
          <ac:chgData name="Lavas, Jamie" userId="5cb87d98-67d4-4575-8fab-73d2957ac062" providerId="ADAL" clId="{0D30D39D-CE8F-4FCB-87AC-F435BF78CA92}" dt="2025-09-25T16:09:24.562" v="6114" actId="20577"/>
          <ac:spMkLst>
            <pc:docMk/>
            <pc:sldMk cId="1246120436" sldId="338"/>
            <ac:spMk id="3" creationId="{5A065661-178A-8A3F-D581-53EB7CB9DF34}"/>
          </ac:spMkLst>
        </pc:spChg>
      </pc:sldChg>
      <pc:sldChg chg="addSp modSp mod">
        <pc:chgData name="Lavas, Jamie" userId="5cb87d98-67d4-4575-8fab-73d2957ac062" providerId="ADAL" clId="{0D30D39D-CE8F-4FCB-87AC-F435BF78CA92}" dt="2025-09-25T17:29:34.350" v="6536" actId="20577"/>
        <pc:sldMkLst>
          <pc:docMk/>
          <pc:sldMk cId="1300248584" sldId="339"/>
        </pc:sldMkLst>
        <pc:spChg chg="mod">
          <ac:chgData name="Lavas, Jamie" userId="5cb87d98-67d4-4575-8fab-73d2957ac062" providerId="ADAL" clId="{0D30D39D-CE8F-4FCB-87AC-F435BF78CA92}" dt="2025-09-25T05:05:56.109" v="1708" actId="404"/>
          <ac:spMkLst>
            <pc:docMk/>
            <pc:sldMk cId="1300248584" sldId="339"/>
            <ac:spMk id="2" creationId="{A883FF4A-BFEA-8ADD-34E1-67381725039F}"/>
          </ac:spMkLst>
        </pc:spChg>
        <pc:spChg chg="mod">
          <ac:chgData name="Lavas, Jamie" userId="5cb87d98-67d4-4575-8fab-73d2957ac062" providerId="ADAL" clId="{0D30D39D-CE8F-4FCB-87AC-F435BF78CA92}" dt="2025-09-25T06:41:20.842" v="4208" actId="20577"/>
          <ac:spMkLst>
            <pc:docMk/>
            <pc:sldMk cId="1300248584" sldId="339"/>
            <ac:spMk id="3" creationId="{C350EF96-8627-80C5-225B-EF58504B343E}"/>
          </ac:spMkLst>
        </pc:spChg>
        <pc:graphicFrameChg chg="add mod modGraphic">
          <ac:chgData name="Lavas, Jamie" userId="5cb87d98-67d4-4575-8fab-73d2957ac062" providerId="ADAL" clId="{0D30D39D-CE8F-4FCB-87AC-F435BF78CA92}" dt="2025-09-25T17:29:34.350" v="6536" actId="20577"/>
          <ac:graphicFrameMkLst>
            <pc:docMk/>
            <pc:sldMk cId="1300248584" sldId="339"/>
            <ac:graphicFrameMk id="6" creationId="{468D1035-8D34-90B9-68E4-10F82547ACEE}"/>
          </ac:graphicFrameMkLst>
        </pc:graphicFrameChg>
      </pc:sldChg>
      <pc:sldChg chg="modSp mod">
        <pc:chgData name="Lavas, Jamie" userId="5cb87d98-67d4-4575-8fab-73d2957ac062" providerId="ADAL" clId="{0D30D39D-CE8F-4FCB-87AC-F435BF78CA92}" dt="2025-09-25T14:40:49.447" v="5962" actId="20577"/>
        <pc:sldMkLst>
          <pc:docMk/>
          <pc:sldMk cId="3591593696" sldId="340"/>
        </pc:sldMkLst>
        <pc:spChg chg="mod">
          <ac:chgData name="Lavas, Jamie" userId="5cb87d98-67d4-4575-8fab-73d2957ac062" providerId="ADAL" clId="{0D30D39D-CE8F-4FCB-87AC-F435BF78CA92}" dt="2025-09-25T05:05:00.058" v="1661" actId="20577"/>
          <ac:spMkLst>
            <pc:docMk/>
            <pc:sldMk cId="3591593696" sldId="340"/>
            <ac:spMk id="2" creationId="{CD783036-487C-5375-7018-380AB83A4E93}"/>
          </ac:spMkLst>
        </pc:spChg>
        <pc:spChg chg="mod">
          <ac:chgData name="Lavas, Jamie" userId="5cb87d98-67d4-4575-8fab-73d2957ac062" providerId="ADAL" clId="{0D30D39D-CE8F-4FCB-87AC-F435BF78CA92}" dt="2025-09-25T14:40:49.447" v="5962" actId="20577"/>
          <ac:spMkLst>
            <pc:docMk/>
            <pc:sldMk cId="3591593696" sldId="340"/>
            <ac:spMk id="3" creationId="{119BF5DC-2047-A7DB-CE65-93166EBA3E07}"/>
          </ac:spMkLst>
        </pc:spChg>
      </pc:sldChg>
      <pc:sldChg chg="del">
        <pc:chgData name="Lavas, Jamie" userId="5cb87d98-67d4-4575-8fab-73d2957ac062" providerId="ADAL" clId="{0D30D39D-CE8F-4FCB-87AC-F435BF78CA92}" dt="2025-09-25T05:00:44.169" v="1213" actId="2696"/>
        <pc:sldMkLst>
          <pc:docMk/>
          <pc:sldMk cId="1759235545" sldId="341"/>
        </pc:sldMkLst>
      </pc:sldChg>
      <pc:sldChg chg="delSp modSp mod">
        <pc:chgData name="Lavas, Jamie" userId="5cb87d98-67d4-4575-8fab-73d2957ac062" providerId="ADAL" clId="{0D30D39D-CE8F-4FCB-87AC-F435BF78CA92}" dt="2025-09-25T06:41:00.120" v="4189" actId="2165"/>
        <pc:sldMkLst>
          <pc:docMk/>
          <pc:sldMk cId="2402688309" sldId="342"/>
        </pc:sldMkLst>
        <pc:spChg chg="mod">
          <ac:chgData name="Lavas, Jamie" userId="5cb87d98-67d4-4575-8fab-73d2957ac062" providerId="ADAL" clId="{0D30D39D-CE8F-4FCB-87AC-F435BF78CA92}" dt="2025-09-25T05:47:08.456" v="3122" actId="20577"/>
          <ac:spMkLst>
            <pc:docMk/>
            <pc:sldMk cId="2402688309" sldId="342"/>
            <ac:spMk id="2" creationId="{005E02B9-8DC2-5D8E-B850-DB42EB0B7892}"/>
          </ac:spMkLst>
        </pc:spChg>
        <pc:spChg chg="mod">
          <ac:chgData name="Lavas, Jamie" userId="5cb87d98-67d4-4575-8fab-73d2957ac062" providerId="ADAL" clId="{0D30D39D-CE8F-4FCB-87AC-F435BF78CA92}" dt="2025-09-25T05:52:54.100" v="3317" actId="6549"/>
          <ac:spMkLst>
            <pc:docMk/>
            <pc:sldMk cId="2402688309" sldId="342"/>
            <ac:spMk id="3" creationId="{7260FBBE-80AB-CA04-88C0-28E8428A4C85}"/>
          </ac:spMkLst>
        </pc:spChg>
        <pc:graphicFrameChg chg="mod modGraphic">
          <ac:chgData name="Lavas, Jamie" userId="5cb87d98-67d4-4575-8fab-73d2957ac062" providerId="ADAL" clId="{0D30D39D-CE8F-4FCB-87AC-F435BF78CA92}" dt="2025-09-25T06:41:00.120" v="4189" actId="2165"/>
          <ac:graphicFrameMkLst>
            <pc:docMk/>
            <pc:sldMk cId="2402688309" sldId="342"/>
            <ac:graphicFrameMk id="6" creationId="{4D870EF4-E357-24BD-27CC-201AFA8A51F1}"/>
          </ac:graphicFrameMkLst>
        </pc:graphicFrameChg>
      </pc:sldChg>
      <pc:sldChg chg="del">
        <pc:chgData name="Lavas, Jamie" userId="5cb87d98-67d4-4575-8fab-73d2957ac062" providerId="ADAL" clId="{0D30D39D-CE8F-4FCB-87AC-F435BF78CA92}" dt="2025-09-25T08:09:56.743" v="5626" actId="47"/>
        <pc:sldMkLst>
          <pc:docMk/>
          <pc:sldMk cId="2675257252" sldId="343"/>
        </pc:sldMkLst>
      </pc:sldChg>
      <pc:sldChg chg="del">
        <pc:chgData name="Lavas, Jamie" userId="5cb87d98-67d4-4575-8fab-73d2957ac062" providerId="ADAL" clId="{0D30D39D-CE8F-4FCB-87AC-F435BF78CA92}" dt="2025-09-25T06:54:16.250" v="4353" actId="47"/>
        <pc:sldMkLst>
          <pc:docMk/>
          <pc:sldMk cId="3000519256" sldId="344"/>
        </pc:sldMkLst>
      </pc:sldChg>
      <pc:sldChg chg="del">
        <pc:chgData name="Lavas, Jamie" userId="5cb87d98-67d4-4575-8fab-73d2957ac062" providerId="ADAL" clId="{0D30D39D-CE8F-4FCB-87AC-F435BF78CA92}" dt="2025-09-25T06:54:11.004" v="4352" actId="47"/>
        <pc:sldMkLst>
          <pc:docMk/>
          <pc:sldMk cId="1750755747" sldId="345"/>
        </pc:sldMkLst>
      </pc:sldChg>
      <pc:sldChg chg="addSp delSp modSp mod ord">
        <pc:chgData name="Lavas, Jamie" userId="5cb87d98-67d4-4575-8fab-73d2957ac062" providerId="ADAL" clId="{0D30D39D-CE8F-4FCB-87AC-F435BF78CA92}" dt="2025-09-25T16:53:40.815" v="6196" actId="20577"/>
        <pc:sldMkLst>
          <pc:docMk/>
          <pc:sldMk cId="1471584624" sldId="347"/>
        </pc:sldMkLst>
        <pc:spChg chg="mod">
          <ac:chgData name="Lavas, Jamie" userId="5cb87d98-67d4-4575-8fab-73d2957ac062" providerId="ADAL" clId="{0D30D39D-CE8F-4FCB-87AC-F435BF78CA92}" dt="2025-09-25T06:59:27.762" v="4394" actId="20577"/>
          <ac:spMkLst>
            <pc:docMk/>
            <pc:sldMk cId="1471584624" sldId="347"/>
            <ac:spMk id="9" creationId="{35C274B5-8DB5-C64F-4536-CC121D96E887}"/>
          </ac:spMkLst>
        </pc:spChg>
        <pc:graphicFrameChg chg="add mod modGraphic">
          <ac:chgData name="Lavas, Jamie" userId="5cb87d98-67d4-4575-8fab-73d2957ac062" providerId="ADAL" clId="{0D30D39D-CE8F-4FCB-87AC-F435BF78CA92}" dt="2025-09-25T16:53:40.815" v="6196" actId="20577"/>
          <ac:graphicFrameMkLst>
            <pc:docMk/>
            <pc:sldMk cId="1471584624" sldId="347"/>
            <ac:graphicFrameMk id="13" creationId="{E6AAE8BD-AFFC-3B75-15F2-C9BD5BBF9C51}"/>
          </ac:graphicFrameMkLst>
        </pc:graphicFrameChg>
        <pc:graphicFrameChg chg="add mod modGraphic">
          <ac:chgData name="Lavas, Jamie" userId="5cb87d98-67d4-4575-8fab-73d2957ac062" providerId="ADAL" clId="{0D30D39D-CE8F-4FCB-87AC-F435BF78CA92}" dt="2025-09-25T16:53:04.471" v="6193" actId="14100"/>
          <ac:graphicFrameMkLst>
            <pc:docMk/>
            <pc:sldMk cId="1471584624" sldId="347"/>
            <ac:graphicFrameMk id="14" creationId="{DB7F5CB5-BD65-6BE7-F95C-D0ABC47CB178}"/>
          </ac:graphicFrameMkLst>
        </pc:graphicFrameChg>
      </pc:sldChg>
      <pc:sldChg chg="del">
        <pc:chgData name="Lavas, Jamie" userId="5cb87d98-67d4-4575-8fab-73d2957ac062" providerId="ADAL" clId="{0D30D39D-CE8F-4FCB-87AC-F435BF78CA92}" dt="2025-09-25T06:55:20.850" v="4373" actId="47"/>
        <pc:sldMkLst>
          <pc:docMk/>
          <pc:sldMk cId="3639448316" sldId="348"/>
        </pc:sldMkLst>
      </pc:sldChg>
      <pc:sldChg chg="del">
        <pc:chgData name="Lavas, Jamie" userId="5cb87d98-67d4-4575-8fab-73d2957ac062" providerId="ADAL" clId="{0D30D39D-CE8F-4FCB-87AC-F435BF78CA92}" dt="2025-09-25T06:59:03.620" v="4375" actId="47"/>
        <pc:sldMkLst>
          <pc:docMk/>
          <pc:sldMk cId="2006510289" sldId="349"/>
        </pc:sldMkLst>
      </pc:sldChg>
      <pc:sldChg chg="delSp modSp mod ord">
        <pc:chgData name="Lavas, Jamie" userId="5cb87d98-67d4-4575-8fab-73d2957ac062" providerId="ADAL" clId="{0D30D39D-CE8F-4FCB-87AC-F435BF78CA92}" dt="2025-09-25T17:28:14.544" v="6527" actId="6549"/>
        <pc:sldMkLst>
          <pc:docMk/>
          <pc:sldMk cId="3049612920" sldId="350"/>
        </pc:sldMkLst>
        <pc:spChg chg="mod">
          <ac:chgData name="Lavas, Jamie" userId="5cb87d98-67d4-4575-8fab-73d2957ac062" providerId="ADAL" clId="{0D30D39D-CE8F-4FCB-87AC-F435BF78CA92}" dt="2025-09-25T05:54:03.652" v="3337" actId="20577"/>
          <ac:spMkLst>
            <pc:docMk/>
            <pc:sldMk cId="3049612920" sldId="350"/>
            <ac:spMk id="2" creationId="{576F96FE-382E-C604-58D7-1123A062DE2B}"/>
          </ac:spMkLst>
        </pc:spChg>
        <pc:graphicFrameChg chg="mod modGraphic">
          <ac:chgData name="Lavas, Jamie" userId="5cb87d98-67d4-4575-8fab-73d2957ac062" providerId="ADAL" clId="{0D30D39D-CE8F-4FCB-87AC-F435BF78CA92}" dt="2025-09-25T17:28:14.544" v="6527" actId="6549"/>
          <ac:graphicFrameMkLst>
            <pc:docMk/>
            <pc:sldMk cId="3049612920" sldId="350"/>
            <ac:graphicFrameMk id="7" creationId="{A08BA0E5-2BB5-37EB-6082-98D2C4B16EE0}"/>
          </ac:graphicFrameMkLst>
        </pc:graphicFrameChg>
      </pc:sldChg>
      <pc:sldChg chg="del">
        <pc:chgData name="Lavas, Jamie" userId="5cb87d98-67d4-4575-8fab-73d2957ac062" providerId="ADAL" clId="{0D30D39D-CE8F-4FCB-87AC-F435BF78CA92}" dt="2025-09-25T08:10:09.210" v="5628" actId="47"/>
        <pc:sldMkLst>
          <pc:docMk/>
          <pc:sldMk cId="3298506328" sldId="351"/>
        </pc:sldMkLst>
      </pc:sldChg>
      <pc:sldChg chg="del">
        <pc:chgData name="Lavas, Jamie" userId="5cb87d98-67d4-4575-8fab-73d2957ac062" providerId="ADAL" clId="{0D30D39D-CE8F-4FCB-87AC-F435BF78CA92}" dt="2025-09-25T08:10:16.713" v="5630" actId="47"/>
        <pc:sldMkLst>
          <pc:docMk/>
          <pc:sldMk cId="3881528592" sldId="352"/>
        </pc:sldMkLst>
      </pc:sldChg>
      <pc:sldChg chg="del">
        <pc:chgData name="Lavas, Jamie" userId="5cb87d98-67d4-4575-8fab-73d2957ac062" providerId="ADAL" clId="{0D30D39D-CE8F-4FCB-87AC-F435BF78CA92}" dt="2025-09-25T06:54:41.120" v="4357" actId="47"/>
        <pc:sldMkLst>
          <pc:docMk/>
          <pc:sldMk cId="3798016208" sldId="353"/>
        </pc:sldMkLst>
      </pc:sldChg>
      <pc:sldChg chg="del">
        <pc:chgData name="Lavas, Jamie" userId="5cb87d98-67d4-4575-8fab-73d2957ac062" providerId="ADAL" clId="{0D30D39D-CE8F-4FCB-87AC-F435BF78CA92}" dt="2025-09-25T06:54:39.091" v="4356" actId="47"/>
        <pc:sldMkLst>
          <pc:docMk/>
          <pc:sldMk cId="1110769578" sldId="354"/>
        </pc:sldMkLst>
      </pc:sldChg>
      <pc:sldChg chg="del">
        <pc:chgData name="Lavas, Jamie" userId="5cb87d98-67d4-4575-8fab-73d2957ac062" providerId="ADAL" clId="{0D30D39D-CE8F-4FCB-87AC-F435BF78CA92}" dt="2025-09-25T06:54:37.503" v="4355" actId="47"/>
        <pc:sldMkLst>
          <pc:docMk/>
          <pc:sldMk cId="472732099" sldId="355"/>
        </pc:sldMkLst>
      </pc:sldChg>
      <pc:sldChg chg="del">
        <pc:chgData name="Lavas, Jamie" userId="5cb87d98-67d4-4575-8fab-73d2957ac062" providerId="ADAL" clId="{0D30D39D-CE8F-4FCB-87AC-F435BF78CA92}" dt="2025-09-25T06:54:43.053" v="4358" actId="47"/>
        <pc:sldMkLst>
          <pc:docMk/>
          <pc:sldMk cId="2036151357" sldId="356"/>
        </pc:sldMkLst>
      </pc:sldChg>
      <pc:sldChg chg="del">
        <pc:chgData name="Lavas, Jamie" userId="5cb87d98-67d4-4575-8fab-73d2957ac062" providerId="ADAL" clId="{0D30D39D-CE8F-4FCB-87AC-F435BF78CA92}" dt="2025-09-25T06:54:43.734" v="4359" actId="47"/>
        <pc:sldMkLst>
          <pc:docMk/>
          <pc:sldMk cId="534881446" sldId="357"/>
        </pc:sldMkLst>
      </pc:sldChg>
      <pc:sldChg chg="del">
        <pc:chgData name="Lavas, Jamie" userId="5cb87d98-67d4-4575-8fab-73d2957ac062" providerId="ADAL" clId="{0D30D39D-CE8F-4FCB-87AC-F435BF78CA92}" dt="2025-09-25T08:10:18.181" v="5631" actId="47"/>
        <pc:sldMkLst>
          <pc:docMk/>
          <pc:sldMk cId="330798736" sldId="358"/>
        </pc:sldMkLst>
      </pc:sldChg>
      <pc:sldChg chg="del">
        <pc:chgData name="Lavas, Jamie" userId="5cb87d98-67d4-4575-8fab-73d2957ac062" providerId="ADAL" clId="{0D30D39D-CE8F-4FCB-87AC-F435BF78CA92}" dt="2025-09-25T06:54:53.571" v="4360" actId="47"/>
        <pc:sldMkLst>
          <pc:docMk/>
          <pc:sldMk cId="2220404039" sldId="359"/>
        </pc:sldMkLst>
      </pc:sldChg>
      <pc:sldChg chg="del">
        <pc:chgData name="Lavas, Jamie" userId="5cb87d98-67d4-4575-8fab-73d2957ac062" providerId="ADAL" clId="{0D30D39D-CE8F-4FCB-87AC-F435BF78CA92}" dt="2025-09-25T06:54:54.982" v="4361" actId="47"/>
        <pc:sldMkLst>
          <pc:docMk/>
          <pc:sldMk cId="3830754993" sldId="360"/>
        </pc:sldMkLst>
      </pc:sldChg>
      <pc:sldChg chg="del">
        <pc:chgData name="Lavas, Jamie" userId="5cb87d98-67d4-4575-8fab-73d2957ac062" providerId="ADAL" clId="{0D30D39D-CE8F-4FCB-87AC-F435BF78CA92}" dt="2025-09-25T06:55:03.393" v="4363" actId="47"/>
        <pc:sldMkLst>
          <pc:docMk/>
          <pc:sldMk cId="2387701647" sldId="361"/>
        </pc:sldMkLst>
      </pc:sldChg>
      <pc:sldChg chg="del">
        <pc:chgData name="Lavas, Jamie" userId="5cb87d98-67d4-4575-8fab-73d2957ac062" providerId="ADAL" clId="{0D30D39D-CE8F-4FCB-87AC-F435BF78CA92}" dt="2025-09-25T06:55:10.527" v="4370" actId="47"/>
        <pc:sldMkLst>
          <pc:docMk/>
          <pc:sldMk cId="2709173528" sldId="363"/>
        </pc:sldMkLst>
      </pc:sldChg>
      <pc:sldChg chg="del">
        <pc:chgData name="Lavas, Jamie" userId="5cb87d98-67d4-4575-8fab-73d2957ac062" providerId="ADAL" clId="{0D30D39D-CE8F-4FCB-87AC-F435BF78CA92}" dt="2025-09-25T06:55:08.267" v="4366" actId="47"/>
        <pc:sldMkLst>
          <pc:docMk/>
          <pc:sldMk cId="4149997989" sldId="364"/>
        </pc:sldMkLst>
      </pc:sldChg>
      <pc:sldChg chg="del">
        <pc:chgData name="Lavas, Jamie" userId="5cb87d98-67d4-4575-8fab-73d2957ac062" providerId="ADAL" clId="{0D30D39D-CE8F-4FCB-87AC-F435BF78CA92}" dt="2025-09-25T06:55:08.841" v="4367" actId="47"/>
        <pc:sldMkLst>
          <pc:docMk/>
          <pc:sldMk cId="107648831" sldId="366"/>
        </pc:sldMkLst>
      </pc:sldChg>
      <pc:sldChg chg="del">
        <pc:chgData name="Lavas, Jamie" userId="5cb87d98-67d4-4575-8fab-73d2957ac062" providerId="ADAL" clId="{0D30D39D-CE8F-4FCB-87AC-F435BF78CA92}" dt="2025-09-25T06:55:09.951" v="4369" actId="47"/>
        <pc:sldMkLst>
          <pc:docMk/>
          <pc:sldMk cId="2818382373" sldId="367"/>
        </pc:sldMkLst>
      </pc:sldChg>
      <pc:sldChg chg="del">
        <pc:chgData name="Lavas, Jamie" userId="5cb87d98-67d4-4575-8fab-73d2957ac062" providerId="ADAL" clId="{0D30D39D-CE8F-4FCB-87AC-F435BF78CA92}" dt="2025-09-25T06:55:09.395" v="4368" actId="47"/>
        <pc:sldMkLst>
          <pc:docMk/>
          <pc:sldMk cId="3596635764" sldId="368"/>
        </pc:sldMkLst>
      </pc:sldChg>
      <pc:sldChg chg="del">
        <pc:chgData name="Lavas, Jamie" userId="5cb87d98-67d4-4575-8fab-73d2957ac062" providerId="ADAL" clId="{0D30D39D-CE8F-4FCB-87AC-F435BF78CA92}" dt="2025-09-25T06:54:02.411" v="4351" actId="47"/>
        <pc:sldMkLst>
          <pc:docMk/>
          <pc:sldMk cId="3901661787" sldId="369"/>
        </pc:sldMkLst>
      </pc:sldChg>
      <pc:sldChg chg="addSp modSp mod">
        <pc:chgData name="Lavas, Jamie" userId="5cb87d98-67d4-4575-8fab-73d2957ac062" providerId="ADAL" clId="{0D30D39D-CE8F-4FCB-87AC-F435BF78CA92}" dt="2025-10-22T21:22:16.232" v="6549" actId="20577"/>
        <pc:sldMkLst>
          <pc:docMk/>
          <pc:sldMk cId="2427552575" sldId="370"/>
        </pc:sldMkLst>
        <pc:spChg chg="mod">
          <ac:chgData name="Lavas, Jamie" userId="5cb87d98-67d4-4575-8fab-73d2957ac062" providerId="ADAL" clId="{0D30D39D-CE8F-4FCB-87AC-F435BF78CA92}" dt="2025-09-25T05:17:53.328" v="2079" actId="20577"/>
          <ac:spMkLst>
            <pc:docMk/>
            <pc:sldMk cId="2427552575" sldId="370"/>
            <ac:spMk id="2" creationId="{769AF1A5-B5D3-B5DD-6C2D-EB0EA16F1C12}"/>
          </ac:spMkLst>
        </pc:spChg>
        <pc:spChg chg="mod">
          <ac:chgData name="Lavas, Jamie" userId="5cb87d98-67d4-4575-8fab-73d2957ac062" providerId="ADAL" clId="{0D30D39D-CE8F-4FCB-87AC-F435BF78CA92}" dt="2025-10-22T21:22:16.232" v="6549" actId="20577"/>
          <ac:spMkLst>
            <pc:docMk/>
            <pc:sldMk cId="2427552575" sldId="370"/>
            <ac:spMk id="3" creationId="{13B3B7DC-2979-F16B-A895-D8A4F2F3E5E8}"/>
          </ac:spMkLst>
        </pc:spChg>
        <pc:graphicFrameChg chg="add mod modGraphic">
          <ac:chgData name="Lavas, Jamie" userId="5cb87d98-67d4-4575-8fab-73d2957ac062" providerId="ADAL" clId="{0D30D39D-CE8F-4FCB-87AC-F435BF78CA92}" dt="2025-09-25T16:08:05.409" v="6112" actId="20577"/>
          <ac:graphicFrameMkLst>
            <pc:docMk/>
            <pc:sldMk cId="2427552575" sldId="370"/>
            <ac:graphicFrameMk id="5" creationId="{420F2FDA-28D1-FB48-C7A8-E9D18230E61A}"/>
          </ac:graphicFrameMkLst>
        </pc:graphicFrameChg>
        <pc:graphicFrameChg chg="mod modGraphic">
          <ac:chgData name="Lavas, Jamie" userId="5cb87d98-67d4-4575-8fab-73d2957ac062" providerId="ADAL" clId="{0D30D39D-CE8F-4FCB-87AC-F435BF78CA92}" dt="2025-09-25T15:53:41.344" v="6059" actId="20577"/>
          <ac:graphicFrameMkLst>
            <pc:docMk/>
            <pc:sldMk cId="2427552575" sldId="370"/>
            <ac:graphicFrameMk id="6" creationId="{65365449-C5BD-E5ED-86C5-652F61B01D81}"/>
          </ac:graphicFrameMkLst>
        </pc:graphicFrameChg>
      </pc:sldChg>
      <pc:sldChg chg="addSp modSp mod">
        <pc:chgData name="Lavas, Jamie" userId="5cb87d98-67d4-4575-8fab-73d2957ac062" providerId="ADAL" clId="{0D30D39D-CE8F-4FCB-87AC-F435BF78CA92}" dt="2025-09-25T16:05:54.615" v="6087" actId="20577"/>
        <pc:sldMkLst>
          <pc:docMk/>
          <pc:sldMk cId="430255127" sldId="371"/>
        </pc:sldMkLst>
        <pc:spChg chg="mod">
          <ac:chgData name="Lavas, Jamie" userId="5cb87d98-67d4-4575-8fab-73d2957ac062" providerId="ADAL" clId="{0D30D39D-CE8F-4FCB-87AC-F435BF78CA92}" dt="2025-09-25T05:34:03.855" v="2735" actId="20577"/>
          <ac:spMkLst>
            <pc:docMk/>
            <pc:sldMk cId="430255127" sldId="371"/>
            <ac:spMk id="2" creationId="{C658CA30-E9CE-D9E1-99B3-865F38C1108E}"/>
          </ac:spMkLst>
        </pc:spChg>
        <pc:spChg chg="mod">
          <ac:chgData name="Lavas, Jamie" userId="5cb87d98-67d4-4575-8fab-73d2957ac062" providerId="ADAL" clId="{0D30D39D-CE8F-4FCB-87AC-F435BF78CA92}" dt="2025-09-25T05:44:10.805" v="3038" actId="6549"/>
          <ac:spMkLst>
            <pc:docMk/>
            <pc:sldMk cId="430255127" sldId="371"/>
            <ac:spMk id="3" creationId="{268DC2A7-091E-D9CD-1516-1B454EE515B8}"/>
          </ac:spMkLst>
        </pc:spChg>
        <pc:graphicFrameChg chg="mod modGraphic">
          <ac:chgData name="Lavas, Jamie" userId="5cb87d98-67d4-4575-8fab-73d2957ac062" providerId="ADAL" clId="{0D30D39D-CE8F-4FCB-87AC-F435BF78CA92}" dt="2025-09-25T05:44:00.830" v="3037" actId="1076"/>
          <ac:graphicFrameMkLst>
            <pc:docMk/>
            <pc:sldMk cId="430255127" sldId="371"/>
            <ac:graphicFrameMk id="5" creationId="{35AB70A7-D188-A11F-A182-AF31B7F87D8A}"/>
          </ac:graphicFrameMkLst>
        </pc:graphicFrameChg>
        <pc:graphicFrameChg chg="add mod modGraphic">
          <ac:chgData name="Lavas, Jamie" userId="5cb87d98-67d4-4575-8fab-73d2957ac062" providerId="ADAL" clId="{0D30D39D-CE8F-4FCB-87AC-F435BF78CA92}" dt="2025-09-25T16:05:54.615" v="6087" actId="20577"/>
          <ac:graphicFrameMkLst>
            <pc:docMk/>
            <pc:sldMk cId="430255127" sldId="371"/>
            <ac:graphicFrameMk id="6" creationId="{5099310F-2E98-CBBE-3D72-E80DF8C4254A}"/>
          </ac:graphicFrameMkLst>
        </pc:graphicFrameChg>
      </pc:sldChg>
      <pc:sldChg chg="del">
        <pc:chgData name="Lavas, Jamie" userId="5cb87d98-67d4-4575-8fab-73d2957ac062" providerId="ADAL" clId="{0D30D39D-CE8F-4FCB-87AC-F435BF78CA92}" dt="2025-09-25T08:10:11.830" v="5629" actId="47"/>
        <pc:sldMkLst>
          <pc:docMk/>
          <pc:sldMk cId="3586567436" sldId="372"/>
        </pc:sldMkLst>
      </pc:sldChg>
      <pc:sldChg chg="del">
        <pc:chgData name="Lavas, Jamie" userId="5cb87d98-67d4-4575-8fab-73d2957ac062" providerId="ADAL" clId="{0D30D39D-CE8F-4FCB-87AC-F435BF78CA92}" dt="2025-09-25T08:10:07.844" v="5627" actId="47"/>
        <pc:sldMkLst>
          <pc:docMk/>
          <pc:sldMk cId="86516680" sldId="373"/>
        </pc:sldMkLst>
      </pc:sldChg>
      <pc:sldChg chg="del">
        <pc:chgData name="Lavas, Jamie" userId="5cb87d98-67d4-4575-8fab-73d2957ac062" providerId="ADAL" clId="{0D30D39D-CE8F-4FCB-87AC-F435BF78CA92}" dt="2025-09-25T06:54:32.040" v="4354" actId="47"/>
        <pc:sldMkLst>
          <pc:docMk/>
          <pc:sldMk cId="1225974913" sldId="374"/>
        </pc:sldMkLst>
      </pc:sldChg>
      <pc:sldChg chg="del">
        <pc:chgData name="Lavas, Jamie" userId="5cb87d98-67d4-4575-8fab-73d2957ac062" providerId="ADAL" clId="{0D30D39D-CE8F-4FCB-87AC-F435BF78CA92}" dt="2025-09-25T06:54:56.700" v="4362" actId="47"/>
        <pc:sldMkLst>
          <pc:docMk/>
          <pc:sldMk cId="3347554000" sldId="375"/>
        </pc:sldMkLst>
      </pc:sldChg>
      <pc:sldChg chg="del">
        <pc:chgData name="Lavas, Jamie" userId="5cb87d98-67d4-4575-8fab-73d2957ac062" providerId="ADAL" clId="{0D30D39D-CE8F-4FCB-87AC-F435BF78CA92}" dt="2025-09-25T06:55:11.865" v="4371" actId="47"/>
        <pc:sldMkLst>
          <pc:docMk/>
          <pc:sldMk cId="1186597196" sldId="376"/>
        </pc:sldMkLst>
      </pc:sldChg>
      <pc:sldChg chg="del">
        <pc:chgData name="Lavas, Jamie" userId="5cb87d98-67d4-4575-8fab-73d2957ac062" providerId="ADAL" clId="{0D30D39D-CE8F-4FCB-87AC-F435BF78CA92}" dt="2025-09-25T06:55:06.722" v="4365" actId="47"/>
        <pc:sldMkLst>
          <pc:docMk/>
          <pc:sldMk cId="2361536246" sldId="377"/>
        </pc:sldMkLst>
      </pc:sldChg>
      <pc:sldChg chg="del">
        <pc:chgData name="Lavas, Jamie" userId="5cb87d98-67d4-4575-8fab-73d2957ac062" providerId="ADAL" clId="{0D30D39D-CE8F-4FCB-87AC-F435BF78CA92}" dt="2025-09-25T06:55:04.873" v="4364" actId="47"/>
        <pc:sldMkLst>
          <pc:docMk/>
          <pc:sldMk cId="2220159575" sldId="378"/>
        </pc:sldMkLst>
      </pc:sldChg>
      <pc:sldChg chg="del">
        <pc:chgData name="Lavas, Jamie" userId="5cb87d98-67d4-4575-8fab-73d2957ac062" providerId="ADAL" clId="{0D30D39D-CE8F-4FCB-87AC-F435BF78CA92}" dt="2025-09-25T06:55:25.635" v="4374" actId="47"/>
        <pc:sldMkLst>
          <pc:docMk/>
          <pc:sldMk cId="1622505294" sldId="379"/>
        </pc:sldMkLst>
      </pc:sldChg>
      <pc:sldChg chg="modSp add mod">
        <pc:chgData name="Lavas, Jamie" userId="5cb87d98-67d4-4575-8fab-73d2957ac062" providerId="ADAL" clId="{0D30D39D-CE8F-4FCB-87AC-F435BF78CA92}" dt="2025-09-25T16:54:30.374" v="6201"/>
        <pc:sldMkLst>
          <pc:docMk/>
          <pc:sldMk cId="3864502962" sldId="380"/>
        </pc:sldMkLst>
        <pc:graphicFrameChg chg="mod modGraphic">
          <ac:chgData name="Lavas, Jamie" userId="5cb87d98-67d4-4575-8fab-73d2957ac062" providerId="ADAL" clId="{0D30D39D-CE8F-4FCB-87AC-F435BF78CA92}" dt="2025-09-25T16:54:30.374" v="6201"/>
          <ac:graphicFrameMkLst>
            <pc:docMk/>
            <pc:sldMk cId="3864502962" sldId="380"/>
            <ac:graphicFrameMk id="7" creationId="{F6D0380F-9DAB-DC69-AFFE-82C9F1F25F4C}"/>
          </ac:graphicFrameMkLst>
        </pc:graphicFrameChg>
      </pc:sldChg>
      <pc:sldChg chg="modSp add mod">
        <pc:chgData name="Lavas, Jamie" userId="5cb87d98-67d4-4575-8fab-73d2957ac062" providerId="ADAL" clId="{0D30D39D-CE8F-4FCB-87AC-F435BF78CA92}" dt="2025-09-25T16:54:10.378" v="6198"/>
        <pc:sldMkLst>
          <pc:docMk/>
          <pc:sldMk cId="3099059456" sldId="381"/>
        </pc:sldMkLst>
        <pc:graphicFrameChg chg="mod modGraphic">
          <ac:chgData name="Lavas, Jamie" userId="5cb87d98-67d4-4575-8fab-73d2957ac062" providerId="ADAL" clId="{0D30D39D-CE8F-4FCB-87AC-F435BF78CA92}" dt="2025-09-25T16:54:10.378" v="6198"/>
          <ac:graphicFrameMkLst>
            <pc:docMk/>
            <pc:sldMk cId="3099059456" sldId="381"/>
            <ac:graphicFrameMk id="7" creationId="{F22FEBC6-65EE-FC93-B885-BABE99E5DF26}"/>
          </ac:graphicFrameMkLst>
        </pc:graphicFrameChg>
      </pc:sldChg>
      <pc:sldChg chg="modSp add mod">
        <pc:chgData name="Lavas, Jamie" userId="5cb87d98-67d4-4575-8fab-73d2957ac062" providerId="ADAL" clId="{0D30D39D-CE8F-4FCB-87AC-F435BF78CA92}" dt="2025-09-25T16:38:55.952" v="6175" actId="1076"/>
        <pc:sldMkLst>
          <pc:docMk/>
          <pc:sldMk cId="3760602517" sldId="382"/>
        </pc:sldMkLst>
        <pc:graphicFrameChg chg="mod modGraphic">
          <ac:chgData name="Lavas, Jamie" userId="5cb87d98-67d4-4575-8fab-73d2957ac062" providerId="ADAL" clId="{0D30D39D-CE8F-4FCB-87AC-F435BF78CA92}" dt="2025-09-25T16:38:51.802" v="6174" actId="1076"/>
          <ac:graphicFrameMkLst>
            <pc:docMk/>
            <pc:sldMk cId="3760602517" sldId="382"/>
            <ac:graphicFrameMk id="5" creationId="{743008B2-1FD1-4D09-A65A-1C831BB4568E}"/>
          </ac:graphicFrameMkLst>
        </pc:graphicFrameChg>
        <pc:graphicFrameChg chg="mod">
          <ac:chgData name="Lavas, Jamie" userId="5cb87d98-67d4-4575-8fab-73d2957ac062" providerId="ADAL" clId="{0D30D39D-CE8F-4FCB-87AC-F435BF78CA92}" dt="2025-09-25T16:38:55.952" v="6175" actId="1076"/>
          <ac:graphicFrameMkLst>
            <pc:docMk/>
            <pc:sldMk cId="3760602517" sldId="382"/>
            <ac:graphicFrameMk id="10" creationId="{2D75BC99-402E-D0FC-1929-521417BD76DA}"/>
          </ac:graphicFrameMkLst>
        </pc:graphicFrameChg>
        <pc:graphicFrameChg chg="mod modGraphic">
          <ac:chgData name="Lavas, Jamie" userId="5cb87d98-67d4-4575-8fab-73d2957ac062" providerId="ADAL" clId="{0D30D39D-CE8F-4FCB-87AC-F435BF78CA92}" dt="2025-09-25T14:49:11.916" v="6047"/>
          <ac:graphicFrameMkLst>
            <pc:docMk/>
            <pc:sldMk cId="3760602517" sldId="382"/>
            <ac:graphicFrameMk id="13" creationId="{AC499B33-1000-7070-46F3-2E33914C9428}"/>
          </ac:graphicFrameMkLst>
        </pc:graphicFrameChg>
      </pc:sldChg>
      <pc:sldChg chg="modSp add mod">
        <pc:chgData name="Lavas, Jamie" userId="5cb87d98-67d4-4575-8fab-73d2957ac062" providerId="ADAL" clId="{0D30D39D-CE8F-4FCB-87AC-F435BF78CA92}" dt="2025-09-25T17:12:26.404" v="6428" actId="20577"/>
        <pc:sldMkLst>
          <pc:docMk/>
          <pc:sldMk cId="1420495312" sldId="383"/>
        </pc:sldMkLst>
        <pc:graphicFrameChg chg="mod modGraphic">
          <ac:chgData name="Lavas, Jamie" userId="5cb87d98-67d4-4575-8fab-73d2957ac062" providerId="ADAL" clId="{0D30D39D-CE8F-4FCB-87AC-F435BF78CA92}" dt="2025-09-25T17:11:09.148" v="6421" actId="6549"/>
          <ac:graphicFrameMkLst>
            <pc:docMk/>
            <pc:sldMk cId="1420495312" sldId="383"/>
            <ac:graphicFrameMk id="13" creationId="{6AC06F40-DA6C-B72A-39A1-1424C7764B74}"/>
          </ac:graphicFrameMkLst>
        </pc:graphicFrameChg>
        <pc:graphicFrameChg chg="mod modGraphic">
          <ac:chgData name="Lavas, Jamie" userId="5cb87d98-67d4-4575-8fab-73d2957ac062" providerId="ADAL" clId="{0D30D39D-CE8F-4FCB-87AC-F435BF78CA92}" dt="2025-09-25T17:12:26.404" v="6428" actId="20577"/>
          <ac:graphicFrameMkLst>
            <pc:docMk/>
            <pc:sldMk cId="1420495312" sldId="383"/>
            <ac:graphicFrameMk id="14" creationId="{A5FCF490-39AA-07FF-A18F-719B42038B02}"/>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10/22/2025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10/22/2025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8" name="TextBox 7">
            <a:extLst>
              <a:ext uri="{FF2B5EF4-FFF2-40B4-BE49-F238E27FC236}">
                <a16:creationId xmlns:a16="http://schemas.microsoft.com/office/drawing/2014/main" id="{3BA578D0-81CF-2C08-1DC9-1F170E4CCA10}"/>
              </a:ext>
            </a:extLst>
          </p:cNvPr>
          <p:cNvSpPr txBox="1"/>
          <p:nvPr userDrawn="1"/>
        </p:nvSpPr>
        <p:spPr>
          <a:xfrm>
            <a:off x="2743200" y="6454162"/>
            <a:ext cx="4572000" cy="369332"/>
          </a:xfrm>
          <a:prstGeom prst="rect">
            <a:avLst/>
          </a:prstGeom>
          <a:noFill/>
        </p:spPr>
        <p:txBody>
          <a:bodyPr wrap="square">
            <a:spAutoFit/>
          </a:bodyPr>
          <a:lstStyle/>
          <a:p>
            <a:r>
              <a:rPr lang="en-US" sz="1800" b="0" i="1" baseline="0" dirty="0">
                <a:solidFill>
                  <a:schemeClr val="tx1">
                    <a:alpha val="25000"/>
                  </a:schemeClr>
                </a:solidFill>
              </a:rPr>
              <a:t>ERCOT RTC DRAFT INFORMATION</a:t>
            </a:r>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138495" y="6558264"/>
            <a:ext cx="615885" cy="246221"/>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5200" y="2013228"/>
            <a:ext cx="4917102" cy="2831544"/>
          </a:xfrm>
          <a:prstGeom prst="rect">
            <a:avLst/>
          </a:prstGeom>
          <a:noFill/>
        </p:spPr>
        <p:txBody>
          <a:bodyPr wrap="square" rtlCol="0">
            <a:spAutoFit/>
          </a:bodyPr>
          <a:lstStyle/>
          <a:p>
            <a:r>
              <a:rPr lang="en-US" sz="2000" b="1" dirty="0">
                <a:solidFill>
                  <a:schemeClr val="tx2"/>
                </a:solidFill>
              </a:rPr>
              <a:t>RTC Product Information: </a:t>
            </a:r>
          </a:p>
          <a:p>
            <a:r>
              <a:rPr lang="en-US" sz="2000" b="1" dirty="0">
                <a:solidFill>
                  <a:schemeClr val="tx2"/>
                </a:solidFill>
              </a:rPr>
              <a:t>Disclosure and Replicated Data Products</a:t>
            </a:r>
          </a:p>
          <a:p>
            <a:endParaRPr lang="en-US" sz="2000" b="1" dirty="0">
              <a:solidFill>
                <a:schemeClr val="tx2"/>
              </a:solidFill>
            </a:endParaRPr>
          </a:p>
          <a:p>
            <a:r>
              <a:rPr lang="en-US" sz="2000" dirty="0">
                <a:solidFill>
                  <a:schemeClr val="tx2"/>
                </a:solidFill>
              </a:rPr>
              <a:t>Jamie Lavas</a:t>
            </a:r>
          </a:p>
          <a:p>
            <a:endParaRPr lang="en-US" sz="2000" dirty="0">
              <a:solidFill>
                <a:schemeClr val="tx2"/>
              </a:solidFill>
            </a:endParaRPr>
          </a:p>
          <a:p>
            <a:r>
              <a:rPr lang="en-US" sz="2000" dirty="0">
                <a:solidFill>
                  <a:schemeClr val="tx2"/>
                </a:solidFill>
              </a:rPr>
              <a:t>09/2025 TWG</a:t>
            </a:r>
          </a:p>
          <a:p>
            <a:endParaRPr lang="en-US" sz="2000" b="1" dirty="0">
              <a:solidFill>
                <a:schemeClr val="tx2"/>
              </a:solidFill>
            </a:endParaRP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E6729-C83E-29E3-100D-13626F85220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C50056C-6CA8-B7C5-640E-90FD016356BF}"/>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9" name="Title 1">
            <a:extLst>
              <a:ext uri="{FF2B5EF4-FFF2-40B4-BE49-F238E27FC236}">
                <a16:creationId xmlns:a16="http://schemas.microsoft.com/office/drawing/2014/main" id="{35C274B5-8DB5-C64F-4536-CC121D96E887}"/>
              </a:ext>
            </a:extLst>
          </p:cNvPr>
          <p:cNvSpPr>
            <a:spLocks noGrp="1"/>
          </p:cNvSpPr>
          <p:nvPr>
            <p:ph type="title"/>
          </p:nvPr>
        </p:nvSpPr>
        <p:spPr>
          <a:xfrm>
            <a:off x="381000" y="244475"/>
            <a:ext cx="8686800" cy="593725"/>
          </a:xfrm>
        </p:spPr>
        <p:txBody>
          <a:bodyPr/>
          <a:lstStyle/>
          <a:p>
            <a:r>
              <a:rPr lang="en-US" dirty="0"/>
              <a:t>Report Impact Summary: Disclosure Changes</a:t>
            </a:r>
          </a:p>
        </p:txBody>
      </p:sp>
      <p:graphicFrame>
        <p:nvGraphicFramePr>
          <p:cNvPr id="13" name="Table 12">
            <a:extLst>
              <a:ext uri="{FF2B5EF4-FFF2-40B4-BE49-F238E27FC236}">
                <a16:creationId xmlns:a16="http://schemas.microsoft.com/office/drawing/2014/main" id="{E6AAE8BD-AFFC-3B75-15F2-C9BD5BBF9C51}"/>
              </a:ext>
            </a:extLst>
          </p:cNvPr>
          <p:cNvGraphicFramePr>
            <a:graphicFrameLocks noGrp="1"/>
          </p:cNvGraphicFramePr>
          <p:nvPr>
            <p:extLst>
              <p:ext uri="{D42A27DB-BD31-4B8C-83A1-F6EECF244321}">
                <p14:modId xmlns:p14="http://schemas.microsoft.com/office/powerpoint/2010/main" val="1519098315"/>
              </p:ext>
            </p:extLst>
          </p:nvPr>
        </p:nvGraphicFramePr>
        <p:xfrm>
          <a:off x="380999" y="799707"/>
          <a:ext cx="8458151" cy="2590165"/>
        </p:xfrm>
        <a:graphic>
          <a:graphicData uri="http://schemas.openxmlformats.org/drawingml/2006/table">
            <a:tbl>
              <a:tblPr firstRow="1" bandRow="1">
                <a:tableStyleId>{5C22544A-7EE6-4342-B048-85BDC9FD1C3A}</a:tableStyleId>
              </a:tblPr>
              <a:tblGrid>
                <a:gridCol w="5486401">
                  <a:extLst>
                    <a:ext uri="{9D8B030D-6E8A-4147-A177-3AD203B41FA5}">
                      <a16:colId xmlns:a16="http://schemas.microsoft.com/office/drawing/2014/main" val="2812217740"/>
                    </a:ext>
                  </a:extLst>
                </a:gridCol>
                <a:gridCol w="297175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0">
                <a:tc>
                  <a:txBody>
                    <a:bodyPr/>
                    <a:lstStyle/>
                    <a:p>
                      <a:r>
                        <a:rPr lang="en-US" sz="1050" b="1" i="0" kern="1200" dirty="0">
                          <a:solidFill>
                            <a:schemeClr val="dk1"/>
                          </a:solidFill>
                          <a:effectLst/>
                          <a:latin typeface="Segoe UI" panose="020B0502040204020203" pitchFamily="34" charset="0"/>
                          <a:ea typeface="+mn-ea"/>
                          <a:cs typeface="Segoe UI" panose="020B0502040204020203" pitchFamily="34" charset="0"/>
                        </a:rPr>
                        <a:t>2-Day DAM &amp; SCED Energy Curves </a:t>
                      </a:r>
                      <a:r>
                        <a:rPr lang="en-US" sz="1050" b="0" i="0" kern="1200" dirty="0">
                          <a:solidFill>
                            <a:schemeClr val="dk1"/>
                          </a:solidFill>
                          <a:effectLst/>
                          <a:latin typeface="Segoe UI" panose="020B0502040204020203" pitchFamily="34" charset="0"/>
                          <a:ea typeface="+mn-ea"/>
                          <a:cs typeface="Segoe UI" panose="020B0502040204020203" pitchFamily="34" charset="0"/>
                        </a:rPr>
                        <a:t>(previous name)</a:t>
                      </a:r>
                      <a:endParaRPr lang="en-US" sz="1050" b="1" i="0" kern="1200" dirty="0">
                        <a:solidFill>
                          <a:schemeClr val="dk1"/>
                        </a:solidFill>
                        <a:effectLst/>
                        <a:latin typeface="Segoe UI" panose="020B0502040204020203" pitchFamily="34" charset="0"/>
                        <a:ea typeface="+mn-ea"/>
                        <a:cs typeface="Segoe UI" panose="020B0502040204020203" pitchFamily="34" charset="0"/>
                      </a:endParaRPr>
                    </a:p>
                    <a:p>
                      <a:r>
                        <a:rPr lang="en-US" sz="1050" b="0" i="0" u="none" strike="noStrike" dirty="0">
                          <a:solidFill>
                            <a:srgbClr val="000000"/>
                          </a:solidFill>
                          <a:effectLst/>
                          <a:latin typeface="Segoe UI" panose="020B0502040204020203" pitchFamily="34" charset="0"/>
                          <a:cs typeface="Segoe UI" panose="020B0502040204020203" pitchFamily="34" charset="0"/>
                        </a:rPr>
                        <a:t>NP3-908-EX | </a:t>
                      </a:r>
                      <a:r>
                        <a:rPr lang="en-US" sz="1050" b="0" i="0" u="none" strike="noStrike" dirty="0" err="1">
                          <a:solidFill>
                            <a:srgbClr val="000000"/>
                          </a:solidFill>
                          <a:effectLst/>
                          <a:latin typeface="Segoe UI" panose="020B0502040204020203" pitchFamily="34" charset="0"/>
                          <a:cs typeface="Segoe UI" panose="020B0502040204020203" pitchFamily="34" charset="0"/>
                        </a:rPr>
                        <a:t>Rpt</a:t>
                      </a:r>
                      <a:r>
                        <a:rPr lang="en-US" sz="1050" b="0" i="0" u="none" strike="noStrike" dirty="0">
                          <a:solidFill>
                            <a:srgbClr val="000000"/>
                          </a:solidFill>
                          <a:effectLst/>
                          <a:latin typeface="Segoe UI" panose="020B0502040204020203" pitchFamily="34" charset="0"/>
                          <a:cs typeface="Segoe UI" panose="020B0502040204020203" pitchFamily="34" charset="0"/>
                        </a:rPr>
                        <a:t> ID: 13054</a:t>
                      </a:r>
                      <a:endParaRPr lang="en-US" sz="1050" b="1" i="0" kern="1200" dirty="0">
                        <a:solidFill>
                          <a:schemeClr val="dk1"/>
                        </a:solidFill>
                        <a:effectLst/>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Break Out and Rename</a:t>
                      </a:r>
                    </a:p>
                  </a:txBody>
                  <a:tcPr marL="9525" marR="9525" marT="9525" marB="0"/>
                </a:tc>
                <a:extLst>
                  <a:ext uri="{0D108BD9-81ED-4DB2-BD59-A6C34878D82A}">
                    <a16:rowId xmlns:a16="http://schemas.microsoft.com/office/drawing/2014/main" val="3334708193"/>
                  </a:ext>
                </a:extLst>
              </a:tr>
              <a:tr h="971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latin typeface="Segoe UI" panose="020B0502040204020203" pitchFamily="34" charset="0"/>
                          <a:cs typeface="Segoe UI" panose="020B0502040204020203" pitchFamily="34" charset="0"/>
                        </a:rPr>
                        <a:t>2-Day SCED Energy Curves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NP3-908-EX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13054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Zip File name: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dk1"/>
                          </a:solidFill>
                          <a:latin typeface="Segoe UI" panose="020B0502040204020203" pitchFamily="34" charset="0"/>
                          <a:ea typeface="+mn-ea"/>
                          <a:cs typeface="Segoe UI" panose="020B0502040204020203" pitchFamily="34" charset="0"/>
                        </a:rPr>
                        <a:t>ext.00013054.0000000000000000.YYYYMMDD.</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HH24missFF3</a:t>
                      </a:r>
                      <a:r>
                        <a:rPr lang="en-US" sz="1000" kern="1200" dirty="0">
                          <a:solidFill>
                            <a:schemeClr val="dk1"/>
                          </a:solidFill>
                          <a:latin typeface="Segoe UI" panose="020B0502040204020203" pitchFamily="34" charset="0"/>
                          <a:ea typeface="+mn-ea"/>
                          <a:cs typeface="Segoe UI" panose="020B0502040204020203" pitchFamily="34" charset="0"/>
                        </a:rPr>
                        <a:t>.2_Day_SCED_Energy_Curves.zip</a:t>
                      </a:r>
                    </a:p>
                  </a:txBody>
                  <a:tcPr marL="9525" marR="9525" marT="9525" marB="0"/>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Rename to add SCED to zip and output file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rgbClr val="000000"/>
                          </a:solidFill>
                          <a:effectLst/>
                          <a:latin typeface="Segoe UI" panose="020B0502040204020203" pitchFamily="34" charset="0"/>
                          <a:cs typeface="Segoe UI" panose="020B0502040204020203" pitchFamily="34" charset="0"/>
                        </a:rPr>
                        <a:t>--Existing output files for SCED will populate here</a:t>
                      </a:r>
                    </a:p>
                    <a:p>
                      <a:endParaRPr lang="en-US" sz="1050" b="0" i="0" u="none" strike="noStrike" dirty="0">
                        <a:solidFill>
                          <a:srgbClr val="000000"/>
                        </a:solidFill>
                        <a:effectLst/>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Segoe UI" panose="020B0502040204020203" pitchFamily="34" charset="0"/>
                        <a:cs typeface="Segoe UI" panose="020B0502040204020203" pitchFamily="34" charset="0"/>
                      </a:endParaRPr>
                    </a:p>
                  </a:txBody>
                  <a:tcPr marL="9525" marR="9525" marT="9525" marB="0"/>
                </a:tc>
                <a:extLst>
                  <a:ext uri="{0D108BD9-81ED-4DB2-BD59-A6C34878D82A}">
                    <a16:rowId xmlns:a16="http://schemas.microsoft.com/office/drawing/2014/main" val="85749999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latin typeface="Segoe UI" panose="020B0502040204020203" pitchFamily="34" charset="0"/>
                          <a:cs typeface="Segoe UI" panose="020B0502040204020203" pitchFamily="34" charset="0"/>
                        </a:rPr>
                        <a:t>2-Day Aggregate Supply Curve for ESR Resources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New Output file</a:t>
                      </a:r>
                    </a:p>
                  </a:txBody>
                  <a:tcPr marL="9525" marR="9525" marT="9525" marB="0"/>
                </a:tc>
                <a:extLst>
                  <a:ext uri="{0D108BD9-81ED-4DB2-BD59-A6C34878D82A}">
                    <a16:rowId xmlns:a16="http://schemas.microsoft.com/office/drawing/2014/main" val="134447024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latin typeface="Segoe UI" panose="020B0502040204020203" pitchFamily="34" charset="0"/>
                          <a:cs typeface="Segoe UI" panose="020B0502040204020203" pitchFamily="34" charset="0"/>
                        </a:rPr>
                        <a:t>2-Day Aggregate Supply Curve for ESR Resources by Disclosure Area</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New Output file</a:t>
                      </a:r>
                    </a:p>
                  </a:txBody>
                  <a:tcPr marL="9525" marR="9525" marT="9525" marB="0"/>
                </a:tc>
                <a:extLst>
                  <a:ext uri="{0D108BD9-81ED-4DB2-BD59-A6C34878D82A}">
                    <a16:rowId xmlns:a16="http://schemas.microsoft.com/office/drawing/2014/main" val="177173832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latin typeface="Segoe UI" panose="020B0502040204020203" pitchFamily="34" charset="0"/>
                          <a:cs typeface="Segoe UI" panose="020B0502040204020203" pitchFamily="34" charset="0"/>
                        </a:rPr>
                        <a:t>2-Day DAM Energy Curves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NP3-907-EX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25813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ext.00025813.0000000000000000.YYYYMMDD. HH24missFF32_Day_DAM_Energy_Curves.zip</a:t>
                      </a:r>
                    </a:p>
                  </a:txBody>
                  <a:tcPr marL="9525" marR="9525" marT="9525" marB="0" anchor="b"/>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New Breakout zip file</a:t>
                      </a:r>
                    </a:p>
                    <a:p>
                      <a:r>
                        <a:rPr lang="en-US" sz="1050" b="0" i="0" u="none" strike="noStrike" dirty="0">
                          <a:solidFill>
                            <a:srgbClr val="000000"/>
                          </a:solidFill>
                          <a:effectLst/>
                          <a:latin typeface="Segoe UI" panose="020B0502040204020203" pitchFamily="34" charset="0"/>
                          <a:cs typeface="Segoe UI" panose="020B0502040204020203" pitchFamily="34" charset="0"/>
                        </a:rPr>
                        <a:t>--Existing output files for DAM will populate here</a:t>
                      </a:r>
                    </a:p>
                  </a:txBody>
                  <a:tcPr marL="9525" marR="9525" marT="9525" marB="0"/>
                </a:tc>
                <a:extLst>
                  <a:ext uri="{0D108BD9-81ED-4DB2-BD59-A6C34878D82A}">
                    <a16:rowId xmlns:a16="http://schemas.microsoft.com/office/drawing/2014/main" val="571525893"/>
                  </a:ext>
                </a:extLst>
              </a:tr>
            </a:tbl>
          </a:graphicData>
        </a:graphic>
      </p:graphicFrame>
      <p:graphicFrame>
        <p:nvGraphicFramePr>
          <p:cNvPr id="14" name="Table 13">
            <a:extLst>
              <a:ext uri="{FF2B5EF4-FFF2-40B4-BE49-F238E27FC236}">
                <a16:creationId xmlns:a16="http://schemas.microsoft.com/office/drawing/2014/main" id="{DB7F5CB5-BD65-6BE7-F95C-D0ABC47CB178}"/>
              </a:ext>
            </a:extLst>
          </p:cNvPr>
          <p:cNvGraphicFramePr>
            <a:graphicFrameLocks noGrp="1"/>
          </p:cNvGraphicFramePr>
          <p:nvPr>
            <p:extLst>
              <p:ext uri="{D42A27DB-BD31-4B8C-83A1-F6EECF244321}">
                <p14:modId xmlns:p14="http://schemas.microsoft.com/office/powerpoint/2010/main" val="1828000339"/>
              </p:ext>
            </p:extLst>
          </p:nvPr>
        </p:nvGraphicFramePr>
        <p:xfrm>
          <a:off x="380999" y="3468129"/>
          <a:ext cx="8458151" cy="2744470"/>
        </p:xfrm>
        <a:graphic>
          <a:graphicData uri="http://schemas.openxmlformats.org/drawingml/2006/table">
            <a:tbl>
              <a:tblPr firstRow="1" bandRow="1">
                <a:tableStyleId>{5C22544A-7EE6-4342-B048-85BDC9FD1C3A}</a:tableStyleId>
              </a:tblPr>
              <a:tblGrid>
                <a:gridCol w="5486401">
                  <a:extLst>
                    <a:ext uri="{9D8B030D-6E8A-4147-A177-3AD203B41FA5}">
                      <a16:colId xmlns:a16="http://schemas.microsoft.com/office/drawing/2014/main" val="2812217740"/>
                    </a:ext>
                  </a:extLst>
                </a:gridCol>
                <a:gridCol w="297175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76835">
                <a:tc>
                  <a:txBody>
                    <a:bodyPr/>
                    <a:lstStyle/>
                    <a:p>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2-Day Ancillary Services Reports </a:t>
                      </a:r>
                      <a:r>
                        <a:rPr lang="en-US" sz="1000" b="0" i="0" kern="1200" dirty="0">
                          <a:solidFill>
                            <a:schemeClr val="dk1"/>
                          </a:solidFill>
                          <a:effectLst/>
                          <a:latin typeface="Segoe UI" panose="020B0502040204020203" pitchFamily="34" charset="0"/>
                          <a:ea typeface="+mn-ea"/>
                          <a:cs typeface="Segoe UI" panose="020B0502040204020203" pitchFamily="34" charset="0"/>
                        </a:rPr>
                        <a:t>(previous name)</a:t>
                      </a:r>
                      <a:endParaRPr lang="en-US" sz="1000" b="1" i="0" u="none" strike="noStrike" kern="1200" dirty="0">
                        <a:solidFill>
                          <a:srgbClr val="000000"/>
                        </a:solidFill>
                        <a:effectLst/>
                        <a:latin typeface="Segoe UI" panose="020B0502040204020203" pitchFamily="34" charset="0"/>
                        <a:ea typeface="+mn-ea"/>
                        <a:cs typeface="Segoe UI" panose="020B0502040204020203" pitchFamily="34" charset="0"/>
                      </a:endParaRP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NP3-911-EX |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Rpt</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ID: 13057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Break Out and Rename</a:t>
                      </a:r>
                    </a:p>
                  </a:txBody>
                  <a:tcPr marL="9525" marR="9525" marT="9525" marB="0"/>
                </a:tc>
                <a:extLst>
                  <a:ext uri="{0D108BD9-81ED-4DB2-BD59-A6C34878D82A}">
                    <a16:rowId xmlns:a16="http://schemas.microsoft.com/office/drawing/2014/main" val="33347081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2-Day DAM Ancillary Services Reports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NP3-911-EX |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Rpt</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ID: 13057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Zip File name: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ext.00013057.0000000000000000.YYYYMMDD. HH24missFF3.2_Day_DAM_Energy_Curves.zip</a:t>
                      </a:r>
                    </a:p>
                  </a:txBody>
                  <a:tcPr marL="9525" marR="9525" marT="9525" marB="0"/>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Rename to add DAM to zip and output filename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Segoe UI" panose="020B0502040204020203" pitchFamily="34" charset="0"/>
                        <a:cs typeface="Segoe UI" panose="020B0502040204020203" pitchFamily="34" charset="0"/>
                      </a:endParaRPr>
                    </a:p>
                  </a:txBody>
                  <a:tcPr marL="9525" marR="9525" marT="9525" marB="0"/>
                </a:tc>
                <a:extLst>
                  <a:ext uri="{0D108BD9-81ED-4DB2-BD59-A6C34878D82A}">
                    <a16:rowId xmlns:a16="http://schemas.microsoft.com/office/drawing/2014/main" val="85749999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Aggregate AS Offers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Remove Output file types: OFFEC, OFFNS, ONNS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New Output file types: NSPIN, NSPNM</a:t>
                      </a:r>
                    </a:p>
                  </a:txBody>
                  <a:tcPr marL="9525" marR="9525" marT="9525" marB="0"/>
                </a:tc>
                <a:extLst>
                  <a:ext uri="{0D108BD9-81ED-4DB2-BD59-A6C34878D82A}">
                    <a16:rowId xmlns:a16="http://schemas.microsoft.com/office/drawing/2014/main" val="134447024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Cleared DAM AS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New Output file type for NSPNM</a:t>
                      </a:r>
                    </a:p>
                  </a:txBody>
                  <a:tcPr marL="9525" marR="9525" marT="9525" marB="0"/>
                </a:tc>
                <a:extLst>
                  <a:ext uri="{0D108BD9-81ED-4DB2-BD59-A6C34878D82A}">
                    <a16:rowId xmlns:a16="http://schemas.microsoft.com/office/drawing/2014/main" val="177173832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2-Day SCED Ancillary Services Reports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NP3-906-EX |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Rpt</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ID: 25814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Zip File name: </a:t>
                      </a: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ext.00025814.0000000000000000.YYYYMMDD.HH24missFF3.2_Day_SCED_AS_Disclosure.zip</a:t>
                      </a:r>
                    </a:p>
                  </a:txBody>
                  <a:tcPr marL="9525" marR="9525" marT="9525" marB="0" anchor="b"/>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New Breakout zip file</a:t>
                      </a:r>
                    </a:p>
                  </a:txBody>
                  <a:tcPr marL="9525" marR="9525" marT="9525" marB="0"/>
                </a:tc>
                <a:extLst>
                  <a:ext uri="{0D108BD9-81ED-4DB2-BD59-A6C34878D82A}">
                    <a16:rowId xmlns:a16="http://schemas.microsoft.com/office/drawing/2014/main" val="5715258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Aggregate SCED AS Offers </a:t>
                      </a:r>
                    </a:p>
                  </a:txBody>
                  <a:tcPr marL="9525" marR="9525" marT="9525" marB="0" anchor="b"/>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New Output files (for all AS Sub-Types)</a:t>
                      </a:r>
                    </a:p>
                  </a:txBody>
                  <a:tcPr marL="9525" marR="9525" marT="9525" marB="0"/>
                </a:tc>
                <a:extLst>
                  <a:ext uri="{0D108BD9-81ED-4DB2-BD59-A6C34878D82A}">
                    <a16:rowId xmlns:a16="http://schemas.microsoft.com/office/drawing/2014/main" val="3844088383"/>
                  </a:ext>
                </a:extLst>
              </a:tr>
            </a:tbl>
          </a:graphicData>
        </a:graphic>
      </p:graphicFrame>
    </p:spTree>
    <p:extLst>
      <p:ext uri="{BB962C8B-B14F-4D97-AF65-F5344CB8AC3E}">
        <p14:creationId xmlns:p14="http://schemas.microsoft.com/office/powerpoint/2010/main" val="1471584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002E0-FF5B-3AE1-2F1C-6ACCAE2300C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2E501AD-60C8-7780-FD78-89FB9E185C2F}"/>
              </a:ext>
            </a:extLst>
          </p:cNvPr>
          <p:cNvSpPr>
            <a:spLocks noGrp="1"/>
          </p:cNvSpPr>
          <p:nvPr>
            <p:ph type="sldNum" sz="quarter" idx="4"/>
          </p:nvPr>
        </p:nvSpPr>
        <p:spPr/>
        <p:txBody>
          <a:bodyPr/>
          <a:lstStyle/>
          <a:p>
            <a:fld id="{1D93BD3E-1E9A-4970-A6F7-E7AC52762E0C}" type="slidenum">
              <a:rPr lang="en-US" smtClean="0"/>
              <a:pPr/>
              <a:t>11</a:t>
            </a:fld>
            <a:endParaRPr lang="en-US"/>
          </a:p>
        </p:txBody>
      </p:sp>
      <p:sp>
        <p:nvSpPr>
          <p:cNvPr id="9" name="Title 1">
            <a:extLst>
              <a:ext uri="{FF2B5EF4-FFF2-40B4-BE49-F238E27FC236}">
                <a16:creationId xmlns:a16="http://schemas.microsoft.com/office/drawing/2014/main" id="{E49786AD-4668-A510-97AF-CE46C6B0E2BE}"/>
              </a:ext>
            </a:extLst>
          </p:cNvPr>
          <p:cNvSpPr>
            <a:spLocks noGrp="1"/>
          </p:cNvSpPr>
          <p:nvPr>
            <p:ph type="title"/>
          </p:nvPr>
        </p:nvSpPr>
        <p:spPr>
          <a:xfrm>
            <a:off x="381000" y="244475"/>
            <a:ext cx="8686800" cy="593725"/>
          </a:xfrm>
        </p:spPr>
        <p:txBody>
          <a:bodyPr/>
          <a:lstStyle/>
          <a:p>
            <a:r>
              <a:rPr lang="en-US" dirty="0"/>
              <a:t>Report Impact Summary: Disclosure Changes</a:t>
            </a:r>
          </a:p>
        </p:txBody>
      </p:sp>
      <p:graphicFrame>
        <p:nvGraphicFramePr>
          <p:cNvPr id="13" name="Table 12">
            <a:extLst>
              <a:ext uri="{FF2B5EF4-FFF2-40B4-BE49-F238E27FC236}">
                <a16:creationId xmlns:a16="http://schemas.microsoft.com/office/drawing/2014/main" id="{6AC06F40-DA6C-B72A-39A1-1424C7764B74}"/>
              </a:ext>
            </a:extLst>
          </p:cNvPr>
          <p:cNvGraphicFramePr>
            <a:graphicFrameLocks noGrp="1"/>
          </p:cNvGraphicFramePr>
          <p:nvPr>
            <p:extLst>
              <p:ext uri="{D42A27DB-BD31-4B8C-83A1-F6EECF244321}">
                <p14:modId xmlns:p14="http://schemas.microsoft.com/office/powerpoint/2010/main" val="713190081"/>
              </p:ext>
            </p:extLst>
          </p:nvPr>
        </p:nvGraphicFramePr>
        <p:xfrm>
          <a:off x="338211" y="838200"/>
          <a:ext cx="8458151" cy="2959735"/>
        </p:xfrm>
        <a:graphic>
          <a:graphicData uri="http://schemas.openxmlformats.org/drawingml/2006/table">
            <a:tbl>
              <a:tblPr firstRow="1" bandRow="1">
                <a:tableStyleId>{5C22544A-7EE6-4342-B048-85BDC9FD1C3A}</a:tableStyleId>
              </a:tblPr>
              <a:tblGrid>
                <a:gridCol w="4343401">
                  <a:extLst>
                    <a:ext uri="{9D8B030D-6E8A-4147-A177-3AD203B41FA5}">
                      <a16:colId xmlns:a16="http://schemas.microsoft.com/office/drawing/2014/main" val="2812217740"/>
                    </a:ext>
                  </a:extLst>
                </a:gridCol>
                <a:gridCol w="411475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0">
                <a:tc>
                  <a:txBody>
                    <a:bodyPr/>
                    <a:lstStyle/>
                    <a:p>
                      <a:r>
                        <a:rPr lang="en-US" sz="1050" b="1" i="0" kern="1200" dirty="0">
                          <a:solidFill>
                            <a:schemeClr val="dk1"/>
                          </a:solidFill>
                          <a:effectLst/>
                          <a:latin typeface="Segoe UI" panose="020B0502040204020203" pitchFamily="34" charset="0"/>
                          <a:ea typeface="+mn-ea"/>
                          <a:cs typeface="Segoe UI" panose="020B0502040204020203" pitchFamily="34" charset="0"/>
                        </a:rPr>
                        <a:t>2-Day DAM Bids &amp; Offers</a:t>
                      </a:r>
                    </a:p>
                    <a:p>
                      <a:r>
                        <a:rPr lang="en-US" sz="1050" b="0" i="0" u="none" strike="noStrike" dirty="0">
                          <a:solidFill>
                            <a:srgbClr val="000000"/>
                          </a:solidFill>
                          <a:effectLst/>
                          <a:latin typeface="Segoe UI" panose="020B0502040204020203" pitchFamily="34" charset="0"/>
                          <a:cs typeface="Segoe UI" panose="020B0502040204020203" pitchFamily="34" charset="0"/>
                        </a:rPr>
                        <a:t>NP3-909-EX | </a:t>
                      </a:r>
                      <a:r>
                        <a:rPr lang="en-US" sz="1050" b="0" i="0" u="none" strike="noStrike" dirty="0" err="1">
                          <a:solidFill>
                            <a:srgbClr val="000000"/>
                          </a:solidFill>
                          <a:effectLst/>
                          <a:latin typeface="Segoe UI" panose="020B0502040204020203" pitchFamily="34" charset="0"/>
                          <a:cs typeface="Segoe UI" panose="020B0502040204020203" pitchFamily="34" charset="0"/>
                        </a:rPr>
                        <a:t>Rpt</a:t>
                      </a:r>
                      <a:r>
                        <a:rPr lang="en-US" sz="1050" b="0" i="0" u="none" strike="noStrike" dirty="0">
                          <a:solidFill>
                            <a:srgbClr val="000000"/>
                          </a:solidFill>
                          <a:effectLst/>
                          <a:latin typeface="Segoe UI" panose="020B0502040204020203" pitchFamily="34" charset="0"/>
                          <a:cs typeface="Segoe UI" panose="020B0502040204020203" pitchFamily="34" charset="0"/>
                        </a:rPr>
                        <a:t> ID: 13055</a:t>
                      </a: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Modifications to output files below:</a:t>
                      </a:r>
                    </a:p>
                  </a:txBody>
                  <a:tcPr marL="9525" marR="9525" marT="9525" marB="0"/>
                </a:tc>
                <a:extLst>
                  <a:ext uri="{0D108BD9-81ED-4DB2-BD59-A6C34878D82A}">
                    <a16:rowId xmlns:a16="http://schemas.microsoft.com/office/drawing/2014/main" val="33347081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latin typeface="Segoe UI" panose="020B0502040204020203" pitchFamily="34" charset="0"/>
                          <a:cs typeface="Segoe UI" panose="020B0502040204020203" pitchFamily="34" charset="0"/>
                        </a:rPr>
                        <a:t>2-Day Total Cleared Energy Bids and Energy-Only Offers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2 New ESR Columns: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Segoe UI" panose="020B0502040204020203" pitchFamily="34" charset="0"/>
                          <a:cs typeface="Segoe UI" panose="020B0502040204020203" pitchFamily="34" charset="0"/>
                        </a:rPr>
                        <a:t>Sum ESR Bids Cleared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Segoe UI" panose="020B0502040204020203" pitchFamily="34" charset="0"/>
                          <a:cs typeface="Segoe UI" panose="020B0502040204020203" pitchFamily="34" charset="0"/>
                        </a:rPr>
                        <a:t>Sum ESR Offers Cleared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Column Changes: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DAM Bids to Sum DAM EN Only Bids Cleared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3PO to Sum 3PO Cleared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Energy Only Offers to Sum DAM EN Only Offers Cleared</a:t>
                      </a:r>
                    </a:p>
                  </a:txBody>
                  <a:tcPr marL="9525" marR="9525" marT="9525" marB="0"/>
                </a:tc>
                <a:extLst>
                  <a:ext uri="{0D108BD9-81ED-4DB2-BD59-A6C34878D82A}">
                    <a16:rowId xmlns:a16="http://schemas.microsoft.com/office/drawing/2014/main" val="134447024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latin typeface="Segoe UI" panose="020B0502040204020203" pitchFamily="34" charset="0"/>
                          <a:cs typeface="Segoe UI" panose="020B0502040204020203" pitchFamily="34" charset="0"/>
                        </a:rPr>
                        <a:t>2-Day Total Cleared Energy Bids and Energy-Only Offers by Disclosure Area</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2 New ESR Columns: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Segoe UI" panose="020B0502040204020203" pitchFamily="34" charset="0"/>
                          <a:cs typeface="Segoe UI" panose="020B0502040204020203" pitchFamily="34" charset="0"/>
                        </a:rPr>
                        <a:t>Sum ESR Bids Cleared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latin typeface="Segoe UI" panose="020B0502040204020203" pitchFamily="34" charset="0"/>
                          <a:cs typeface="Segoe UI" panose="020B0502040204020203" pitchFamily="34" charset="0"/>
                        </a:rPr>
                        <a:t>Sum ESR Offers Cleared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Column Changes: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DAM Bids to Sum DAM EN Only Bids Cleared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3PO to Sum 3PO Cleared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50" dirty="0">
                          <a:latin typeface="Segoe UI" panose="020B0502040204020203" pitchFamily="34" charset="0"/>
                          <a:cs typeface="Segoe UI" panose="020B0502040204020203" pitchFamily="34" charset="0"/>
                        </a:rPr>
                        <a:t>Sum Cleared Energy Only Offers to Sum DAM EN Only Offers Cleared</a:t>
                      </a:r>
                    </a:p>
                  </a:txBody>
                  <a:tcPr marL="9525" marR="9525" marT="9525" marB="0"/>
                </a:tc>
                <a:extLst>
                  <a:ext uri="{0D108BD9-81ED-4DB2-BD59-A6C34878D82A}">
                    <a16:rowId xmlns:a16="http://schemas.microsoft.com/office/drawing/2014/main" val="1771738325"/>
                  </a:ext>
                </a:extLst>
              </a:tr>
            </a:tbl>
          </a:graphicData>
        </a:graphic>
      </p:graphicFrame>
      <p:graphicFrame>
        <p:nvGraphicFramePr>
          <p:cNvPr id="14" name="Table 13">
            <a:extLst>
              <a:ext uri="{FF2B5EF4-FFF2-40B4-BE49-F238E27FC236}">
                <a16:creationId xmlns:a16="http://schemas.microsoft.com/office/drawing/2014/main" id="{A5FCF490-39AA-07FF-A18F-719B42038B02}"/>
              </a:ext>
            </a:extLst>
          </p:cNvPr>
          <p:cNvGraphicFramePr>
            <a:graphicFrameLocks noGrp="1"/>
          </p:cNvGraphicFramePr>
          <p:nvPr>
            <p:extLst>
              <p:ext uri="{D42A27DB-BD31-4B8C-83A1-F6EECF244321}">
                <p14:modId xmlns:p14="http://schemas.microsoft.com/office/powerpoint/2010/main" val="3412197106"/>
              </p:ext>
            </p:extLst>
          </p:nvPr>
        </p:nvGraphicFramePr>
        <p:xfrm>
          <a:off x="338211" y="3917418"/>
          <a:ext cx="8458151" cy="2473960"/>
        </p:xfrm>
        <a:graphic>
          <a:graphicData uri="http://schemas.openxmlformats.org/drawingml/2006/table">
            <a:tbl>
              <a:tblPr firstRow="1" bandRow="1">
                <a:tableStyleId>{5C22544A-7EE6-4342-B048-85BDC9FD1C3A}</a:tableStyleId>
              </a:tblPr>
              <a:tblGrid>
                <a:gridCol w="4386189">
                  <a:extLst>
                    <a:ext uri="{9D8B030D-6E8A-4147-A177-3AD203B41FA5}">
                      <a16:colId xmlns:a16="http://schemas.microsoft.com/office/drawing/2014/main" val="2812217740"/>
                    </a:ext>
                  </a:extLst>
                </a:gridCol>
                <a:gridCol w="4071962">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76835">
                <a:tc>
                  <a:txBody>
                    <a:bodyPr/>
                    <a:lstStyle/>
                    <a:p>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2-Day Real Time Gen and Load Data Reports</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NP3-910-EX |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Rpt</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ID: 13056</a:t>
                      </a: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Break Out and Rename</a:t>
                      </a:r>
                    </a:p>
                  </a:txBody>
                  <a:tcPr marL="9525" marR="9525" marT="9525" marB="0"/>
                </a:tc>
                <a:extLst>
                  <a:ext uri="{0D108BD9-81ED-4DB2-BD59-A6C34878D82A}">
                    <a16:rowId xmlns:a16="http://schemas.microsoft.com/office/drawing/2014/main" val="33347081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Aggregate Dynamically Scheduled Resources and Loads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Remove Output file</a:t>
                      </a:r>
                    </a:p>
                  </a:txBody>
                  <a:tcPr marL="9525" marR="9525" marT="9525" marB="0"/>
                </a:tc>
                <a:extLst>
                  <a:ext uri="{0D108BD9-81ED-4DB2-BD59-A6C34878D82A}">
                    <a16:rowId xmlns:a16="http://schemas.microsoft.com/office/drawing/2014/main" val="134447024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Aggregate Generation Summary</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Remove HASL/LASL columns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Add Columns: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 Charging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 Discharging</a:t>
                      </a:r>
                    </a:p>
                  </a:txBody>
                  <a:tcPr marL="9525" marR="9525" marT="9525" marB="0"/>
                </a:tc>
                <a:extLst>
                  <a:ext uri="{0D108BD9-81ED-4DB2-BD59-A6C34878D82A}">
                    <a16:rowId xmlns:a16="http://schemas.microsoft.com/office/drawing/2014/main" val="1771738325"/>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2-Day Aggregate Generation Summary by Disclosure Areas</a:t>
                      </a: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Remove HASL/LASL columns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Add Columns: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 Charging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latin typeface="Segoe UI" panose="020B0502040204020203" pitchFamily="34" charset="0"/>
                          <a:cs typeface="Segoe UI" panose="020B0502040204020203" pitchFamily="34" charset="0"/>
                        </a:rPr>
                        <a:t>Sum Base Point ESR Discharging</a:t>
                      </a:r>
                    </a:p>
                  </a:txBody>
                  <a:tcPr marL="9525" marR="9525" marT="9525" marB="0"/>
                </a:tc>
                <a:extLst>
                  <a:ext uri="{0D108BD9-81ED-4DB2-BD59-A6C34878D82A}">
                    <a16:rowId xmlns:a16="http://schemas.microsoft.com/office/drawing/2014/main" val="3844088383"/>
                  </a:ext>
                </a:extLst>
              </a:tr>
            </a:tbl>
          </a:graphicData>
        </a:graphic>
      </p:graphicFrame>
    </p:spTree>
    <p:extLst>
      <p:ext uri="{BB962C8B-B14F-4D97-AF65-F5344CB8AC3E}">
        <p14:creationId xmlns:p14="http://schemas.microsoft.com/office/powerpoint/2010/main" val="1420495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625B2-7F81-EC2C-686C-D6302E041C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65601FA-767F-66D9-7A22-729E25FCF1B0}"/>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9" name="Title 1">
            <a:extLst>
              <a:ext uri="{FF2B5EF4-FFF2-40B4-BE49-F238E27FC236}">
                <a16:creationId xmlns:a16="http://schemas.microsoft.com/office/drawing/2014/main" id="{0D89BE7B-FDEA-59C4-A739-E46DC7EA9D94}"/>
              </a:ext>
            </a:extLst>
          </p:cNvPr>
          <p:cNvSpPr>
            <a:spLocks noGrp="1"/>
          </p:cNvSpPr>
          <p:nvPr>
            <p:ph type="title"/>
          </p:nvPr>
        </p:nvSpPr>
        <p:spPr>
          <a:xfrm>
            <a:off x="381000" y="244475"/>
            <a:ext cx="8686800" cy="593725"/>
          </a:xfrm>
        </p:spPr>
        <p:txBody>
          <a:bodyPr/>
          <a:lstStyle/>
          <a:p>
            <a:r>
              <a:rPr lang="en-US" dirty="0"/>
              <a:t>Report Impact Summary: Disclosure Changes</a:t>
            </a:r>
          </a:p>
        </p:txBody>
      </p:sp>
      <p:graphicFrame>
        <p:nvGraphicFramePr>
          <p:cNvPr id="5" name="Table 4">
            <a:extLst>
              <a:ext uri="{FF2B5EF4-FFF2-40B4-BE49-F238E27FC236}">
                <a16:creationId xmlns:a16="http://schemas.microsoft.com/office/drawing/2014/main" id="{743008B2-1FD1-4D09-A65A-1C831BB4568E}"/>
              </a:ext>
            </a:extLst>
          </p:cNvPr>
          <p:cNvGraphicFramePr>
            <a:graphicFrameLocks noGrp="1"/>
          </p:cNvGraphicFramePr>
          <p:nvPr>
            <p:extLst>
              <p:ext uri="{D42A27DB-BD31-4B8C-83A1-F6EECF244321}">
                <p14:modId xmlns:p14="http://schemas.microsoft.com/office/powerpoint/2010/main" val="3273938342"/>
              </p:ext>
            </p:extLst>
          </p:nvPr>
        </p:nvGraphicFramePr>
        <p:xfrm>
          <a:off x="380999" y="4885657"/>
          <a:ext cx="8458151" cy="1199515"/>
        </p:xfrm>
        <a:graphic>
          <a:graphicData uri="http://schemas.openxmlformats.org/drawingml/2006/table">
            <a:tbl>
              <a:tblPr firstRow="1" bandRow="1">
                <a:tableStyleId>{5C22544A-7EE6-4342-B048-85BDC9FD1C3A}</a:tableStyleId>
              </a:tblPr>
              <a:tblGrid>
                <a:gridCol w="4150311">
                  <a:extLst>
                    <a:ext uri="{9D8B030D-6E8A-4147-A177-3AD203B41FA5}">
                      <a16:colId xmlns:a16="http://schemas.microsoft.com/office/drawing/2014/main" val="2812217740"/>
                    </a:ext>
                  </a:extLst>
                </a:gridCol>
                <a:gridCol w="430784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0">
                <a:tc>
                  <a:txBody>
                    <a:bodyPr/>
                    <a:lstStyle/>
                    <a:p>
                      <a:r>
                        <a:rPr lang="en-US" sz="1050" b="1" i="0" kern="1200" dirty="0">
                          <a:solidFill>
                            <a:schemeClr val="dk1"/>
                          </a:solidFill>
                          <a:effectLst/>
                          <a:latin typeface="Segoe UI" panose="020B0502040204020203" pitchFamily="34" charset="0"/>
                          <a:ea typeface="+mn-ea"/>
                          <a:cs typeface="Segoe UI" panose="020B0502040204020203" pitchFamily="34" charset="0"/>
                        </a:rPr>
                        <a:t>7-Day Event Trigger Posting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rgbClr val="000000"/>
                          </a:solidFill>
                          <a:effectLst/>
                          <a:latin typeface="Segoe UI" panose="020B0502040204020203" pitchFamily="34" charset="0"/>
                          <a:cs typeface="Segoe UI" panose="020B0502040204020203" pitchFamily="34" charset="0"/>
                        </a:rPr>
                        <a:t>NP3-987-EX | </a:t>
                      </a:r>
                      <a:r>
                        <a:rPr lang="en-US" sz="1050" b="0" i="0" u="none" strike="noStrike" dirty="0" err="1">
                          <a:solidFill>
                            <a:srgbClr val="000000"/>
                          </a:solidFill>
                          <a:effectLst/>
                          <a:latin typeface="Segoe UI" panose="020B0502040204020203" pitchFamily="34" charset="0"/>
                          <a:cs typeface="Segoe UI" panose="020B0502040204020203" pitchFamily="34" charset="0"/>
                        </a:rPr>
                        <a:t>Rpt</a:t>
                      </a:r>
                      <a:r>
                        <a:rPr lang="en-US" sz="1050" b="0" i="0" u="none" strike="noStrike" dirty="0">
                          <a:solidFill>
                            <a:srgbClr val="000000"/>
                          </a:solidFill>
                          <a:effectLst/>
                          <a:latin typeface="Segoe UI" panose="020B0502040204020203" pitchFamily="34" charset="0"/>
                          <a:cs typeface="Segoe UI" panose="020B0502040204020203" pitchFamily="34" charset="0"/>
                        </a:rPr>
                        <a:t> ID: 10047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Report Changes to existing output files</a:t>
                      </a:r>
                    </a:p>
                    <a:p>
                      <a:r>
                        <a:rPr lang="en-US" sz="1050" b="0" i="0" kern="1200" dirty="0">
                          <a:solidFill>
                            <a:schemeClr val="dk1"/>
                          </a:solidFill>
                          <a:effectLst/>
                          <a:latin typeface="Segoe UI" panose="020B0502040204020203" pitchFamily="34" charset="0"/>
                          <a:ea typeface="+mn-ea"/>
                          <a:cs typeface="Segoe UI" panose="020B0502040204020203" pitchFamily="34" charset="0"/>
                        </a:rPr>
                        <a:t>New output file</a:t>
                      </a:r>
                    </a:p>
                    <a:p>
                      <a:endParaRPr lang="en-US" sz="1050" b="0" i="0" kern="1200" dirty="0">
                        <a:solidFill>
                          <a:schemeClr val="dk1"/>
                        </a:solidFill>
                        <a:effectLst/>
                        <a:latin typeface="Segoe UI" panose="020B0502040204020203" pitchFamily="34" charset="0"/>
                        <a:ea typeface="+mn-ea"/>
                        <a:cs typeface="Segoe UI" panose="020B0502040204020203" pitchFamily="34" charset="0"/>
                      </a:endParaRPr>
                    </a:p>
                  </a:txBody>
                  <a:tcPr marL="9525" marR="9525" marT="9525" marB="0" anchor="b"/>
                </a:tc>
                <a:extLst>
                  <a:ext uri="{0D108BD9-81ED-4DB2-BD59-A6C34878D82A}">
                    <a16:rowId xmlns:a16="http://schemas.microsoft.com/office/drawing/2014/main" val="33347081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7-Day Event Trigger Posting When </a:t>
                      </a:r>
                      <a:r>
                        <a:rPr lang="en-US" sz="1000" b="0" dirty="0">
                          <a:latin typeface="Segoe UI" panose="020B0502040204020203" pitchFamily="34" charset="0"/>
                          <a:cs typeface="Segoe UI" panose="020B0502040204020203" pitchFamily="34" charset="0"/>
                        </a:rPr>
                        <a:t>DAM</a:t>
                      </a:r>
                      <a:r>
                        <a:rPr lang="en-US" sz="1000" dirty="0">
                          <a:latin typeface="Segoe UI" panose="020B0502040204020203" pitchFamily="34" charset="0"/>
                          <a:cs typeface="Segoe UI" panose="020B0502040204020203" pitchFamily="34" charset="0"/>
                        </a:rPr>
                        <a:t> MCPC Exceeds 50xFIP</a:t>
                      </a:r>
                    </a:p>
                  </a:txBody>
                  <a:tcPr marL="9525" marR="9525" marT="9525"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Segoe UI" panose="020B0502040204020203" pitchFamily="34" charset="0"/>
                          <a:ea typeface="+mn-ea"/>
                          <a:cs typeface="Segoe UI" panose="020B0502040204020203" pitchFamily="34" charset="0"/>
                        </a:rPr>
                        <a:t>Rename to add DAM to file name, remove SASMID and Market Type</a:t>
                      </a:r>
                    </a:p>
                  </a:txBody>
                  <a:tcPr marL="9525" marR="9525" marT="9525" marB="0" anchor="b"/>
                </a:tc>
                <a:extLst>
                  <a:ext uri="{0D108BD9-81ED-4DB2-BD59-A6C34878D82A}">
                    <a16:rowId xmlns:a16="http://schemas.microsoft.com/office/drawing/2014/main" val="85749999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7-Day Event Trigger Posting When RTM MCPC Exceeds 50xFIP</a:t>
                      </a:r>
                    </a:p>
                  </a:txBody>
                  <a:tcPr marL="9525" marR="9525" marT="9525" marB="0" anchor="b"/>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Segoe UI" panose="020B0502040204020203" pitchFamily="34" charset="0"/>
                          <a:ea typeface="+mn-ea"/>
                          <a:cs typeface="Segoe UI" panose="020B0502040204020203" pitchFamily="34" charset="0"/>
                        </a:rPr>
                        <a:t>New Output file in zip</a:t>
                      </a:r>
                    </a:p>
                  </a:txBody>
                  <a:tcPr marL="9525" marR="9525" marT="9525" marB="0" anchor="b"/>
                </a:tc>
                <a:extLst>
                  <a:ext uri="{0D108BD9-81ED-4DB2-BD59-A6C34878D82A}">
                    <a16:rowId xmlns:a16="http://schemas.microsoft.com/office/drawing/2014/main" val="2312959459"/>
                  </a:ext>
                </a:extLst>
              </a:tr>
            </a:tbl>
          </a:graphicData>
        </a:graphic>
      </p:graphicFrame>
      <p:graphicFrame>
        <p:nvGraphicFramePr>
          <p:cNvPr id="10" name="Table 9">
            <a:extLst>
              <a:ext uri="{FF2B5EF4-FFF2-40B4-BE49-F238E27FC236}">
                <a16:creationId xmlns:a16="http://schemas.microsoft.com/office/drawing/2014/main" id="{2D75BC99-402E-D0FC-1929-521417BD76DA}"/>
              </a:ext>
            </a:extLst>
          </p:cNvPr>
          <p:cNvGraphicFramePr>
            <a:graphicFrameLocks noGrp="1"/>
          </p:cNvGraphicFramePr>
          <p:nvPr>
            <p:extLst>
              <p:ext uri="{D42A27DB-BD31-4B8C-83A1-F6EECF244321}">
                <p14:modId xmlns:p14="http://schemas.microsoft.com/office/powerpoint/2010/main" val="2658085818"/>
              </p:ext>
            </p:extLst>
          </p:nvPr>
        </p:nvGraphicFramePr>
        <p:xfrm>
          <a:off x="380999" y="3731975"/>
          <a:ext cx="8458151" cy="860425"/>
        </p:xfrm>
        <a:graphic>
          <a:graphicData uri="http://schemas.openxmlformats.org/drawingml/2006/table">
            <a:tbl>
              <a:tblPr firstRow="1" bandRow="1">
                <a:tableStyleId>{5C22544A-7EE6-4342-B048-85BDC9FD1C3A}</a:tableStyleId>
              </a:tblPr>
              <a:tblGrid>
                <a:gridCol w="4150311">
                  <a:extLst>
                    <a:ext uri="{9D8B030D-6E8A-4147-A177-3AD203B41FA5}">
                      <a16:colId xmlns:a16="http://schemas.microsoft.com/office/drawing/2014/main" val="2812217740"/>
                    </a:ext>
                  </a:extLst>
                </a:gridCol>
                <a:gridCol w="430784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0">
                <a:tc>
                  <a:txBody>
                    <a:bodyPr/>
                    <a:lstStyle/>
                    <a:p>
                      <a:r>
                        <a:rPr lang="en-US" sz="1050" b="1" i="0" kern="1200" dirty="0">
                          <a:solidFill>
                            <a:schemeClr val="dk1"/>
                          </a:solidFill>
                          <a:effectLst/>
                          <a:latin typeface="Segoe UI" panose="020B0502040204020203" pitchFamily="34" charset="0"/>
                          <a:ea typeface="+mn-ea"/>
                          <a:cs typeface="Segoe UI" panose="020B0502040204020203" pitchFamily="34" charset="0"/>
                        </a:rPr>
                        <a:t>3-Day Highest Price Offered in SCED</a:t>
                      </a:r>
                    </a:p>
                    <a:p>
                      <a:r>
                        <a:rPr lang="en-US" sz="1050" b="0" i="0" u="none" strike="noStrike" dirty="0">
                          <a:solidFill>
                            <a:srgbClr val="000000"/>
                          </a:solidFill>
                          <a:effectLst/>
                          <a:latin typeface="Segoe UI" panose="020B0502040204020203" pitchFamily="34" charset="0"/>
                          <a:cs typeface="Segoe UI" panose="020B0502040204020203" pitchFamily="34" charset="0"/>
                        </a:rPr>
                        <a:t>NP3-916-EX | </a:t>
                      </a:r>
                      <a:r>
                        <a:rPr lang="en-US" sz="1050" b="0" i="0" u="none" strike="noStrike" dirty="0" err="1">
                          <a:solidFill>
                            <a:srgbClr val="000000"/>
                          </a:solidFill>
                          <a:effectLst/>
                          <a:latin typeface="Segoe UI" panose="020B0502040204020203" pitchFamily="34" charset="0"/>
                          <a:cs typeface="Segoe UI" panose="020B0502040204020203" pitchFamily="34" charset="0"/>
                        </a:rPr>
                        <a:t>Rpt</a:t>
                      </a:r>
                      <a:r>
                        <a:rPr lang="en-US" sz="1050" b="0" i="0" u="none" strike="noStrike" dirty="0">
                          <a:solidFill>
                            <a:srgbClr val="000000"/>
                          </a:solidFill>
                          <a:effectLst/>
                          <a:latin typeface="Segoe UI" panose="020B0502040204020203" pitchFamily="34" charset="0"/>
                          <a:cs typeface="Segoe UI" panose="020B0502040204020203" pitchFamily="34" charset="0"/>
                        </a:rPr>
                        <a:t> ID: 13029</a:t>
                      </a:r>
                    </a:p>
                    <a:p>
                      <a:endParaRPr lang="en-US" sz="105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Remove Batch ID Column</a:t>
                      </a:r>
                    </a:p>
                  </a:txBody>
                  <a:tcPr marL="9525" marR="9525" marT="9525" marB="0"/>
                </a:tc>
                <a:extLst>
                  <a:ext uri="{0D108BD9-81ED-4DB2-BD59-A6C34878D82A}">
                    <a16:rowId xmlns:a16="http://schemas.microsoft.com/office/drawing/2014/main" val="3334708193"/>
                  </a:ext>
                </a:extLst>
              </a:tr>
            </a:tbl>
          </a:graphicData>
        </a:graphic>
      </p:graphicFrame>
      <p:graphicFrame>
        <p:nvGraphicFramePr>
          <p:cNvPr id="13" name="Table 12">
            <a:extLst>
              <a:ext uri="{FF2B5EF4-FFF2-40B4-BE49-F238E27FC236}">
                <a16:creationId xmlns:a16="http://schemas.microsoft.com/office/drawing/2014/main" id="{AC499B33-1000-7070-46F3-2E33914C9428}"/>
              </a:ext>
            </a:extLst>
          </p:cNvPr>
          <p:cNvGraphicFramePr>
            <a:graphicFrameLocks noGrp="1"/>
          </p:cNvGraphicFramePr>
          <p:nvPr>
            <p:extLst>
              <p:ext uri="{D42A27DB-BD31-4B8C-83A1-F6EECF244321}">
                <p14:modId xmlns:p14="http://schemas.microsoft.com/office/powerpoint/2010/main" val="1517276924"/>
              </p:ext>
            </p:extLst>
          </p:nvPr>
        </p:nvGraphicFramePr>
        <p:xfrm>
          <a:off x="380999" y="920591"/>
          <a:ext cx="8458151" cy="2563495"/>
        </p:xfrm>
        <a:graphic>
          <a:graphicData uri="http://schemas.openxmlformats.org/drawingml/2006/table">
            <a:tbl>
              <a:tblPr firstRow="1" bandRow="1">
                <a:tableStyleId>{5C22544A-7EE6-4342-B048-85BDC9FD1C3A}</a:tableStyleId>
              </a:tblPr>
              <a:tblGrid>
                <a:gridCol w="5486401">
                  <a:extLst>
                    <a:ext uri="{9D8B030D-6E8A-4147-A177-3AD203B41FA5}">
                      <a16:colId xmlns:a16="http://schemas.microsoft.com/office/drawing/2014/main" val="2812217740"/>
                    </a:ext>
                  </a:extLst>
                </a:gridCol>
                <a:gridCol w="2971750">
                  <a:extLst>
                    <a:ext uri="{9D8B030D-6E8A-4147-A177-3AD203B41FA5}">
                      <a16:colId xmlns:a16="http://schemas.microsoft.com/office/drawing/2014/main" val="3021610018"/>
                    </a:ext>
                  </a:extLst>
                </a:gridCol>
              </a:tblGrid>
              <a:tr h="370840">
                <a:tc>
                  <a:txBody>
                    <a:bodyPr/>
                    <a:lstStyle/>
                    <a:p>
                      <a:r>
                        <a:rPr lang="en-US" sz="1200" dirty="0">
                          <a:latin typeface="Segoe UI" panose="020B0502040204020203" pitchFamily="34" charset="0"/>
                          <a:cs typeface="Segoe UI" panose="020B0502040204020203" pitchFamily="34" charset="0"/>
                        </a:rPr>
                        <a:t>Report</a:t>
                      </a:r>
                    </a:p>
                  </a:txBody>
                  <a:tcPr/>
                </a:tc>
                <a:tc>
                  <a:txBody>
                    <a:bodyPr/>
                    <a:lstStyle/>
                    <a:p>
                      <a:r>
                        <a:rPr lang="en-US" sz="1200" dirty="0">
                          <a:latin typeface="Segoe UI" panose="020B0502040204020203" pitchFamily="34" charset="0"/>
                          <a:cs typeface="Segoe UI" panose="020B0502040204020203" pitchFamily="34" charset="0"/>
                        </a:rPr>
                        <a:t>Change Summary and Details</a:t>
                      </a:r>
                    </a:p>
                  </a:txBody>
                  <a:tcPr/>
                </a:tc>
                <a:extLst>
                  <a:ext uri="{0D108BD9-81ED-4DB2-BD59-A6C34878D82A}">
                    <a16:rowId xmlns:a16="http://schemas.microsoft.com/office/drawing/2014/main" val="1846218357"/>
                  </a:ext>
                </a:extLst>
              </a:tr>
              <a:tr h="0">
                <a:tc>
                  <a:txBody>
                    <a:bodyPr/>
                    <a:lstStyle/>
                    <a:p>
                      <a:r>
                        <a:rPr lang="en-US" sz="1050" b="1" i="0" kern="1200" dirty="0">
                          <a:solidFill>
                            <a:schemeClr val="dk1"/>
                          </a:solidFill>
                          <a:effectLst/>
                          <a:latin typeface="Segoe UI" panose="020B0502040204020203" pitchFamily="34" charset="0"/>
                          <a:ea typeface="+mn-ea"/>
                          <a:cs typeface="Segoe UI" panose="020B0502040204020203" pitchFamily="34" charset="0"/>
                        </a:rPr>
                        <a:t>3-Day Highest Price AS Offer Selected </a:t>
                      </a:r>
                      <a:r>
                        <a:rPr lang="en-US" sz="1050" b="0" i="0" kern="1200" dirty="0">
                          <a:solidFill>
                            <a:schemeClr val="dk1"/>
                          </a:solidFill>
                          <a:effectLst/>
                          <a:latin typeface="Segoe UI" panose="020B0502040204020203" pitchFamily="34" charset="0"/>
                          <a:ea typeface="+mn-ea"/>
                          <a:cs typeface="Segoe UI" panose="020B0502040204020203" pitchFamily="34" charset="0"/>
                        </a:rPr>
                        <a:t>(previous name)</a:t>
                      </a:r>
                      <a:endParaRPr lang="en-US" sz="1050" b="1" i="0" kern="1200" dirty="0">
                        <a:solidFill>
                          <a:schemeClr val="dk1"/>
                        </a:solidFill>
                        <a:effectLst/>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u="none" strike="noStrike" dirty="0">
                          <a:solidFill>
                            <a:srgbClr val="000000"/>
                          </a:solidFill>
                          <a:effectLst/>
                          <a:latin typeface="Segoe UI" panose="020B0502040204020203" pitchFamily="34" charset="0"/>
                          <a:cs typeface="Segoe UI" panose="020B0502040204020203" pitchFamily="34" charset="0"/>
                        </a:rPr>
                        <a:t>NP3-915-EX | </a:t>
                      </a:r>
                      <a:r>
                        <a:rPr lang="en-US" sz="1050" b="0" i="0" u="none" strike="noStrike" dirty="0" err="1">
                          <a:solidFill>
                            <a:srgbClr val="000000"/>
                          </a:solidFill>
                          <a:effectLst/>
                          <a:latin typeface="Segoe UI" panose="020B0502040204020203" pitchFamily="34" charset="0"/>
                          <a:cs typeface="Segoe UI" panose="020B0502040204020203" pitchFamily="34" charset="0"/>
                        </a:rPr>
                        <a:t>Rpt</a:t>
                      </a:r>
                      <a:r>
                        <a:rPr lang="en-US" sz="1050" b="0" i="0" u="none" strike="noStrike" dirty="0">
                          <a:solidFill>
                            <a:srgbClr val="000000"/>
                          </a:solidFill>
                          <a:effectLst/>
                          <a:latin typeface="Segoe UI" panose="020B0502040204020203" pitchFamily="34" charset="0"/>
                          <a:cs typeface="Segoe UI" panose="020B0502040204020203" pitchFamily="34" charset="0"/>
                        </a:rPr>
                        <a:t> ID: 13018</a:t>
                      </a:r>
                    </a:p>
                    <a:p>
                      <a:endParaRPr lang="en-US" sz="1050" b="1" i="0" kern="1200" dirty="0">
                        <a:solidFill>
                          <a:schemeClr val="dk1"/>
                        </a:solidFill>
                        <a:effectLst/>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r>
                        <a:rPr lang="en-US" sz="1050" b="0" i="0" kern="1200" dirty="0">
                          <a:solidFill>
                            <a:schemeClr val="dk1"/>
                          </a:solidFill>
                          <a:effectLst/>
                          <a:latin typeface="Segoe UI" panose="020B0502040204020203" pitchFamily="34" charset="0"/>
                          <a:ea typeface="+mn-ea"/>
                          <a:cs typeface="Segoe UI" panose="020B0502040204020203" pitchFamily="34" charset="0"/>
                        </a:rPr>
                        <a:t>Break Out and Rename</a:t>
                      </a:r>
                    </a:p>
                  </a:txBody>
                  <a:tcPr marL="9525" marR="9525" marT="9525" marB="0"/>
                </a:tc>
                <a:extLst>
                  <a:ext uri="{0D108BD9-81ED-4DB2-BD59-A6C34878D82A}">
                    <a16:rowId xmlns:a16="http://schemas.microsoft.com/office/drawing/2014/main" val="3334708193"/>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latin typeface="Segoe UI" panose="020B0502040204020203" pitchFamily="34" charset="0"/>
                          <a:cs typeface="Segoe UI" panose="020B0502040204020203" pitchFamily="34" charset="0"/>
                        </a:rPr>
                        <a:t>3-Day DAM Highest Price AS Offer Selected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NP3-915-EX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13018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Zip File name: </a:t>
                      </a:r>
                      <a:r>
                        <a:rPr lang="en-US" sz="1000" kern="1200" dirty="0">
                          <a:solidFill>
                            <a:schemeClr val="dk1"/>
                          </a:solidFill>
                          <a:latin typeface="Segoe UI" panose="020B0502040204020203" pitchFamily="34" charset="0"/>
                          <a:ea typeface="+mn-ea"/>
                          <a:cs typeface="Segoe UI" panose="020B0502040204020203" pitchFamily="34" charset="0"/>
                        </a:rPr>
                        <a:t>ext.00013018.0000000000000000.YYYYMMDD.HH24missFF3.3_day_DAM_Highest_Price_AS_Offer_Selected.zip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Segoe UI" panose="020B0502040204020203" pitchFamily="34" charset="0"/>
                          <a:cs typeface="Segoe UI" panose="020B0502040204020203" pitchFamily="34" charset="0"/>
                        </a:rPr>
                        <a:t>File within zip: 3d_DAM_Highest_Price_AS_Offer_Selected-DD-MON-YY</a:t>
                      </a:r>
                      <a:endParaRPr lang="en-US" sz="1000" b="1" dirty="0">
                        <a:latin typeface="Segoe UI" panose="020B0502040204020203" pitchFamily="34" charset="0"/>
                        <a:cs typeface="Segoe UI" panose="020B0502040204020203" pitchFamily="34" charset="0"/>
                      </a:endParaRPr>
                    </a:p>
                  </a:txBody>
                  <a:tcPr marL="9525" marR="9525" marT="9525" marB="0"/>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Rename to add DAM to zip and output file</a:t>
                      </a:r>
                    </a:p>
                    <a:p>
                      <a:r>
                        <a:rPr lang="en-US" sz="1050" b="0" i="0" u="none" strike="noStrike" dirty="0">
                          <a:solidFill>
                            <a:srgbClr val="000000"/>
                          </a:solidFill>
                          <a:effectLst/>
                          <a:latin typeface="Segoe UI" panose="020B0502040204020203" pitchFamily="34" charset="0"/>
                          <a:cs typeface="Segoe UI" panose="020B0502040204020203" pitchFamily="34" charset="0"/>
                        </a:rPr>
                        <a:t>Remove SASM Market Type data from report</a:t>
                      </a:r>
                    </a:p>
                    <a:p>
                      <a:r>
                        <a:rPr lang="en-US" sz="1050" b="0" i="0" u="none" strike="noStrike" dirty="0">
                          <a:solidFill>
                            <a:srgbClr val="000000"/>
                          </a:solidFill>
                          <a:effectLst/>
                          <a:latin typeface="Segoe UI" panose="020B0502040204020203" pitchFamily="34" charset="0"/>
                          <a:cs typeface="Segoe UI" panose="020B0502040204020203" pitchFamily="34" charset="0"/>
                        </a:rPr>
                        <a:t>Add AS Only Offers and AS Only Offer Awards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latin typeface="Segoe UI" panose="020B0502040204020203" pitchFamily="34" charset="0"/>
                        <a:cs typeface="Segoe UI" panose="020B0502040204020203" pitchFamily="34" charset="0"/>
                      </a:endParaRPr>
                    </a:p>
                  </a:txBody>
                  <a:tcPr marL="9525" marR="9525" marT="9525" marB="0"/>
                </a:tc>
                <a:extLst>
                  <a:ext uri="{0D108BD9-81ED-4DB2-BD59-A6C34878D82A}">
                    <a16:rowId xmlns:a16="http://schemas.microsoft.com/office/drawing/2014/main" val="857499994"/>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dirty="0">
                          <a:latin typeface="Segoe UI" panose="020B0502040204020203" pitchFamily="34" charset="0"/>
                          <a:cs typeface="Segoe UI" panose="020B0502040204020203" pitchFamily="34" charset="0"/>
                        </a:rPr>
                        <a:t>3-Day SCED Highest Price AS Offer Selected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NP3-914-EX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25812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latin typeface="Segoe UI" panose="020B0502040204020203" pitchFamily="34" charset="0"/>
                        <a:cs typeface="Segoe UI" panose="020B0502040204020203" pitchFamily="34" charset="0"/>
                      </a:endParaRPr>
                    </a:p>
                  </a:txBody>
                  <a:tcPr marL="9525" marR="9525" marT="9525" marB="0" anchor="b"/>
                </a:tc>
                <a:tc>
                  <a:txBody>
                    <a:bodyPr/>
                    <a:lstStyle/>
                    <a:p>
                      <a:r>
                        <a:rPr lang="en-US" sz="1050" b="0" i="0" u="none" strike="noStrike" dirty="0">
                          <a:solidFill>
                            <a:srgbClr val="000000"/>
                          </a:solidFill>
                          <a:effectLst/>
                          <a:latin typeface="Segoe UI" panose="020B0502040204020203" pitchFamily="34" charset="0"/>
                          <a:cs typeface="Segoe UI" panose="020B0502040204020203" pitchFamily="34" charset="0"/>
                        </a:rPr>
                        <a:t>New Breakout zip file</a:t>
                      </a:r>
                    </a:p>
                  </a:txBody>
                  <a:tcPr marL="9525" marR="9525" marT="9525" marB="0"/>
                </a:tc>
                <a:extLst>
                  <a:ext uri="{0D108BD9-81ED-4DB2-BD59-A6C34878D82A}">
                    <a16:rowId xmlns:a16="http://schemas.microsoft.com/office/drawing/2014/main" val="571525893"/>
                  </a:ext>
                </a:extLst>
              </a:tr>
            </a:tbl>
          </a:graphicData>
        </a:graphic>
      </p:graphicFrame>
    </p:spTree>
    <p:extLst>
      <p:ext uri="{BB962C8B-B14F-4D97-AF65-F5344CB8AC3E}">
        <p14:creationId xmlns:p14="http://schemas.microsoft.com/office/powerpoint/2010/main" val="3760602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44C6B-F7DB-A0C4-16AA-5EBFB9A06A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716EBB-12E3-1614-B73E-D717177E00A9}"/>
              </a:ext>
            </a:extLst>
          </p:cNvPr>
          <p:cNvSpPr>
            <a:spLocks noGrp="1"/>
          </p:cNvSpPr>
          <p:nvPr>
            <p:ph type="title"/>
          </p:nvPr>
        </p:nvSpPr>
        <p:spPr>
          <a:xfrm>
            <a:off x="381000" y="243682"/>
            <a:ext cx="8458200" cy="694285"/>
          </a:xfrm>
        </p:spPr>
        <p:txBody>
          <a:bodyPr/>
          <a:lstStyle/>
          <a:p>
            <a:r>
              <a:rPr lang="en-US" dirty="0"/>
              <a:t>Supplemental Posting Information</a:t>
            </a:r>
          </a:p>
        </p:txBody>
      </p:sp>
      <p:sp>
        <p:nvSpPr>
          <p:cNvPr id="3" name="Content Placeholder 2">
            <a:extLst>
              <a:ext uri="{FF2B5EF4-FFF2-40B4-BE49-F238E27FC236}">
                <a16:creationId xmlns:a16="http://schemas.microsoft.com/office/drawing/2014/main" id="{5A065661-178A-8A3F-D581-53EB7CB9DF34}"/>
              </a:ext>
            </a:extLst>
          </p:cNvPr>
          <p:cNvSpPr>
            <a:spLocks noGrp="1"/>
          </p:cNvSpPr>
          <p:nvPr>
            <p:ph idx="1"/>
          </p:nvPr>
        </p:nvSpPr>
        <p:spPr>
          <a:xfrm>
            <a:off x="381000" y="1244866"/>
            <a:ext cx="8534400" cy="4393934"/>
          </a:xfrm>
        </p:spPr>
        <p:txBody>
          <a:bodyPr/>
          <a:lstStyle/>
          <a:p>
            <a:pPr marL="0" indent="0">
              <a:buNone/>
            </a:pPr>
            <a:r>
              <a:rPr lang="en-US" sz="1600" dirty="0">
                <a:effectLst/>
                <a:latin typeface="Segoe UI" panose="020B0502040204020203" pitchFamily="34" charset="0"/>
                <a:ea typeface="Calibri" panose="020F0502020204030204" pitchFamily="34" charset="0"/>
              </a:rPr>
              <a:t>Draft Disclosure Report Column Definitions Guide will be posted to Services/Market Data Transparency/User Guide page of ERCOT.com </a:t>
            </a:r>
          </a:p>
          <a:p>
            <a:pPr marL="0" indent="0">
              <a:buNone/>
            </a:pPr>
            <a:endParaRPr lang="en-US" sz="1600" dirty="0">
              <a:effectLst/>
              <a:latin typeface="Segoe UI" panose="020B0502040204020203" pitchFamily="34" charset="0"/>
              <a:ea typeface="Calibri" panose="020F0502020204030204" pitchFamily="34" charset="0"/>
            </a:endParaRPr>
          </a:p>
          <a:p>
            <a:pPr lvl="1"/>
            <a:r>
              <a:rPr lang="en-US" sz="1400" dirty="0">
                <a:latin typeface="Segoe UI" panose="020B0502040204020203" pitchFamily="34" charset="0"/>
                <a:ea typeface="Calibri" panose="020F0502020204030204" pitchFamily="34" charset="0"/>
              </a:rPr>
              <a:t>Target Date 10/15 for the 2/3/7 Day Disclosure Reports</a:t>
            </a:r>
          </a:p>
          <a:p>
            <a:pPr lvl="1"/>
            <a:r>
              <a:rPr lang="en-US" sz="1400" dirty="0">
                <a:effectLst/>
                <a:latin typeface="Segoe UI" panose="020B0502040204020203" pitchFamily="34" charset="0"/>
                <a:ea typeface="Calibri" panose="020F0502020204030204" pitchFamily="34" charset="0"/>
              </a:rPr>
              <a:t>Target </a:t>
            </a:r>
            <a:r>
              <a:rPr lang="en-US" sz="1400" dirty="0">
                <a:latin typeface="Segoe UI" panose="020B0502040204020203" pitchFamily="34" charset="0"/>
                <a:ea typeface="Calibri" panose="020F0502020204030204" pitchFamily="34" charset="0"/>
              </a:rPr>
              <a:t>Date TBD for 60/180 Day Disclosure Reports</a:t>
            </a:r>
            <a:endParaRPr lang="en-US" sz="1400" dirty="0">
              <a:effectLst/>
              <a:latin typeface="Segoe UI" panose="020B0502040204020203" pitchFamily="34" charset="0"/>
              <a:ea typeface="Calibri" panose="020F0502020204030204" pitchFamily="34" charset="0"/>
            </a:endParaRPr>
          </a:p>
          <a:p>
            <a:pPr marL="0" indent="0">
              <a:buNone/>
            </a:pPr>
            <a:endParaRPr lang="en-US" sz="1600" dirty="0">
              <a:latin typeface="Segoe UI" panose="020B0502040204020203" pitchFamily="34" charset="0"/>
              <a:ea typeface="Calibri" panose="020F0502020204030204" pitchFamily="34" charset="0"/>
            </a:endParaRPr>
          </a:p>
          <a:p>
            <a:pPr marL="0" indent="0">
              <a:buNone/>
            </a:pPr>
            <a:r>
              <a:rPr lang="en-US" sz="1600" dirty="0">
                <a:effectLst/>
                <a:latin typeface="Segoe UI" panose="020B0502040204020203" pitchFamily="34" charset="0"/>
                <a:ea typeface="Calibri" panose="020F0502020204030204" pitchFamily="34" charset="0"/>
              </a:rPr>
              <a:t>Please note that there are NO structural changes to any of the shadow settlement extracts therefore no DDL, XSD updates will be made available for this reporting suite. All new RTC data elements will flow through into existing extract tables and columns.</a:t>
            </a:r>
            <a:endParaRPr lang="en-US" sz="2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CA6E2F74-1EC9-B3C8-6A1F-0DF0C76F9C77}"/>
              </a:ext>
            </a:extLst>
          </p:cNvPr>
          <p:cNvSpPr>
            <a:spLocks noGrp="1"/>
          </p:cNvSpPr>
          <p:nvPr>
            <p:ph type="sldNum" sz="quarter" idx="4"/>
          </p:nvPr>
        </p:nvSpPr>
        <p:spPr/>
        <p:txBody>
          <a:bodyPr/>
          <a:lstStyle/>
          <a:p>
            <a:fld id="{1D93BD3E-1E9A-4970-A6F7-E7AC52762E0C}" type="slidenum">
              <a:rPr lang="en-US" smtClean="0"/>
              <a:pPr/>
              <a:t>13</a:t>
            </a:fld>
            <a:endParaRPr lang="en-US"/>
          </a:p>
        </p:txBody>
      </p:sp>
      <p:sp>
        <p:nvSpPr>
          <p:cNvPr id="5" name="Content Placeholder 2">
            <a:extLst>
              <a:ext uri="{FF2B5EF4-FFF2-40B4-BE49-F238E27FC236}">
                <a16:creationId xmlns:a16="http://schemas.microsoft.com/office/drawing/2014/main" id="{FB9152CD-FD53-2479-608E-6610FB142A4A}"/>
              </a:ext>
            </a:extLst>
          </p:cNvPr>
          <p:cNvSpPr txBox="1">
            <a:spLocks/>
          </p:cNvSpPr>
          <p:nvPr/>
        </p:nvSpPr>
        <p:spPr>
          <a:xfrm>
            <a:off x="457200" y="3636472"/>
            <a:ext cx="8534400" cy="243596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1246120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F30CE-4239-4B5B-3605-44C9313C20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83036-487C-5375-7018-380AB83A4E93}"/>
              </a:ext>
            </a:extLst>
          </p:cNvPr>
          <p:cNvSpPr>
            <a:spLocks noGrp="1"/>
          </p:cNvSpPr>
          <p:nvPr>
            <p:ph type="title"/>
          </p:nvPr>
        </p:nvSpPr>
        <p:spPr>
          <a:xfrm>
            <a:off x="381000" y="243682"/>
            <a:ext cx="8458200" cy="694285"/>
          </a:xfrm>
        </p:spPr>
        <p:txBody>
          <a:bodyPr/>
          <a:lstStyle/>
          <a:p>
            <a:r>
              <a:rPr lang="en-US" dirty="0"/>
              <a:t>RTC Report Information: General Information</a:t>
            </a:r>
          </a:p>
        </p:txBody>
      </p:sp>
      <p:sp>
        <p:nvSpPr>
          <p:cNvPr id="3" name="Content Placeholder 2">
            <a:extLst>
              <a:ext uri="{FF2B5EF4-FFF2-40B4-BE49-F238E27FC236}">
                <a16:creationId xmlns:a16="http://schemas.microsoft.com/office/drawing/2014/main" id="{119BF5DC-2047-A7DB-CE65-93166EBA3E07}"/>
              </a:ext>
            </a:extLst>
          </p:cNvPr>
          <p:cNvSpPr>
            <a:spLocks noGrp="1"/>
          </p:cNvSpPr>
          <p:nvPr>
            <p:ph idx="1"/>
          </p:nvPr>
        </p:nvSpPr>
        <p:spPr>
          <a:xfrm>
            <a:off x="190500" y="990600"/>
            <a:ext cx="8763000" cy="5025192"/>
          </a:xfrm>
        </p:spPr>
        <p:txBody>
          <a:bodyPr/>
          <a:lstStyle/>
          <a:p>
            <a:pPr marL="0" indent="0">
              <a:buNone/>
            </a:pPr>
            <a:r>
              <a:rPr lang="en-US" sz="1600" dirty="0">
                <a:effectLst/>
                <a:latin typeface="Segoe UI" panose="020B0502040204020203" pitchFamily="34" charset="0"/>
                <a:ea typeface="Calibri" panose="020F0502020204030204" pitchFamily="34" charset="0"/>
              </a:rPr>
              <a:t>Report delivery for RTC Disclosure and Replicated Data Products will occur at or after Go-Live depending on delivery frequency. These reports will NOT be included in Market Trials.</a:t>
            </a:r>
          </a:p>
          <a:p>
            <a:pPr marL="0" indent="0">
              <a:buNone/>
            </a:pPr>
            <a:endParaRPr lang="en-US" sz="400" dirty="0">
              <a:latin typeface="Segoe UI" panose="020B0502040204020203" pitchFamily="34" charset="0"/>
              <a:ea typeface="Calibri" panose="020F0502020204030204" pitchFamily="34" charset="0"/>
            </a:endParaRPr>
          </a:p>
          <a:p>
            <a:r>
              <a:rPr lang="en-US" sz="1600" dirty="0">
                <a:latin typeface="Segoe UI" panose="020B0502040204020203" pitchFamily="34" charset="0"/>
                <a:ea typeface="Calibri" panose="020F0502020204030204" pitchFamily="34" charset="0"/>
              </a:rPr>
              <a:t>Product changes will consist of new reports, modified reports and report removals</a:t>
            </a:r>
          </a:p>
          <a:p>
            <a:r>
              <a:rPr lang="en-US" sz="1600" dirty="0">
                <a:latin typeface="Segoe UI" panose="020B0502040204020203" pitchFamily="34" charset="0"/>
                <a:ea typeface="Calibri" panose="020F0502020204030204" pitchFamily="34" charset="0"/>
              </a:rPr>
              <a:t>Changes included here are focused on structural changes</a:t>
            </a:r>
          </a:p>
          <a:p>
            <a:pPr lvl="1"/>
            <a:r>
              <a:rPr lang="en-US" sz="1400" dirty="0">
                <a:latin typeface="Segoe UI" panose="020B0502040204020203" pitchFamily="34" charset="0"/>
                <a:ea typeface="Calibri" panose="020F0502020204030204" pitchFamily="34" charset="0"/>
              </a:rPr>
              <a:t>Many products not included in this list will have logic or filter changes for RTC changes</a:t>
            </a:r>
          </a:p>
          <a:p>
            <a:pPr lvl="1"/>
            <a:r>
              <a:rPr lang="en-US" sz="1400" dirty="0">
                <a:latin typeface="Segoe UI" panose="020B0502040204020203" pitchFamily="34" charset="0"/>
                <a:ea typeface="Calibri" panose="020F0502020204030204" pitchFamily="34" charset="0"/>
              </a:rPr>
              <a:t>Example: updated resource statuses</a:t>
            </a:r>
          </a:p>
          <a:p>
            <a:r>
              <a:rPr lang="en-US" sz="1800" dirty="0">
                <a:latin typeface="Segoe UI" panose="020B0502040204020203" pitchFamily="34" charset="0"/>
                <a:ea typeface="Calibri" panose="020F0502020204030204" pitchFamily="34" charset="0"/>
              </a:rPr>
              <a:t>Several products will be delivered Post RTC Go-Live</a:t>
            </a:r>
          </a:p>
          <a:p>
            <a:pPr lvl="1"/>
            <a:r>
              <a:rPr lang="en-US" sz="1400" dirty="0">
                <a:latin typeface="Segoe UI" panose="020B0502040204020203" pitchFamily="34" charset="0"/>
                <a:ea typeface="Calibri" panose="020F0502020204030204" pitchFamily="34" charset="0"/>
              </a:rPr>
              <a:t>Products with a delivery frequency greater than Monthly or a Disclosure period of 60 Days or more</a:t>
            </a:r>
          </a:p>
          <a:p>
            <a:pPr lvl="1"/>
            <a:r>
              <a:rPr lang="en-US" sz="1400" dirty="0">
                <a:latin typeface="Segoe UI" panose="020B0502040204020203" pitchFamily="34" charset="0"/>
                <a:ea typeface="Calibri" panose="020F0502020204030204" pitchFamily="34" charset="0"/>
              </a:rPr>
              <a:t>Information will be provided at a later date</a:t>
            </a:r>
          </a:p>
          <a:p>
            <a:r>
              <a:rPr lang="en-US" sz="1600" dirty="0">
                <a:latin typeface="Segoe UI" panose="020B0502040204020203" pitchFamily="34" charset="0"/>
                <a:ea typeface="Calibri" panose="020F0502020204030204" pitchFamily="34" charset="0"/>
              </a:rPr>
              <a:t>Several Disclosure products are being ‘broken out’ into their respective market types for DAM/ SCED as opposed to being grouped into one zip file</a:t>
            </a:r>
          </a:p>
          <a:p>
            <a:pPr lvl="1"/>
            <a:r>
              <a:rPr lang="en-US" sz="1400" dirty="0">
                <a:latin typeface="Segoe UI" panose="020B0502040204020203" pitchFamily="34" charset="0"/>
                <a:ea typeface="Calibri" panose="020F0502020204030204" pitchFamily="34" charset="0"/>
              </a:rPr>
              <a:t>Reports that do not have structural changes may be included in this breakout but not listed</a:t>
            </a:r>
          </a:p>
          <a:p>
            <a:pPr lvl="1"/>
            <a:r>
              <a:rPr lang="en-US" sz="1400" dirty="0">
                <a:latin typeface="Segoe UI" panose="020B0502040204020203" pitchFamily="34" charset="0"/>
                <a:ea typeface="Calibri" panose="020F0502020204030204" pitchFamily="34" charset="0"/>
              </a:rPr>
              <a:t>DAM reports will be included in the DAM ‘Parent’ zip file</a:t>
            </a:r>
          </a:p>
          <a:p>
            <a:pPr lvl="1"/>
            <a:r>
              <a:rPr lang="en-US" sz="1400" dirty="0">
                <a:latin typeface="Segoe UI" panose="020B0502040204020203" pitchFamily="34" charset="0"/>
                <a:ea typeface="Calibri" panose="020F0502020204030204" pitchFamily="34" charset="0"/>
              </a:rPr>
              <a:t>SCED reports will be included in the SCED ‘Parent’ zip file</a:t>
            </a:r>
          </a:p>
          <a:p>
            <a:r>
              <a:rPr lang="en-US" sz="1600" dirty="0">
                <a:latin typeface="Segoe UI" panose="020B0502040204020203" pitchFamily="34" charset="0"/>
                <a:ea typeface="Calibri" panose="020F0502020204030204" pitchFamily="34" charset="0"/>
              </a:rPr>
              <a:t>SCED Disclosure Products:</a:t>
            </a:r>
          </a:p>
          <a:p>
            <a:pPr lvl="1"/>
            <a:r>
              <a:rPr lang="en-US" sz="1400" dirty="0">
                <a:latin typeface="Segoe UI" panose="020B0502040204020203" pitchFamily="34" charset="0"/>
                <a:ea typeface="Calibri" panose="020F0502020204030204" pitchFamily="34" charset="0"/>
              </a:rPr>
              <a:t>Data must be reported for each SCED execution instead of only the 1st SCED execution of a 15-min settlement interval</a:t>
            </a:r>
          </a:p>
          <a:p>
            <a:pPr lvl="1"/>
            <a:r>
              <a:rPr lang="en-US" sz="1400" dirty="0">
                <a:latin typeface="Segoe UI" panose="020B0502040204020203" pitchFamily="34" charset="0"/>
                <a:ea typeface="Calibri" panose="020F0502020204030204" pitchFamily="34" charset="0"/>
              </a:rPr>
              <a:t>This logic change applies to all SCED Disclosure reports – not just the ones listed here with structural changes</a:t>
            </a:r>
          </a:p>
          <a:p>
            <a:pPr marL="57150" indent="0">
              <a:buNone/>
            </a:pPr>
            <a:endParaRPr lang="en-US" sz="1400" dirty="0">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B67E6475-4C20-41EC-1E83-04419CC49114}"/>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59159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522120-2731-9E21-51E4-C01FB118B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83FF4A-BFEA-8ADD-34E1-67381725039F}"/>
              </a:ext>
            </a:extLst>
          </p:cNvPr>
          <p:cNvSpPr>
            <a:spLocks noGrp="1"/>
          </p:cNvSpPr>
          <p:nvPr>
            <p:ph type="title"/>
          </p:nvPr>
        </p:nvSpPr>
        <p:spPr>
          <a:xfrm>
            <a:off x="381000" y="243682"/>
            <a:ext cx="8458200" cy="694285"/>
          </a:xfrm>
        </p:spPr>
        <p:txBody>
          <a:bodyPr/>
          <a:lstStyle/>
          <a:p>
            <a:r>
              <a:rPr lang="en-US" sz="2400" dirty="0"/>
              <a:t>RTC Report Information: New Non-Disclosure Products</a:t>
            </a:r>
            <a:endParaRPr lang="en-US" dirty="0"/>
          </a:p>
        </p:txBody>
      </p:sp>
      <p:sp>
        <p:nvSpPr>
          <p:cNvPr id="3" name="Content Placeholder 2">
            <a:extLst>
              <a:ext uri="{FF2B5EF4-FFF2-40B4-BE49-F238E27FC236}">
                <a16:creationId xmlns:a16="http://schemas.microsoft.com/office/drawing/2014/main" id="{C350EF96-8627-80C5-225B-EF58504B343E}"/>
              </a:ext>
            </a:extLst>
          </p:cNvPr>
          <p:cNvSpPr>
            <a:spLocks noGrp="1"/>
          </p:cNvSpPr>
          <p:nvPr>
            <p:ph idx="1"/>
          </p:nvPr>
        </p:nvSpPr>
        <p:spPr>
          <a:xfrm>
            <a:off x="381000" y="944281"/>
            <a:ext cx="8382000" cy="4992801"/>
          </a:xfrm>
        </p:spPr>
        <p:txBody>
          <a:bodyPr/>
          <a:lstStyle/>
          <a:p>
            <a:pPr marL="0" indent="0">
              <a:buNone/>
            </a:pPr>
            <a:endParaRPr lang="en-US" sz="1100" dirty="0">
              <a:latin typeface="Segoe UI" panose="020B0502040204020203" pitchFamily="34" charset="0"/>
              <a:ea typeface="Calibri" panose="020F0502020204030204" pitchFamily="34" charset="0"/>
            </a:endParaRPr>
          </a:p>
          <a:p>
            <a:pPr marL="0" indent="0">
              <a:buNone/>
            </a:pPr>
            <a:r>
              <a:rPr lang="en-US" sz="1800" dirty="0">
                <a:effectLst/>
                <a:latin typeface="Segoe UI" panose="020B0502040204020203" pitchFamily="34" charset="0"/>
                <a:ea typeface="Calibri" panose="020F0502020204030204" pitchFamily="34" charset="0"/>
              </a:rPr>
              <a:t>5 NEW weekly/monthly Non-Disclosure reporting products:</a:t>
            </a:r>
          </a:p>
          <a:p>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4551BD9F-BE77-4457-C4E4-8AA962C3B013}"/>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5" name="Content Placeholder 2">
            <a:extLst>
              <a:ext uri="{FF2B5EF4-FFF2-40B4-BE49-F238E27FC236}">
                <a16:creationId xmlns:a16="http://schemas.microsoft.com/office/drawing/2014/main" id="{44A2F113-AE6A-F79F-4C09-7B4E59AF245C}"/>
              </a:ext>
            </a:extLst>
          </p:cNvPr>
          <p:cNvSpPr txBox="1">
            <a:spLocks/>
          </p:cNvSpPr>
          <p:nvPr/>
        </p:nvSpPr>
        <p:spPr>
          <a:xfrm>
            <a:off x="457200" y="3636472"/>
            <a:ext cx="8534400" cy="243596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graphicFrame>
        <p:nvGraphicFramePr>
          <p:cNvPr id="6" name="Table 5">
            <a:extLst>
              <a:ext uri="{FF2B5EF4-FFF2-40B4-BE49-F238E27FC236}">
                <a16:creationId xmlns:a16="http://schemas.microsoft.com/office/drawing/2014/main" id="{468D1035-8D34-90B9-68E4-10F82547ACEE}"/>
              </a:ext>
            </a:extLst>
          </p:cNvPr>
          <p:cNvGraphicFramePr>
            <a:graphicFrameLocks noGrp="1"/>
          </p:cNvGraphicFramePr>
          <p:nvPr>
            <p:extLst>
              <p:ext uri="{D42A27DB-BD31-4B8C-83A1-F6EECF244321}">
                <p14:modId xmlns:p14="http://schemas.microsoft.com/office/powerpoint/2010/main" val="1305064819"/>
              </p:ext>
            </p:extLst>
          </p:nvPr>
        </p:nvGraphicFramePr>
        <p:xfrm>
          <a:off x="381000" y="1765077"/>
          <a:ext cx="8229601" cy="2269206"/>
        </p:xfrm>
        <a:graphic>
          <a:graphicData uri="http://schemas.openxmlformats.org/drawingml/2006/table">
            <a:tbl>
              <a:tblPr>
                <a:tableStyleId>{5C22544A-7EE6-4342-B048-85BDC9FD1C3A}</a:tableStyleId>
              </a:tblPr>
              <a:tblGrid>
                <a:gridCol w="838200">
                  <a:extLst>
                    <a:ext uri="{9D8B030D-6E8A-4147-A177-3AD203B41FA5}">
                      <a16:colId xmlns:a16="http://schemas.microsoft.com/office/drawing/2014/main" val="485906168"/>
                    </a:ext>
                  </a:extLst>
                </a:gridCol>
                <a:gridCol w="4114800">
                  <a:extLst>
                    <a:ext uri="{9D8B030D-6E8A-4147-A177-3AD203B41FA5}">
                      <a16:colId xmlns:a16="http://schemas.microsoft.com/office/drawing/2014/main" val="1843117842"/>
                    </a:ext>
                  </a:extLst>
                </a:gridCol>
                <a:gridCol w="914400">
                  <a:extLst>
                    <a:ext uri="{9D8B030D-6E8A-4147-A177-3AD203B41FA5}">
                      <a16:colId xmlns:a16="http://schemas.microsoft.com/office/drawing/2014/main" val="292265206"/>
                    </a:ext>
                  </a:extLst>
                </a:gridCol>
                <a:gridCol w="609600">
                  <a:extLst>
                    <a:ext uri="{9D8B030D-6E8A-4147-A177-3AD203B41FA5}">
                      <a16:colId xmlns:a16="http://schemas.microsoft.com/office/drawing/2014/main" val="1680795450"/>
                    </a:ext>
                  </a:extLst>
                </a:gridCol>
                <a:gridCol w="914400">
                  <a:extLst>
                    <a:ext uri="{9D8B030D-6E8A-4147-A177-3AD203B41FA5}">
                      <a16:colId xmlns:a16="http://schemas.microsoft.com/office/drawing/2014/main" val="265054529"/>
                    </a:ext>
                  </a:extLst>
                </a:gridCol>
                <a:gridCol w="838201">
                  <a:extLst>
                    <a:ext uri="{9D8B030D-6E8A-4147-A177-3AD203B41FA5}">
                      <a16:colId xmlns:a16="http://schemas.microsoft.com/office/drawing/2014/main" val="3932020666"/>
                    </a:ext>
                  </a:extLst>
                </a:gridCol>
              </a:tblGrid>
              <a:tr h="378201">
                <a:tc>
                  <a:txBody>
                    <a:bodyPr/>
                    <a:lstStyle/>
                    <a:p>
                      <a:pPr algn="l" fontAlgn="b">
                        <a:buNone/>
                      </a:pPr>
                      <a:r>
                        <a:rPr lang="en-US" sz="1200" b="1" i="0" u="none" strike="noStrike" dirty="0">
                          <a:solidFill>
                            <a:srgbClr val="000000"/>
                          </a:solidFill>
                          <a:effectLst/>
                          <a:latin typeface="Aptos Narrow" panose="020B0004020202020204" pitchFamily="34" charset="0"/>
                        </a:rPr>
                        <a:t>Change Type</a:t>
                      </a:r>
                    </a:p>
                  </a:txBody>
                  <a:tcPr marL="7403" marR="7403" marT="7403" marB="0" anchor="b"/>
                </a:tc>
                <a:tc>
                  <a:txBody>
                    <a:bodyPr/>
                    <a:lstStyle/>
                    <a:p>
                      <a:pPr algn="l" fontAlgn="b">
                        <a:buNone/>
                      </a:pPr>
                      <a:r>
                        <a:rPr lang="en-US" sz="1200" b="1" i="0" u="none" strike="noStrike" dirty="0">
                          <a:solidFill>
                            <a:srgbClr val="000000"/>
                          </a:solidFill>
                          <a:effectLst/>
                          <a:latin typeface="Aptos Narrow" panose="020B0004020202020204" pitchFamily="34" charset="0"/>
                        </a:rPr>
                        <a:t>Product Name</a:t>
                      </a:r>
                    </a:p>
                  </a:txBody>
                  <a:tcPr marL="7403" marR="7403" marT="7403" marB="0" anchor="b"/>
                </a:tc>
                <a:tc>
                  <a:txBody>
                    <a:bodyPr/>
                    <a:lstStyle/>
                    <a:p>
                      <a:pPr algn="l" fontAlgn="b"/>
                      <a:r>
                        <a:rPr lang="en-US" sz="1200" b="1" u="sng" strike="noStrike" dirty="0">
                          <a:effectLst/>
                          <a:latin typeface="Segoe UI" panose="020B0502040204020203" pitchFamily="34" charset="0"/>
                          <a:cs typeface="Segoe UI" panose="020B0502040204020203" pitchFamily="34" charset="0"/>
                        </a:rPr>
                        <a:t>EMIL ID</a:t>
                      </a:r>
                      <a:endParaRPr lang="en-US" sz="1200" b="1" i="0" u="sng" strike="noStrike" dirty="0">
                        <a:solidFill>
                          <a:srgbClr val="000000"/>
                        </a:solidFill>
                        <a:effectLst/>
                        <a:latin typeface="Segoe UI" panose="020B0502040204020203" pitchFamily="34" charset="0"/>
                        <a:cs typeface="Segoe UI" panose="020B0502040204020203" pitchFamily="34" charset="0"/>
                      </a:endParaRPr>
                    </a:p>
                  </a:txBody>
                  <a:tcPr marL="7403" marR="7403" marT="7403" marB="0" anchor="b"/>
                </a:tc>
                <a:tc>
                  <a:txBody>
                    <a:bodyPr/>
                    <a:lstStyle/>
                    <a:p>
                      <a:pPr algn="l" fontAlgn="b">
                        <a:buNone/>
                      </a:pPr>
                      <a:r>
                        <a:rPr lang="en-US" sz="1200" b="1" i="0" u="sng" strike="noStrike" dirty="0">
                          <a:solidFill>
                            <a:srgbClr val="000000"/>
                          </a:solidFill>
                          <a:effectLst/>
                          <a:latin typeface="Aptos Narrow" panose="020B0004020202020204" pitchFamily="34" charset="0"/>
                        </a:rPr>
                        <a:t>RPT ID</a:t>
                      </a:r>
                    </a:p>
                  </a:txBody>
                  <a:tcPr marL="7403" marR="7403" marT="7403" marB="0" anchor="b"/>
                </a:tc>
                <a:tc>
                  <a:txBody>
                    <a:bodyPr/>
                    <a:lstStyle/>
                    <a:p>
                      <a:pPr algn="l" fontAlgn="b">
                        <a:buNone/>
                      </a:pPr>
                      <a:r>
                        <a:rPr lang="en-US" sz="1200" b="1" i="0" u="sng" strike="noStrike" dirty="0">
                          <a:solidFill>
                            <a:srgbClr val="000000"/>
                          </a:solidFill>
                          <a:effectLst/>
                          <a:latin typeface="Aptos Narrow" panose="020B0004020202020204" pitchFamily="34" charset="0"/>
                        </a:rPr>
                        <a:t>Data Class</a:t>
                      </a:r>
                    </a:p>
                  </a:txBody>
                  <a:tcPr marL="7403" marR="7403" marT="7403" marB="0" anchor="b"/>
                </a:tc>
                <a:tc>
                  <a:txBody>
                    <a:bodyPr/>
                    <a:lstStyle/>
                    <a:p>
                      <a:pPr algn="l" fontAlgn="b">
                        <a:buNone/>
                      </a:pPr>
                      <a:r>
                        <a:rPr lang="en-US" sz="1200" b="1" i="0" u="sng" strike="noStrike" dirty="0">
                          <a:solidFill>
                            <a:srgbClr val="000000"/>
                          </a:solidFill>
                          <a:effectLst/>
                          <a:latin typeface="Aptos Narrow" panose="020B0004020202020204" pitchFamily="34" charset="0"/>
                        </a:rPr>
                        <a:t>Frequency</a:t>
                      </a:r>
                    </a:p>
                  </a:txBody>
                  <a:tcPr marL="7403" marR="7403" marT="7403" marB="0" anchor="b"/>
                </a:tc>
                <a:extLst>
                  <a:ext uri="{0D108BD9-81ED-4DB2-BD59-A6C34878D82A}">
                    <a16:rowId xmlns:a16="http://schemas.microsoft.com/office/drawing/2014/main" val="3111379905"/>
                  </a:ext>
                </a:extLst>
              </a:tr>
              <a:tr h="378201">
                <a:tc>
                  <a:txBody>
                    <a:bodyPr/>
                    <a:lstStyle/>
                    <a:p>
                      <a:pPr algn="l" fontAlgn="b">
                        <a:buNone/>
                      </a:pPr>
                      <a:r>
                        <a:rPr lang="en-US" sz="1200" b="0" i="0" u="none" strike="noStrike" dirty="0">
                          <a:solidFill>
                            <a:srgbClr val="000000"/>
                          </a:solidFill>
                          <a:effectLst/>
                          <a:latin typeface="Aptos Narrow" panose="020B0004020202020204" pitchFamily="34" charset="0"/>
                        </a:rPr>
                        <a:t>NEW</a:t>
                      </a:r>
                    </a:p>
                  </a:txBody>
                  <a:tcPr marL="7403" marR="7403" marT="7403" marB="0" anchor="b"/>
                </a:tc>
                <a:tc>
                  <a:txBody>
                    <a:bodyPr/>
                    <a:lstStyle/>
                    <a:p>
                      <a:pPr algn="l" fontAlgn="b">
                        <a:buNone/>
                      </a:pPr>
                      <a:r>
                        <a:rPr lang="en-US" sz="1200" u="none" strike="noStrike" dirty="0">
                          <a:effectLst/>
                        </a:rPr>
                        <a:t>Monthly ESR Energy Deployment Performance Report</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a:effectLst/>
                        </a:rPr>
                        <a:t>NP8-505-ER</a:t>
                      </a:r>
                      <a:endParaRPr lang="en-US" sz="1200" b="0" i="0" u="none" strike="noStrike">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dirty="0">
                          <a:effectLst/>
                        </a:rPr>
                        <a:t>26622</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a:solidFill>
                            <a:srgbClr val="000000"/>
                          </a:solidFill>
                          <a:effectLst/>
                          <a:latin typeface="Aptos Narrow" panose="020B0004020202020204" pitchFamily="34" charset="0"/>
                        </a:rPr>
                        <a:t>Certified</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Monthly</a:t>
                      </a:r>
                    </a:p>
                  </a:txBody>
                  <a:tcPr marL="7403" marR="7403" marT="7403" marB="0" anchor="b"/>
                </a:tc>
                <a:extLst>
                  <a:ext uri="{0D108BD9-81ED-4DB2-BD59-A6C34878D82A}">
                    <a16:rowId xmlns:a16="http://schemas.microsoft.com/office/drawing/2014/main" val="92254252"/>
                  </a:ext>
                </a:extLst>
              </a:tr>
              <a:tr h="3782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NEW</a:t>
                      </a:r>
                    </a:p>
                  </a:txBody>
                  <a:tcPr marL="7403" marR="7403" marT="7403" marB="0" anchor="b"/>
                </a:tc>
                <a:tc>
                  <a:txBody>
                    <a:bodyPr/>
                    <a:lstStyle/>
                    <a:p>
                      <a:pPr algn="l" fontAlgn="b">
                        <a:buNone/>
                      </a:pPr>
                      <a:r>
                        <a:rPr lang="en-US" sz="1200" u="none" strike="noStrike" dirty="0">
                          <a:effectLst/>
                        </a:rPr>
                        <a:t>Monthly Ancillary Service Deployment Factors</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a:effectLst/>
                        </a:rPr>
                        <a:t>NP5-520-ER</a:t>
                      </a:r>
                      <a:endParaRPr lang="en-US" sz="1200" b="0" i="0" u="none" strike="noStrike">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dirty="0">
                          <a:effectLst/>
                        </a:rPr>
                        <a:t>25822</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Public</a:t>
                      </a: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Monthly</a:t>
                      </a:r>
                    </a:p>
                  </a:txBody>
                  <a:tcPr marL="7403" marR="7403" marT="7403" marB="0" anchor="b"/>
                </a:tc>
                <a:extLst>
                  <a:ext uri="{0D108BD9-81ED-4DB2-BD59-A6C34878D82A}">
                    <a16:rowId xmlns:a16="http://schemas.microsoft.com/office/drawing/2014/main" val="1295411759"/>
                  </a:ext>
                </a:extLst>
              </a:tr>
              <a:tr h="3782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NEW</a:t>
                      </a:r>
                    </a:p>
                  </a:txBody>
                  <a:tcPr marL="7403" marR="7403" marT="7403" marB="0" anchor="b"/>
                </a:tc>
                <a:tc>
                  <a:txBody>
                    <a:bodyPr/>
                    <a:lstStyle/>
                    <a:p>
                      <a:pPr algn="l" fontAlgn="b">
                        <a:buNone/>
                      </a:pPr>
                      <a:r>
                        <a:rPr lang="en-US" sz="1200" u="none" strike="noStrike" dirty="0">
                          <a:effectLst/>
                        </a:rPr>
                        <a:t>Historical Total Capability of Resources Available to Provide Ancillary Services by SCED Interval</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a:effectLst/>
                        </a:rPr>
                        <a:t>NP6-794-ER</a:t>
                      </a:r>
                      <a:endParaRPr lang="en-US" sz="1200" b="0" i="0" u="none" strike="noStrike">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dirty="0">
                          <a:effectLst/>
                        </a:rPr>
                        <a:t>25568</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Public</a:t>
                      </a: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Weekly</a:t>
                      </a:r>
                    </a:p>
                  </a:txBody>
                  <a:tcPr marL="7403" marR="7403" marT="7403" marB="0" anchor="b"/>
                </a:tc>
                <a:extLst>
                  <a:ext uri="{0D108BD9-81ED-4DB2-BD59-A6C34878D82A}">
                    <a16:rowId xmlns:a16="http://schemas.microsoft.com/office/drawing/2014/main" val="2623666067"/>
                  </a:ext>
                </a:extLst>
              </a:tr>
              <a:tr h="3782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NEW</a:t>
                      </a:r>
                    </a:p>
                  </a:txBody>
                  <a:tcPr marL="7403" marR="7403" marT="7403" marB="0" anchor="b"/>
                </a:tc>
                <a:tc>
                  <a:txBody>
                    <a:bodyPr/>
                    <a:lstStyle/>
                    <a:p>
                      <a:pPr algn="l" fontAlgn="b">
                        <a:buNone/>
                      </a:pPr>
                      <a:r>
                        <a:rPr lang="en-US" sz="1200" u="none" strike="noStrike" dirty="0">
                          <a:effectLst/>
                        </a:rPr>
                        <a:t>Historical RTM Clearing Prices for Capacity by SCED Interval </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a:effectLst/>
                        </a:rPr>
                        <a:t>NP6-795-ER</a:t>
                      </a:r>
                      <a:endParaRPr lang="en-US" sz="1200" b="0" i="0" u="none" strike="noStrike">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dirty="0">
                          <a:effectLst/>
                        </a:rPr>
                        <a:t>25569</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Public</a:t>
                      </a: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Weekly</a:t>
                      </a:r>
                    </a:p>
                  </a:txBody>
                  <a:tcPr marL="7403" marR="7403" marT="7403" marB="0" anchor="b"/>
                </a:tc>
                <a:extLst>
                  <a:ext uri="{0D108BD9-81ED-4DB2-BD59-A6C34878D82A}">
                    <a16:rowId xmlns:a16="http://schemas.microsoft.com/office/drawing/2014/main" val="2564224126"/>
                  </a:ext>
                </a:extLst>
              </a:tr>
              <a:tr h="378201">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NEW</a:t>
                      </a:r>
                    </a:p>
                  </a:txBody>
                  <a:tcPr marL="7403" marR="7403" marT="7403" marB="0" anchor="b"/>
                </a:tc>
                <a:tc>
                  <a:txBody>
                    <a:bodyPr/>
                    <a:lstStyle/>
                    <a:p>
                      <a:pPr algn="l" fontAlgn="b">
                        <a:buNone/>
                      </a:pPr>
                      <a:r>
                        <a:rPr lang="en-US" sz="1200" u="none" strike="noStrike" dirty="0">
                          <a:effectLst/>
                        </a:rPr>
                        <a:t>Historical RTM Clearing Prices for Capacity by 15-Minute Settlement Interval</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a:effectLst/>
                        </a:rPr>
                        <a:t>NP6-796-ER</a:t>
                      </a:r>
                      <a:endParaRPr lang="en-US" sz="1200" b="0" i="0" u="none" strike="noStrike">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u="none" strike="noStrike" dirty="0">
                          <a:effectLst/>
                        </a:rPr>
                        <a:t>25570</a:t>
                      </a:r>
                      <a:endParaRPr lang="en-US" sz="1200" b="0" i="0" u="none" strike="noStrike" dirty="0">
                        <a:solidFill>
                          <a:srgbClr val="000000"/>
                        </a:solidFill>
                        <a:effectLst/>
                        <a:latin typeface="Aptos Narrow" panose="020B0004020202020204" pitchFamily="34" charset="0"/>
                      </a:endParaRP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Public</a:t>
                      </a:r>
                    </a:p>
                  </a:txBody>
                  <a:tcPr marL="7403" marR="7403" marT="7403"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Weekly</a:t>
                      </a:r>
                    </a:p>
                  </a:txBody>
                  <a:tcPr marL="7403" marR="7403" marT="7403" marB="0" anchor="b"/>
                </a:tc>
                <a:extLst>
                  <a:ext uri="{0D108BD9-81ED-4DB2-BD59-A6C34878D82A}">
                    <a16:rowId xmlns:a16="http://schemas.microsoft.com/office/drawing/2014/main" val="2548609861"/>
                  </a:ext>
                </a:extLst>
              </a:tr>
            </a:tbl>
          </a:graphicData>
        </a:graphic>
      </p:graphicFrame>
    </p:spTree>
    <p:extLst>
      <p:ext uri="{BB962C8B-B14F-4D97-AF65-F5344CB8AC3E}">
        <p14:creationId xmlns:p14="http://schemas.microsoft.com/office/powerpoint/2010/main" val="1300248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663E37-E08E-43C4-88BC-65E797C6FF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AF1A5-B5D3-B5DD-6C2D-EB0EA16F1C12}"/>
              </a:ext>
            </a:extLst>
          </p:cNvPr>
          <p:cNvSpPr>
            <a:spLocks noGrp="1"/>
          </p:cNvSpPr>
          <p:nvPr>
            <p:ph type="title"/>
          </p:nvPr>
        </p:nvSpPr>
        <p:spPr>
          <a:xfrm>
            <a:off x="381000" y="243682"/>
            <a:ext cx="8458200" cy="694285"/>
          </a:xfrm>
        </p:spPr>
        <p:txBody>
          <a:bodyPr/>
          <a:lstStyle/>
          <a:p>
            <a:r>
              <a:rPr lang="en-US" dirty="0"/>
              <a:t>RTC Report Information: Renames &amp; Break Outs</a:t>
            </a:r>
          </a:p>
        </p:txBody>
      </p:sp>
      <p:sp>
        <p:nvSpPr>
          <p:cNvPr id="3" name="Content Placeholder 2">
            <a:extLst>
              <a:ext uri="{FF2B5EF4-FFF2-40B4-BE49-F238E27FC236}">
                <a16:creationId xmlns:a16="http://schemas.microsoft.com/office/drawing/2014/main" id="{13B3B7DC-2979-F16B-A895-D8A4F2F3E5E8}"/>
              </a:ext>
            </a:extLst>
          </p:cNvPr>
          <p:cNvSpPr>
            <a:spLocks noGrp="1"/>
          </p:cNvSpPr>
          <p:nvPr>
            <p:ph idx="1"/>
          </p:nvPr>
        </p:nvSpPr>
        <p:spPr>
          <a:xfrm>
            <a:off x="228600" y="855981"/>
            <a:ext cx="8648700" cy="5392001"/>
          </a:xfrm>
        </p:spPr>
        <p:txBody>
          <a:bodyPr/>
          <a:lstStyle/>
          <a:p>
            <a:pPr marL="0" indent="0">
              <a:buNone/>
            </a:pPr>
            <a:r>
              <a:rPr lang="en-US" sz="1600" dirty="0">
                <a:effectLst/>
                <a:latin typeface="Segoe UI" panose="020B0502040204020203" pitchFamily="34" charset="0"/>
                <a:ea typeface="Calibri" panose="020F0502020204030204" pitchFamily="34" charset="0"/>
              </a:rPr>
              <a:t>The following reports are listed here for quick reference of name changes – they will also be </a:t>
            </a:r>
            <a:r>
              <a:rPr lang="en-US" sz="1600">
                <a:effectLst/>
                <a:latin typeface="Segoe UI" panose="020B0502040204020203" pitchFamily="34" charset="0"/>
                <a:ea typeface="Calibri" panose="020F0502020204030204" pitchFamily="34" charset="0"/>
              </a:rPr>
              <a:t>listed under </a:t>
            </a:r>
            <a:r>
              <a:rPr lang="en-US" sz="1600" dirty="0">
                <a:effectLst/>
                <a:latin typeface="Segoe UI" panose="020B0502040204020203" pitchFamily="34" charset="0"/>
                <a:ea typeface="Calibri" panose="020F0502020204030204" pitchFamily="34" charset="0"/>
              </a:rPr>
              <a:t>report modifications</a:t>
            </a:r>
          </a:p>
          <a:p>
            <a:r>
              <a:rPr lang="en-US" sz="1500" dirty="0">
                <a:latin typeface="Segoe UI" panose="020B0502040204020203" pitchFamily="34" charset="0"/>
                <a:ea typeface="Calibri" panose="020F0502020204030204" pitchFamily="34" charset="0"/>
              </a:rPr>
              <a:t>Renamed Products are those that have a new name but the same EMIL ID, Report ID and general purpose</a:t>
            </a:r>
          </a:p>
          <a:p>
            <a:r>
              <a:rPr lang="en-US" sz="1500" dirty="0">
                <a:latin typeface="Segoe UI" panose="020B0502040204020203" pitchFamily="34" charset="0"/>
                <a:ea typeface="Calibri" panose="020F0502020204030204" pitchFamily="34" charset="0"/>
              </a:rPr>
              <a:t>Renames with break outs apply to disclosure reports that were previously ‘all inclusive’ or referred to only one market type within a zipped ‘Parent’ file and are now being modified to reflect the appropriate market type or to break into separate market type ‘Parent’ zip files</a:t>
            </a:r>
          </a:p>
          <a:p>
            <a:pPr marL="0" indent="0">
              <a:buNone/>
            </a:pPr>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C86286B4-133A-5841-DE52-B545D4C1BC9C}"/>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6" name="Table 5">
            <a:extLst>
              <a:ext uri="{FF2B5EF4-FFF2-40B4-BE49-F238E27FC236}">
                <a16:creationId xmlns:a16="http://schemas.microsoft.com/office/drawing/2014/main" id="{65365449-C5BD-E5ED-86C5-652F61B01D81}"/>
              </a:ext>
            </a:extLst>
          </p:cNvPr>
          <p:cNvGraphicFramePr>
            <a:graphicFrameLocks noGrp="1"/>
          </p:cNvGraphicFramePr>
          <p:nvPr>
            <p:extLst>
              <p:ext uri="{D42A27DB-BD31-4B8C-83A1-F6EECF244321}">
                <p14:modId xmlns:p14="http://schemas.microsoft.com/office/powerpoint/2010/main" val="3977886365"/>
              </p:ext>
            </p:extLst>
          </p:nvPr>
        </p:nvGraphicFramePr>
        <p:xfrm>
          <a:off x="266700" y="2895600"/>
          <a:ext cx="8610600" cy="1224915"/>
        </p:xfrm>
        <a:graphic>
          <a:graphicData uri="http://schemas.openxmlformats.org/drawingml/2006/table">
            <a:tbl>
              <a:tblPr>
                <a:tableStyleId>{5C22544A-7EE6-4342-B048-85BDC9FD1C3A}</a:tableStyleId>
              </a:tblPr>
              <a:tblGrid>
                <a:gridCol w="838200">
                  <a:extLst>
                    <a:ext uri="{9D8B030D-6E8A-4147-A177-3AD203B41FA5}">
                      <a16:colId xmlns:a16="http://schemas.microsoft.com/office/drawing/2014/main" val="752221144"/>
                    </a:ext>
                  </a:extLst>
                </a:gridCol>
                <a:gridCol w="533400">
                  <a:extLst>
                    <a:ext uri="{9D8B030D-6E8A-4147-A177-3AD203B41FA5}">
                      <a16:colId xmlns:a16="http://schemas.microsoft.com/office/drawing/2014/main" val="4146742910"/>
                    </a:ext>
                  </a:extLst>
                </a:gridCol>
                <a:gridCol w="7239000">
                  <a:extLst>
                    <a:ext uri="{9D8B030D-6E8A-4147-A177-3AD203B41FA5}">
                      <a16:colId xmlns:a16="http://schemas.microsoft.com/office/drawing/2014/main" val="1507937652"/>
                    </a:ext>
                  </a:extLst>
                </a:gridCol>
              </a:tblGrid>
              <a:tr h="190500">
                <a:tc>
                  <a:txBody>
                    <a:bodyPr/>
                    <a:lstStyle/>
                    <a:p>
                      <a:pPr algn="l" fontAlgn="b"/>
                      <a:r>
                        <a:rPr lang="en-US" sz="1100" b="1" u="sng" strike="noStrike" dirty="0">
                          <a:effectLst/>
                          <a:latin typeface="Segoe UI" panose="020B0502040204020203" pitchFamily="34" charset="0"/>
                          <a:cs typeface="Segoe UI" panose="020B0502040204020203" pitchFamily="34" charset="0"/>
                        </a:rPr>
                        <a:t>EMIL ID</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err="1">
                          <a:effectLst/>
                          <a:latin typeface="Segoe UI" panose="020B0502040204020203" pitchFamily="34" charset="0"/>
                          <a:cs typeface="Segoe UI" panose="020B0502040204020203" pitchFamily="34" charset="0"/>
                        </a:rPr>
                        <a:t>Rpt</a:t>
                      </a:r>
                      <a:r>
                        <a:rPr lang="en-US" sz="1100" b="1" u="sng" strike="noStrike" dirty="0">
                          <a:effectLst/>
                          <a:latin typeface="Segoe UI" panose="020B0502040204020203" pitchFamily="34" charset="0"/>
                          <a:cs typeface="Segoe UI" panose="020B0502040204020203" pitchFamily="34" charset="0"/>
                        </a:rPr>
                        <a:t> ID</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a:effectLst/>
                          <a:latin typeface="Segoe UI" panose="020B0502040204020203" pitchFamily="34" charset="0"/>
                          <a:cs typeface="Segoe UI" panose="020B0502040204020203" pitchFamily="34" charset="0"/>
                        </a:rPr>
                        <a:t>Product Renames</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469207073"/>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NP6-792-ER</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13231</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Historical Real-Time Price Adders by SCED Interval </a:t>
                      </a:r>
                    </a:p>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(Previously: Historical Real Time ORDC and Reliability Deployment Price Adders and Reserves)</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844004222"/>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NP6-793-ER</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13240</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Historical Real-Time Price Adders for 15-minute Settlement Interval</a:t>
                      </a:r>
                    </a:p>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(Previously: Historical Real-Time ORDC and Reliability Deployment Prices for 15-minute Settlement Interval)</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839217524"/>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NP8-385-ER</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22069</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Monthly Deployment Performance Report for Resource Specific Non-CLRs Providing Non-Spinning Reserve Service</a:t>
                      </a:r>
                    </a:p>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(Previously: Monthly Non-Spin NCLR Performance Report)</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1540631498"/>
                  </a:ext>
                </a:extLst>
              </a:tr>
            </a:tbl>
          </a:graphicData>
        </a:graphic>
      </p:graphicFrame>
      <p:graphicFrame>
        <p:nvGraphicFramePr>
          <p:cNvPr id="5" name="Table 4">
            <a:extLst>
              <a:ext uri="{FF2B5EF4-FFF2-40B4-BE49-F238E27FC236}">
                <a16:creationId xmlns:a16="http://schemas.microsoft.com/office/drawing/2014/main" id="{420F2FDA-28D1-FB48-C7A8-E9D18230E61A}"/>
              </a:ext>
            </a:extLst>
          </p:cNvPr>
          <p:cNvGraphicFramePr>
            <a:graphicFrameLocks noGrp="1"/>
          </p:cNvGraphicFramePr>
          <p:nvPr>
            <p:extLst>
              <p:ext uri="{D42A27DB-BD31-4B8C-83A1-F6EECF244321}">
                <p14:modId xmlns:p14="http://schemas.microsoft.com/office/powerpoint/2010/main" val="3335179039"/>
              </p:ext>
            </p:extLst>
          </p:nvPr>
        </p:nvGraphicFramePr>
        <p:xfrm>
          <a:off x="647700" y="4260164"/>
          <a:ext cx="7848600" cy="1983105"/>
        </p:xfrm>
        <a:graphic>
          <a:graphicData uri="http://schemas.openxmlformats.org/drawingml/2006/table">
            <a:tbl>
              <a:tblPr>
                <a:tableStyleId>{5C22544A-7EE6-4342-B048-85BDC9FD1C3A}</a:tableStyleId>
              </a:tblPr>
              <a:tblGrid>
                <a:gridCol w="1299649">
                  <a:extLst>
                    <a:ext uri="{9D8B030D-6E8A-4147-A177-3AD203B41FA5}">
                      <a16:colId xmlns:a16="http://schemas.microsoft.com/office/drawing/2014/main" val="3524577252"/>
                    </a:ext>
                  </a:extLst>
                </a:gridCol>
                <a:gridCol w="617739">
                  <a:extLst>
                    <a:ext uri="{9D8B030D-6E8A-4147-A177-3AD203B41FA5}">
                      <a16:colId xmlns:a16="http://schemas.microsoft.com/office/drawing/2014/main" val="1867231570"/>
                    </a:ext>
                  </a:extLst>
                </a:gridCol>
                <a:gridCol w="5931212">
                  <a:extLst>
                    <a:ext uri="{9D8B030D-6E8A-4147-A177-3AD203B41FA5}">
                      <a16:colId xmlns:a16="http://schemas.microsoft.com/office/drawing/2014/main" val="2314175918"/>
                    </a:ext>
                  </a:extLst>
                </a:gridCol>
              </a:tblGrid>
              <a:tr h="268605">
                <a:tc>
                  <a:txBody>
                    <a:bodyPr/>
                    <a:lstStyle/>
                    <a:p>
                      <a:pPr algn="l" fontAlgn="b"/>
                      <a:r>
                        <a:rPr lang="en-US" sz="1100" b="1" u="sng" strike="noStrike" dirty="0">
                          <a:effectLst/>
                          <a:latin typeface="Segoe UI" panose="020B0502040204020203" pitchFamily="34" charset="0"/>
                          <a:cs typeface="Segoe UI" panose="020B0502040204020203" pitchFamily="34" charset="0"/>
                        </a:rPr>
                        <a:t>EMIL ID</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err="1">
                          <a:effectLst/>
                          <a:latin typeface="Segoe UI" panose="020B0502040204020203" pitchFamily="34" charset="0"/>
                          <a:cs typeface="Segoe UI" panose="020B0502040204020203" pitchFamily="34" charset="0"/>
                        </a:rPr>
                        <a:t>Rpt</a:t>
                      </a:r>
                      <a:r>
                        <a:rPr lang="en-US" sz="1100" b="1" u="sng" strike="noStrike" dirty="0">
                          <a:effectLst/>
                          <a:latin typeface="Segoe UI" panose="020B0502040204020203" pitchFamily="34" charset="0"/>
                          <a:cs typeface="Segoe UI" panose="020B0502040204020203" pitchFamily="34" charset="0"/>
                        </a:rPr>
                        <a:t> ID</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a:effectLst/>
                          <a:latin typeface="Segoe UI" panose="020B0502040204020203" pitchFamily="34" charset="0"/>
                          <a:cs typeface="Segoe UI" panose="020B0502040204020203" pitchFamily="34" charset="0"/>
                        </a:rPr>
                        <a:t>Product Rename and Break Outs</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096868285"/>
                  </a:ext>
                </a:extLst>
              </a:tr>
              <a:tr h="190500">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NP3-911-ER</a:t>
                      </a:r>
                    </a:p>
                  </a:txBody>
                  <a:tcPr marL="9525" marR="9525" marT="9525" marB="0" anchor="b"/>
                </a:tc>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13057</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Ancillary Services Reports </a:t>
                      </a:r>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(Previous Name)</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1401168772"/>
                  </a:ext>
                </a:extLst>
              </a:tr>
              <a:tr h="190500">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NP3-911-ER</a:t>
                      </a:r>
                    </a:p>
                  </a:txBody>
                  <a:tcPr marL="9525" marR="9525" marT="9525" marB="0" anchor="b"/>
                </a:tc>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13057</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DAM Ancillary Services Reports</a:t>
                      </a:r>
                    </a:p>
                  </a:txBody>
                  <a:tcPr marL="9525" marR="9525" marT="9525" marB="0" anchor="b"/>
                </a:tc>
                <a:extLst>
                  <a:ext uri="{0D108BD9-81ED-4DB2-BD59-A6C34878D82A}">
                    <a16:rowId xmlns:a16="http://schemas.microsoft.com/office/drawing/2014/main" val="1190662884"/>
                  </a:ext>
                </a:extLst>
              </a:tr>
              <a:tr h="190500">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NP3-906-ER</a:t>
                      </a:r>
                    </a:p>
                  </a:txBody>
                  <a:tcPr marL="9525" marR="9525" marT="9525" marB="0" anchor="b"/>
                </a:tc>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25814</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SCED Ancillary Services Reports (New)</a:t>
                      </a:r>
                    </a:p>
                  </a:txBody>
                  <a:tcPr marL="9525" marR="9525" marT="9525" marB="0" anchor="b"/>
                </a:tc>
                <a:extLst>
                  <a:ext uri="{0D108BD9-81ED-4DB2-BD59-A6C34878D82A}">
                    <a16:rowId xmlns:a16="http://schemas.microsoft.com/office/drawing/2014/main" val="1588553184"/>
                  </a:ext>
                </a:extLst>
              </a:tr>
              <a:tr h="190500">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NP3-908-ER</a:t>
                      </a:r>
                    </a:p>
                  </a:txBody>
                  <a:tcPr marL="9525" marR="9525" marT="9525" marB="0" anchor="b"/>
                </a:tc>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13054</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DAM &amp; SCED Energy Curves </a:t>
                      </a:r>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(Previous Name)</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3047814608"/>
                  </a:ext>
                </a:extLst>
              </a:tr>
              <a:tr h="190500">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NP3-908-ER</a:t>
                      </a:r>
                    </a:p>
                  </a:txBody>
                  <a:tcPr marL="9525" marR="9525" marT="9525" marB="0" anchor="b"/>
                </a:tc>
                <a:tc>
                  <a:txBody>
                    <a:bodyPr/>
                    <a:lstStyle/>
                    <a:p>
                      <a:pPr marL="0" algn="l" defTabSz="914400" rtl="0" eaLnBrk="1" fontAlgn="b" latinLnBrk="0" hangingPunct="1">
                        <a:buNone/>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13054</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SCED Energy Curves</a:t>
                      </a:r>
                    </a:p>
                  </a:txBody>
                  <a:tcPr marL="9525" marR="9525" marT="9525" marB="0" anchor="b"/>
                </a:tc>
                <a:extLst>
                  <a:ext uri="{0D108BD9-81ED-4DB2-BD59-A6C34878D82A}">
                    <a16:rowId xmlns:a16="http://schemas.microsoft.com/office/drawing/2014/main" val="2370074459"/>
                  </a:ext>
                </a:extLst>
              </a:tr>
              <a:tr h="19050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u="none" strike="noStrike" kern="1200" dirty="0">
                          <a:solidFill>
                            <a:schemeClr val="dk1"/>
                          </a:solidFill>
                          <a:effectLst/>
                          <a:latin typeface="Segoe UI" panose="020B0502040204020203" pitchFamily="34" charset="0"/>
                          <a:ea typeface="+mn-ea"/>
                          <a:cs typeface="Segoe UI" panose="020B0502040204020203" pitchFamily="34" charset="0"/>
                        </a:rPr>
                        <a:t>NP3-907-ER</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25813</a:t>
                      </a:r>
                    </a:p>
                  </a:txBody>
                  <a:tcPr marL="9525" marR="9525" marT="9525" marB="0" anchor="b"/>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2-Day DAM Energy Curves</a:t>
                      </a:r>
                    </a:p>
                  </a:txBody>
                  <a:tcPr marL="9525" marR="9525" marT="9525" marB="0" anchor="b"/>
                </a:tc>
                <a:extLst>
                  <a:ext uri="{0D108BD9-81ED-4DB2-BD59-A6C34878D82A}">
                    <a16:rowId xmlns:a16="http://schemas.microsoft.com/office/drawing/2014/main" val="1142344761"/>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NP3-915-EX</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13018</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3-Day Highest Price AS Offer Selected (Previous Name)</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4037184422"/>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NP3-915-EX</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13018</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3-Day DAM Highest Price AS Offer Selected </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571601842"/>
                  </a:ext>
                </a:extLst>
              </a:tr>
              <a:tr h="190500">
                <a:tc>
                  <a:txBody>
                    <a:bodyPr/>
                    <a:lstStyle/>
                    <a:p>
                      <a:pPr algn="l" fontAlgn="b"/>
                      <a:r>
                        <a:rPr lang="en-US" sz="1100" u="none" strike="noStrike" dirty="0">
                          <a:effectLst/>
                          <a:latin typeface="Segoe UI" panose="020B0502040204020203" pitchFamily="34" charset="0"/>
                          <a:cs typeface="Segoe UI" panose="020B0502040204020203" pitchFamily="34" charset="0"/>
                        </a:rPr>
                        <a:t>NP3-314-EX</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25812</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3-Day SCED Highest Price AS Offer Selected </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928828916"/>
                  </a:ext>
                </a:extLst>
              </a:tr>
            </a:tbl>
          </a:graphicData>
        </a:graphic>
      </p:graphicFrame>
    </p:spTree>
    <p:extLst>
      <p:ext uri="{BB962C8B-B14F-4D97-AF65-F5344CB8AC3E}">
        <p14:creationId xmlns:p14="http://schemas.microsoft.com/office/powerpoint/2010/main" val="2427552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0EE6B-A67F-548B-987C-198AB4B901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58CA30-E9CE-D9E1-99B3-865F38C1108E}"/>
              </a:ext>
            </a:extLst>
          </p:cNvPr>
          <p:cNvSpPr>
            <a:spLocks noGrp="1"/>
          </p:cNvSpPr>
          <p:nvPr>
            <p:ph type="title"/>
          </p:nvPr>
        </p:nvSpPr>
        <p:spPr>
          <a:xfrm>
            <a:off x="381000" y="243682"/>
            <a:ext cx="8458200" cy="694285"/>
          </a:xfrm>
        </p:spPr>
        <p:txBody>
          <a:bodyPr/>
          <a:lstStyle/>
          <a:p>
            <a:r>
              <a:rPr lang="en-US" dirty="0"/>
              <a:t>RTC Report Information: Removals</a:t>
            </a:r>
          </a:p>
        </p:txBody>
      </p:sp>
      <p:sp>
        <p:nvSpPr>
          <p:cNvPr id="3" name="Content Placeholder 2">
            <a:extLst>
              <a:ext uri="{FF2B5EF4-FFF2-40B4-BE49-F238E27FC236}">
                <a16:creationId xmlns:a16="http://schemas.microsoft.com/office/drawing/2014/main" id="{268DC2A7-091E-D9CD-1516-1B454EE515B8}"/>
              </a:ext>
            </a:extLst>
          </p:cNvPr>
          <p:cNvSpPr>
            <a:spLocks noGrp="1"/>
          </p:cNvSpPr>
          <p:nvPr>
            <p:ph idx="1"/>
          </p:nvPr>
        </p:nvSpPr>
        <p:spPr>
          <a:xfrm>
            <a:off x="304800" y="950798"/>
            <a:ext cx="8610600" cy="4992801"/>
          </a:xfrm>
        </p:spPr>
        <p:txBody>
          <a:bodyPr/>
          <a:lstStyle/>
          <a:p>
            <a:pPr marL="0" indent="0">
              <a:buNone/>
            </a:pPr>
            <a:r>
              <a:rPr lang="en-US" sz="1800" dirty="0">
                <a:effectLst/>
                <a:latin typeface="Segoe UI" panose="020B0502040204020203" pitchFamily="34" charset="0"/>
                <a:ea typeface="Calibri" panose="020F0502020204030204" pitchFamily="34" charset="0"/>
              </a:rPr>
              <a:t>The following reports will be decommissioned with RTC</a:t>
            </a: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r>
              <a:rPr lang="en-US" sz="1800" dirty="0">
                <a:latin typeface="Segoe UI" panose="020B0502040204020203" pitchFamily="34" charset="0"/>
                <a:ea typeface="Calibri" panose="020F0502020204030204" pitchFamily="34" charset="0"/>
              </a:rPr>
              <a:t>The following ‘Child’/Output files will be removed from their ‘Parent’/zip files</a:t>
            </a:r>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206D88F1-77B9-CCFA-BD12-9D445DD0B90A}"/>
              </a:ext>
            </a:extLst>
          </p:cNvPr>
          <p:cNvSpPr>
            <a:spLocks noGrp="1"/>
          </p:cNvSpPr>
          <p:nvPr>
            <p:ph type="sldNum" sz="quarter" idx="4"/>
          </p:nvPr>
        </p:nvSpPr>
        <p:spPr/>
        <p:txBody>
          <a:bodyPr/>
          <a:lstStyle/>
          <a:p>
            <a:fld id="{1D93BD3E-1E9A-4970-A6F7-E7AC52762E0C}" type="slidenum">
              <a:rPr lang="en-US" smtClean="0"/>
              <a:pPr/>
              <a:t>5</a:t>
            </a:fld>
            <a:endParaRPr lang="en-US"/>
          </a:p>
        </p:txBody>
      </p:sp>
      <p:graphicFrame>
        <p:nvGraphicFramePr>
          <p:cNvPr id="5" name="Content Placeholder 4">
            <a:extLst>
              <a:ext uri="{FF2B5EF4-FFF2-40B4-BE49-F238E27FC236}">
                <a16:creationId xmlns:a16="http://schemas.microsoft.com/office/drawing/2014/main" id="{35AB70A7-D188-A11F-A182-AF31B7F87D8A}"/>
              </a:ext>
            </a:extLst>
          </p:cNvPr>
          <p:cNvGraphicFramePr>
            <a:graphicFrameLocks/>
          </p:cNvGraphicFramePr>
          <p:nvPr>
            <p:extLst>
              <p:ext uri="{D42A27DB-BD31-4B8C-83A1-F6EECF244321}">
                <p14:modId xmlns:p14="http://schemas.microsoft.com/office/powerpoint/2010/main" val="4134867185"/>
              </p:ext>
            </p:extLst>
          </p:nvPr>
        </p:nvGraphicFramePr>
        <p:xfrm>
          <a:off x="647699" y="1524000"/>
          <a:ext cx="6705601" cy="1377315"/>
        </p:xfrm>
        <a:graphic>
          <a:graphicData uri="http://schemas.openxmlformats.org/drawingml/2006/table">
            <a:tbl>
              <a:tblPr>
                <a:tableStyleId>{5C22544A-7EE6-4342-B048-85BDC9FD1C3A}</a:tableStyleId>
              </a:tblPr>
              <a:tblGrid>
                <a:gridCol w="924561">
                  <a:extLst>
                    <a:ext uri="{9D8B030D-6E8A-4147-A177-3AD203B41FA5}">
                      <a16:colId xmlns:a16="http://schemas.microsoft.com/office/drawing/2014/main" val="3092067992"/>
                    </a:ext>
                  </a:extLst>
                </a:gridCol>
                <a:gridCol w="568960">
                  <a:extLst>
                    <a:ext uri="{9D8B030D-6E8A-4147-A177-3AD203B41FA5}">
                      <a16:colId xmlns:a16="http://schemas.microsoft.com/office/drawing/2014/main" val="4064691450"/>
                    </a:ext>
                  </a:extLst>
                </a:gridCol>
                <a:gridCol w="5212080">
                  <a:extLst>
                    <a:ext uri="{9D8B030D-6E8A-4147-A177-3AD203B41FA5}">
                      <a16:colId xmlns:a16="http://schemas.microsoft.com/office/drawing/2014/main" val="56019910"/>
                    </a:ext>
                  </a:extLst>
                </a:gridCol>
              </a:tblGrid>
              <a:tr h="190500">
                <a:tc>
                  <a:txBody>
                    <a:bodyPr/>
                    <a:lstStyle/>
                    <a:p>
                      <a:pPr algn="l" fontAlgn="b"/>
                      <a:r>
                        <a:rPr lang="en-US" sz="1400" b="1" u="sng" strike="noStrike" dirty="0">
                          <a:effectLst/>
                          <a:latin typeface="Segoe UI" panose="020B0502040204020203" pitchFamily="34" charset="0"/>
                          <a:cs typeface="Segoe UI" panose="020B0502040204020203" pitchFamily="34" charset="0"/>
                        </a:rPr>
                        <a:t>EMIL ID</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400" b="1" u="sng" strike="noStrike" dirty="0" err="1">
                          <a:effectLst/>
                          <a:latin typeface="Segoe UI" panose="020B0502040204020203" pitchFamily="34" charset="0"/>
                          <a:cs typeface="Segoe UI" panose="020B0502040204020203" pitchFamily="34" charset="0"/>
                        </a:rPr>
                        <a:t>Rpt</a:t>
                      </a:r>
                      <a:r>
                        <a:rPr lang="en-US" sz="1400" b="1" u="sng" strike="noStrike" dirty="0">
                          <a:effectLst/>
                          <a:latin typeface="Segoe UI" panose="020B0502040204020203" pitchFamily="34" charset="0"/>
                          <a:cs typeface="Segoe UI" panose="020B0502040204020203" pitchFamily="34" charset="0"/>
                        </a:rPr>
                        <a:t> ID</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400" b="1" u="sng" strike="noStrike" dirty="0">
                          <a:effectLst/>
                          <a:latin typeface="Segoe UI" panose="020B0502040204020203" pitchFamily="34" charset="0"/>
                          <a:cs typeface="Segoe UI" panose="020B0502040204020203" pitchFamily="34" charset="0"/>
                        </a:rPr>
                        <a:t>Product Name</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1992676737"/>
                  </a:ext>
                </a:extLst>
              </a:tr>
              <a:tr h="190500">
                <a:tc>
                  <a:txBody>
                    <a:bodyPr/>
                    <a:lstStyle/>
                    <a:p>
                      <a:pPr algn="l" fontAlgn="b">
                        <a:buNone/>
                      </a:pPr>
                      <a:r>
                        <a:rPr lang="en-US" sz="1200" b="0" i="0" u="none" strike="noStrike">
                          <a:solidFill>
                            <a:srgbClr val="000000"/>
                          </a:solidFill>
                          <a:effectLst/>
                          <a:latin typeface="Aptos Narrow" panose="020B0004020202020204" pitchFamily="34" charset="0"/>
                        </a:rPr>
                        <a:t>NP3-990-EX</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15833</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60-Day SASM Disclosure Reports</a:t>
                      </a:r>
                    </a:p>
                  </a:txBody>
                  <a:tcPr marL="9525" marR="9525" marT="9525" marB="0" anchor="b"/>
                </a:tc>
                <a:extLst>
                  <a:ext uri="{0D108BD9-81ED-4DB2-BD59-A6C34878D82A}">
                    <a16:rowId xmlns:a16="http://schemas.microsoft.com/office/drawing/2014/main" val="3030003653"/>
                  </a:ext>
                </a:extLst>
              </a:tr>
              <a:tr h="190500">
                <a:tc>
                  <a:txBody>
                    <a:bodyPr/>
                    <a:lstStyle/>
                    <a:p>
                      <a:pPr algn="l" fontAlgn="b">
                        <a:buNone/>
                      </a:pPr>
                      <a:r>
                        <a:rPr lang="en-US" sz="1200" b="0" i="0" u="none" strike="noStrike">
                          <a:solidFill>
                            <a:srgbClr val="000000"/>
                          </a:solidFill>
                          <a:effectLst/>
                          <a:latin typeface="Aptos Narrow" panose="020B0004020202020204" pitchFamily="34" charset="0"/>
                        </a:rPr>
                        <a:t>NP8-117-ER</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23353</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ERCOT Contingency Reserve Service Performance Report for Generators and CLRs</a:t>
                      </a:r>
                    </a:p>
                  </a:txBody>
                  <a:tcPr marL="9525" marR="9525" marT="9525" marB="0" anchor="b"/>
                </a:tc>
                <a:extLst>
                  <a:ext uri="{0D108BD9-81ED-4DB2-BD59-A6C34878D82A}">
                    <a16:rowId xmlns:a16="http://schemas.microsoft.com/office/drawing/2014/main" val="2452756252"/>
                  </a:ext>
                </a:extLst>
              </a:tr>
              <a:tr h="190500">
                <a:tc>
                  <a:txBody>
                    <a:bodyPr/>
                    <a:lstStyle/>
                    <a:p>
                      <a:pPr algn="l" fontAlgn="b">
                        <a:buNone/>
                      </a:pPr>
                      <a:r>
                        <a:rPr lang="en-US" sz="1200" b="0" i="0" u="none" strike="noStrike">
                          <a:solidFill>
                            <a:srgbClr val="000000"/>
                          </a:solidFill>
                          <a:effectLst/>
                          <a:latin typeface="Aptos Narrow" panose="020B0004020202020204" pitchFamily="34" charset="0"/>
                        </a:rPr>
                        <a:t>NP6-576-ER </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13233</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LOLP Distribution by Season and TOD Block</a:t>
                      </a:r>
                    </a:p>
                  </a:txBody>
                  <a:tcPr marL="9525" marR="9525" marT="9525" marB="0" anchor="b"/>
                </a:tc>
                <a:extLst>
                  <a:ext uri="{0D108BD9-81ED-4DB2-BD59-A6C34878D82A}">
                    <a16:rowId xmlns:a16="http://schemas.microsoft.com/office/drawing/2014/main" val="2697720936"/>
                  </a:ext>
                </a:extLst>
              </a:tr>
              <a:tr h="188595">
                <a:tc>
                  <a:txBody>
                    <a:bodyPr/>
                    <a:lstStyle/>
                    <a:p>
                      <a:pPr algn="l" fontAlgn="b">
                        <a:buNone/>
                      </a:pPr>
                      <a:r>
                        <a:rPr lang="en-US" sz="1200" b="0" i="0" u="none" strike="noStrike">
                          <a:solidFill>
                            <a:srgbClr val="000000"/>
                          </a:solidFill>
                          <a:effectLst/>
                          <a:latin typeface="Aptos Narrow" panose="020B0004020202020204" pitchFamily="34" charset="0"/>
                        </a:rPr>
                        <a:t>NP8-141</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10051</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Monthly Summary Resource Ancillary Service Supply Insufficiency at 14:30</a:t>
                      </a:r>
                    </a:p>
                  </a:txBody>
                  <a:tcPr marL="9525" marR="9525" marT="9525" marB="0" anchor="b"/>
                </a:tc>
                <a:extLst>
                  <a:ext uri="{0D108BD9-81ED-4DB2-BD59-A6C34878D82A}">
                    <a16:rowId xmlns:a16="http://schemas.microsoft.com/office/drawing/2014/main" val="2590993327"/>
                  </a:ext>
                </a:extLst>
              </a:tr>
              <a:tr h="190500">
                <a:tc>
                  <a:txBody>
                    <a:bodyPr/>
                    <a:lstStyle/>
                    <a:p>
                      <a:pPr algn="l" fontAlgn="b">
                        <a:buNone/>
                      </a:pPr>
                      <a:r>
                        <a:rPr lang="en-US" sz="1200" b="0" i="0" u="none" strike="noStrike">
                          <a:solidFill>
                            <a:srgbClr val="000000"/>
                          </a:solidFill>
                          <a:effectLst/>
                          <a:latin typeface="Aptos Narrow" panose="020B0004020202020204" pitchFamily="34" charset="0"/>
                        </a:rPr>
                        <a:t>NP8-140</a:t>
                      </a:r>
                    </a:p>
                  </a:txBody>
                  <a:tcPr marL="9525" marR="9525" marT="9525" marB="0" anchor="b"/>
                </a:tc>
                <a:tc>
                  <a:txBody>
                    <a:bodyPr/>
                    <a:lstStyle/>
                    <a:p>
                      <a:pPr algn="l" fontAlgn="b">
                        <a:buNone/>
                      </a:pPr>
                      <a:r>
                        <a:rPr lang="en-US" sz="1200" b="0" i="0" u="none" strike="noStrike">
                          <a:solidFill>
                            <a:srgbClr val="000000"/>
                          </a:solidFill>
                          <a:effectLst/>
                          <a:latin typeface="Aptos Narrow" panose="020B0004020202020204" pitchFamily="34" charset="0"/>
                        </a:rPr>
                        <a:t>10044</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Monthly Summary of Ancillary Service Supply Responsibility Failure</a:t>
                      </a:r>
                    </a:p>
                  </a:txBody>
                  <a:tcPr marL="9525" marR="9525" marT="9525" marB="0" anchor="b"/>
                </a:tc>
                <a:extLst>
                  <a:ext uri="{0D108BD9-81ED-4DB2-BD59-A6C34878D82A}">
                    <a16:rowId xmlns:a16="http://schemas.microsoft.com/office/drawing/2014/main" val="1472804466"/>
                  </a:ext>
                </a:extLst>
              </a:tr>
              <a:tr h="190500">
                <a:tc>
                  <a:txBody>
                    <a:bodyPr/>
                    <a:lstStyle/>
                    <a:p>
                      <a:pPr algn="l" fontAlgn="b">
                        <a:buNone/>
                      </a:pPr>
                      <a:r>
                        <a:rPr lang="en-US" sz="1200" b="0" i="0" u="none" strike="noStrike" dirty="0">
                          <a:solidFill>
                            <a:srgbClr val="000000"/>
                          </a:solidFill>
                          <a:effectLst/>
                          <a:latin typeface="Aptos Narrow" panose="020B0004020202020204" pitchFamily="34" charset="0"/>
                        </a:rPr>
                        <a:t>NP8-541-ER</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11027</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Responsive Reserve Performance Report for Generators and CLRs</a:t>
                      </a:r>
                    </a:p>
                  </a:txBody>
                  <a:tcPr marL="9525" marR="9525" marT="9525" marB="0" anchor="b"/>
                </a:tc>
                <a:extLst>
                  <a:ext uri="{0D108BD9-81ED-4DB2-BD59-A6C34878D82A}">
                    <a16:rowId xmlns:a16="http://schemas.microsoft.com/office/drawing/2014/main" val="1986521969"/>
                  </a:ext>
                </a:extLst>
              </a:tr>
            </a:tbl>
          </a:graphicData>
        </a:graphic>
      </p:graphicFrame>
      <p:graphicFrame>
        <p:nvGraphicFramePr>
          <p:cNvPr id="6" name="Table 5">
            <a:extLst>
              <a:ext uri="{FF2B5EF4-FFF2-40B4-BE49-F238E27FC236}">
                <a16:creationId xmlns:a16="http://schemas.microsoft.com/office/drawing/2014/main" id="{5099310F-2E98-CBBE-3D72-E80DF8C4254A}"/>
              </a:ext>
            </a:extLst>
          </p:cNvPr>
          <p:cNvGraphicFramePr>
            <a:graphicFrameLocks noGrp="1"/>
          </p:cNvGraphicFramePr>
          <p:nvPr>
            <p:extLst>
              <p:ext uri="{D42A27DB-BD31-4B8C-83A1-F6EECF244321}">
                <p14:modId xmlns:p14="http://schemas.microsoft.com/office/powerpoint/2010/main" val="3744430869"/>
              </p:ext>
            </p:extLst>
          </p:nvPr>
        </p:nvGraphicFramePr>
        <p:xfrm>
          <a:off x="647699" y="3733800"/>
          <a:ext cx="7848601" cy="992505"/>
        </p:xfrm>
        <a:graphic>
          <a:graphicData uri="http://schemas.openxmlformats.org/drawingml/2006/table">
            <a:tbl>
              <a:tblPr>
                <a:tableStyleId>{5C22544A-7EE6-4342-B048-85BDC9FD1C3A}</a:tableStyleId>
              </a:tblPr>
              <a:tblGrid>
                <a:gridCol w="792061">
                  <a:extLst>
                    <a:ext uri="{9D8B030D-6E8A-4147-A177-3AD203B41FA5}">
                      <a16:colId xmlns:a16="http://schemas.microsoft.com/office/drawing/2014/main" val="3996875680"/>
                    </a:ext>
                  </a:extLst>
                </a:gridCol>
                <a:gridCol w="648050">
                  <a:extLst>
                    <a:ext uri="{9D8B030D-6E8A-4147-A177-3AD203B41FA5}">
                      <a16:colId xmlns:a16="http://schemas.microsoft.com/office/drawing/2014/main" val="2444954930"/>
                    </a:ext>
                  </a:extLst>
                </a:gridCol>
                <a:gridCol w="6408490">
                  <a:extLst>
                    <a:ext uri="{9D8B030D-6E8A-4147-A177-3AD203B41FA5}">
                      <a16:colId xmlns:a16="http://schemas.microsoft.com/office/drawing/2014/main" val="977753801"/>
                    </a:ext>
                  </a:extLst>
                </a:gridCol>
              </a:tblGrid>
              <a:tr h="190500">
                <a:tc>
                  <a:txBody>
                    <a:bodyPr/>
                    <a:lstStyle/>
                    <a:p>
                      <a:pPr algn="l" fontAlgn="b"/>
                      <a:r>
                        <a:rPr lang="en-US" sz="1400" b="1" u="sng" strike="noStrike" dirty="0">
                          <a:effectLst/>
                          <a:latin typeface="Segoe UI" panose="020B0502040204020203" pitchFamily="34" charset="0"/>
                          <a:cs typeface="Segoe UI" panose="020B0502040204020203" pitchFamily="34" charset="0"/>
                        </a:rPr>
                        <a:t>EMIL ID</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400" b="1" u="sng" strike="noStrike" dirty="0" err="1">
                          <a:effectLst/>
                          <a:latin typeface="Segoe UI" panose="020B0502040204020203" pitchFamily="34" charset="0"/>
                          <a:cs typeface="Segoe UI" panose="020B0502040204020203" pitchFamily="34" charset="0"/>
                        </a:rPr>
                        <a:t>Rpt</a:t>
                      </a:r>
                      <a:r>
                        <a:rPr lang="en-US" sz="1400" b="1" u="sng" strike="noStrike" dirty="0">
                          <a:effectLst/>
                          <a:latin typeface="Segoe UI" panose="020B0502040204020203" pitchFamily="34" charset="0"/>
                          <a:cs typeface="Segoe UI" panose="020B0502040204020203" pitchFamily="34" charset="0"/>
                        </a:rPr>
                        <a:t> ID</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400" b="1" u="sng" strike="noStrike" dirty="0">
                          <a:effectLst/>
                          <a:latin typeface="Segoe UI" panose="020B0502040204020203" pitchFamily="34" charset="0"/>
                          <a:cs typeface="Segoe UI" panose="020B0502040204020203" pitchFamily="34" charset="0"/>
                        </a:rPr>
                        <a:t>Product Name</a:t>
                      </a:r>
                      <a:endParaRPr lang="en-US" sz="14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1660111023"/>
                  </a:ext>
                </a:extLst>
              </a:tr>
              <a:tr h="190500">
                <a:tc>
                  <a:txBody>
                    <a:bodyPr/>
                    <a:lstStyle/>
                    <a:p>
                      <a:pPr algn="l" fontAlgn="b">
                        <a:buNone/>
                      </a:pPr>
                      <a:r>
                        <a:rPr lang="en-US" sz="1200" b="0" i="0" u="none" strike="noStrike" dirty="0">
                          <a:solidFill>
                            <a:srgbClr val="000000"/>
                          </a:solidFill>
                          <a:effectLst/>
                          <a:latin typeface="Aptos Narrow" panose="020B0004020202020204" pitchFamily="34" charset="0"/>
                        </a:rPr>
                        <a:t>NP3-911-ER</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13057</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2-Day DAM Ancillary Services Reports</a:t>
                      </a:r>
                    </a:p>
                  </a:txBody>
                  <a:tcPr marL="9525" marR="9525" marT="9525" marB="0" anchor="b"/>
                </a:tc>
                <a:extLst>
                  <a:ext uri="{0D108BD9-81ED-4DB2-BD59-A6C34878D82A}">
                    <a16:rowId xmlns:a16="http://schemas.microsoft.com/office/drawing/2014/main" val="3740353812"/>
                  </a:ext>
                </a:extLst>
              </a:tr>
              <a:tr h="190500">
                <a:tc>
                  <a:txBody>
                    <a:bodyPr/>
                    <a:lstStyle/>
                    <a:p>
                      <a:pPr algn="l" fontAlgn="b">
                        <a:buNone/>
                      </a:pPr>
                      <a:endParaRPr lang="en-US" sz="12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endParaRPr lang="en-US" sz="12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2-Day Aggregate AS Offers - Remove OFFEC, OFFNS, ONNS output files</a:t>
                      </a:r>
                    </a:p>
                  </a:txBody>
                  <a:tcPr marL="9525" marR="9525" marT="9525" marB="0" anchor="b"/>
                </a:tc>
                <a:extLst>
                  <a:ext uri="{0D108BD9-81ED-4DB2-BD59-A6C34878D82A}">
                    <a16:rowId xmlns:a16="http://schemas.microsoft.com/office/drawing/2014/main" val="2384763659"/>
                  </a:ext>
                </a:extLst>
              </a:tr>
              <a:tr h="19050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NP3-910-ER </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13056</a:t>
                      </a: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2-Day Real Time Gen and Load Data Reports</a:t>
                      </a:r>
                    </a:p>
                  </a:txBody>
                  <a:tcPr marL="9525" marR="9525" marT="9525" marB="0" anchor="b"/>
                </a:tc>
                <a:extLst>
                  <a:ext uri="{0D108BD9-81ED-4DB2-BD59-A6C34878D82A}">
                    <a16:rowId xmlns:a16="http://schemas.microsoft.com/office/drawing/2014/main" val="4104145075"/>
                  </a:ext>
                </a:extLst>
              </a:tr>
              <a:tr h="188595">
                <a:tc>
                  <a:txBody>
                    <a:bodyPr/>
                    <a:lstStyle/>
                    <a:p>
                      <a:pPr algn="l" fontAlgn="b">
                        <a:buNone/>
                      </a:pPr>
                      <a:endParaRPr lang="en-US" sz="12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endParaRPr lang="en-US" sz="1200" b="0" i="0" u="none" strike="noStrike" dirty="0">
                        <a:solidFill>
                          <a:srgbClr val="000000"/>
                        </a:solidFill>
                        <a:effectLst/>
                        <a:latin typeface="Aptos Narrow" panose="020B0004020202020204" pitchFamily="34" charset="0"/>
                      </a:endParaRPr>
                    </a:p>
                  </a:txBody>
                  <a:tcPr marL="9525" marR="9525" marT="9525" marB="0" anchor="b"/>
                </a:tc>
                <a:tc>
                  <a:txBody>
                    <a:bodyPr/>
                    <a:lstStyle/>
                    <a:p>
                      <a:pPr algn="l" fontAlgn="b">
                        <a:buNone/>
                      </a:pPr>
                      <a:r>
                        <a:rPr lang="en-US" sz="1200" b="0" i="0" u="none" strike="noStrike" dirty="0">
                          <a:solidFill>
                            <a:srgbClr val="000000"/>
                          </a:solidFill>
                          <a:effectLst/>
                          <a:latin typeface="Aptos Narrow" panose="020B0004020202020204" pitchFamily="34" charset="0"/>
                        </a:rPr>
                        <a:t>2-Day Aggregate Dynamically Scheduled Resources and Loads – Remove 2d_Agg_DSR_Loads output file</a:t>
                      </a:r>
                    </a:p>
                  </a:txBody>
                  <a:tcPr marL="9525" marR="9525" marT="9525" marB="0" anchor="b"/>
                </a:tc>
                <a:extLst>
                  <a:ext uri="{0D108BD9-81ED-4DB2-BD59-A6C34878D82A}">
                    <a16:rowId xmlns:a16="http://schemas.microsoft.com/office/drawing/2014/main" val="3506415737"/>
                  </a:ext>
                </a:extLst>
              </a:tr>
            </a:tbl>
          </a:graphicData>
        </a:graphic>
      </p:graphicFrame>
    </p:spTree>
    <p:extLst>
      <p:ext uri="{BB962C8B-B14F-4D97-AF65-F5344CB8AC3E}">
        <p14:creationId xmlns:p14="http://schemas.microsoft.com/office/powerpoint/2010/main" val="430255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6CEC9-FCCE-8363-DF3A-8BA21CD28C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5E02B9-8DC2-5D8E-B850-DB42EB0B7892}"/>
              </a:ext>
            </a:extLst>
          </p:cNvPr>
          <p:cNvSpPr>
            <a:spLocks noGrp="1"/>
          </p:cNvSpPr>
          <p:nvPr>
            <p:ph type="title"/>
          </p:nvPr>
        </p:nvSpPr>
        <p:spPr>
          <a:xfrm>
            <a:off x="381000" y="243682"/>
            <a:ext cx="8686800" cy="694285"/>
          </a:xfrm>
        </p:spPr>
        <p:txBody>
          <a:bodyPr/>
          <a:lstStyle/>
          <a:p>
            <a:r>
              <a:rPr lang="en-US" sz="2400" dirty="0"/>
              <a:t>RTC Report Information: Non-Disclosure Report Mods</a:t>
            </a:r>
            <a:endParaRPr lang="en-US" dirty="0"/>
          </a:p>
        </p:txBody>
      </p:sp>
      <p:sp>
        <p:nvSpPr>
          <p:cNvPr id="3" name="Content Placeholder 2">
            <a:extLst>
              <a:ext uri="{FF2B5EF4-FFF2-40B4-BE49-F238E27FC236}">
                <a16:creationId xmlns:a16="http://schemas.microsoft.com/office/drawing/2014/main" id="{7260FBBE-80AB-CA04-88C0-28E8428A4C85}"/>
              </a:ext>
            </a:extLst>
          </p:cNvPr>
          <p:cNvSpPr>
            <a:spLocks noGrp="1"/>
          </p:cNvSpPr>
          <p:nvPr>
            <p:ph idx="1"/>
          </p:nvPr>
        </p:nvSpPr>
        <p:spPr>
          <a:xfrm>
            <a:off x="381000" y="950798"/>
            <a:ext cx="8534400" cy="4992801"/>
          </a:xfrm>
        </p:spPr>
        <p:txBody>
          <a:bodyPr/>
          <a:lstStyle/>
          <a:p>
            <a:pPr marL="0" indent="0">
              <a:buNone/>
            </a:pPr>
            <a:r>
              <a:rPr lang="en-US" sz="1800" dirty="0">
                <a:effectLst/>
                <a:latin typeface="Segoe UI" panose="020B0502040204020203" pitchFamily="34" charset="0"/>
                <a:ea typeface="Calibri" panose="020F0502020204030204" pitchFamily="34" charset="0"/>
              </a:rPr>
              <a:t>The following reports </a:t>
            </a:r>
            <a:r>
              <a:rPr lang="en-US" sz="1800" dirty="0">
                <a:latin typeface="Segoe UI" panose="020B0502040204020203" pitchFamily="34" charset="0"/>
                <a:ea typeface="Calibri" panose="020F0502020204030204" pitchFamily="34" charset="0"/>
              </a:rPr>
              <a:t>will be modified with RTC</a:t>
            </a:r>
            <a:endParaRPr lang="en-US" sz="1400" dirty="0">
              <a:effectLst/>
              <a:latin typeface="Segoe UI" panose="020B0502040204020203" pitchFamily="34" charset="0"/>
              <a:ea typeface="Calibri" panose="020F0502020204030204" pitchFamily="34" charset="0"/>
            </a:endParaRPr>
          </a:p>
          <a:p>
            <a:pPr marL="0" indent="0">
              <a:buNone/>
            </a:pPr>
            <a:endParaRPr lang="en-US" sz="1800" dirty="0">
              <a:latin typeface="Segoe UI" panose="020B0502040204020203" pitchFamily="34" charset="0"/>
              <a:ea typeface="Calibri" panose="020F0502020204030204" pitchFamily="34" charset="0"/>
            </a:endParaRPr>
          </a:p>
          <a:p>
            <a:pPr marL="0" indent="0">
              <a:buNone/>
            </a:pPr>
            <a:endParaRPr lang="en-US" sz="1800" dirty="0">
              <a:effectLst/>
              <a:latin typeface="Segoe UI" panose="020B0502040204020203" pitchFamily="34" charset="0"/>
              <a:ea typeface="Calibri" panose="020F0502020204030204" pitchFamily="34" charset="0"/>
            </a:endParaRPr>
          </a:p>
        </p:txBody>
      </p:sp>
      <p:sp>
        <p:nvSpPr>
          <p:cNvPr id="4" name="Slide Number Placeholder 3">
            <a:extLst>
              <a:ext uri="{FF2B5EF4-FFF2-40B4-BE49-F238E27FC236}">
                <a16:creationId xmlns:a16="http://schemas.microsoft.com/office/drawing/2014/main" id="{B4E9D19A-EFAA-AD87-1CD6-0F5534085F65}"/>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5" name="Content Placeholder 2">
            <a:extLst>
              <a:ext uri="{FF2B5EF4-FFF2-40B4-BE49-F238E27FC236}">
                <a16:creationId xmlns:a16="http://schemas.microsoft.com/office/drawing/2014/main" id="{49BCD93C-606E-6B0B-8C60-88E0139CCAB7}"/>
              </a:ext>
            </a:extLst>
          </p:cNvPr>
          <p:cNvSpPr txBox="1">
            <a:spLocks/>
          </p:cNvSpPr>
          <p:nvPr/>
        </p:nvSpPr>
        <p:spPr>
          <a:xfrm>
            <a:off x="457200" y="3636472"/>
            <a:ext cx="8534400" cy="243596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graphicFrame>
        <p:nvGraphicFramePr>
          <p:cNvPr id="6" name="Table 5">
            <a:extLst>
              <a:ext uri="{FF2B5EF4-FFF2-40B4-BE49-F238E27FC236}">
                <a16:creationId xmlns:a16="http://schemas.microsoft.com/office/drawing/2014/main" id="{4D870EF4-E357-24BD-27CC-201AFA8A51F1}"/>
              </a:ext>
            </a:extLst>
          </p:cNvPr>
          <p:cNvGraphicFramePr>
            <a:graphicFrameLocks noGrp="1"/>
          </p:cNvGraphicFramePr>
          <p:nvPr>
            <p:extLst>
              <p:ext uri="{D42A27DB-BD31-4B8C-83A1-F6EECF244321}">
                <p14:modId xmlns:p14="http://schemas.microsoft.com/office/powerpoint/2010/main" val="2750845349"/>
              </p:ext>
            </p:extLst>
          </p:nvPr>
        </p:nvGraphicFramePr>
        <p:xfrm>
          <a:off x="304800" y="1633183"/>
          <a:ext cx="8534400" cy="2726055"/>
        </p:xfrm>
        <a:graphic>
          <a:graphicData uri="http://schemas.openxmlformats.org/drawingml/2006/table">
            <a:tbl>
              <a:tblPr>
                <a:tableStyleId>{5C22544A-7EE6-4342-B048-85BDC9FD1C3A}</a:tableStyleId>
              </a:tblPr>
              <a:tblGrid>
                <a:gridCol w="922638">
                  <a:extLst>
                    <a:ext uri="{9D8B030D-6E8A-4147-A177-3AD203B41FA5}">
                      <a16:colId xmlns:a16="http://schemas.microsoft.com/office/drawing/2014/main" val="752221144"/>
                    </a:ext>
                  </a:extLst>
                </a:gridCol>
                <a:gridCol w="615092">
                  <a:extLst>
                    <a:ext uri="{9D8B030D-6E8A-4147-A177-3AD203B41FA5}">
                      <a16:colId xmlns:a16="http://schemas.microsoft.com/office/drawing/2014/main" val="4146742910"/>
                    </a:ext>
                  </a:extLst>
                </a:gridCol>
                <a:gridCol w="922638">
                  <a:extLst>
                    <a:ext uri="{9D8B030D-6E8A-4147-A177-3AD203B41FA5}">
                      <a16:colId xmlns:a16="http://schemas.microsoft.com/office/drawing/2014/main" val="279891872"/>
                    </a:ext>
                  </a:extLst>
                </a:gridCol>
                <a:gridCol w="6074032">
                  <a:extLst>
                    <a:ext uri="{9D8B030D-6E8A-4147-A177-3AD203B41FA5}">
                      <a16:colId xmlns:a16="http://schemas.microsoft.com/office/drawing/2014/main" val="1507937652"/>
                    </a:ext>
                  </a:extLst>
                </a:gridCol>
              </a:tblGrid>
              <a:tr h="190500">
                <a:tc>
                  <a:txBody>
                    <a:bodyPr/>
                    <a:lstStyle/>
                    <a:p>
                      <a:pPr algn="l" fontAlgn="b"/>
                      <a:r>
                        <a:rPr lang="en-US" sz="1100" b="1" u="sng" strike="noStrike">
                          <a:effectLst/>
                          <a:latin typeface="Segoe UI" panose="020B0502040204020203" pitchFamily="34" charset="0"/>
                          <a:cs typeface="Segoe UI" panose="020B0502040204020203" pitchFamily="34" charset="0"/>
                        </a:rPr>
                        <a:t>EMIL ID</a:t>
                      </a:r>
                      <a:endParaRPr lang="en-US" sz="1100" b="1" i="0" u="sng"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a:effectLst/>
                          <a:latin typeface="Segoe UI" panose="020B0502040204020203" pitchFamily="34" charset="0"/>
                          <a:cs typeface="Segoe UI" panose="020B0502040204020203" pitchFamily="34" charset="0"/>
                        </a:rPr>
                        <a:t>Rpt ID</a:t>
                      </a:r>
                      <a:endParaRPr lang="en-US" sz="1100" b="1" i="0" u="sng" strike="noStrike">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a:effectLst/>
                          <a:latin typeface="Segoe UI" panose="020B0502040204020203" pitchFamily="34" charset="0"/>
                          <a:cs typeface="Segoe UI" panose="020B0502040204020203" pitchFamily="34" charset="0"/>
                        </a:rPr>
                        <a:t>Report Type</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tc>
                  <a:txBody>
                    <a:bodyPr/>
                    <a:lstStyle/>
                    <a:p>
                      <a:pPr algn="l" fontAlgn="b"/>
                      <a:r>
                        <a:rPr lang="en-US" sz="1100" b="1" u="sng" strike="noStrike" dirty="0">
                          <a:effectLst/>
                          <a:latin typeface="Segoe UI" panose="020B0502040204020203" pitchFamily="34" charset="0"/>
                          <a:cs typeface="Segoe UI" panose="020B0502040204020203" pitchFamily="34" charset="0"/>
                        </a:rPr>
                        <a:t>Product Name</a:t>
                      </a:r>
                      <a:endParaRPr lang="en-US" sz="1100" b="1" i="0" u="sng"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nchor="b"/>
                </a:tc>
                <a:extLst>
                  <a:ext uri="{0D108BD9-81ED-4DB2-BD59-A6C34878D82A}">
                    <a16:rowId xmlns:a16="http://schemas.microsoft.com/office/drawing/2014/main" val="2469207073"/>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NP6-792-ER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13231</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Historical Real-Time Price Adders by SCED Interval </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(Previously: Historical Real Time ORDC and Reliability Deployment Price Adders and Reserves)</a:t>
                      </a:r>
                    </a:p>
                  </a:txBody>
                  <a:tcPr marL="9525" marR="9525" marT="9525" marB="0" anchor="b"/>
                </a:tc>
                <a:extLst>
                  <a:ext uri="{0D108BD9-81ED-4DB2-BD59-A6C34878D82A}">
                    <a16:rowId xmlns:a16="http://schemas.microsoft.com/office/drawing/2014/main" val="2844004222"/>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NP6-793-ER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13240</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Historical Real-Time Price Adders for 15-minute Settlement Interval</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(Previously: Historical Real-Time ORDC and Reliability Deployment Prices for 15-minute Settlement Interval)</a:t>
                      </a:r>
                    </a:p>
                  </a:txBody>
                  <a:tcPr marL="9525" marR="9525" marT="9525" marB="0" anchor="b"/>
                </a:tc>
                <a:extLst>
                  <a:ext uri="{0D108BD9-81ED-4DB2-BD59-A6C34878D82A}">
                    <a16:rowId xmlns:a16="http://schemas.microsoft.com/office/drawing/2014/main" val="2839217524"/>
                  </a:ext>
                </a:extLst>
              </a:tr>
              <a:tr h="190500">
                <a:tc>
                  <a:txBody>
                    <a:bodyPr/>
                    <a:lstStyle/>
                    <a:p>
                      <a:pPr algn="l" fontAlgn="b">
                        <a:buNone/>
                      </a:pPr>
                      <a:r>
                        <a:rPr lang="en-US" sz="1100" b="0" i="0" u="none" strike="noStrike" dirty="0">
                          <a:solidFill>
                            <a:srgbClr val="000000"/>
                          </a:solidFill>
                          <a:effectLst/>
                          <a:latin typeface="Aptos Narrow" panose="020B0004020202020204" pitchFamily="34" charset="0"/>
                        </a:rPr>
                        <a:t>NP8-385-ER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22069</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Monthly Deployment Performance Report for Resource Specific Non-CLRs Providing Non-Spinning Reserve Service</a:t>
                      </a:r>
                      <a:br>
                        <a:rPr lang="en-US" sz="1100" b="0" i="0" u="none" strike="noStrike" dirty="0">
                          <a:solidFill>
                            <a:srgbClr val="000000"/>
                          </a:solidFill>
                          <a:effectLst/>
                          <a:latin typeface="Aptos Narrow" panose="020B0004020202020204" pitchFamily="34" charset="0"/>
                        </a:rPr>
                      </a:br>
                      <a:r>
                        <a:rPr lang="en-US" sz="1100" b="0" i="0" u="none" strike="noStrike" dirty="0">
                          <a:solidFill>
                            <a:srgbClr val="000000"/>
                          </a:solidFill>
                          <a:effectLst/>
                          <a:latin typeface="Aptos Narrow" panose="020B0004020202020204" pitchFamily="34" charset="0"/>
                        </a:rPr>
                        <a:t>(Previously: Monthly Non-Spin NCLR Performance Report)</a:t>
                      </a:r>
                    </a:p>
                  </a:txBody>
                  <a:tcPr marL="9525" marR="9525" marT="9525" marB="0" anchor="b"/>
                </a:tc>
                <a:extLst>
                  <a:ext uri="{0D108BD9-81ED-4DB2-BD59-A6C34878D82A}">
                    <a16:rowId xmlns:a16="http://schemas.microsoft.com/office/drawing/2014/main" val="1491873586"/>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NP3-108</a:t>
                      </a:r>
                    </a:p>
                  </a:txBody>
                  <a:tcPr marL="9525" marR="9525" marT="9525" marB="0" anchor="b"/>
                </a:tc>
                <a:tc>
                  <a:txBody>
                    <a:bodyPr/>
                    <a:lstStyle/>
                    <a:p>
                      <a:pPr algn="l" fontAlgn="b">
                        <a:buNone/>
                      </a:pPr>
                      <a:r>
                        <a:rPr lang="en-US" sz="1100" b="0" i="0" u="none" strike="noStrike">
                          <a:solidFill>
                            <a:srgbClr val="000000"/>
                          </a:solidFill>
                          <a:effectLst/>
                          <a:latin typeface="Aptos Narrow" panose="020B0004020202020204" pitchFamily="34" charset="0"/>
                        </a:rPr>
                        <a:t>13242</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a:solidFill>
                            <a:srgbClr val="000000"/>
                          </a:solidFill>
                          <a:effectLst/>
                          <a:latin typeface="Aptos Narrow" panose="020B0004020202020204" pitchFamily="34" charset="0"/>
                        </a:rPr>
                        <a:t>Monthly ERCOT Demand Response from Load Resources</a:t>
                      </a:r>
                    </a:p>
                  </a:txBody>
                  <a:tcPr marL="9525" marR="9525" marT="9525" marB="0" anchor="b"/>
                </a:tc>
                <a:extLst>
                  <a:ext uri="{0D108BD9-81ED-4DB2-BD59-A6C34878D82A}">
                    <a16:rowId xmlns:a16="http://schemas.microsoft.com/office/drawing/2014/main" val="2562758044"/>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NP4-765-ER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23794</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a:solidFill>
                            <a:srgbClr val="000000"/>
                          </a:solidFill>
                          <a:effectLst/>
                          <a:latin typeface="Aptos Narrow" panose="020B0004020202020204" pitchFamily="34" charset="0"/>
                        </a:rPr>
                        <a:t>ESR Integration Report</a:t>
                      </a:r>
                    </a:p>
                  </a:txBody>
                  <a:tcPr marL="9525" marR="9525" marT="9525" marB="0" anchor="b"/>
                </a:tc>
                <a:extLst>
                  <a:ext uri="{0D108BD9-81ED-4DB2-BD59-A6C34878D82A}">
                    <a16:rowId xmlns:a16="http://schemas.microsoft.com/office/drawing/2014/main" val="1608188977"/>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NP8-383</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11026</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a:solidFill>
                            <a:srgbClr val="000000"/>
                          </a:solidFill>
                          <a:effectLst/>
                          <a:latin typeface="Aptos Narrow" panose="020B0004020202020204" pitchFamily="34" charset="0"/>
                        </a:rPr>
                        <a:t>Monthly Non-Spin Generation Performance Report</a:t>
                      </a:r>
                    </a:p>
                  </a:txBody>
                  <a:tcPr marL="9525" marR="9525" marT="9525" marB="0" anchor="b"/>
                </a:tc>
                <a:extLst>
                  <a:ext uri="{0D108BD9-81ED-4DB2-BD59-A6C34878D82A}">
                    <a16:rowId xmlns:a16="http://schemas.microsoft.com/office/drawing/2014/main" val="3760194319"/>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NP8-500-ER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13225</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Monthly CLR Energy Deployment Performance Report</a:t>
                      </a:r>
                    </a:p>
                  </a:txBody>
                  <a:tcPr marL="9525" marR="9525" marT="9525" marB="0" anchor="b"/>
                </a:tc>
                <a:extLst>
                  <a:ext uri="{0D108BD9-81ED-4DB2-BD59-A6C34878D82A}">
                    <a16:rowId xmlns:a16="http://schemas.microsoft.com/office/drawing/2014/main" val="601843224"/>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NP8-501-ER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11022</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a:solidFill>
                            <a:srgbClr val="000000"/>
                          </a:solidFill>
                          <a:effectLst/>
                          <a:latin typeface="Aptos Narrow" panose="020B0004020202020204" pitchFamily="34" charset="0"/>
                        </a:rPr>
                        <a:t>Monthly Generation Resource Energy Deployment Performance Report</a:t>
                      </a:r>
                    </a:p>
                  </a:txBody>
                  <a:tcPr marL="9525" marR="9525" marT="9525" marB="0" anchor="b"/>
                </a:tc>
                <a:extLst>
                  <a:ext uri="{0D108BD9-81ED-4DB2-BD59-A6C34878D82A}">
                    <a16:rowId xmlns:a16="http://schemas.microsoft.com/office/drawing/2014/main" val="945936516"/>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NP8-544-ER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23363</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sng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Monthly Deployment Performance QSE Summary Report for Non-CLRs Providing RRS and ECRS</a:t>
                      </a:r>
                    </a:p>
                  </a:txBody>
                  <a:tcPr marL="9525" marR="9525" marT="9525" marB="0" anchor="b"/>
                </a:tc>
                <a:extLst>
                  <a:ext uri="{0D108BD9-81ED-4DB2-BD59-A6C34878D82A}">
                    <a16:rowId xmlns:a16="http://schemas.microsoft.com/office/drawing/2014/main" val="4104433009"/>
                  </a:ext>
                </a:extLst>
              </a:tr>
              <a:tr h="190500">
                <a:tc>
                  <a:txBody>
                    <a:bodyPr/>
                    <a:lstStyle/>
                    <a:p>
                      <a:pPr algn="l" fontAlgn="b">
                        <a:buNone/>
                      </a:pPr>
                      <a:r>
                        <a:rPr lang="en-US" sz="1100" b="0" i="0" u="none" strike="noStrike">
                          <a:solidFill>
                            <a:srgbClr val="000000"/>
                          </a:solidFill>
                          <a:effectLst/>
                          <a:latin typeface="Aptos Narrow" panose="020B0004020202020204" pitchFamily="34" charset="0"/>
                        </a:rPr>
                        <a:t>NP8-545-ER</a:t>
                      </a:r>
                    </a:p>
                  </a:txBody>
                  <a:tcPr marL="9525" marR="9525" marT="9525" marB="0" anchor="b"/>
                </a:tc>
                <a:tc>
                  <a:txBody>
                    <a:bodyPr/>
                    <a:lstStyle/>
                    <a:p>
                      <a:pPr algn="l" fontAlgn="b">
                        <a:buNone/>
                      </a:pPr>
                      <a:r>
                        <a:rPr lang="en-US" sz="1100" b="0" i="0" u="none" strike="noStrike" dirty="0">
                          <a:solidFill>
                            <a:srgbClr val="000000"/>
                          </a:solidFill>
                          <a:effectLst/>
                          <a:latin typeface="Aptos Narrow" panose="020B0004020202020204" pitchFamily="34" charset="0"/>
                        </a:rPr>
                        <a:t>23263</a:t>
                      </a:r>
                    </a:p>
                  </a:txBody>
                  <a:tcPr marL="9525" marR="9525" marT="9525" marB="0" anchor="b"/>
                </a:tc>
                <a:tc>
                  <a:txBody>
                    <a:bodyPr/>
                    <a:lstStyle/>
                    <a:p>
                      <a:pPr algn="l" fontAlgn="b"/>
                      <a:r>
                        <a:rPr lang="en-US" sz="1100" u="none" strike="noStrike" dirty="0">
                          <a:effectLst/>
                          <a:latin typeface="Segoe UI" panose="020B0502040204020203" pitchFamily="34" charset="0"/>
                          <a:cs typeface="Segoe UI" panose="020B0502040204020203" pitchFamily="34" charset="0"/>
                        </a:rPr>
                        <a:t>Modify</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algn="l" fontAlgn="b">
                        <a:buNone/>
                      </a:pPr>
                      <a:r>
                        <a:rPr lang="en-US" sz="1100" b="0" i="0" u="none" strike="noStrike" dirty="0">
                          <a:solidFill>
                            <a:srgbClr val="000000"/>
                          </a:solidFill>
                          <a:effectLst/>
                          <a:latin typeface="Aptos Narrow" panose="020B0004020202020204" pitchFamily="34" charset="0"/>
                        </a:rPr>
                        <a:t>Monthly Deployment Performance Report for Resource Specific Non-CLRs Providing RRS and ECRS</a:t>
                      </a:r>
                    </a:p>
                  </a:txBody>
                  <a:tcPr marL="9525" marR="9525" marT="9525" marB="0" anchor="b"/>
                </a:tc>
                <a:extLst>
                  <a:ext uri="{0D108BD9-81ED-4DB2-BD59-A6C34878D82A}">
                    <a16:rowId xmlns:a16="http://schemas.microsoft.com/office/drawing/2014/main" val="2272679980"/>
                  </a:ext>
                </a:extLst>
              </a:tr>
            </a:tbl>
          </a:graphicData>
        </a:graphic>
      </p:graphicFrame>
    </p:spTree>
    <p:extLst>
      <p:ext uri="{BB962C8B-B14F-4D97-AF65-F5344CB8AC3E}">
        <p14:creationId xmlns:p14="http://schemas.microsoft.com/office/powerpoint/2010/main" val="2402688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F8AE5-95D1-7B39-1BA5-98482CAF8B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6F96FE-382E-C604-58D7-1123A062DE2B}"/>
              </a:ext>
            </a:extLst>
          </p:cNvPr>
          <p:cNvSpPr>
            <a:spLocks noGrp="1"/>
          </p:cNvSpPr>
          <p:nvPr>
            <p:ph type="title"/>
          </p:nvPr>
        </p:nvSpPr>
        <p:spPr>
          <a:xfrm>
            <a:off x="381000" y="243682"/>
            <a:ext cx="8458200" cy="594518"/>
          </a:xfrm>
        </p:spPr>
        <p:txBody>
          <a:bodyPr/>
          <a:lstStyle/>
          <a:p>
            <a:r>
              <a:rPr lang="en-US" dirty="0"/>
              <a:t>Report Impact Summary: Modifications</a:t>
            </a:r>
          </a:p>
        </p:txBody>
      </p:sp>
      <p:sp>
        <p:nvSpPr>
          <p:cNvPr id="4" name="Slide Number Placeholder 3">
            <a:extLst>
              <a:ext uri="{FF2B5EF4-FFF2-40B4-BE49-F238E27FC236}">
                <a16:creationId xmlns:a16="http://schemas.microsoft.com/office/drawing/2014/main" id="{12D0EC7D-A9BE-C688-AEF1-474710A1EBD3}"/>
              </a:ext>
            </a:extLst>
          </p:cNvPr>
          <p:cNvSpPr>
            <a:spLocks noGrp="1"/>
          </p:cNvSpPr>
          <p:nvPr>
            <p:ph type="sldNum" sz="quarter" idx="4"/>
          </p:nvPr>
        </p:nvSpPr>
        <p:spPr/>
        <p:txBody>
          <a:bodyPr/>
          <a:lstStyle/>
          <a:p>
            <a:fld id="{1D93BD3E-1E9A-4970-A6F7-E7AC52762E0C}" type="slidenum">
              <a:rPr lang="en-US" smtClean="0"/>
              <a:pPr/>
              <a:t>7</a:t>
            </a:fld>
            <a:endParaRPr lang="en-US"/>
          </a:p>
        </p:txBody>
      </p:sp>
      <p:graphicFrame>
        <p:nvGraphicFramePr>
          <p:cNvPr id="7" name="Table 6">
            <a:extLst>
              <a:ext uri="{FF2B5EF4-FFF2-40B4-BE49-F238E27FC236}">
                <a16:creationId xmlns:a16="http://schemas.microsoft.com/office/drawing/2014/main" id="{A08BA0E5-2BB5-37EB-6082-98D2C4B16EE0}"/>
              </a:ext>
            </a:extLst>
          </p:cNvPr>
          <p:cNvGraphicFramePr>
            <a:graphicFrameLocks/>
          </p:cNvGraphicFramePr>
          <p:nvPr>
            <p:extLst>
              <p:ext uri="{D42A27DB-BD31-4B8C-83A1-F6EECF244321}">
                <p14:modId xmlns:p14="http://schemas.microsoft.com/office/powerpoint/2010/main" val="1574626626"/>
              </p:ext>
            </p:extLst>
          </p:nvPr>
        </p:nvGraphicFramePr>
        <p:xfrm>
          <a:off x="228600" y="762000"/>
          <a:ext cx="8686798" cy="5560695"/>
        </p:xfrm>
        <a:graphic>
          <a:graphicData uri="http://schemas.openxmlformats.org/drawingml/2006/table">
            <a:tbl>
              <a:tblPr firstRow="1" bandRow="1">
                <a:tableStyleId>{5C22544A-7EE6-4342-B048-85BDC9FD1C3A}</a:tableStyleId>
              </a:tblPr>
              <a:tblGrid>
                <a:gridCol w="5506810">
                  <a:extLst>
                    <a:ext uri="{9D8B030D-6E8A-4147-A177-3AD203B41FA5}">
                      <a16:colId xmlns:a16="http://schemas.microsoft.com/office/drawing/2014/main" val="1446383811"/>
                    </a:ext>
                  </a:extLst>
                </a:gridCol>
                <a:gridCol w="1198790">
                  <a:extLst>
                    <a:ext uri="{9D8B030D-6E8A-4147-A177-3AD203B41FA5}">
                      <a16:colId xmlns:a16="http://schemas.microsoft.com/office/drawing/2014/main" val="3147703138"/>
                    </a:ext>
                  </a:extLst>
                </a:gridCol>
                <a:gridCol w="817788">
                  <a:extLst>
                    <a:ext uri="{9D8B030D-6E8A-4147-A177-3AD203B41FA5}">
                      <a16:colId xmlns:a16="http://schemas.microsoft.com/office/drawing/2014/main" val="3285038702"/>
                    </a:ext>
                  </a:extLst>
                </a:gridCol>
                <a:gridCol w="1163410">
                  <a:extLst>
                    <a:ext uri="{9D8B030D-6E8A-4147-A177-3AD203B41FA5}">
                      <a16:colId xmlns:a16="http://schemas.microsoft.com/office/drawing/2014/main" val="2890874032"/>
                    </a:ext>
                  </a:extLst>
                </a:gridCol>
              </a:tblGrid>
              <a:tr h="123190">
                <a:tc>
                  <a:txBody>
                    <a:bodyPr/>
                    <a:lstStyle/>
                    <a:p>
                      <a:r>
                        <a:rPr lang="en-US" sz="1600" dirty="0">
                          <a:latin typeface="Segoe UI" panose="020B0502040204020203" pitchFamily="34" charset="0"/>
                          <a:cs typeface="Segoe UI" panose="020B0502040204020203" pitchFamily="34" charset="0"/>
                        </a:rPr>
                        <a:t>Product</a:t>
                      </a:r>
                    </a:p>
                  </a:txBody>
                  <a:tcPr/>
                </a:tc>
                <a:tc>
                  <a:txBody>
                    <a:bodyPr/>
                    <a:lstStyle/>
                    <a:p>
                      <a:r>
                        <a:rPr lang="en-US" sz="1200" dirty="0">
                          <a:latin typeface="Segoe UI" panose="020B0502040204020203" pitchFamily="34" charset="0"/>
                          <a:cs typeface="Segoe UI" panose="020B0502040204020203" pitchFamily="34" charset="0"/>
                        </a:rPr>
                        <a:t>New Columns</a:t>
                      </a:r>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Segoe UI" panose="020B0502040204020203" pitchFamily="34" charset="0"/>
                          <a:cs typeface="Segoe UI" panose="020B0502040204020203" pitchFamily="34" charset="0"/>
                        </a:rPr>
                        <a:t>Removed Columns</a:t>
                      </a:r>
                    </a:p>
                  </a:txBody>
                  <a:tcPr/>
                </a:tc>
                <a:tc hMerge="1">
                  <a:txBody>
                    <a:bodyPr/>
                    <a:lstStyle/>
                    <a:p>
                      <a:endParaRPr lang="en-US"/>
                    </a:p>
                  </a:txBody>
                  <a:tcPr/>
                </a:tc>
                <a:extLst>
                  <a:ext uri="{0D108BD9-81ED-4DB2-BD59-A6C34878D82A}">
                    <a16:rowId xmlns:a16="http://schemas.microsoft.com/office/drawing/2014/main" val="3041359140"/>
                  </a:ext>
                </a:extLst>
              </a:tr>
              <a:tr h="354196">
                <a:tc>
                  <a:txBody>
                    <a:bodyPr/>
                    <a:lstStyle/>
                    <a:p>
                      <a:pPr algn="l" fontAlgn="b"/>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Historical Real-Time Price Adders by SCED Interval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(Previously: Historical Real Time ORDC and Reliability Deployment Price Adders and Reserves)</a:t>
                      </a: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NP6-792-ER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13231</a:t>
                      </a: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Report rename, file rename, and report column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rpt.00013231.0000000000000000.YYYYMMDD.HH24missFF3.HIST_RT_SCED_PRC_ADDR_YYYY.zip</a:t>
                      </a:r>
                    </a:p>
                    <a:p>
                      <a:pPr algn="l" fontAlgn="b"/>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Filename within Zip: HIST_RT_SCED_PRC_ADDR_YYYY.xlsx</a:t>
                      </a:r>
                    </a:p>
                  </a:txBody>
                  <a:tcPr marL="9525" marR="9525" marT="9525" marB="0"/>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RTRDPARUS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RTRDPARDS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RTRDPARRS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RTRDPAECRS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RTRDPANSS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RTRDPA</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RTOLHSL</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RTOLLSL</a:t>
                      </a:r>
                    </a:p>
                  </a:txBody>
                  <a:tcPr marL="9525" marR="9525" marT="9525" marB="0"/>
                </a:tc>
                <a:tc>
                  <a:txBody>
                    <a:bodyPr/>
                    <a:lstStyle/>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Batch ID</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PRC</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RTOLCAP</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RTOFFCAP</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RTORPA</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RTORDPA</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RTOFFPA</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RTOLHSL</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RTBP</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RTOLNSRS</a:t>
                      </a:r>
                    </a:p>
                    <a:p>
                      <a:pPr algn="l" fontAlgn="b"/>
                      <a:r>
                        <a:rPr lang="en-US" sz="1100" b="0" i="0" u="none" strike="noStrike" dirty="0">
                          <a:solidFill>
                            <a:srgbClr val="000000"/>
                          </a:solidFill>
                          <a:effectLst/>
                          <a:latin typeface="Segoe UI" panose="020B0502040204020203" pitchFamily="34" charset="0"/>
                          <a:cs typeface="Segoe UI" panose="020B0502040204020203" pitchFamily="34" charset="0"/>
                        </a:rPr>
                        <a:t>RTCLRCAP</a:t>
                      </a:r>
                    </a:p>
                  </a:txBody>
                  <a:tcPr marL="9525" marR="9525" marT="9525" marB="0"/>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RTCLRBP</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RTCLRLSL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RTCLRNS</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RTCLRREG</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RTNCLRRRS</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RTCST30HSL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RTOFFNSHSL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RTRUCCST30HSL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RTOLLASL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RTOLHASL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Segoe UI" panose="020B0502040204020203" pitchFamily="34" charset="0"/>
                          <a:cs typeface="Segoe UI" panose="020B0502040204020203" pitchFamily="34" charset="0"/>
                        </a:rPr>
                        <a:t>RTNCLRNSCAP</a:t>
                      </a:r>
                    </a:p>
                  </a:txBody>
                  <a:tcPr marL="9525" marR="9525" marT="9525" marB="0"/>
                </a:tc>
                <a:extLst>
                  <a:ext uri="{0D108BD9-81ED-4DB2-BD59-A6C34878D82A}">
                    <a16:rowId xmlns:a16="http://schemas.microsoft.com/office/drawing/2014/main" val="1848829606"/>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Historical Real-Time Price Adders for 15-minute Settlement Interval</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(Previously: Historical Real-Time ORDC and Reliability Deployment Prices for 15-minute Settlement Interval)</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NP6-793-ER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13240</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Summary: Report rename, file rename, and report column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rpt.13240.0000000000000000.YYYYMMDD.HHMISSsss.HIST_RT15MPRICEADDER_YYYY.zip</a:t>
                      </a:r>
                    </a:p>
                    <a:p>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File within Zip: HIST_RT15MPRICEADDER_YYYY.XLSX</a:t>
                      </a:r>
                    </a:p>
                    <a:p>
                      <a:endParaRPr lang="en-US" sz="10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RTRDPA</a:t>
                      </a:r>
                    </a:p>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RTRDPRU</a:t>
                      </a:r>
                    </a:p>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RTRDPRD</a:t>
                      </a:r>
                    </a:p>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RTRDPRRS</a:t>
                      </a:r>
                    </a:p>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RTRDPECR</a:t>
                      </a:r>
                    </a:p>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RTRDPNS</a:t>
                      </a:r>
                    </a:p>
                  </a:txBody>
                  <a:tcPr marL="9525" marR="9525" marT="9525" marB="0"/>
                </a:tc>
                <a:tc gridSpan="2">
                  <a:txBody>
                    <a:bodyPr/>
                    <a:lstStyle/>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RTRSVPOR</a:t>
                      </a:r>
                    </a:p>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RTRSVPOFF</a:t>
                      </a:r>
                    </a:p>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RTRDP</a:t>
                      </a:r>
                    </a:p>
                  </a:txBody>
                  <a:tcPr marL="9525" marR="9525" marT="9525" marB="0"/>
                </a:tc>
                <a:tc hMerge="1">
                  <a:txBody>
                    <a:bodyPr/>
                    <a:lstStyle/>
                    <a:p>
                      <a:pPr algn="l"/>
                      <a:endParaRPr lang="en-US" sz="11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tc>
                <a:extLst>
                  <a:ext uri="{0D108BD9-81ED-4DB2-BD59-A6C34878D82A}">
                    <a16:rowId xmlns:a16="http://schemas.microsoft.com/office/drawing/2014/main" val="868495255"/>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Deployment Performance Report for Resource Specific Non-CLRs Providing Non-Spinning Reserve Service</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(Previously: Monthly Non-Spin NCLR Performance Report)</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NP8-385-ER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22069</a:t>
                      </a: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Report rename, report column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rpt.00022069.DUNSNUMBER.YYYYMMDD.HHMMSS.NS_NCLR_PERF_M.xlsx</a:t>
                      </a:r>
                    </a:p>
                    <a:p>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tc>
                <a:tc gridSpan="3">
                  <a:txBody>
                    <a:bodyPr/>
                    <a:lstStyle/>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Removed the following columns: </a:t>
                      </a:r>
                    </a:p>
                    <a:p>
                      <a:pPr algn="l"/>
                      <a:endParaRPr lang="en-US" sz="11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Resource Status at Time of Deployment</a:t>
                      </a:r>
                    </a:p>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NSRS Schedule Change Within 1 Minute</a:t>
                      </a:r>
                    </a:p>
                    <a:p>
                      <a:pPr algn="l"/>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Resource Return to Service Performance</a:t>
                      </a:r>
                    </a:p>
                  </a:txBody>
                  <a:tcPr marL="9525" marR="9525" marT="9525" marB="0"/>
                </a:tc>
                <a:tc hMerge="1">
                  <a:txBody>
                    <a:bodyPr/>
                    <a:lstStyle/>
                    <a:p>
                      <a:endParaRPr dirty="0"/>
                    </a:p>
                  </a:txBody>
                  <a:tcPr marL="9525" marR="9525" marT="9525" marB="0"/>
                </a:tc>
                <a:tc hMerge="1">
                  <a:txBody>
                    <a:bodyPr/>
                    <a:lstStyle/>
                    <a:p>
                      <a:pPr algn="l"/>
                      <a:endParaRPr lang="en-US" sz="11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tc>
                <a:extLst>
                  <a:ext uri="{0D108BD9-81ED-4DB2-BD59-A6C34878D82A}">
                    <a16:rowId xmlns:a16="http://schemas.microsoft.com/office/drawing/2014/main" val="114833729"/>
                  </a:ext>
                </a:extLst>
              </a:tr>
            </a:tbl>
          </a:graphicData>
        </a:graphic>
      </p:graphicFrame>
    </p:spTree>
    <p:extLst>
      <p:ext uri="{BB962C8B-B14F-4D97-AF65-F5344CB8AC3E}">
        <p14:creationId xmlns:p14="http://schemas.microsoft.com/office/powerpoint/2010/main" val="304961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EF6D5-D9E2-EEA8-7E4A-D5BBD383EE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23959-82EE-30AE-6FA5-3A85EB6AE9F8}"/>
              </a:ext>
            </a:extLst>
          </p:cNvPr>
          <p:cNvSpPr>
            <a:spLocks noGrp="1"/>
          </p:cNvSpPr>
          <p:nvPr>
            <p:ph type="title"/>
          </p:nvPr>
        </p:nvSpPr>
        <p:spPr>
          <a:xfrm>
            <a:off x="381000" y="243682"/>
            <a:ext cx="8458200" cy="594518"/>
          </a:xfrm>
        </p:spPr>
        <p:txBody>
          <a:bodyPr/>
          <a:lstStyle/>
          <a:p>
            <a:r>
              <a:rPr lang="en-US" dirty="0"/>
              <a:t>Report Impact Summary: Modifications</a:t>
            </a:r>
          </a:p>
        </p:txBody>
      </p:sp>
      <p:sp>
        <p:nvSpPr>
          <p:cNvPr id="4" name="Slide Number Placeholder 3">
            <a:extLst>
              <a:ext uri="{FF2B5EF4-FFF2-40B4-BE49-F238E27FC236}">
                <a16:creationId xmlns:a16="http://schemas.microsoft.com/office/drawing/2014/main" id="{D420CC8D-2B1F-A18D-3580-4FD17C4E1F2B}"/>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7" name="Table 6">
            <a:extLst>
              <a:ext uri="{FF2B5EF4-FFF2-40B4-BE49-F238E27FC236}">
                <a16:creationId xmlns:a16="http://schemas.microsoft.com/office/drawing/2014/main" id="{F6D0380F-9DAB-DC69-AFFE-82C9F1F25F4C}"/>
              </a:ext>
            </a:extLst>
          </p:cNvPr>
          <p:cNvGraphicFramePr>
            <a:graphicFrameLocks/>
          </p:cNvGraphicFramePr>
          <p:nvPr>
            <p:extLst>
              <p:ext uri="{D42A27DB-BD31-4B8C-83A1-F6EECF244321}">
                <p14:modId xmlns:p14="http://schemas.microsoft.com/office/powerpoint/2010/main" val="634771577"/>
              </p:ext>
            </p:extLst>
          </p:nvPr>
        </p:nvGraphicFramePr>
        <p:xfrm>
          <a:off x="342900" y="838200"/>
          <a:ext cx="8534400" cy="4326255"/>
        </p:xfrm>
        <a:graphic>
          <a:graphicData uri="http://schemas.openxmlformats.org/drawingml/2006/table">
            <a:tbl>
              <a:tblPr firstRow="1" bandRow="1">
                <a:tableStyleId>{5C22544A-7EE6-4342-B048-85BDC9FD1C3A}</a:tableStyleId>
              </a:tblPr>
              <a:tblGrid>
                <a:gridCol w="5333999">
                  <a:extLst>
                    <a:ext uri="{9D8B030D-6E8A-4147-A177-3AD203B41FA5}">
                      <a16:colId xmlns:a16="http://schemas.microsoft.com/office/drawing/2014/main" val="1446383811"/>
                    </a:ext>
                  </a:extLst>
                </a:gridCol>
                <a:gridCol w="3200401">
                  <a:extLst>
                    <a:ext uri="{9D8B030D-6E8A-4147-A177-3AD203B41FA5}">
                      <a16:colId xmlns:a16="http://schemas.microsoft.com/office/drawing/2014/main" val="3147703138"/>
                    </a:ext>
                  </a:extLst>
                </a:gridCol>
              </a:tblGrid>
              <a:tr h="123190">
                <a:tc>
                  <a:txBody>
                    <a:bodyPr/>
                    <a:lstStyle/>
                    <a:p>
                      <a:r>
                        <a:rPr lang="en-US" sz="1600" dirty="0">
                          <a:latin typeface="Segoe UI" panose="020B0502040204020203" pitchFamily="34" charset="0"/>
                          <a:cs typeface="Segoe UI" panose="020B0502040204020203" pitchFamily="34" charset="0"/>
                        </a:rPr>
                        <a:t>Product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Segoe UI" panose="020B0502040204020203" pitchFamily="34" charset="0"/>
                          <a:cs typeface="Segoe UI" panose="020B0502040204020203" pitchFamily="34" charset="0"/>
                        </a:rPr>
                        <a:t>Column Changes</a:t>
                      </a:r>
                    </a:p>
                  </a:txBody>
                  <a:tcPr/>
                </a:tc>
                <a:extLst>
                  <a:ext uri="{0D108BD9-81ED-4DB2-BD59-A6C34878D82A}">
                    <a16:rowId xmlns:a16="http://schemas.microsoft.com/office/drawing/2014/main" val="3041359140"/>
                  </a:ext>
                </a:extLst>
              </a:tr>
              <a:tr h="354196">
                <a:tc>
                  <a:txBody>
                    <a:bodyPr/>
                    <a:lstStyle/>
                    <a:p>
                      <a:pPr algn="l" fontAlgn="b"/>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ESR Integration Report</a:t>
                      </a: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NP4-765-ER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23794</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New output section and logic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rpt.000XXXXX.0000000000000000.YYYYMMDD. HH24missFF3.ESRIntegrationReport.pdf</a:t>
                      </a:r>
                    </a:p>
                    <a:p>
                      <a:pPr algn="l" fontAlgn="b"/>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tc>
                <a:tc>
                  <a:txBody>
                    <a:bodyPr/>
                    <a:lstStyle/>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Add All Time Record section for ESRs</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Record Max MW stats</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ESR Discharge Generation</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ESR Charge Load </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Record Penetration stats</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ESR Discharge Penetration</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ESR Charge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Genetration</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 </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extLst>
                  <a:ext uri="{0D108BD9-81ED-4DB2-BD59-A6C34878D82A}">
                    <a16:rowId xmlns:a16="http://schemas.microsoft.com/office/drawing/2014/main" val="1848829606"/>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Non-Spin Generation Performance Report</a:t>
                      </a: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NP8-383-ER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11026</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Column Removal</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rpt.00013224.0000000000000000.YYYYMMDD. HH24missFF3.NS_PERF_M.zip</a:t>
                      </a:r>
                    </a:p>
                    <a:p>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File within Zip: NS_PERF_M</a:t>
                      </a:r>
                    </a:p>
                    <a:p>
                      <a:endParaRPr lang="en-US" sz="10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a:txBody>
                    <a:bodyPr/>
                    <a:lstStyle/>
                    <a:p>
                      <a:pPr marL="0" algn="l" defTabSz="914400" rtl="0" eaLnBrk="1" latinLnBrk="0" hangingPunct="1"/>
                      <a:r>
                        <a:rPr lang="en-US" sz="1100" b="0" i="0" u="none" strike="noStrike" kern="1200" dirty="0">
                          <a:solidFill>
                            <a:srgbClr val="000000"/>
                          </a:solidFill>
                          <a:effectLst/>
                          <a:latin typeface="Segoe UI" panose="020B0502040204020203" pitchFamily="34" charset="0"/>
                          <a:ea typeface="+mn-ea"/>
                          <a:cs typeface="Segoe UI" panose="020B0502040204020203" pitchFamily="34" charset="0"/>
                        </a:rPr>
                        <a:t>Remove 'Resource Schedule Update Performance' column</a:t>
                      </a:r>
                    </a:p>
                  </a:txBody>
                  <a:tcPr marL="9525" marR="9525" marT="9525" marB="0"/>
                </a:tc>
                <a:extLst>
                  <a:ext uri="{0D108BD9-81ED-4DB2-BD59-A6C34878D82A}">
                    <a16:rowId xmlns:a16="http://schemas.microsoft.com/office/drawing/2014/main" val="868495255"/>
                  </a:ext>
                </a:extLst>
              </a:tr>
              <a:tr h="370840">
                <a:tc gridSpan="2">
                  <a:txBody>
                    <a:bodyPr/>
                    <a:lstStyle/>
                    <a:p>
                      <a:pPr algn="l" fontAlgn="b"/>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ERCOT Demand Response from Load Resources</a:t>
                      </a:r>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NP3-108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13242</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Logic changes, CLR/NCLR now split across two tabs</a:t>
                      </a: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 A/S Responsibility is discontinued and replaced with A/S Resource Awards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rpt.00013242.0000000000000000.yyyymmdd.HH24missFF3.Monthly_ERCOT_LoadResourceDR_YY_MM.xlsx</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Filename within Zip: </a:t>
                      </a:r>
                      <a:r>
                        <a:rPr lang="en-US" sz="1000" b="0" i="0" u="none" strike="noStrike" kern="1200" dirty="0" err="1">
                          <a:solidFill>
                            <a:srgbClr val="000000"/>
                          </a:solidFill>
                          <a:effectLst/>
                          <a:latin typeface="Segoe UI" panose="020B0502040204020203" pitchFamily="34" charset="0"/>
                          <a:ea typeface="+mn-ea"/>
                          <a:cs typeface="Segoe UI" panose="020B0502040204020203" pitchFamily="34" charset="0"/>
                        </a:rPr>
                        <a:t>Monthly_ERCOT_LoadResourceDR_YY_MM</a:t>
                      </a:r>
                      <a:endParaRPr lang="en-US" sz="1000" b="0" i="0" u="none" strike="noStrike" kern="1200" dirty="0">
                        <a:solidFill>
                          <a:srgbClr val="000000"/>
                        </a:solidFill>
                        <a:effectLst/>
                        <a:latin typeface="Segoe UI" panose="020B0502040204020203" pitchFamily="34" charset="0"/>
                        <a:ea typeface="+mn-ea"/>
                        <a:cs typeface="Segoe UI" panose="020B0502040204020203" pitchFamily="34" charset="0"/>
                      </a:endParaRP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tc hMerge="1">
                  <a:txBody>
                    <a:bodyPr/>
                    <a:lstStyle/>
                    <a:p>
                      <a:pPr marL="0" algn="l" defTabSz="914400" rtl="0" eaLnBrk="1" latinLnBrk="0" hangingPunct="1"/>
                      <a:endParaRPr lang="en-US" sz="1100" b="0" i="0" u="none" strike="noStrike" kern="1200" dirty="0">
                        <a:solidFill>
                          <a:srgbClr val="000000"/>
                        </a:solidFill>
                        <a:effectLst/>
                        <a:latin typeface="Segoe UI" panose="020B0502040204020203" pitchFamily="34" charset="0"/>
                        <a:ea typeface="+mn-ea"/>
                        <a:cs typeface="Segoe UI" panose="020B0502040204020203" pitchFamily="34" charset="0"/>
                      </a:endParaRPr>
                    </a:p>
                  </a:txBody>
                  <a:tcPr marL="9525" marR="9525" marT="9525" marB="0"/>
                </a:tc>
                <a:extLst>
                  <a:ext uri="{0D108BD9-81ED-4DB2-BD59-A6C34878D82A}">
                    <a16:rowId xmlns:a16="http://schemas.microsoft.com/office/drawing/2014/main" val="3518018823"/>
                  </a:ext>
                </a:extLst>
              </a:tr>
            </a:tbl>
          </a:graphicData>
        </a:graphic>
      </p:graphicFrame>
    </p:spTree>
    <p:extLst>
      <p:ext uri="{BB962C8B-B14F-4D97-AF65-F5344CB8AC3E}">
        <p14:creationId xmlns:p14="http://schemas.microsoft.com/office/powerpoint/2010/main" val="386450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4FD98-39AF-9E61-0D0F-709C1AF580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A626D3-36B8-2F41-7051-D40286343B80}"/>
              </a:ext>
            </a:extLst>
          </p:cNvPr>
          <p:cNvSpPr>
            <a:spLocks noGrp="1"/>
          </p:cNvSpPr>
          <p:nvPr>
            <p:ph type="title"/>
          </p:nvPr>
        </p:nvSpPr>
        <p:spPr>
          <a:xfrm>
            <a:off x="381000" y="243682"/>
            <a:ext cx="8458200" cy="594518"/>
          </a:xfrm>
        </p:spPr>
        <p:txBody>
          <a:bodyPr/>
          <a:lstStyle/>
          <a:p>
            <a:r>
              <a:rPr lang="en-US" dirty="0"/>
              <a:t>Report Impact Summary: Modifications</a:t>
            </a:r>
          </a:p>
        </p:txBody>
      </p:sp>
      <p:sp>
        <p:nvSpPr>
          <p:cNvPr id="4" name="Slide Number Placeholder 3">
            <a:extLst>
              <a:ext uri="{FF2B5EF4-FFF2-40B4-BE49-F238E27FC236}">
                <a16:creationId xmlns:a16="http://schemas.microsoft.com/office/drawing/2014/main" id="{4420E1C1-5AAE-ADA4-7744-B37C5EDC8BBC}"/>
              </a:ext>
            </a:extLst>
          </p:cNvPr>
          <p:cNvSpPr>
            <a:spLocks noGrp="1"/>
          </p:cNvSpPr>
          <p:nvPr>
            <p:ph type="sldNum" sz="quarter" idx="4"/>
          </p:nvPr>
        </p:nvSpPr>
        <p:spPr/>
        <p:txBody>
          <a:bodyPr/>
          <a:lstStyle/>
          <a:p>
            <a:fld id="{1D93BD3E-1E9A-4970-A6F7-E7AC52762E0C}" type="slidenum">
              <a:rPr lang="en-US" smtClean="0"/>
              <a:pPr/>
              <a:t>9</a:t>
            </a:fld>
            <a:endParaRPr lang="en-US"/>
          </a:p>
        </p:txBody>
      </p:sp>
      <p:graphicFrame>
        <p:nvGraphicFramePr>
          <p:cNvPr id="7" name="Table 6">
            <a:extLst>
              <a:ext uri="{FF2B5EF4-FFF2-40B4-BE49-F238E27FC236}">
                <a16:creationId xmlns:a16="http://schemas.microsoft.com/office/drawing/2014/main" id="{F22FEBC6-65EE-FC93-B885-BABE99E5DF26}"/>
              </a:ext>
            </a:extLst>
          </p:cNvPr>
          <p:cNvGraphicFramePr>
            <a:graphicFrameLocks/>
          </p:cNvGraphicFramePr>
          <p:nvPr>
            <p:extLst>
              <p:ext uri="{D42A27DB-BD31-4B8C-83A1-F6EECF244321}">
                <p14:modId xmlns:p14="http://schemas.microsoft.com/office/powerpoint/2010/main" val="1850886075"/>
              </p:ext>
            </p:extLst>
          </p:nvPr>
        </p:nvGraphicFramePr>
        <p:xfrm>
          <a:off x="228600" y="838200"/>
          <a:ext cx="8648700" cy="4945380"/>
        </p:xfrm>
        <a:graphic>
          <a:graphicData uri="http://schemas.openxmlformats.org/drawingml/2006/table">
            <a:tbl>
              <a:tblPr firstRow="1" bandRow="1">
                <a:tableStyleId>{5C22544A-7EE6-4342-B048-85BDC9FD1C3A}</a:tableStyleId>
              </a:tblPr>
              <a:tblGrid>
                <a:gridCol w="5562600">
                  <a:extLst>
                    <a:ext uri="{9D8B030D-6E8A-4147-A177-3AD203B41FA5}">
                      <a16:colId xmlns:a16="http://schemas.microsoft.com/office/drawing/2014/main" val="1446383811"/>
                    </a:ext>
                  </a:extLst>
                </a:gridCol>
                <a:gridCol w="3086100">
                  <a:extLst>
                    <a:ext uri="{9D8B030D-6E8A-4147-A177-3AD203B41FA5}">
                      <a16:colId xmlns:a16="http://schemas.microsoft.com/office/drawing/2014/main" val="3147703138"/>
                    </a:ext>
                  </a:extLst>
                </a:gridCol>
              </a:tblGrid>
              <a:tr h="123190">
                <a:tc>
                  <a:txBody>
                    <a:bodyPr/>
                    <a:lstStyle/>
                    <a:p>
                      <a:r>
                        <a:rPr lang="en-US" sz="1600" dirty="0">
                          <a:latin typeface="Segoe UI" panose="020B0502040204020203" pitchFamily="34" charset="0"/>
                          <a:cs typeface="Segoe UI" panose="020B0502040204020203" pitchFamily="34" charset="0"/>
                        </a:rPr>
                        <a:t>Product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Segoe UI" panose="020B0502040204020203" pitchFamily="34" charset="0"/>
                          <a:cs typeface="Segoe UI" panose="020B0502040204020203" pitchFamily="34" charset="0"/>
                        </a:rPr>
                        <a:t>Column Changes</a:t>
                      </a:r>
                    </a:p>
                  </a:txBody>
                  <a:tcPr/>
                </a:tc>
                <a:extLst>
                  <a:ext uri="{0D108BD9-81ED-4DB2-BD59-A6C34878D82A}">
                    <a16:rowId xmlns:a16="http://schemas.microsoft.com/office/drawing/2014/main" val="3041359140"/>
                  </a:ext>
                </a:extLst>
              </a:tr>
              <a:tr h="354196">
                <a:tc>
                  <a:txBody>
                    <a:bodyPr/>
                    <a:lstStyle/>
                    <a:p>
                      <a:pPr algn="l" fontAlgn="b"/>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CLR Energy Deployment Performance Report</a:t>
                      </a: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NP8-500-ER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13225</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Column/Tab changes and logic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rpt.00013225.DUNSNUMBER.YYYYMMDD. HH24missFF3.CLREDP_M.xlsx</a:t>
                      </a:r>
                    </a:p>
                  </a:txBody>
                  <a:tcPr marL="9525" marR="9525" marT="9525" marB="0"/>
                </a:tc>
                <a:tc>
                  <a:txBody>
                    <a:bodyPr/>
                    <a:lstStyle/>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CLREDP formulas (MW and percent) changes</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Column and Tab name changes ('Responsibility' to be replaced with 'Awards')</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Providing RGS criteria changes</a:t>
                      </a:r>
                    </a:p>
                    <a:p>
                      <a:pPr marL="171450" indent="-171450">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EEA tab changes - follow same changes as above</a:t>
                      </a:r>
                      <a:endParaRPr lang="en-US" sz="1100" b="0" i="0" u="none" strike="noStrike" dirty="0">
                        <a:solidFill>
                          <a:srgbClr val="000000"/>
                        </a:solidFill>
                        <a:effectLst/>
                        <a:latin typeface="Segoe UI" panose="020B0502040204020203" pitchFamily="34" charset="0"/>
                        <a:cs typeface="Segoe UI" panose="020B0502040204020203" pitchFamily="34" charset="0"/>
                      </a:endParaRPr>
                    </a:p>
                  </a:txBody>
                  <a:tcPr marL="9525" marR="9525" marT="9525" marB="0"/>
                </a:tc>
                <a:extLst>
                  <a:ext uri="{0D108BD9-81ED-4DB2-BD59-A6C34878D82A}">
                    <a16:rowId xmlns:a16="http://schemas.microsoft.com/office/drawing/2014/main" val="1848829606"/>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Generation Resource Energy Deployment Performance Report</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NP8-501-ER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11022</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Column/Tab changes and logic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rpt.00011022.DUNSNUMBER.YYYYMMDD. HH24missFF3.REDP_M.xlsx</a:t>
                      </a:r>
                    </a:p>
                  </a:txBody>
                  <a:tcPr marL="9525" marR="9525" marT="9525" marB="0"/>
                </a:tc>
                <a:tc>
                  <a:txBody>
                    <a:bodyPr/>
                    <a:lstStyle/>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GREDP formulas (MW and percent) changes</a:t>
                      </a:r>
                    </a:p>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Column and Tab changes ('Responsibility' to be replaced with 'Awards')</a:t>
                      </a:r>
                    </a:p>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Providing RGS criteria changed</a:t>
                      </a:r>
                    </a:p>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Removal of DSR tabs from report (GREDP DSR Port and EEA GREDP DSR Port)</a:t>
                      </a:r>
                    </a:p>
                  </a:txBody>
                  <a:tcPr marL="9525" marR="9525" marT="9525" marB="0"/>
                </a:tc>
                <a:extLst>
                  <a:ext uri="{0D108BD9-81ED-4DB2-BD59-A6C34878D82A}">
                    <a16:rowId xmlns:a16="http://schemas.microsoft.com/office/drawing/2014/main" val="868495255"/>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Deployment Performance QSE Summary Report for Non-CLRs Providing RRS and ECRS</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NP8-544-ER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23363</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Column Removal</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rpt.00023363.0000000000000000.yyyymmdd.HH24missFF3.YY_MM_Monthly_QSE_Level_NCLR_RRS_ECRS_Deployment_Perf.xlsx</a:t>
                      </a:r>
                    </a:p>
                  </a:txBody>
                  <a:tcPr marL="9525" marR="9525" marT="9525" marB="0"/>
                </a:tc>
                <a:tc>
                  <a:txBody>
                    <a:bodyPr/>
                    <a:lstStyle/>
                    <a:p>
                      <a:pPr marL="0" algn="l" defTabSz="914400" rtl="0" eaLnBrk="1" latinLnBrk="0" hangingPunct="1"/>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Remove 'Resource Schedule Update Performance' column</a:t>
                      </a:r>
                    </a:p>
                  </a:txBody>
                  <a:tcPr marL="9525" marR="9525" marT="9525" marB="0"/>
                </a:tc>
                <a:extLst>
                  <a:ext uri="{0D108BD9-81ED-4DB2-BD59-A6C34878D82A}">
                    <a16:rowId xmlns:a16="http://schemas.microsoft.com/office/drawing/2014/main" val="3324448239"/>
                  </a:ext>
                </a:extLst>
              </a:tr>
              <a:tr h="370840">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000" b="1" i="0" u="none" strike="noStrike" kern="1200" dirty="0">
                          <a:solidFill>
                            <a:srgbClr val="000000"/>
                          </a:solidFill>
                          <a:effectLst/>
                          <a:latin typeface="Segoe UI" panose="020B0502040204020203" pitchFamily="34" charset="0"/>
                          <a:ea typeface="+mn-ea"/>
                          <a:cs typeface="Segoe UI" panose="020B0502040204020203" pitchFamily="34" charset="0"/>
                        </a:rPr>
                        <a:t>Monthly Deployment Performance Report for Resource Specific Non-CLRs Providing RRS and ECRS</a:t>
                      </a:r>
                    </a:p>
                    <a:p>
                      <a:pPr marL="0" marR="0" lvl="0" indent="0" algn="l" defTabSz="914400" rtl="0" eaLnBrk="1" fontAlgn="b" latinLnBrk="0" hangingPunct="1">
                        <a:lnSpc>
                          <a:spcPct val="100000"/>
                        </a:lnSpc>
                        <a:spcBef>
                          <a:spcPts val="0"/>
                        </a:spcBef>
                        <a:spcAft>
                          <a:spcPts val="0"/>
                        </a:spcAft>
                        <a:buClrTx/>
                        <a:buSzTx/>
                        <a:buFontTx/>
                        <a:buNone/>
                        <a:tabLst/>
                        <a:defRPr/>
                      </a:pPr>
                      <a:r>
                        <a:rPr lang="en-US" sz="1000" b="0" i="0" u="none" strike="noStrike" dirty="0">
                          <a:solidFill>
                            <a:srgbClr val="000000"/>
                          </a:solidFill>
                          <a:effectLst/>
                          <a:latin typeface="Segoe UI" panose="020B0502040204020203" pitchFamily="34" charset="0"/>
                          <a:cs typeface="Segoe UI" panose="020B0502040204020203" pitchFamily="34" charset="0"/>
                        </a:rPr>
                        <a:t>NP8-545-ER | </a:t>
                      </a:r>
                      <a:r>
                        <a:rPr lang="en-US" sz="1000" b="0" i="0" u="none" strike="noStrike" dirty="0" err="1">
                          <a:solidFill>
                            <a:srgbClr val="000000"/>
                          </a:solidFill>
                          <a:effectLst/>
                          <a:latin typeface="Segoe UI" panose="020B0502040204020203" pitchFamily="34" charset="0"/>
                          <a:cs typeface="Segoe UI" panose="020B0502040204020203" pitchFamily="34" charset="0"/>
                        </a:rPr>
                        <a:t>Rpt</a:t>
                      </a:r>
                      <a:r>
                        <a:rPr lang="en-US" sz="1000" b="0" i="0" u="none" strike="noStrike" dirty="0">
                          <a:solidFill>
                            <a:srgbClr val="000000"/>
                          </a:solidFill>
                          <a:effectLst/>
                          <a:latin typeface="Segoe UI" panose="020B0502040204020203" pitchFamily="34" charset="0"/>
                          <a:cs typeface="Segoe UI" panose="020B0502040204020203" pitchFamily="34" charset="0"/>
                        </a:rPr>
                        <a:t> ID: 23263</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Summary: Column Changes</a:t>
                      </a:r>
                    </a:p>
                    <a:p>
                      <a:pPr algn="l" fontAlgn="b"/>
                      <a:endParaRPr lang="en-US" sz="1000" b="0" i="0" u="none" strike="noStrike" dirty="0">
                        <a:solidFill>
                          <a:srgbClr val="000000"/>
                        </a:solidFill>
                        <a:effectLst/>
                        <a:latin typeface="Segoe UI" panose="020B0502040204020203" pitchFamily="34" charset="0"/>
                        <a:cs typeface="Segoe UI" panose="020B0502040204020203" pitchFamily="34" charset="0"/>
                      </a:endParaRPr>
                    </a:p>
                    <a:p>
                      <a:pPr algn="l" fontAlgn="b"/>
                      <a:r>
                        <a:rPr lang="en-US" sz="1000" b="0" i="0" u="none" strike="noStrike" dirty="0">
                          <a:solidFill>
                            <a:srgbClr val="000000"/>
                          </a:solidFill>
                          <a:effectLst/>
                          <a:latin typeface="Segoe UI" panose="020B0502040204020203" pitchFamily="34" charset="0"/>
                          <a:cs typeface="Segoe UI" panose="020B0502040204020203" pitchFamily="34" charset="0"/>
                        </a:rPr>
                        <a:t>Zip Filename: </a:t>
                      </a:r>
                    </a:p>
                    <a:p>
                      <a:pPr algn="l" fontAlgn="b"/>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rpt.00023263.DUNSNUMBER.yyyymmdd.HH24missFF3.RRS_ECRS_NCLR_PERF_M.xlsx</a:t>
                      </a:r>
                    </a:p>
                  </a:txBody>
                  <a:tcPr marL="9525" marR="9525" marT="9525" marB="0"/>
                </a:tc>
                <a:tc>
                  <a:txBody>
                    <a:bodyPr/>
                    <a:lstStyle/>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Remove 'RRS Schedule Change within 1 minute' column</a:t>
                      </a:r>
                    </a:p>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Remove 'Resource Return to Service Performance' column</a:t>
                      </a:r>
                    </a:p>
                    <a:p>
                      <a:pPr marL="171450" indent="-171450" algn="l" defTabSz="914400" rtl="0" eaLnBrk="1" latinLnBrk="0" hangingPunct="1">
                        <a:buFont typeface="Arial" panose="020B0604020202020204" pitchFamily="34" charset="0"/>
                        <a:buChar char="•"/>
                      </a:pPr>
                      <a:r>
                        <a:rPr lang="en-US" sz="1000" b="0" i="0" u="none" strike="noStrike" kern="1200" dirty="0">
                          <a:solidFill>
                            <a:srgbClr val="000000"/>
                          </a:solidFill>
                          <a:effectLst/>
                          <a:latin typeface="Segoe UI" panose="020B0502040204020203" pitchFamily="34" charset="0"/>
                          <a:ea typeface="+mn-ea"/>
                          <a:cs typeface="Segoe UI" panose="020B0502040204020203" pitchFamily="34" charset="0"/>
                        </a:rPr>
                        <a:t>Replace 'Responsibility' with 'Awards'</a:t>
                      </a:r>
                    </a:p>
                  </a:txBody>
                  <a:tcPr marL="9525" marR="9525" marT="9525" marB="0"/>
                </a:tc>
                <a:extLst>
                  <a:ext uri="{0D108BD9-81ED-4DB2-BD59-A6C34878D82A}">
                    <a16:rowId xmlns:a16="http://schemas.microsoft.com/office/drawing/2014/main" val="3393403091"/>
                  </a:ext>
                </a:extLst>
              </a:tr>
            </a:tbl>
          </a:graphicData>
        </a:graphic>
      </p:graphicFrame>
    </p:spTree>
    <p:extLst>
      <p:ext uri="{BB962C8B-B14F-4D97-AF65-F5344CB8AC3E}">
        <p14:creationId xmlns:p14="http://schemas.microsoft.com/office/powerpoint/2010/main" val="3099059456"/>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48F63C-08AC-4CDD-B36F-0851B11853CB}">
  <ds:schemaRefs>
    <ds:schemaRef ds:uri="http://schemas.openxmlformats.org/package/2006/metadata/core-properties"/>
    <ds:schemaRef ds:uri="http://purl.org/dc/terms/"/>
    <ds:schemaRef ds:uri="c34af464-7aa1-4edd-9be4-83dffc1cb926"/>
    <ds:schemaRef ds:uri="http://www.w3.org/XML/1998/namespace"/>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284438</TotalTime>
  <Words>2514</Words>
  <Application>Microsoft Office PowerPoint</Application>
  <PresentationFormat>On-screen Show (4:3)</PresentationFormat>
  <Paragraphs>486</Paragraphs>
  <Slides>13</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Aptos Narrow</vt:lpstr>
      <vt:lpstr>Arial</vt:lpstr>
      <vt:lpstr>Calibri</vt:lpstr>
      <vt:lpstr>Segoe UI</vt:lpstr>
      <vt:lpstr>1_Custom Design</vt:lpstr>
      <vt:lpstr>Office Theme</vt:lpstr>
      <vt:lpstr>Custom Design</vt:lpstr>
      <vt:lpstr>PowerPoint Presentation</vt:lpstr>
      <vt:lpstr>RTC Report Information: General Information</vt:lpstr>
      <vt:lpstr>RTC Report Information: New Non-Disclosure Products</vt:lpstr>
      <vt:lpstr>RTC Report Information: Renames &amp; Break Outs</vt:lpstr>
      <vt:lpstr>RTC Report Information: Removals</vt:lpstr>
      <vt:lpstr>RTC Report Information: Non-Disclosure Report Mods</vt:lpstr>
      <vt:lpstr>Report Impact Summary: Modifications</vt:lpstr>
      <vt:lpstr>Report Impact Summary: Modifications</vt:lpstr>
      <vt:lpstr>Report Impact Summary: Modifications</vt:lpstr>
      <vt:lpstr>Report Impact Summary: Disclosure Changes</vt:lpstr>
      <vt:lpstr>Report Impact Summary: Disclosure Changes</vt:lpstr>
      <vt:lpstr>Report Impact Summary: Disclosure Changes</vt:lpstr>
      <vt:lpstr>Supplemental Posting Information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Lavas, Jamie</cp:lastModifiedBy>
  <cp:revision>2766</cp:revision>
  <cp:lastPrinted>2020-02-05T17:47:59Z</cp:lastPrinted>
  <dcterms:created xsi:type="dcterms:W3CDTF">2016-01-21T15:20:31Z</dcterms:created>
  <dcterms:modified xsi:type="dcterms:W3CDTF">2025-10-22T21:22:19Z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2025-04-17T00:44:13Z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2a882c6f-0ca6-45a2-b14a-5c36bc8b6e36</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