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767AC-2D23-49D3-0DDC-E85D42D32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8D2DF1-362A-6439-0621-4222845F2C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FBA03-27FC-6C0E-6A81-BF554C0A3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42A5A-FEA7-A1B4-6FFC-604B36C3F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D9804-2CDB-1A3C-3A06-F36CB060C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8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24C54-74D3-C094-03A2-82FFA841D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AF33EB-E118-BA51-1253-7F9EFFF1F5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AC84B-53BC-E5A6-5455-F74170C51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D60E5-8CF9-D33B-AD82-7073D13E1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9A786-1833-98BF-8711-C5B752BB7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7408E4-2ED0-5E7E-3E1C-488D985E02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B6AD9D-892F-B83E-5B2B-5D54042BD2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36A97-E9AB-67CD-BF50-6A41ECB04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798D6-D78D-B791-EBDC-20457E31B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1FA54-B0F7-4A58-3725-F7B45A8C0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23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54A0E-3EFF-6569-11BB-AF30F98E1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45103-84A9-4A30-6572-E83897C3F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48D0A-C1DB-2EB5-640D-EE7D5FE74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7353A-C681-BF92-D68B-B089D4D20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61AF7-760C-1DAC-CF5F-1D3C49667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3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6E777-72F2-0CEA-3A31-06D8018E0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6B96C-CF0A-E44D-877F-E282D576A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A5C2-3988-4863-636A-49D9F1965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959E6-26CD-EEF8-FE25-515F9295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30CF9-AF39-2E9B-0048-B06D5B40A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70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83BDC-7D67-68E9-47A8-2CA605F41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C192A-BF72-4162-F699-2D6062A874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267A00-9799-5B5F-108D-CAFE6E4B2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1C625-3445-6C4B-97C2-F8CD52FE7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352B-C381-78A6-BF8C-30530E0B7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8A3933-ACD3-939F-1E22-987ACC8AF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42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03A0B-4118-25D9-CA3E-7662D37E8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42B37-A5B6-4EC0-010C-07E3FEFFD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453036-C91E-8B8E-94D1-65F373B3D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9F6789-E9DF-D0B5-26DE-A6175B976F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ABD43A-54EE-C686-24A1-7C32D4C855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69E32F-CEFE-6005-209D-980A88F93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A99529-8458-53B9-3CD5-A952E3BF0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113A8C-0461-397E-4F60-02264DBC2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632B7-E556-A193-FC69-C40E8FE2F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AAC7AA-3336-1261-F3F5-0F52C1ED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8B96CF-2703-729A-B106-57FC14BEE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D7F9A7-FD1D-2E05-9FFC-5FF33A251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7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98B1BF-09FF-2BF9-7CAA-9CFB2D713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10AFF4-32D3-C6A9-FC3D-CAF2C100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3C02F-7778-F73E-4C2E-5DDEA433C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9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5519C-B6B7-0024-5F95-ACF51B8E5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31833-DD7F-9DCF-60D7-1F677E9E8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7456F4-480D-B7B0-1AE4-7F9B89AE3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C3B8A-51EB-E27E-FF3E-B59E13CAF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691CDA-AF3F-D550-F525-A0AFEDA6D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0CD0F1-38C0-6C72-038F-9C3F6BC3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45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8604-361D-99B1-29C7-3073BB734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CEAB7A-BDEB-AA11-B645-FA5C14739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CEEB-BE57-4DFD-9DF2-5C2691D6C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EB39A-DB16-C024-E13D-1694F4506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FA52F-6DF5-0F6A-6FC0-8CC5E53FB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878E75-84D4-20E2-FFB6-304DE45B4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2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83FEAC-CB20-FB4A-C35A-03A717C63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D1857D-BBA7-D84F-0B8F-A2B395C6A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692FF-1B09-80E1-E19B-15F1110479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7D10D4-6DD6-47C7-8E21-6087C95C36B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2FE0D-DFAF-82FB-63EE-E05194B272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52BAC-2D9B-CE11-8C9C-0558E0742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367CA5-DC46-47CA-91AA-33EA158B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6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4D08D-B670-FC40-77D8-38BE6DD44C5B}"/>
              </a:ext>
            </a:extLst>
          </p:cNvPr>
          <p:cNvSpPr/>
          <p:nvPr/>
        </p:nvSpPr>
        <p:spPr>
          <a:xfrm>
            <a:off x="3097162" y="1286387"/>
            <a:ext cx="8917857" cy="12093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Pre-RTC System</a:t>
            </a:r>
          </a:p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033A61-062E-EEE8-E97A-74D223321124}"/>
              </a:ext>
            </a:extLst>
          </p:cNvPr>
          <p:cNvSpPr/>
          <p:nvPr/>
        </p:nvSpPr>
        <p:spPr>
          <a:xfrm>
            <a:off x="3097162" y="4796913"/>
            <a:ext cx="8917857" cy="12093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RTC System</a:t>
            </a:r>
          </a:p>
          <a:p>
            <a:pPr algn="ctr"/>
            <a:endParaRPr lang="en-US" dirty="0"/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1DB0F400-83A2-1E94-766A-48B7C59A76CA}"/>
              </a:ext>
            </a:extLst>
          </p:cNvPr>
          <p:cNvCxnSpPr/>
          <p:nvPr/>
        </p:nvCxnSpPr>
        <p:spPr>
          <a:xfrm flipV="1">
            <a:off x="3097162" y="2495755"/>
            <a:ext cx="2241754" cy="964790"/>
          </a:xfrm>
          <a:prstGeom prst="bentConnector3">
            <a:avLst>
              <a:gd name="adj1" fmla="val 100000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86368F3-DAAC-C3F2-CEF5-E7EB2215E937}"/>
              </a:ext>
            </a:extLst>
          </p:cNvPr>
          <p:cNvSpPr/>
          <p:nvPr/>
        </p:nvSpPr>
        <p:spPr>
          <a:xfrm>
            <a:off x="3254478" y="1940847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AFD32DB-2372-CDE7-DC3F-1B3177DDCA1F}"/>
              </a:ext>
            </a:extLst>
          </p:cNvPr>
          <p:cNvSpPr/>
          <p:nvPr/>
        </p:nvSpPr>
        <p:spPr>
          <a:xfrm>
            <a:off x="4694908" y="1940847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B834DD-390D-BAEF-FF3E-7451A97E5EF8}"/>
              </a:ext>
            </a:extLst>
          </p:cNvPr>
          <p:cNvSpPr/>
          <p:nvPr/>
        </p:nvSpPr>
        <p:spPr>
          <a:xfrm>
            <a:off x="6135338" y="1940847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CCF5E7-D0D8-E1F9-32F2-6A6FE75A7DDD}"/>
              </a:ext>
            </a:extLst>
          </p:cNvPr>
          <p:cNvSpPr/>
          <p:nvPr/>
        </p:nvSpPr>
        <p:spPr>
          <a:xfrm>
            <a:off x="7575768" y="1940847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E61B7C-B4C9-2C04-ADC4-FC1A7F37C7B5}"/>
              </a:ext>
            </a:extLst>
          </p:cNvPr>
          <p:cNvSpPr/>
          <p:nvPr/>
        </p:nvSpPr>
        <p:spPr>
          <a:xfrm>
            <a:off x="10456628" y="1940847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6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6AB0A8A-C2F6-1FFA-365D-C5465A548F6A}"/>
              </a:ext>
            </a:extLst>
          </p:cNvPr>
          <p:cNvSpPr/>
          <p:nvPr/>
        </p:nvSpPr>
        <p:spPr>
          <a:xfrm>
            <a:off x="9016198" y="1935316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13CE672-EDFE-4D5E-FCA6-980180F80A95}"/>
              </a:ext>
            </a:extLst>
          </p:cNvPr>
          <p:cNvSpPr/>
          <p:nvPr/>
        </p:nvSpPr>
        <p:spPr>
          <a:xfrm>
            <a:off x="3259398" y="4845459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AD3DD8-7F92-A3FB-DE23-0ABAE3B63D49}"/>
              </a:ext>
            </a:extLst>
          </p:cNvPr>
          <p:cNvSpPr/>
          <p:nvPr/>
        </p:nvSpPr>
        <p:spPr>
          <a:xfrm>
            <a:off x="4699828" y="4845459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4F2F787-A0CD-9921-A225-9FC55271462E}"/>
              </a:ext>
            </a:extLst>
          </p:cNvPr>
          <p:cNvSpPr/>
          <p:nvPr/>
        </p:nvSpPr>
        <p:spPr>
          <a:xfrm>
            <a:off x="6140258" y="4845459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E8ADA07-FF91-AC41-A1F3-90EE2B839ACC}"/>
              </a:ext>
            </a:extLst>
          </p:cNvPr>
          <p:cNvSpPr/>
          <p:nvPr/>
        </p:nvSpPr>
        <p:spPr>
          <a:xfrm>
            <a:off x="7580688" y="4845459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4AFCD6-6433-B4D1-6460-F21A8E6E4D4A}"/>
              </a:ext>
            </a:extLst>
          </p:cNvPr>
          <p:cNvSpPr/>
          <p:nvPr/>
        </p:nvSpPr>
        <p:spPr>
          <a:xfrm>
            <a:off x="10461548" y="4845459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6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E5A3E3B-5E05-F20E-9B0A-574ABB6B9A4F}"/>
              </a:ext>
            </a:extLst>
          </p:cNvPr>
          <p:cNvSpPr/>
          <p:nvPr/>
        </p:nvSpPr>
        <p:spPr>
          <a:xfrm>
            <a:off x="9021118" y="4849760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5</a:t>
            </a:r>
          </a:p>
        </p:txBody>
      </p: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C0E1B104-4AE7-0507-787F-E5043F0B9F78}"/>
              </a:ext>
            </a:extLst>
          </p:cNvPr>
          <p:cNvCxnSpPr/>
          <p:nvPr/>
        </p:nvCxnSpPr>
        <p:spPr>
          <a:xfrm flipV="1">
            <a:off x="1656732" y="2520335"/>
            <a:ext cx="2241754" cy="964790"/>
          </a:xfrm>
          <a:prstGeom prst="bentConnector3">
            <a:avLst>
              <a:gd name="adj1" fmla="val 100000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2ACB43CE-A483-F237-61FB-15BD9ECE7C63}"/>
              </a:ext>
            </a:extLst>
          </p:cNvPr>
          <p:cNvCxnSpPr/>
          <p:nvPr/>
        </p:nvCxnSpPr>
        <p:spPr>
          <a:xfrm flipV="1">
            <a:off x="4650658" y="2485922"/>
            <a:ext cx="2241754" cy="964790"/>
          </a:xfrm>
          <a:prstGeom prst="bentConnector3">
            <a:avLst>
              <a:gd name="adj1" fmla="val 100000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184E0267-7BBD-C6A5-6135-E420515C5CF1}"/>
              </a:ext>
            </a:extLst>
          </p:cNvPr>
          <p:cNvCxnSpPr/>
          <p:nvPr/>
        </p:nvCxnSpPr>
        <p:spPr>
          <a:xfrm flipV="1">
            <a:off x="6091088" y="2500671"/>
            <a:ext cx="2241754" cy="964790"/>
          </a:xfrm>
          <a:prstGeom prst="bentConnector3">
            <a:avLst>
              <a:gd name="adj1" fmla="val 100000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97DE62E5-775D-5973-ED0B-321AAD74C30C}"/>
              </a:ext>
            </a:extLst>
          </p:cNvPr>
          <p:cNvCxnSpPr/>
          <p:nvPr/>
        </p:nvCxnSpPr>
        <p:spPr>
          <a:xfrm flipV="1">
            <a:off x="7600335" y="2499441"/>
            <a:ext cx="2241754" cy="964790"/>
          </a:xfrm>
          <a:prstGeom prst="bentConnector3">
            <a:avLst>
              <a:gd name="adj1" fmla="val 100000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DC120E36-F0A4-BF4B-C458-55F9E5643836}"/>
              </a:ext>
            </a:extLst>
          </p:cNvPr>
          <p:cNvCxnSpPr>
            <a:cxnSpLocks/>
          </p:cNvCxnSpPr>
          <p:nvPr/>
        </p:nvCxnSpPr>
        <p:spPr>
          <a:xfrm>
            <a:off x="3205314" y="3758996"/>
            <a:ext cx="6617126" cy="1013337"/>
          </a:xfrm>
          <a:prstGeom prst="bentConnector3">
            <a:avLst>
              <a:gd name="adj1" fmla="val 99926"/>
            </a:avLst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6D0FC474-AEA8-E6EC-7CD6-8E6FC6290D64}"/>
              </a:ext>
            </a:extLst>
          </p:cNvPr>
          <p:cNvCxnSpPr>
            <a:cxnSpLocks/>
          </p:cNvCxnSpPr>
          <p:nvPr/>
        </p:nvCxnSpPr>
        <p:spPr>
          <a:xfrm>
            <a:off x="4527777" y="3754080"/>
            <a:ext cx="6617126" cy="1013337"/>
          </a:xfrm>
          <a:prstGeom prst="bentConnector3">
            <a:avLst>
              <a:gd name="adj1" fmla="val 99926"/>
            </a:avLst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504C9508-0B0C-D441-21BD-6D2DF041A8E3}"/>
              </a:ext>
            </a:extLst>
          </p:cNvPr>
          <p:cNvCxnSpPr>
            <a:cxnSpLocks/>
          </p:cNvCxnSpPr>
          <p:nvPr/>
        </p:nvCxnSpPr>
        <p:spPr>
          <a:xfrm>
            <a:off x="1745217" y="3744247"/>
            <a:ext cx="6617126" cy="1013337"/>
          </a:xfrm>
          <a:prstGeom prst="bentConnector3">
            <a:avLst>
              <a:gd name="adj1" fmla="val 99926"/>
            </a:avLst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2675628B-2FA2-7F1C-387C-C199315476D1}"/>
              </a:ext>
            </a:extLst>
          </p:cNvPr>
          <p:cNvSpPr/>
          <p:nvPr/>
        </p:nvSpPr>
        <p:spPr>
          <a:xfrm>
            <a:off x="373627" y="2978764"/>
            <a:ext cx="2723535" cy="120936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QSE Submitting during timeframe of </a:t>
            </a:r>
          </a:p>
          <a:p>
            <a:pPr algn="ctr"/>
            <a:r>
              <a:rPr lang="en-US" dirty="0"/>
              <a:t>Dec 1-3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262E6AD-9CE3-9AB4-3AB6-D0E5B4A5D95A}"/>
              </a:ext>
            </a:extLst>
          </p:cNvPr>
          <p:cNvCxnSpPr/>
          <p:nvPr/>
        </p:nvCxnSpPr>
        <p:spPr>
          <a:xfrm>
            <a:off x="10940143" y="3759200"/>
            <a:ext cx="912665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27D07D26-50B6-8141-D2AF-4CBFAF86753D}"/>
              </a:ext>
            </a:extLst>
          </p:cNvPr>
          <p:cNvSpPr txBox="1"/>
          <p:nvPr/>
        </p:nvSpPr>
        <p:spPr>
          <a:xfrm>
            <a:off x="77423" y="178589"/>
            <a:ext cx="3681778" cy="954107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Market Submissions December 1-3 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08FB76F-9D76-9190-9961-E2323C8F8D3A}"/>
              </a:ext>
            </a:extLst>
          </p:cNvPr>
          <p:cNvSpPr/>
          <p:nvPr/>
        </p:nvSpPr>
        <p:spPr>
          <a:xfrm>
            <a:off x="7543828" y="491615"/>
            <a:ext cx="2890675" cy="5827690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solidFill>
              <a:schemeClr val="accent1">
                <a:shade val="15000"/>
                <a:alpha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Dual Submissions</a:t>
            </a: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99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24599-7613-2CBE-8B70-D239CB68B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342B0B1-E6EE-BCDE-5590-1767C4604077}"/>
              </a:ext>
            </a:extLst>
          </p:cNvPr>
          <p:cNvSpPr/>
          <p:nvPr/>
        </p:nvSpPr>
        <p:spPr>
          <a:xfrm>
            <a:off x="3097162" y="116756"/>
            <a:ext cx="8917857" cy="12093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Pre-RTC System</a:t>
            </a:r>
          </a:p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39A3D8-03B6-00CE-996E-8BC3CB66E65B}"/>
              </a:ext>
            </a:extLst>
          </p:cNvPr>
          <p:cNvSpPr/>
          <p:nvPr/>
        </p:nvSpPr>
        <p:spPr>
          <a:xfrm>
            <a:off x="3097162" y="3627282"/>
            <a:ext cx="8917857" cy="12093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RTC System</a:t>
            </a:r>
          </a:p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C04B90C-DF1E-ED92-9D5A-F41CE78D2810}"/>
              </a:ext>
            </a:extLst>
          </p:cNvPr>
          <p:cNvSpPr/>
          <p:nvPr/>
        </p:nvSpPr>
        <p:spPr>
          <a:xfrm>
            <a:off x="3254478" y="771216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6EA4B7-7EEF-F022-E7E0-5D8728038970}"/>
              </a:ext>
            </a:extLst>
          </p:cNvPr>
          <p:cNvSpPr/>
          <p:nvPr/>
        </p:nvSpPr>
        <p:spPr>
          <a:xfrm>
            <a:off x="4694908" y="771216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7B8BB8-AEDC-0B4E-2CF8-1BA6051AA91E}"/>
              </a:ext>
            </a:extLst>
          </p:cNvPr>
          <p:cNvSpPr/>
          <p:nvPr/>
        </p:nvSpPr>
        <p:spPr>
          <a:xfrm>
            <a:off x="6135338" y="771216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13E16F-4A62-E4E4-5C11-87C543ADB97C}"/>
              </a:ext>
            </a:extLst>
          </p:cNvPr>
          <p:cNvSpPr/>
          <p:nvPr/>
        </p:nvSpPr>
        <p:spPr>
          <a:xfrm>
            <a:off x="7575768" y="771216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F61A440-AD77-DDC1-3FB0-D3FA92283893}"/>
              </a:ext>
            </a:extLst>
          </p:cNvPr>
          <p:cNvSpPr/>
          <p:nvPr/>
        </p:nvSpPr>
        <p:spPr>
          <a:xfrm>
            <a:off x="10456628" y="771216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6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F43C34-603D-BCCA-F8D1-A36A7FE801CF}"/>
              </a:ext>
            </a:extLst>
          </p:cNvPr>
          <p:cNvSpPr/>
          <p:nvPr/>
        </p:nvSpPr>
        <p:spPr>
          <a:xfrm>
            <a:off x="9016198" y="775517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67119B-2B44-C020-41B9-DC501456F5BB}"/>
              </a:ext>
            </a:extLst>
          </p:cNvPr>
          <p:cNvSpPr/>
          <p:nvPr/>
        </p:nvSpPr>
        <p:spPr>
          <a:xfrm>
            <a:off x="3259398" y="3675828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99E9BDD-6E03-D476-46E5-3B592B508018}"/>
              </a:ext>
            </a:extLst>
          </p:cNvPr>
          <p:cNvSpPr/>
          <p:nvPr/>
        </p:nvSpPr>
        <p:spPr>
          <a:xfrm>
            <a:off x="4699828" y="3675828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BCA46D-0525-4441-A4FC-3BA038323BF7}"/>
              </a:ext>
            </a:extLst>
          </p:cNvPr>
          <p:cNvSpPr/>
          <p:nvPr/>
        </p:nvSpPr>
        <p:spPr>
          <a:xfrm>
            <a:off x="6140258" y="3675828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410FA9-ED0F-C928-34FA-ACE92BEE35DB}"/>
              </a:ext>
            </a:extLst>
          </p:cNvPr>
          <p:cNvSpPr/>
          <p:nvPr/>
        </p:nvSpPr>
        <p:spPr>
          <a:xfrm>
            <a:off x="7580688" y="3675828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DB3CC2-720F-C7C4-2125-EB980F2BD251}"/>
              </a:ext>
            </a:extLst>
          </p:cNvPr>
          <p:cNvSpPr/>
          <p:nvPr/>
        </p:nvSpPr>
        <p:spPr>
          <a:xfrm>
            <a:off x="10461548" y="3675828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6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5B58BC5-8B26-6CF6-B312-4065627A6DAD}"/>
              </a:ext>
            </a:extLst>
          </p:cNvPr>
          <p:cNvSpPr/>
          <p:nvPr/>
        </p:nvSpPr>
        <p:spPr>
          <a:xfrm>
            <a:off x="9021118" y="3680129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5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EC8D9A8C-6119-E0DE-2CAF-D1BB0EE26D7E}"/>
              </a:ext>
            </a:extLst>
          </p:cNvPr>
          <p:cNvCxnSpPr>
            <a:cxnSpLocks/>
          </p:cNvCxnSpPr>
          <p:nvPr/>
        </p:nvCxnSpPr>
        <p:spPr>
          <a:xfrm flipV="1">
            <a:off x="3097162" y="1331040"/>
            <a:ext cx="5235680" cy="963560"/>
          </a:xfrm>
          <a:prstGeom prst="bentConnector3">
            <a:avLst>
              <a:gd name="adj1" fmla="val 99953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123C2C03-5C9F-4DA9-F81E-74F368EAC42E}"/>
              </a:ext>
            </a:extLst>
          </p:cNvPr>
          <p:cNvCxnSpPr/>
          <p:nvPr/>
        </p:nvCxnSpPr>
        <p:spPr>
          <a:xfrm flipV="1">
            <a:off x="7600335" y="1329810"/>
            <a:ext cx="2241754" cy="964790"/>
          </a:xfrm>
          <a:prstGeom prst="bentConnector3">
            <a:avLst>
              <a:gd name="adj1" fmla="val 100000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5A247350-8F7C-C27A-8BE9-906235AA9A97}"/>
              </a:ext>
            </a:extLst>
          </p:cNvPr>
          <p:cNvCxnSpPr>
            <a:cxnSpLocks/>
          </p:cNvCxnSpPr>
          <p:nvPr/>
        </p:nvCxnSpPr>
        <p:spPr>
          <a:xfrm>
            <a:off x="3205314" y="2589365"/>
            <a:ext cx="6617126" cy="1013337"/>
          </a:xfrm>
          <a:prstGeom prst="bentConnector3">
            <a:avLst>
              <a:gd name="adj1" fmla="val 99926"/>
            </a:avLst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8E1E96BA-AD79-3654-058D-72DBE8282020}"/>
              </a:ext>
            </a:extLst>
          </p:cNvPr>
          <p:cNvCxnSpPr>
            <a:cxnSpLocks/>
          </p:cNvCxnSpPr>
          <p:nvPr/>
        </p:nvCxnSpPr>
        <p:spPr>
          <a:xfrm>
            <a:off x="4527777" y="2584449"/>
            <a:ext cx="6617126" cy="1013337"/>
          </a:xfrm>
          <a:prstGeom prst="bentConnector3">
            <a:avLst>
              <a:gd name="adj1" fmla="val 99926"/>
            </a:avLst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8D54468B-A99E-0320-6108-58BD1CF66077}"/>
              </a:ext>
            </a:extLst>
          </p:cNvPr>
          <p:cNvCxnSpPr>
            <a:cxnSpLocks/>
          </p:cNvCxnSpPr>
          <p:nvPr/>
        </p:nvCxnSpPr>
        <p:spPr>
          <a:xfrm>
            <a:off x="1745217" y="2574616"/>
            <a:ext cx="6617126" cy="1013337"/>
          </a:xfrm>
          <a:prstGeom prst="bentConnector3">
            <a:avLst>
              <a:gd name="adj1" fmla="val 99926"/>
            </a:avLst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2B311C23-D28E-7262-09AF-F531FBD056AA}"/>
              </a:ext>
            </a:extLst>
          </p:cNvPr>
          <p:cNvSpPr/>
          <p:nvPr/>
        </p:nvSpPr>
        <p:spPr>
          <a:xfrm>
            <a:off x="373627" y="1809133"/>
            <a:ext cx="2723535" cy="120936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QSE Submitting during timeframe of </a:t>
            </a:r>
          </a:p>
          <a:p>
            <a:pPr algn="ctr"/>
            <a:r>
              <a:rPr lang="en-US" dirty="0"/>
              <a:t>Dec 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06E7F0-0118-BC3A-C6EE-3440145C858D}"/>
              </a:ext>
            </a:extLst>
          </p:cNvPr>
          <p:cNvSpPr txBox="1"/>
          <p:nvPr/>
        </p:nvSpPr>
        <p:spPr>
          <a:xfrm>
            <a:off x="6216878" y="5578984"/>
            <a:ext cx="5899355" cy="116955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Example, RUC Snapshots after 1800 Dec 4 (balance of 12/4 and OD 12/5) needs items </a:t>
            </a:r>
            <a:r>
              <a:rPr lang="en-US" sz="1400" i="1" u="sng" dirty="0"/>
              <a:t>maintained by QSEs for settlement if any RUCs for Dec 5</a:t>
            </a:r>
            <a:r>
              <a:rPr lang="en-US" sz="1400" dirty="0"/>
              <a:t>: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COP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AS Offers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QSE-Trades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A08084DA-C762-B573-DCE7-660F0EF00137}"/>
              </a:ext>
            </a:extLst>
          </p:cNvPr>
          <p:cNvSpPr/>
          <p:nvPr/>
        </p:nvSpPr>
        <p:spPr>
          <a:xfrm flipV="1">
            <a:off x="8264025" y="4206770"/>
            <a:ext cx="707923" cy="137221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238E1B-0F84-5F67-3695-6FA56FDB9F12}"/>
              </a:ext>
            </a:extLst>
          </p:cNvPr>
          <p:cNvSpPr txBox="1"/>
          <p:nvPr/>
        </p:nvSpPr>
        <p:spPr>
          <a:xfrm>
            <a:off x="3494314" y="5580234"/>
            <a:ext cx="2722564" cy="1169551"/>
          </a:xfrm>
          <a:prstGeom prst="rect">
            <a:avLst/>
          </a:prstGeom>
          <a:noFill/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After pre-RTC DAM on 12/4 for OD 12/5 is executed: </a:t>
            </a:r>
          </a:p>
          <a:p>
            <a:r>
              <a:rPr lang="en-US" sz="1400" dirty="0"/>
              <a:t>ERCOT will copy DAM Awards and Self-Arranged AS into RTC tables by 1800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5AB8108-328E-D690-4FD6-8FD2574F1DF7}"/>
              </a:ext>
            </a:extLst>
          </p:cNvPr>
          <p:cNvCxnSpPr/>
          <p:nvPr/>
        </p:nvCxnSpPr>
        <p:spPr>
          <a:xfrm>
            <a:off x="10940143" y="2584449"/>
            <a:ext cx="912665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425D216A-6415-5D87-86E8-1E1C39352A44}"/>
              </a:ext>
            </a:extLst>
          </p:cNvPr>
          <p:cNvSpPr txBox="1"/>
          <p:nvPr/>
        </p:nvSpPr>
        <p:spPr>
          <a:xfrm>
            <a:off x="77422" y="255801"/>
            <a:ext cx="2857529" cy="1384995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Market Submissions December 4</a:t>
            </a:r>
          </a:p>
        </p:txBody>
      </p:sp>
    </p:spTree>
    <p:extLst>
      <p:ext uri="{BB962C8B-B14F-4D97-AF65-F5344CB8AC3E}">
        <p14:creationId xmlns:p14="http://schemas.microsoft.com/office/powerpoint/2010/main" val="2123267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E5CD6-50F8-DC8B-E96F-234C1A30A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BA392D-745F-84AB-72CF-96B5D954E605}"/>
              </a:ext>
            </a:extLst>
          </p:cNvPr>
          <p:cNvSpPr/>
          <p:nvPr/>
        </p:nvSpPr>
        <p:spPr>
          <a:xfrm>
            <a:off x="3097162" y="1365454"/>
            <a:ext cx="8917857" cy="120936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Pre-RTC System</a:t>
            </a:r>
          </a:p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A357BB-64FD-E789-4468-8957FEBA4595}"/>
              </a:ext>
            </a:extLst>
          </p:cNvPr>
          <p:cNvSpPr/>
          <p:nvPr/>
        </p:nvSpPr>
        <p:spPr>
          <a:xfrm>
            <a:off x="3097162" y="4748980"/>
            <a:ext cx="8917857" cy="12093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RTC System</a:t>
            </a:r>
          </a:p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4B1180-162C-1183-463A-007D6FA6EC60}"/>
              </a:ext>
            </a:extLst>
          </p:cNvPr>
          <p:cNvSpPr/>
          <p:nvPr/>
        </p:nvSpPr>
        <p:spPr>
          <a:xfrm>
            <a:off x="3254478" y="2019914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17938B-8792-A25D-31BC-3593E180682F}"/>
              </a:ext>
            </a:extLst>
          </p:cNvPr>
          <p:cNvSpPr/>
          <p:nvPr/>
        </p:nvSpPr>
        <p:spPr>
          <a:xfrm>
            <a:off x="4694908" y="2019914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8D4F603-98A7-2E87-FCD3-C210F2C586B4}"/>
              </a:ext>
            </a:extLst>
          </p:cNvPr>
          <p:cNvSpPr/>
          <p:nvPr/>
        </p:nvSpPr>
        <p:spPr>
          <a:xfrm>
            <a:off x="6135338" y="2019914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83E4EBB-A201-7C19-563E-6938D324BC44}"/>
              </a:ext>
            </a:extLst>
          </p:cNvPr>
          <p:cNvSpPr/>
          <p:nvPr/>
        </p:nvSpPr>
        <p:spPr>
          <a:xfrm>
            <a:off x="7575768" y="2019914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A5D727-1F59-C271-6B95-A0148121A535}"/>
              </a:ext>
            </a:extLst>
          </p:cNvPr>
          <p:cNvSpPr/>
          <p:nvPr/>
        </p:nvSpPr>
        <p:spPr>
          <a:xfrm>
            <a:off x="10456628" y="2019914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6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63AB58-3D71-F442-D1D9-0E3161DE8CE9}"/>
              </a:ext>
            </a:extLst>
          </p:cNvPr>
          <p:cNvSpPr/>
          <p:nvPr/>
        </p:nvSpPr>
        <p:spPr>
          <a:xfrm>
            <a:off x="9016198" y="2014383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C28EBCD-6142-D047-C752-6FF3D8746FE0}"/>
              </a:ext>
            </a:extLst>
          </p:cNvPr>
          <p:cNvSpPr/>
          <p:nvPr/>
        </p:nvSpPr>
        <p:spPr>
          <a:xfrm>
            <a:off x="3259398" y="4797526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A3B12D1-BFC6-C3FE-4912-42F2FFF40D59}"/>
              </a:ext>
            </a:extLst>
          </p:cNvPr>
          <p:cNvSpPr/>
          <p:nvPr/>
        </p:nvSpPr>
        <p:spPr>
          <a:xfrm>
            <a:off x="4699828" y="4797526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9ED750-7633-A0E1-E391-09BEBB18F136}"/>
              </a:ext>
            </a:extLst>
          </p:cNvPr>
          <p:cNvSpPr/>
          <p:nvPr/>
        </p:nvSpPr>
        <p:spPr>
          <a:xfrm>
            <a:off x="6140258" y="4797526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00D33C-F1E8-5BB6-9686-A9E87ED5F854}"/>
              </a:ext>
            </a:extLst>
          </p:cNvPr>
          <p:cNvSpPr/>
          <p:nvPr/>
        </p:nvSpPr>
        <p:spPr>
          <a:xfrm>
            <a:off x="7580688" y="4797526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DE1C42E-280A-B6AF-2C4F-C08B857430B2}"/>
              </a:ext>
            </a:extLst>
          </p:cNvPr>
          <p:cNvSpPr/>
          <p:nvPr/>
        </p:nvSpPr>
        <p:spPr>
          <a:xfrm>
            <a:off x="10461548" y="4797526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6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6BD3F31-053B-7A54-9863-F1A25EB5FCD8}"/>
              </a:ext>
            </a:extLst>
          </p:cNvPr>
          <p:cNvSpPr/>
          <p:nvPr/>
        </p:nvSpPr>
        <p:spPr>
          <a:xfrm>
            <a:off x="9021118" y="4801827"/>
            <a:ext cx="1396180" cy="53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 5</a:t>
            </a:r>
          </a:p>
        </p:txBody>
      </p: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E8FE98E1-807D-6203-E762-F227BD3ED60B}"/>
              </a:ext>
            </a:extLst>
          </p:cNvPr>
          <p:cNvCxnSpPr>
            <a:cxnSpLocks/>
          </p:cNvCxnSpPr>
          <p:nvPr/>
        </p:nvCxnSpPr>
        <p:spPr>
          <a:xfrm>
            <a:off x="3205314" y="3711063"/>
            <a:ext cx="6617126" cy="1013337"/>
          </a:xfrm>
          <a:prstGeom prst="bentConnector3">
            <a:avLst>
              <a:gd name="adj1" fmla="val 99926"/>
            </a:avLst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C5ABF677-8C40-8AE0-99F5-E44D07BFF3C0}"/>
              </a:ext>
            </a:extLst>
          </p:cNvPr>
          <p:cNvCxnSpPr>
            <a:cxnSpLocks/>
          </p:cNvCxnSpPr>
          <p:nvPr/>
        </p:nvCxnSpPr>
        <p:spPr>
          <a:xfrm>
            <a:off x="4527777" y="3706147"/>
            <a:ext cx="6617126" cy="1013337"/>
          </a:xfrm>
          <a:prstGeom prst="bentConnector3">
            <a:avLst>
              <a:gd name="adj1" fmla="val 99926"/>
            </a:avLst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0C33660D-C6E6-C778-CF21-93DDB7E778D0}"/>
              </a:ext>
            </a:extLst>
          </p:cNvPr>
          <p:cNvCxnSpPr>
            <a:cxnSpLocks/>
          </p:cNvCxnSpPr>
          <p:nvPr/>
        </p:nvCxnSpPr>
        <p:spPr>
          <a:xfrm>
            <a:off x="1745217" y="3696314"/>
            <a:ext cx="6617126" cy="1013337"/>
          </a:xfrm>
          <a:prstGeom prst="bentConnector3">
            <a:avLst>
              <a:gd name="adj1" fmla="val 99926"/>
            </a:avLst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6FC47BF9-6AFA-3371-76C3-C9845C5E7BF8}"/>
              </a:ext>
            </a:extLst>
          </p:cNvPr>
          <p:cNvSpPr/>
          <p:nvPr/>
        </p:nvSpPr>
        <p:spPr>
          <a:xfrm>
            <a:off x="373627" y="3057831"/>
            <a:ext cx="2723535" cy="120936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QSE Submitting during timeframe of </a:t>
            </a:r>
          </a:p>
          <a:p>
            <a:pPr algn="ctr"/>
            <a:r>
              <a:rPr lang="en-US" dirty="0"/>
              <a:t>Dec 5</a:t>
            </a:r>
          </a:p>
        </p:txBody>
      </p:sp>
      <p:sp>
        <p:nvSpPr>
          <p:cNvPr id="7" name="Multiplication Sign 6">
            <a:extLst>
              <a:ext uri="{FF2B5EF4-FFF2-40B4-BE49-F238E27FC236}">
                <a16:creationId xmlns:a16="http://schemas.microsoft.com/office/drawing/2014/main" id="{482698BC-F086-E710-7EE3-6CAF5E761DBA}"/>
              </a:ext>
            </a:extLst>
          </p:cNvPr>
          <p:cNvSpPr/>
          <p:nvPr/>
        </p:nvSpPr>
        <p:spPr>
          <a:xfrm>
            <a:off x="8767931" y="2401528"/>
            <a:ext cx="452284" cy="393288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6D2B99-4EEF-D07B-530C-A541D1BD7590}"/>
              </a:ext>
            </a:extLst>
          </p:cNvPr>
          <p:cNvSpPr txBox="1"/>
          <p:nvPr/>
        </p:nvSpPr>
        <p:spPr>
          <a:xfrm>
            <a:off x="8735997" y="2725206"/>
            <a:ext cx="3357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Midnight cutoff pre-RTC system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B304E0-3675-0334-27B7-91CC99E6821D}"/>
              </a:ext>
            </a:extLst>
          </p:cNvPr>
          <p:cNvSpPr txBox="1"/>
          <p:nvPr/>
        </p:nvSpPr>
        <p:spPr>
          <a:xfrm>
            <a:off x="7457783" y="4075610"/>
            <a:ext cx="1278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Energy Trades*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218855D-EE47-CAAC-47D6-B5E35491DD24}"/>
              </a:ext>
            </a:extLst>
          </p:cNvPr>
          <p:cNvSpPr txBox="1"/>
          <p:nvPr/>
        </p:nvSpPr>
        <p:spPr>
          <a:xfrm>
            <a:off x="77422" y="255801"/>
            <a:ext cx="2857529" cy="1384995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Market Submissions December 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870E7D-B784-173C-613C-CEA2BDC71238}"/>
              </a:ext>
            </a:extLst>
          </p:cNvPr>
          <p:cNvSpPr txBox="1"/>
          <p:nvPr/>
        </p:nvSpPr>
        <p:spPr>
          <a:xfrm>
            <a:off x="6513877" y="6373926"/>
            <a:ext cx="5579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Energy Trades can be put in for prior OD back to 1430</a:t>
            </a:r>
          </a:p>
        </p:txBody>
      </p:sp>
    </p:spTree>
    <p:extLst>
      <p:ext uri="{BB962C8B-B14F-4D97-AF65-F5344CB8AC3E}">
        <p14:creationId xmlns:p14="http://schemas.microsoft.com/office/powerpoint/2010/main" val="1062880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197</Words>
  <Application>Microsoft Office PowerPoint</Application>
  <PresentationFormat>Widescreen</PresentationFormat>
  <Paragraphs>83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Mereness, Matt</dc:creator>
  <cp:lastModifiedBy>Mereness, Matt</cp:lastModifiedBy>
  <cp:revision>9</cp:revision>
  <dcterms:created xsi:type="dcterms:W3CDTF">2025-11-12T15:29:03Z</dcterms:created>
  <dcterms:modified xsi:type="dcterms:W3CDTF">2025-11-13T13:50:30Z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2025-11-12T15:38:06Z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b69bee63-025a-4dc8-b9de-5bd19afa4691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