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542" r:id="rId6"/>
    <p:sldId id="563" r:id="rId7"/>
    <p:sldId id="2979" r:id="rId8"/>
    <p:sldId id="580" r:id="rId9"/>
    <p:sldId id="2791" r:id="rId10"/>
    <p:sldId id="3015" r:id="rId11"/>
    <p:sldId id="3121" r:id="rId12"/>
    <p:sldId id="3108" r:id="rId13"/>
    <p:sldId id="3120" r:id="rId14"/>
    <p:sldId id="3126" r:id="rId15"/>
    <p:sldId id="3125" r:id="rId16"/>
    <p:sldId id="3124" r:id="rId17"/>
    <p:sldId id="3127" r:id="rId18"/>
    <p:sldId id="3123" r:id="rId19"/>
    <p:sldId id="3122" r:id="rId20"/>
    <p:sldId id="306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C1105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A110525-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services/comm/mkt_notices/M-C110625-01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alendar/11102025-RTCB-Market-Trials-an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services/comm/mkt_notices/M-B110625-01" TargetMode="External"/><Relationship Id="rId3" Type="http://schemas.openxmlformats.org/officeDocument/2006/relationships/hyperlink" Target="https://www.ercot.com/services/comm/mkt_notices/M-E110525-01" TargetMode="External"/><Relationship Id="rId7" Type="http://schemas.openxmlformats.org/officeDocument/2006/relationships/hyperlink" Target="https://www.ercot.com/services/comm/mkt_notices/M-C110625-01" TargetMode="External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services/comm/mkt_notices/M-B110525-01" TargetMode="External"/><Relationship Id="rId5" Type="http://schemas.openxmlformats.org/officeDocument/2006/relationships/hyperlink" Target="https://www.ercot.com/services/comm/mkt_notices/M-A110525-01" TargetMode="External"/><Relationship Id="rId4" Type="http://schemas.openxmlformats.org/officeDocument/2006/relationships/hyperlink" Target="https://www.ercot.com/services/comm/mkt_notices/M-C110525-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E110525-0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Task Force</a:t>
            </a:r>
          </a:p>
          <a:p>
            <a:r>
              <a:rPr lang="en-US" sz="2400" b="1" dirty="0"/>
              <a:t>QSE Cutover Workshop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i="1" dirty="0"/>
              <a:t>Matt Mereness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RTCBTF Cutover Workshop for QSEs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13, 2025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E0AD-832A-D3BB-A0D9-CA34EADD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EC7-1B1B-A2DE-3307-1EE1D78C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7346-F0E5-D9C8-8DC1-E2DB5E08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C5DD-1016-2A3F-3E66-C1E7B0764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B8A69-3563-D222-B2B7-05DE0960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8" y="1273279"/>
            <a:ext cx="6343999" cy="491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372F1B-A9EF-A848-744B-BFF7B812983C}"/>
              </a:ext>
            </a:extLst>
          </p:cNvPr>
          <p:cNvSpPr/>
          <p:nvPr/>
        </p:nvSpPr>
        <p:spPr>
          <a:xfrm>
            <a:off x="786158" y="2667000"/>
            <a:ext cx="7865965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CB06-2AD1-4B78-E5A7-CBC620B8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8F8C-D45E-299F-62DF-7C16827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0AD-AC5A-23FB-A873-A5F57B1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169E-1495-CCD1-20E7-BAC559D2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CA14-11B6-F1B5-CF7E-F98C9F2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4" y="1393125"/>
            <a:ext cx="6453219" cy="4786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E19ECD-A506-1611-E661-D350BF5D1909}"/>
              </a:ext>
            </a:extLst>
          </p:cNvPr>
          <p:cNvSpPr/>
          <p:nvPr/>
        </p:nvSpPr>
        <p:spPr>
          <a:xfrm>
            <a:off x="786159" y="2667000"/>
            <a:ext cx="7062442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8AB263-B526-D870-F952-A9586953CEF3}"/>
              </a:ext>
            </a:extLst>
          </p:cNvPr>
          <p:cNvSpPr/>
          <p:nvPr/>
        </p:nvSpPr>
        <p:spPr>
          <a:xfrm>
            <a:off x="786158" y="2667000"/>
            <a:ext cx="7865965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610B-6301-3FC2-F10B-68E08F6F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428116"/>
            <a:ext cx="7912270" cy="4314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5BF2D-D94C-0D80-BFD5-BAEC14F69005}"/>
              </a:ext>
            </a:extLst>
          </p:cNvPr>
          <p:cNvSpPr/>
          <p:nvPr/>
        </p:nvSpPr>
        <p:spPr>
          <a:xfrm>
            <a:off x="240890" y="2945218"/>
            <a:ext cx="7988710" cy="255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C0254-86F3-A69E-AC69-9C8913F65F10}"/>
              </a:ext>
            </a:extLst>
          </p:cNvPr>
          <p:cNvSpPr/>
          <p:nvPr/>
        </p:nvSpPr>
        <p:spPr>
          <a:xfrm flipV="1">
            <a:off x="478078" y="3733800"/>
            <a:ext cx="7796981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Cutover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Workshops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0" name="Picture 9" descr="Calendar&#10;&#10;AI-generated content may be incorrect.">
            <a:extLst>
              <a:ext uri="{FF2B5EF4-FFF2-40B4-BE49-F238E27FC236}">
                <a16:creationId xmlns:a16="http://schemas.microsoft.com/office/drawing/2014/main" id="{266872F0-29A8-954F-2313-9CD62097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83090"/>
            <a:ext cx="5997756" cy="45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Discussion today: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Scope of RTC+B Program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Trials/Transition Update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Notice Communication walk-through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C0AD-B427-538B-996C-E49914B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A379-8995-F633-596E-3D8224F7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2E16709-A97F-14BC-2BF7-90BE53C94D06}"/>
              </a:ext>
            </a:extLst>
          </p:cNvPr>
          <p:cNvSpPr/>
          <p:nvPr/>
        </p:nvSpPr>
        <p:spPr>
          <a:xfrm>
            <a:off x="2365650" y="2902720"/>
            <a:ext cx="533400" cy="96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25DE5-CFFF-C29B-C10B-9C5F8601503D}"/>
              </a:ext>
            </a:extLst>
          </p:cNvPr>
          <p:cNvSpPr txBox="1"/>
          <p:nvPr/>
        </p:nvSpPr>
        <p:spPr>
          <a:xfrm>
            <a:off x="936171" y="303652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Final 2025 Refinements for Go-Live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2543C6D-124D-EEA4-B6E5-38131229F100}"/>
              </a:ext>
            </a:extLst>
          </p:cNvPr>
          <p:cNvSpPr/>
          <p:nvPr/>
        </p:nvSpPr>
        <p:spPr>
          <a:xfrm>
            <a:off x="2469167" y="3867520"/>
            <a:ext cx="389791" cy="2145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3F37-7980-3242-A947-9D8736B9CA16}"/>
              </a:ext>
            </a:extLst>
          </p:cNvPr>
          <p:cNvSpPr txBox="1"/>
          <p:nvPr/>
        </p:nvSpPr>
        <p:spPr>
          <a:xfrm>
            <a:off x="914400" y="440173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Related NPRRs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within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B0B51-CE4C-8B0A-5287-535A712E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4" y="529157"/>
            <a:ext cx="5145084" cy="54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408757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461412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297343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477933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477933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Sequence and Dates for Market Trials to Go-Live </a:t>
            </a:r>
            <a:br>
              <a:rPr lang="en-US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135775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RTC QSE Submission Testing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135775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Open-loop RTC SCED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135775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204065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RTC QSE Telemetry Check-out </a:t>
            </a:r>
            <a:r>
              <a:rPr lang="en-US" sz="1100" dirty="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128966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Day-Ahead Market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132534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1926257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202311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QSE Telemetry Tests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307257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276746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30-day Market Notice</a:t>
            </a:r>
          </a:p>
          <a:p>
            <a:r>
              <a:rPr lang="en-US" sz="1200" dirty="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Go-Live</a:t>
            </a:r>
          </a:p>
          <a:p>
            <a:r>
              <a:rPr lang="en-US" sz="1200" dirty="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337788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Go-Live date reflects 12/5/2025 as first Operating Day</a:t>
            </a:r>
          </a:p>
          <a:p>
            <a:r>
              <a:rPr lang="en-US" sz="1200" i="1" dirty="0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486953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590208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DCB89-483F-A9BA-7F8D-BAFCE0A03F1A}"/>
              </a:ext>
            </a:extLst>
          </p:cNvPr>
          <p:cNvSpPr/>
          <p:nvPr/>
        </p:nvSpPr>
        <p:spPr>
          <a:xfrm rot="20952941">
            <a:off x="1882714" y="3674593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C130-C657-DFFA-36DA-25AA9C21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FBD6-CBBD-8B19-7FCE-743E975C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Sep/Oct Market Trials in-flight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DE7E-5BC8-EE34-8984-3E8DAF57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sz="2400" u="sng" dirty="0">
                <a:solidFill>
                  <a:schemeClr val="tx2"/>
                </a:solidFill>
              </a:rPr>
              <a:t>Trials &amp; Transition meetings in-flight every Monday 10-10:30am until December 1-5 (then daily)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Standalone calendar page each week with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  <a:hlinkClick r:id="rId2"/>
              </a:rPr>
              <a:t>RTCBTF Home Page </a:t>
            </a:r>
            <a:r>
              <a:rPr lang="en-US" sz="1800" dirty="0">
                <a:solidFill>
                  <a:schemeClr val="tx2"/>
                </a:solidFill>
              </a:rPr>
              <a:t>houses all market trials documentation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Averaging 150-175 participants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Weekly presentation walk-through with Q&amp;A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Heavy use of 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email -&gt; FAQ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Link to this </a:t>
            </a:r>
            <a:r>
              <a:rPr lang="en-US" sz="2000" dirty="0">
                <a:hlinkClick r:id="rId4"/>
              </a:rPr>
              <a:t>Monday’s Trials meeting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C2757-D0AA-DB16-E688-E86285B48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511392" y="4142655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6417129" y="4214102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42B693-0CC2-95EF-B2A3-A3C65BE9FA01}"/>
              </a:ext>
            </a:extLst>
          </p:cNvPr>
          <p:cNvSpPr/>
          <p:nvPr/>
        </p:nvSpPr>
        <p:spPr>
          <a:xfrm>
            <a:off x="3407304" y="3529781"/>
            <a:ext cx="712412" cy="40379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DST Nov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406013" y="4282268"/>
            <a:ext cx="5011116" cy="250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3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4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5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6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Two other Notices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7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8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62EE-C979-6632-2490-3D0A9E25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612"/>
            <a:ext cx="7865965" cy="4798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1A556-40A2-2D08-B81D-460B00F8AC3A}"/>
              </a:ext>
            </a:extLst>
          </p:cNvPr>
          <p:cNvSpPr/>
          <p:nvPr/>
        </p:nvSpPr>
        <p:spPr>
          <a:xfrm>
            <a:off x="287435" y="3975545"/>
            <a:ext cx="7865965" cy="1053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2A4-42F3-D3BF-F8D7-54A3C5BD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330-5B3C-A34C-C49A-A8FC26E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377-3D8F-9737-66B2-24B3DAED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Protocol Revision Request Changes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C6E3-4B10-6326-37AA-48B7E11F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E88-6549-0AF4-B3CB-ABCA4124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5" y="1534114"/>
            <a:ext cx="6075225" cy="4984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DFD2D-C9B1-4561-1AAB-0CDCA5894CD8}"/>
              </a:ext>
            </a:extLst>
          </p:cNvPr>
          <p:cNvSpPr/>
          <p:nvPr/>
        </p:nvSpPr>
        <p:spPr>
          <a:xfrm>
            <a:off x="685800" y="3124201"/>
            <a:ext cx="6215080" cy="33948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05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23672</TotalTime>
  <Words>543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Cover Slide</vt:lpstr>
      <vt:lpstr>Horizontal Theme</vt:lpstr>
      <vt:lpstr>PowerPoint Presentation</vt:lpstr>
      <vt:lpstr>Outline</vt:lpstr>
      <vt:lpstr>RTC+B Scope</vt:lpstr>
      <vt:lpstr>PowerPoint Presentation</vt:lpstr>
      <vt:lpstr>Sep/Oct Market Trials in-flight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November/December Cutover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648</cp:revision>
  <cp:lastPrinted>2017-10-10T21:31:05Z</cp:lastPrinted>
  <dcterms:created xsi:type="dcterms:W3CDTF">2016-01-21T15:20:31Z</dcterms:created>
  <dcterms:modified xsi:type="dcterms:W3CDTF">2025-11-13T14:51:27Z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