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4"/>
  </p:sldMasterIdLst>
  <p:notesMasterIdLst>
    <p:notesMasterId r:id="rId14"/>
  </p:notesMasterIdLst>
  <p:sldIdLst>
    <p:sldId id="2543" r:id="rId5"/>
    <p:sldId id="2597" r:id="rId6"/>
    <p:sldId id="2603" r:id="rId7"/>
    <p:sldId id="2598" r:id="rId8"/>
    <p:sldId id="2599" r:id="rId9"/>
    <p:sldId id="2605" r:id="rId10"/>
    <p:sldId id="2606" r:id="rId11"/>
    <p:sldId id="2602" r:id="rId12"/>
    <p:sldId id="2604" r:id="rId13"/>
  </p:sldIdLst>
  <p:sldSz cx="9144000" cy="6858000" type="screen4x3"/>
  <p:notesSz cx="7010400" cy="9236075"/>
  <p:custDataLst>
    <p:tags r:id="rId1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242939-248F-1B5A-CFC3-E38486D8440D}" name="Michael Nevitt" initials="MN" userId="S::mnevitt@chollapetro.com::ff966897-cee6-4f24-b23f-c630be7d8e08" providerId="AD"/>
  <p188:author id="{0857D54A-0EBB-8371-8F07-6020B806718D}" name="Ryan McColl" initials="RM" userId="S::r.mccoll@chollapetro.com::dc820376-e528-4947-bba0-8556e69a4d51" providerId="AD"/>
  <p188:author id="{74B2216D-311D-5275-60D8-E15F790B84A6}" name="Clayton Greer" initials="" userId="S::clayton@chollapetro.com::bfba630e-8fb1-4668-8a48-c57135996d48" providerId="AD"/>
  <p188:author id="{D44F436E-54A8-5B14-1093-DAA34EA1885E}" name="Gideon Powell" initials="GP" userId="S::Gideon@chollapetro.com::c4ed1665-10a0-4ee1-9fcc-e1aa8e0259b3" providerId="AD"/>
  <p188:author id="{47FD13C4-FBEC-5DF7-C004-1B9B8ACD04EC}" name="Brad Cuddy" initials="BC" userId="S::brad@chollapetro.com::e228fc52-bdcc-482a-b179-54a259223a5a" providerId="AD"/>
  <p188:author id="{389D35CD-E09A-5A09-D84C-27BC37A117CC}" name="Gideon" initials="G" userId="S::g@chollapetro.com::8e8ff6b2-5927-4de3-a445-004ca62378d6" providerId="AD"/>
  <p188:author id="{3D2106D7-3ED7-2518-A9D9-D504ED4B11B3}" name="Mitch Myers" initials="MM" userId="S::Mitch@chollapetro.com::47d95097-19ce-478b-a769-2c1de22831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6783"/>
    <a:srgbClr val="FBE400"/>
    <a:srgbClr val="A24981"/>
    <a:srgbClr val="F6EFFB"/>
    <a:srgbClr val="FFC1C1"/>
    <a:srgbClr val="FFABAB"/>
    <a:srgbClr val="760D4D"/>
    <a:srgbClr val="ECC9C6"/>
    <a:srgbClr val="DD9E9A"/>
    <a:srgbClr val="EEDA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151" d="100"/>
          <a:sy n="151" d="100"/>
        </p:scale>
        <p:origin x="1992"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7"/>
          </a:xfrm>
          <a:prstGeom prst="rect">
            <a:avLst/>
          </a:prstGeom>
        </p:spPr>
        <p:txBody>
          <a:bodyPr vert="horz" lIns="92281" tIns="46141" rIns="92281" bIns="46141" rtlCol="0"/>
          <a:lstStyle>
            <a:lvl1pPr algn="l">
              <a:defRPr sz="1100"/>
            </a:lvl1pPr>
          </a:lstStyle>
          <a:p>
            <a:endParaRPr lang="en-US"/>
          </a:p>
        </p:txBody>
      </p:sp>
      <p:sp>
        <p:nvSpPr>
          <p:cNvPr id="3" name="Date Placeholder 2"/>
          <p:cNvSpPr>
            <a:spLocks noGrp="1"/>
          </p:cNvSpPr>
          <p:nvPr>
            <p:ph type="dt" idx="1"/>
          </p:nvPr>
        </p:nvSpPr>
        <p:spPr>
          <a:xfrm>
            <a:off x="3970938" y="1"/>
            <a:ext cx="3037840" cy="463407"/>
          </a:xfrm>
          <a:prstGeom prst="rect">
            <a:avLst/>
          </a:prstGeom>
        </p:spPr>
        <p:txBody>
          <a:bodyPr vert="horz" lIns="92281" tIns="46141" rIns="92281" bIns="46141" rtlCol="0"/>
          <a:lstStyle>
            <a:lvl1pPr algn="r">
              <a:defRPr sz="1100"/>
            </a:lvl1pPr>
          </a:lstStyle>
          <a:p>
            <a:fld id="{FA656C24-8179-45C4-A6DD-21751292D0C9}" type="datetimeFigureOut">
              <a:rPr lang="en-US" smtClean="0"/>
              <a:t>11/11/2025</a:t>
            </a:fld>
            <a:endParaRPr lang="en-US"/>
          </a:p>
        </p:txBody>
      </p:sp>
      <p:sp>
        <p:nvSpPr>
          <p:cNvPr id="4" name="Slide Image Placeholder 3"/>
          <p:cNvSpPr>
            <a:spLocks noGrp="1" noRot="1" noChangeAspect="1"/>
          </p:cNvSpPr>
          <p:nvPr>
            <p:ph type="sldImg" idx="2"/>
          </p:nvPr>
        </p:nvSpPr>
        <p:spPr>
          <a:xfrm>
            <a:off x="1427163" y="1154113"/>
            <a:ext cx="4156075" cy="3116262"/>
          </a:xfrm>
          <a:prstGeom prst="rect">
            <a:avLst/>
          </a:prstGeom>
          <a:noFill/>
          <a:ln w="12700">
            <a:solidFill>
              <a:prstClr val="black"/>
            </a:solidFill>
          </a:ln>
        </p:spPr>
        <p:txBody>
          <a:bodyPr vert="horz" lIns="92281" tIns="46141" rIns="92281" bIns="46141" rtlCol="0" anchor="ctr"/>
          <a:lstStyle/>
          <a:p>
            <a:endParaRPr lang="en-US"/>
          </a:p>
        </p:txBody>
      </p:sp>
      <p:sp>
        <p:nvSpPr>
          <p:cNvPr id="5" name="Notes Placeholder 4"/>
          <p:cNvSpPr>
            <a:spLocks noGrp="1"/>
          </p:cNvSpPr>
          <p:nvPr>
            <p:ph type="body" sz="quarter" idx="3"/>
          </p:nvPr>
        </p:nvSpPr>
        <p:spPr>
          <a:xfrm>
            <a:off x="701040" y="4444866"/>
            <a:ext cx="5608320" cy="3636705"/>
          </a:xfrm>
          <a:prstGeom prst="rect">
            <a:avLst/>
          </a:prstGeom>
        </p:spPr>
        <p:txBody>
          <a:bodyPr vert="horz" lIns="92281" tIns="46141" rIns="92281" bIns="4614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1"/>
            <a:ext cx="3037840" cy="463406"/>
          </a:xfrm>
          <a:prstGeom prst="rect">
            <a:avLst/>
          </a:prstGeom>
        </p:spPr>
        <p:txBody>
          <a:bodyPr vert="horz" lIns="92281" tIns="46141" rIns="92281" bIns="46141" rtlCol="0" anchor="b"/>
          <a:lstStyle>
            <a:lvl1pPr algn="l">
              <a:defRPr sz="1100"/>
            </a:lvl1pPr>
          </a:lstStyle>
          <a:p>
            <a:endParaRPr lang="en-US"/>
          </a:p>
        </p:txBody>
      </p:sp>
      <p:sp>
        <p:nvSpPr>
          <p:cNvPr id="7" name="Slide Number Placeholder 6"/>
          <p:cNvSpPr>
            <a:spLocks noGrp="1"/>
          </p:cNvSpPr>
          <p:nvPr>
            <p:ph type="sldNum" sz="quarter" idx="5"/>
          </p:nvPr>
        </p:nvSpPr>
        <p:spPr>
          <a:xfrm>
            <a:off x="3970938" y="8772671"/>
            <a:ext cx="3037840" cy="463406"/>
          </a:xfrm>
          <a:prstGeom prst="rect">
            <a:avLst/>
          </a:prstGeom>
        </p:spPr>
        <p:txBody>
          <a:bodyPr vert="horz" lIns="92281" tIns="46141" rIns="92281" bIns="46141" rtlCol="0" anchor="b"/>
          <a:lstStyle>
            <a:lvl1pPr algn="r">
              <a:defRPr sz="1100"/>
            </a:lvl1pPr>
          </a:lstStyle>
          <a:p>
            <a:fld id="{4B4CB5BE-F151-47FA-A89A-0910C702FDD5}" type="slidenum">
              <a:rPr lang="en-US" smtClean="0"/>
              <a:t>‹#›</a:t>
            </a:fld>
            <a:endParaRPr lang="en-US"/>
          </a:p>
        </p:txBody>
      </p:sp>
    </p:spTree>
    <p:extLst>
      <p:ext uri="{BB962C8B-B14F-4D97-AF65-F5344CB8AC3E}">
        <p14:creationId xmlns:p14="http://schemas.microsoft.com/office/powerpoint/2010/main" val="4227091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62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66061">
              <a:defRPr/>
            </a:pPr>
            <a:fld id="{02C185AB-83AB-41FA-BB25-77F57583F9B3}" type="slidenum">
              <a:rPr lang="en-US" sz="1200">
                <a:solidFill>
                  <a:prstClr val="black"/>
                </a:solidFill>
                <a:latin typeface="Calibri" panose="020F0502020204030204"/>
              </a:rPr>
              <a:pPr defTabSz="466061">
                <a:defRPr/>
              </a:pPr>
              <a:t>1</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574474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701FB-09A9-44A1-3644-251E650B5E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F53E63-0CE1-6816-0F57-297F8BB30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EF1609-A57C-FA81-4752-A44DB265FF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6F98D7-5E34-41A5-F640-BC24CA828355}"/>
              </a:ext>
            </a:extLst>
          </p:cNvPr>
          <p:cNvSpPr>
            <a:spLocks noGrp="1"/>
          </p:cNvSpPr>
          <p:nvPr>
            <p:ph type="sldNum" sz="quarter" idx="5"/>
          </p:nvPr>
        </p:nvSpPr>
        <p:spPr/>
        <p:txBody>
          <a:bodyPr/>
          <a:lstStyle/>
          <a:p>
            <a:fld id="{4B4CB5BE-F151-47FA-A89A-0910C702FDD5}" type="slidenum">
              <a:rPr lang="en-US" smtClean="0"/>
              <a:t>2</a:t>
            </a:fld>
            <a:endParaRPr lang="en-US"/>
          </a:p>
        </p:txBody>
      </p:sp>
    </p:spTree>
    <p:extLst>
      <p:ext uri="{BB962C8B-B14F-4D97-AF65-F5344CB8AC3E}">
        <p14:creationId xmlns:p14="http://schemas.microsoft.com/office/powerpoint/2010/main" val="16996483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2.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C3A22"/>
        </a:soli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531332A-EC86-B236-53E9-FE5EDBF3CCE5}"/>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809C95D-B194-49AC-BAC9-653FC4D6D945}" type="datetime1">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C62B3-C0D8-4E68-99BE-2664CD100A43}" type="slidenum">
              <a:rPr lang="en-US" smtClean="0"/>
              <a:t>‹#›</a:t>
            </a:fld>
            <a:endParaRPr lang="en-US"/>
          </a:p>
        </p:txBody>
      </p:sp>
      <p:pic>
        <p:nvPicPr>
          <p:cNvPr id="11" name="Picture 10">
            <a:extLst>
              <a:ext uri="{FF2B5EF4-FFF2-40B4-BE49-F238E27FC236}">
                <a16:creationId xmlns:a16="http://schemas.microsoft.com/office/drawing/2014/main" id="{1223DF99-283C-700D-B588-FAE42BB5A588}"/>
              </a:ext>
            </a:extLst>
          </p:cNvPr>
          <p:cNvPicPr>
            <a:picLocks noChangeAspect="1"/>
          </p:cNvPicPr>
          <p:nvPr userDrawn="1"/>
        </p:nvPicPr>
        <p:blipFill rotWithShape="1">
          <a:blip r:embed="rId3">
            <a:duotone>
              <a:prstClr val="black"/>
              <a:schemeClr val="accent6">
                <a:lumMod val="50000"/>
                <a:tint val="45000"/>
                <a:satMod val="400000"/>
              </a:schemeClr>
            </a:duotone>
            <a:extLst>
              <a:ext uri="{BEBA8EAE-BF5A-486C-A8C5-ECC9F3942E4B}">
                <a14:imgProps xmlns:a14="http://schemas.microsoft.com/office/drawing/2010/main">
                  <a14:imgLayer r:embed="rId4">
                    <a14:imgEffect>
                      <a14:saturation sat="33000"/>
                    </a14:imgEffect>
                  </a14:imgLayer>
                </a14:imgProps>
              </a:ext>
            </a:extLst>
          </a:blip>
          <a:srcRect l="26284" t="31585" r="19036" b="159"/>
          <a:stretch/>
        </p:blipFill>
        <p:spPr>
          <a:xfrm>
            <a:off x="0" y="0"/>
            <a:ext cx="9151621" cy="7139940"/>
          </a:xfrm>
          <a:prstGeom prst="rect">
            <a:avLst/>
          </a:prstGeom>
        </p:spPr>
      </p:pic>
      <p:sp>
        <p:nvSpPr>
          <p:cNvPr id="12" name="Title 1">
            <a:extLst>
              <a:ext uri="{FF2B5EF4-FFF2-40B4-BE49-F238E27FC236}">
                <a16:creationId xmlns:a16="http://schemas.microsoft.com/office/drawing/2014/main" id="{91C13AB4-4FFA-D3C8-565B-BD17DB86F212}"/>
              </a:ext>
            </a:extLst>
          </p:cNvPr>
          <p:cNvSpPr>
            <a:spLocks noGrp="1"/>
          </p:cNvSpPr>
          <p:nvPr>
            <p:ph type="ctrTitle"/>
          </p:nvPr>
        </p:nvSpPr>
        <p:spPr>
          <a:xfrm>
            <a:off x="685800" y="2343475"/>
            <a:ext cx="7772400" cy="844270"/>
          </a:xfrm>
        </p:spPr>
        <p:txBody>
          <a:bodyPr anchor="ctr">
            <a:normAutofit/>
          </a:bodyPr>
          <a:lstStyle>
            <a:lvl1pPr algn="ctr">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Subtitle 2">
            <a:extLst>
              <a:ext uri="{FF2B5EF4-FFF2-40B4-BE49-F238E27FC236}">
                <a16:creationId xmlns:a16="http://schemas.microsoft.com/office/drawing/2014/main" id="{9415C2CE-6B36-90FC-5405-033A48ABA296}"/>
              </a:ext>
            </a:extLst>
          </p:cNvPr>
          <p:cNvSpPr>
            <a:spLocks noGrp="1"/>
          </p:cNvSpPr>
          <p:nvPr>
            <p:ph type="subTitle" idx="1"/>
          </p:nvPr>
        </p:nvSpPr>
        <p:spPr>
          <a:xfrm>
            <a:off x="1143000" y="3679355"/>
            <a:ext cx="6858000" cy="1655762"/>
          </a:xfrm>
        </p:spPr>
        <p:txBody>
          <a:bodyPr>
            <a:normAutofit/>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4" name="Straight Connector 13">
            <a:extLst>
              <a:ext uri="{FF2B5EF4-FFF2-40B4-BE49-F238E27FC236}">
                <a16:creationId xmlns:a16="http://schemas.microsoft.com/office/drawing/2014/main" id="{E5B82014-8CB9-6CDF-494F-0926723AED53}"/>
              </a:ext>
            </a:extLst>
          </p:cNvPr>
          <p:cNvCxnSpPr>
            <a:cxnSpLocks/>
          </p:cNvCxnSpPr>
          <p:nvPr userDrawn="1"/>
        </p:nvCxnSpPr>
        <p:spPr>
          <a:xfrm>
            <a:off x="1960282" y="3429000"/>
            <a:ext cx="5516283"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3FD657F-EE3A-E75C-80F2-FF47C2D13A47}"/>
              </a:ext>
            </a:extLst>
          </p:cNvPr>
          <p:cNvGrpSpPr>
            <a:grpSpLocks noChangeAspect="1"/>
          </p:cNvGrpSpPr>
          <p:nvPr userDrawn="1"/>
        </p:nvGrpSpPr>
        <p:grpSpPr>
          <a:xfrm>
            <a:off x="3143863" y="5114568"/>
            <a:ext cx="2658155" cy="905514"/>
            <a:chOff x="2332448" y="4838156"/>
            <a:chExt cx="4280984" cy="1458338"/>
          </a:xfrm>
        </p:grpSpPr>
        <p:pic>
          <p:nvPicPr>
            <p:cNvPr id="16" name="Picture 15">
              <a:extLst>
                <a:ext uri="{FF2B5EF4-FFF2-40B4-BE49-F238E27FC236}">
                  <a16:creationId xmlns:a16="http://schemas.microsoft.com/office/drawing/2014/main" id="{928BC346-6962-D44F-F8CD-BD4651B22C95}"/>
                </a:ext>
              </a:extLst>
            </p:cNvPr>
            <p:cNvPicPr>
              <a:picLocks noChangeAspect="1"/>
            </p:cNvPicPr>
            <p:nvPr/>
          </p:nvPicPr>
          <p:blipFill rotWithShape="1">
            <a:blip r:embed="rId5">
              <a:clrChange>
                <a:clrFrom>
                  <a:srgbClr val="0C3A22"/>
                </a:clrFrom>
                <a:clrTo>
                  <a:srgbClr val="0C3A22">
                    <a:alpha val="0"/>
                  </a:srgbClr>
                </a:clrTo>
              </a:clrChange>
              <a:duotone>
                <a:prstClr val="black"/>
                <a:srgbClr val="0C3A22">
                  <a:tint val="45000"/>
                  <a:satMod val="400000"/>
                </a:srgbClr>
              </a:duotone>
            </a:blip>
            <a:srcRect r="67149"/>
            <a:stretch/>
          </p:blipFill>
          <p:spPr>
            <a:xfrm>
              <a:off x="2332448" y="4838156"/>
              <a:ext cx="1401352" cy="1458338"/>
            </a:xfrm>
            <a:prstGeom prst="rect">
              <a:avLst/>
            </a:prstGeom>
          </p:spPr>
        </p:pic>
        <p:pic>
          <p:nvPicPr>
            <p:cNvPr id="17" name="Picture 16">
              <a:extLst>
                <a:ext uri="{FF2B5EF4-FFF2-40B4-BE49-F238E27FC236}">
                  <a16:creationId xmlns:a16="http://schemas.microsoft.com/office/drawing/2014/main" id="{64BB327B-15CF-9CF6-6F1B-0C5B26F676BD}"/>
                </a:ext>
              </a:extLst>
            </p:cNvPr>
            <p:cNvPicPr>
              <a:picLocks noChangeAspect="1"/>
            </p:cNvPicPr>
            <p:nvPr/>
          </p:nvPicPr>
          <p:blipFill rotWithShape="1">
            <a:blip r:embed="rId5">
              <a:clrChange>
                <a:clrFrom>
                  <a:srgbClr val="0C3A22"/>
                </a:clrFrom>
                <a:clrTo>
                  <a:srgbClr val="0C3A22">
                    <a:alpha val="0"/>
                  </a:srgbClr>
                </a:clrTo>
              </a:clrChange>
              <a:duotone>
                <a:prstClr val="black"/>
                <a:srgbClr val="0C3A22">
                  <a:tint val="45000"/>
                  <a:satMod val="400000"/>
                </a:srgbClr>
              </a:duotone>
            </a:blip>
            <a:srcRect l="32494" b="35171"/>
            <a:stretch/>
          </p:blipFill>
          <p:spPr>
            <a:xfrm>
              <a:off x="3733800" y="4838156"/>
              <a:ext cx="2879632" cy="945424"/>
            </a:xfrm>
            <a:prstGeom prst="rect">
              <a:avLst/>
            </a:prstGeom>
          </p:spPr>
        </p:pic>
      </p:grpSp>
    </p:spTree>
    <p:extLst>
      <p:ext uri="{BB962C8B-B14F-4D97-AF65-F5344CB8AC3E}">
        <p14:creationId xmlns:p14="http://schemas.microsoft.com/office/powerpoint/2010/main" val="4091413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Do not remove" hidden="1">
            <a:extLst>
              <a:ext uri="{FF2B5EF4-FFF2-40B4-BE49-F238E27FC236}">
                <a16:creationId xmlns:a16="http://schemas.microsoft.com/office/drawing/2014/main" id="{87FC1632-7692-3910-6016-86929B5A162A}"/>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136525"/>
            <a:ext cx="7886700" cy="919193"/>
          </a:xfrm>
        </p:spPr>
        <p:txBody>
          <a:bodyPr>
            <a:normAutofit/>
          </a:bodyPr>
          <a:lstStyle>
            <a:lvl1pPr>
              <a:defRPr sz="3200">
                <a:solidFill>
                  <a:srgbClr val="0B3A22"/>
                </a:solidFill>
                <a:latin typeface="+mn-lt"/>
              </a:defRPr>
            </a:lvl1pPr>
          </a:lstStyle>
          <a:p>
            <a:r>
              <a:rPr lang="en-US"/>
              <a:t>Click to edit Master title style</a:t>
            </a:r>
          </a:p>
        </p:txBody>
      </p:sp>
      <p:sp>
        <p:nvSpPr>
          <p:cNvPr id="3" name="Content Placeholder 2"/>
          <p:cNvSpPr>
            <a:spLocks noGrp="1"/>
          </p:cNvSpPr>
          <p:nvPr>
            <p:ph idx="1"/>
          </p:nvPr>
        </p:nvSpPr>
        <p:spPr>
          <a:xfrm>
            <a:off x="628650" y="1469208"/>
            <a:ext cx="7886700" cy="47077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537800-DEB8-4E6A-8DCE-FFCE4D891C54}" type="datetime1">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086600" y="6492877"/>
            <a:ext cx="2057400" cy="365125"/>
          </a:xfrm>
        </p:spPr>
        <p:txBody>
          <a:bodyPr/>
          <a:lstStyle/>
          <a:p>
            <a:fld id="{610C62B3-C0D8-4E68-99BE-2664CD100A43}" type="slidenum">
              <a:rPr lang="en-US" smtClean="0"/>
              <a:t>‹#›</a:t>
            </a:fld>
            <a:endParaRPr lang="en-US"/>
          </a:p>
        </p:txBody>
      </p:sp>
      <p:cxnSp>
        <p:nvCxnSpPr>
          <p:cNvPr id="11" name="Straight Connector 10">
            <a:extLst>
              <a:ext uri="{FF2B5EF4-FFF2-40B4-BE49-F238E27FC236}">
                <a16:creationId xmlns:a16="http://schemas.microsoft.com/office/drawing/2014/main" id="{D7B6C71B-94C8-EAAE-EDBC-A89E97E7F117}"/>
              </a:ext>
            </a:extLst>
          </p:cNvPr>
          <p:cNvCxnSpPr>
            <a:cxnSpLocks/>
          </p:cNvCxnSpPr>
          <p:nvPr userDrawn="1"/>
        </p:nvCxnSpPr>
        <p:spPr>
          <a:xfrm>
            <a:off x="628650" y="1049744"/>
            <a:ext cx="78867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yellow flower with green stems&#10;&#10;Description automatically generated">
            <a:extLst>
              <a:ext uri="{FF2B5EF4-FFF2-40B4-BE49-F238E27FC236}">
                <a16:creationId xmlns:a16="http://schemas.microsoft.com/office/drawing/2014/main" id="{D53D04E2-E0F7-1CFE-F36E-C01E8A3EA7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00933" y="290055"/>
            <a:ext cx="1225547" cy="537799"/>
          </a:xfrm>
          <a:prstGeom prst="rect">
            <a:avLst/>
          </a:prstGeom>
        </p:spPr>
      </p:pic>
    </p:spTree>
    <p:extLst>
      <p:ext uri="{BB962C8B-B14F-4D97-AF65-F5344CB8AC3E}">
        <p14:creationId xmlns:p14="http://schemas.microsoft.com/office/powerpoint/2010/main" val="2320114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36524"/>
            <a:ext cx="7886700" cy="910880"/>
          </a:xfrm>
        </p:spPr>
        <p:txBody>
          <a:bodyPr>
            <a:normAutofit/>
          </a:bodyPr>
          <a:lstStyle>
            <a:lvl1pPr>
              <a:defRPr sz="3200">
                <a:solidFill>
                  <a:srgbClr val="0B3A22"/>
                </a:solidFill>
                <a:latin typeface="+mn-lt"/>
              </a:defRPr>
            </a:lvl1pPr>
          </a:lstStyle>
          <a:p>
            <a:r>
              <a:rPr lang="en-US"/>
              <a:t>Click to edit Master title style</a:t>
            </a:r>
          </a:p>
        </p:txBody>
      </p:sp>
      <p:sp>
        <p:nvSpPr>
          <p:cNvPr id="3" name="Date Placeholder 2"/>
          <p:cNvSpPr>
            <a:spLocks noGrp="1"/>
          </p:cNvSpPr>
          <p:nvPr>
            <p:ph type="dt" sz="half" idx="10"/>
          </p:nvPr>
        </p:nvSpPr>
        <p:spPr/>
        <p:txBody>
          <a:bodyPr/>
          <a:lstStyle/>
          <a:p>
            <a:fld id="{E66D8629-681B-4E67-BF45-D16BF7862292}" type="datetime1">
              <a:rPr lang="en-US" smtClean="0"/>
              <a:t>11/11/2025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7086600" y="6486528"/>
            <a:ext cx="2057400" cy="365125"/>
          </a:xfrm>
        </p:spPr>
        <p:txBody>
          <a:bodyPr/>
          <a:lstStyle/>
          <a:p>
            <a:fld id="{610C62B3-C0D8-4E68-99BE-2664CD100A43}" type="slidenum">
              <a:rPr lang="en-US" smtClean="0"/>
              <a:t>‹#›</a:t>
            </a:fld>
            <a:endParaRPr lang="en-US"/>
          </a:p>
        </p:txBody>
      </p:sp>
      <p:cxnSp>
        <p:nvCxnSpPr>
          <p:cNvPr id="7" name="Straight Connector 6">
            <a:extLst>
              <a:ext uri="{FF2B5EF4-FFF2-40B4-BE49-F238E27FC236}">
                <a16:creationId xmlns:a16="http://schemas.microsoft.com/office/drawing/2014/main" id="{78E61C77-7EA5-184F-0A4E-4AC886CD08A4}"/>
              </a:ext>
            </a:extLst>
          </p:cNvPr>
          <p:cNvCxnSpPr>
            <a:cxnSpLocks/>
          </p:cNvCxnSpPr>
          <p:nvPr userDrawn="1"/>
        </p:nvCxnSpPr>
        <p:spPr>
          <a:xfrm>
            <a:off x="628650" y="1049744"/>
            <a:ext cx="78867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A yellow flower with green stems&#10;&#10;Description automatically generated">
            <a:extLst>
              <a:ext uri="{FF2B5EF4-FFF2-40B4-BE49-F238E27FC236}">
                <a16:creationId xmlns:a16="http://schemas.microsoft.com/office/drawing/2014/main" id="{0C503B40-28B1-A724-6154-B68177BB6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00933" y="290055"/>
            <a:ext cx="1225547" cy="537799"/>
          </a:xfrm>
          <a:prstGeom prst="rect">
            <a:avLst/>
          </a:prstGeom>
        </p:spPr>
      </p:pic>
    </p:spTree>
    <p:extLst>
      <p:ext uri="{BB962C8B-B14F-4D97-AF65-F5344CB8AC3E}">
        <p14:creationId xmlns:p14="http://schemas.microsoft.com/office/powerpoint/2010/main" val="2937894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915D0783-E319-4972-80A0-7BC767D86C37}"/>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C239B9DA-9EEE-4F55-8140-D3CE2EB59E83}" type="datetime1">
              <a:rPr lang="en-US" smtClean="0"/>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7086600" y="6471288"/>
            <a:ext cx="2057400" cy="365125"/>
          </a:xfrm>
        </p:spPr>
        <p:txBody>
          <a:bodyPr/>
          <a:lstStyle/>
          <a:p>
            <a:fld id="{610C62B3-C0D8-4E68-99BE-2664CD100A43}" type="slidenum">
              <a:rPr lang="en-US" smtClean="0"/>
              <a:t>‹#›</a:t>
            </a:fld>
            <a:endParaRPr lang="en-US"/>
          </a:p>
        </p:txBody>
      </p:sp>
      <p:pic>
        <p:nvPicPr>
          <p:cNvPr id="7" name="Picture 6" descr="A yellow flower with green stems&#10;&#10;Description automatically generated">
            <a:extLst>
              <a:ext uri="{FF2B5EF4-FFF2-40B4-BE49-F238E27FC236}">
                <a16:creationId xmlns:a16="http://schemas.microsoft.com/office/drawing/2014/main" id="{C569F3D8-2C0D-D30B-BBAB-C66AE4750A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00933" y="290055"/>
            <a:ext cx="1225547" cy="537799"/>
          </a:xfrm>
          <a:prstGeom prst="rect">
            <a:avLst/>
          </a:prstGeom>
        </p:spPr>
      </p:pic>
    </p:spTree>
    <p:extLst>
      <p:ext uri="{BB962C8B-B14F-4D97-AF65-F5344CB8AC3E}">
        <p14:creationId xmlns:p14="http://schemas.microsoft.com/office/powerpoint/2010/main" val="2370299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10" name="Do not remove" hidden="1">
            <a:extLst>
              <a:ext uri="{FF2B5EF4-FFF2-40B4-BE49-F238E27FC236}">
                <a16:creationId xmlns:a16="http://schemas.microsoft.com/office/drawing/2014/main" id="{2A26952B-20D0-41F0-AEF0-B150CBA752BE}"/>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rgbClr val="0B3A22"/>
                </a:solidFill>
              </a:defRPr>
            </a:lvl1pPr>
          </a:lstStyle>
          <a:p>
            <a:r>
              <a:rPr lang="en-US"/>
              <a:t>Click to edit Master title style</a:t>
            </a:r>
          </a:p>
        </p:txBody>
      </p:sp>
      <p:sp>
        <p:nvSpPr>
          <p:cNvPr id="3" name="Content Placeholder 2"/>
          <p:cNvSpPr>
            <a:spLocks noGrp="1"/>
          </p:cNvSpPr>
          <p:nvPr>
            <p:ph sz="half" idx="1"/>
          </p:nvPr>
        </p:nvSpPr>
        <p:spPr>
          <a:xfrm>
            <a:off x="628650" y="1550737"/>
            <a:ext cx="3886200" cy="46262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50737"/>
            <a:ext cx="3886200" cy="46262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806C4E-F041-4150-9A6F-F0D784299875}" type="datetime1">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086600" y="6492875"/>
            <a:ext cx="2057400" cy="365125"/>
          </a:xfrm>
        </p:spPr>
        <p:txBody>
          <a:bodyPr/>
          <a:lstStyle/>
          <a:p>
            <a:fld id="{610C62B3-C0D8-4E68-99BE-2664CD100A43}" type="slidenum">
              <a:rPr lang="en-US" smtClean="0"/>
              <a:t>‹#›</a:t>
            </a:fld>
            <a:endParaRPr lang="en-US"/>
          </a:p>
        </p:txBody>
      </p:sp>
      <p:cxnSp>
        <p:nvCxnSpPr>
          <p:cNvPr id="8" name="Straight Connector 7">
            <a:extLst>
              <a:ext uri="{FF2B5EF4-FFF2-40B4-BE49-F238E27FC236}">
                <a16:creationId xmlns:a16="http://schemas.microsoft.com/office/drawing/2014/main" id="{65C94D6C-0DE6-8C5A-A85D-E7D7EB7EBDAC}"/>
              </a:ext>
            </a:extLst>
          </p:cNvPr>
          <p:cNvCxnSpPr>
            <a:cxnSpLocks/>
          </p:cNvCxnSpPr>
          <p:nvPr userDrawn="1"/>
        </p:nvCxnSpPr>
        <p:spPr>
          <a:xfrm>
            <a:off x="628650" y="1049744"/>
            <a:ext cx="78867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yellow flower with green stems&#10;&#10;Description automatically generated">
            <a:extLst>
              <a:ext uri="{FF2B5EF4-FFF2-40B4-BE49-F238E27FC236}">
                <a16:creationId xmlns:a16="http://schemas.microsoft.com/office/drawing/2014/main" id="{59E1007E-8657-4148-33C8-7399D64220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00933" y="290055"/>
            <a:ext cx="1225547" cy="537799"/>
          </a:xfrm>
          <a:prstGeom prst="rect">
            <a:avLst/>
          </a:prstGeom>
        </p:spPr>
      </p:pic>
    </p:spTree>
    <p:extLst>
      <p:ext uri="{BB962C8B-B14F-4D97-AF65-F5344CB8AC3E}">
        <p14:creationId xmlns:p14="http://schemas.microsoft.com/office/powerpoint/2010/main" val="30978329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25">
          <a:fgClr>
            <a:schemeClr val="bg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6524"/>
            <a:ext cx="7886700" cy="8916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B62CAD-19A3-4C3E-BD90-C28CC6237142}" type="datetime1">
              <a:rPr lang="en-US" smtClean="0"/>
              <a:t>11/11/2025</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86600" y="648652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0C62B3-C0D8-4E68-99BE-2664CD100A43}" type="slidenum">
              <a:rPr lang="en-US" smtClean="0"/>
              <a:t>‹#›</a:t>
            </a:fld>
            <a:endParaRPr lang="en-US"/>
          </a:p>
        </p:txBody>
      </p:sp>
    </p:spTree>
    <p:extLst>
      <p:ext uri="{BB962C8B-B14F-4D97-AF65-F5344CB8AC3E}">
        <p14:creationId xmlns:p14="http://schemas.microsoft.com/office/powerpoint/2010/main" val="383836604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lvl1pPr algn="l" defTabSz="914400" rtl="0" eaLnBrk="1" latinLnBrk="0" hangingPunct="1">
        <a:lnSpc>
          <a:spcPct val="90000"/>
        </a:lnSpc>
        <a:spcBef>
          <a:spcPct val="0"/>
        </a:spcBef>
        <a:buNone/>
        <a:defRPr sz="3200" kern="1200">
          <a:solidFill>
            <a:srgbClr val="0B3A2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3A2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F9D2157-3A44-3AB0-18DE-5372E531DD5D}"/>
              </a:ext>
            </a:extLst>
          </p:cNvPr>
          <p:cNvSpPr>
            <a:spLocks noGrp="1"/>
          </p:cNvSpPr>
          <p:nvPr>
            <p:ph type="ctrTitle"/>
          </p:nvPr>
        </p:nvSpPr>
        <p:spPr>
          <a:xfrm>
            <a:off x="685800" y="1586754"/>
            <a:ext cx="7772400" cy="3180228"/>
          </a:xfrm>
        </p:spPr>
        <p:txBody>
          <a:bodyPr anchor="t">
            <a:normAutofit/>
          </a:bodyPr>
          <a:lstStyle/>
          <a:p>
            <a:pPr>
              <a:lnSpc>
                <a:spcPct val="100000"/>
              </a:lnSpc>
              <a:spcBef>
                <a:spcPts val="2400"/>
              </a:spcBef>
              <a:spcAft>
                <a:spcPts val="2400"/>
              </a:spcAft>
            </a:pPr>
            <a:r>
              <a:rPr lang="en-US" dirty="0"/>
              <a:t>135PGRR Large Load Interconnection Queue Process Revision</a:t>
            </a:r>
            <a:endParaRPr lang="en-US" sz="3600" i="1" dirty="0">
              <a:solidFill>
                <a:schemeClr val="bg1"/>
              </a:solidFill>
              <a:latin typeface="Arial" panose="020B0604020202020204" pitchFamily="34" charset="0"/>
              <a:ea typeface="Calibri"/>
              <a:cs typeface="Arial" panose="020B0604020202020204" pitchFamily="34" charset="0"/>
            </a:endParaRPr>
          </a:p>
        </p:txBody>
      </p:sp>
      <p:sp>
        <p:nvSpPr>
          <p:cNvPr id="7" name="Title 1">
            <a:extLst>
              <a:ext uri="{FF2B5EF4-FFF2-40B4-BE49-F238E27FC236}">
                <a16:creationId xmlns:a16="http://schemas.microsoft.com/office/drawing/2014/main" id="{57B2FAC2-3F6C-55AC-6018-BE9347CA5F9C}"/>
              </a:ext>
            </a:extLst>
          </p:cNvPr>
          <p:cNvSpPr txBox="1">
            <a:spLocks/>
          </p:cNvSpPr>
          <p:nvPr/>
        </p:nvSpPr>
        <p:spPr>
          <a:xfrm>
            <a:off x="685800" y="2959287"/>
            <a:ext cx="7772400" cy="166332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rgbClr val="0B3A22"/>
                </a:solidFill>
                <a:latin typeface="+mn-lt"/>
                <a:ea typeface="+mj-ea"/>
                <a:cs typeface="+mj-cs"/>
              </a:defRPr>
            </a:lvl1pPr>
          </a:lstStyle>
          <a:p>
            <a:pPr>
              <a:lnSpc>
                <a:spcPct val="100000"/>
              </a:lnSpc>
              <a:spcBef>
                <a:spcPts val="2400"/>
              </a:spcBef>
              <a:spcAft>
                <a:spcPts val="2400"/>
              </a:spcAft>
            </a:pPr>
            <a:r>
              <a:rPr lang="en-US" sz="2400" i="1" dirty="0">
                <a:solidFill>
                  <a:schemeClr val="bg1"/>
                </a:solidFill>
                <a:latin typeface="Arial" panose="020B0604020202020204" pitchFamily="34" charset="0"/>
                <a:ea typeface="Calibri"/>
                <a:cs typeface="Arial" panose="020B0604020202020204" pitchFamily="34" charset="0"/>
              </a:rPr>
              <a:t>Planning Working Group 11/18/25</a:t>
            </a:r>
          </a:p>
        </p:txBody>
      </p:sp>
    </p:spTree>
    <p:extLst>
      <p:ext uri="{BB962C8B-B14F-4D97-AF65-F5344CB8AC3E}">
        <p14:creationId xmlns:p14="http://schemas.microsoft.com/office/powerpoint/2010/main" val="3375815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49480-6504-1410-B0D7-9E0D3C21C1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DDB9A1-5C39-703A-347D-3D6A927127EB}"/>
              </a:ext>
            </a:extLst>
          </p:cNvPr>
          <p:cNvSpPr>
            <a:spLocks noGrp="1"/>
          </p:cNvSpPr>
          <p:nvPr>
            <p:ph type="title"/>
          </p:nvPr>
        </p:nvSpPr>
        <p:spPr>
          <a:xfrm>
            <a:off x="538540" y="257174"/>
            <a:ext cx="7886700" cy="891652"/>
          </a:xfrm>
        </p:spPr>
        <p:txBody>
          <a:bodyPr>
            <a:normAutofit/>
          </a:bodyPr>
          <a:lstStyle/>
          <a:p>
            <a:r>
              <a:rPr lang="en-US" sz="2600" b="1" dirty="0">
                <a:latin typeface="Arial" panose="020B0604020202020204" pitchFamily="34" charset="0"/>
                <a:cs typeface="Arial" panose="020B0604020202020204" pitchFamily="34" charset="0"/>
              </a:rPr>
              <a:t>Summary</a:t>
            </a:r>
          </a:p>
        </p:txBody>
      </p:sp>
      <p:sp>
        <p:nvSpPr>
          <p:cNvPr id="4" name="Slide Number Placeholder 3">
            <a:extLst>
              <a:ext uri="{FF2B5EF4-FFF2-40B4-BE49-F238E27FC236}">
                <a16:creationId xmlns:a16="http://schemas.microsoft.com/office/drawing/2014/main" id="{66E83360-8125-29E1-41C1-A6B5CA520237}"/>
              </a:ext>
            </a:extLst>
          </p:cNvPr>
          <p:cNvSpPr>
            <a:spLocks noGrp="1"/>
          </p:cNvSpPr>
          <p:nvPr>
            <p:ph type="sldNum" sz="quarter" idx="12"/>
          </p:nvPr>
        </p:nvSpPr>
        <p:spPr/>
        <p:txBody>
          <a:bodyPr/>
          <a:lstStyle/>
          <a:p>
            <a:fld id="{610C62B3-C0D8-4E68-99BE-2664CD100A43}" type="slidenum">
              <a:rPr lang="en-US" smtClean="0"/>
              <a:t>2</a:t>
            </a:fld>
            <a:endParaRPr lang="en-US"/>
          </a:p>
        </p:txBody>
      </p:sp>
      <p:sp>
        <p:nvSpPr>
          <p:cNvPr id="11" name="Content Placeholder 2">
            <a:extLst>
              <a:ext uri="{FF2B5EF4-FFF2-40B4-BE49-F238E27FC236}">
                <a16:creationId xmlns:a16="http://schemas.microsoft.com/office/drawing/2014/main" id="{2AC7C03B-BAC4-B3E3-371D-B298CCD4CA38}"/>
              </a:ext>
            </a:extLst>
          </p:cNvPr>
          <p:cNvSpPr>
            <a:spLocks noGrp="1"/>
          </p:cNvSpPr>
          <p:nvPr>
            <p:ph idx="1"/>
          </p:nvPr>
        </p:nvSpPr>
        <p:spPr>
          <a:xfrm>
            <a:off x="457200" y="1418666"/>
            <a:ext cx="8229600" cy="4707498"/>
          </a:xfrm>
        </p:spPr>
        <p:txBody>
          <a:bodyPr>
            <a:normAutofit/>
          </a:bodyPr>
          <a:lstStyle/>
          <a:p>
            <a:r>
              <a:rPr lang="en-US" sz="2400" dirty="0"/>
              <a:t>Discussion of Load used in Studies</a:t>
            </a:r>
            <a:endParaRPr lang="en-US" sz="2000" dirty="0"/>
          </a:p>
          <a:p>
            <a:r>
              <a:rPr lang="en-US" sz="2400" dirty="0"/>
              <a:t>Discussion of Large Load Study Timeline</a:t>
            </a:r>
            <a:endParaRPr sz="2400" dirty="0"/>
          </a:p>
          <a:p>
            <a:r>
              <a:rPr lang="en-US" sz="2400" dirty="0"/>
              <a:t>Conflicts with approved Planning Guide Language</a:t>
            </a:r>
            <a:endParaRPr sz="2400" dirty="0"/>
          </a:p>
          <a:p>
            <a:r>
              <a:rPr lang="en-US" sz="2400" dirty="0"/>
              <a:t>Proposed Resolution – PGRR135</a:t>
            </a:r>
          </a:p>
        </p:txBody>
      </p:sp>
    </p:spTree>
    <p:extLst>
      <p:ext uri="{BB962C8B-B14F-4D97-AF65-F5344CB8AC3E}">
        <p14:creationId xmlns:p14="http://schemas.microsoft.com/office/powerpoint/2010/main" val="4107007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A07D5-DCD4-1BCB-2C4F-9F413033CCEE}"/>
              </a:ext>
            </a:extLst>
          </p:cNvPr>
          <p:cNvSpPr>
            <a:spLocks noGrp="1"/>
          </p:cNvSpPr>
          <p:nvPr>
            <p:ph type="title"/>
          </p:nvPr>
        </p:nvSpPr>
        <p:spPr/>
        <p:txBody>
          <a:bodyPr/>
          <a:lstStyle/>
          <a:p>
            <a:r>
              <a:rPr lang="en-US"/>
              <a:t>Three </a:t>
            </a:r>
            <a:r>
              <a:rPr lang="en-US" dirty="0"/>
              <a:t>– Bucket Methodology</a:t>
            </a:r>
          </a:p>
        </p:txBody>
      </p:sp>
      <p:sp>
        <p:nvSpPr>
          <p:cNvPr id="3" name="Content Placeholder 2">
            <a:extLst>
              <a:ext uri="{FF2B5EF4-FFF2-40B4-BE49-F238E27FC236}">
                <a16:creationId xmlns:a16="http://schemas.microsoft.com/office/drawing/2014/main" id="{B708008B-BFF4-140F-9E1F-8C920028FC4E}"/>
              </a:ext>
            </a:extLst>
          </p:cNvPr>
          <p:cNvSpPr>
            <a:spLocks noGrp="1"/>
          </p:cNvSpPr>
          <p:nvPr>
            <p:ph sz="half" idx="1"/>
          </p:nvPr>
        </p:nvSpPr>
        <p:spPr>
          <a:xfrm>
            <a:off x="628649" y="1418665"/>
            <a:ext cx="7755591" cy="1952318"/>
          </a:xfrm>
        </p:spPr>
        <p:txBody>
          <a:bodyPr>
            <a:normAutofit fontScale="85000" lnSpcReduction="20000"/>
          </a:bodyPr>
          <a:lstStyle/>
          <a:p>
            <a:r>
              <a:rPr lang="en-US" sz="1900" dirty="0"/>
              <a:t>ERCOT Uses a 3 Bucket Methodology for loads that are included in studies</a:t>
            </a:r>
          </a:p>
          <a:p>
            <a:pPr lvl="1"/>
            <a:r>
              <a:rPr lang="en-US" sz="1500" dirty="0"/>
              <a:t>Bucket 1 – “Must Study” – Loads that must be included in studies for approval</a:t>
            </a:r>
          </a:p>
          <a:p>
            <a:pPr lvl="1"/>
            <a:r>
              <a:rPr lang="en-US" sz="1500" dirty="0"/>
              <a:t>Bucket 2 – “Maybes” – Loads that may move from Bucket 2 to Bucket 1 in the study process</a:t>
            </a:r>
          </a:p>
          <a:p>
            <a:pPr lvl="2"/>
            <a:r>
              <a:rPr lang="en-US" sz="1300" dirty="0"/>
              <a:t>Allows sensitivity tests be run on as many of these loads as possible to streamline approvals</a:t>
            </a:r>
          </a:p>
          <a:p>
            <a:pPr lvl="2"/>
            <a:r>
              <a:rPr lang="en-US" sz="1300" dirty="0"/>
              <a:t>List is generally too large to be effective</a:t>
            </a:r>
          </a:p>
          <a:p>
            <a:pPr lvl="1"/>
            <a:r>
              <a:rPr lang="en-US" sz="1500" dirty="0"/>
              <a:t>Bucket 3 – Everything</a:t>
            </a:r>
          </a:p>
          <a:p>
            <a:r>
              <a:rPr lang="en-US" sz="1900" dirty="0"/>
              <a:t>If loads move from 2 to 1 and other studies don’t reflect that load – Restudies required</a:t>
            </a:r>
          </a:p>
          <a:p>
            <a:pPr lvl="1"/>
            <a:r>
              <a:rPr lang="en-US" sz="1500" dirty="0"/>
              <a:t>ERCOT Criteria – Load moves from 2 to 1 with Steady State Study approval and Signed Interconnection</a:t>
            </a:r>
          </a:p>
          <a:p>
            <a:pPr lvl="1"/>
            <a:r>
              <a:rPr lang="en-US" sz="1500" dirty="0"/>
              <a:t>There are critical flaws with this approach</a:t>
            </a:r>
          </a:p>
        </p:txBody>
      </p:sp>
      <p:sp>
        <p:nvSpPr>
          <p:cNvPr id="5" name="Slide Number Placeholder 4">
            <a:extLst>
              <a:ext uri="{FF2B5EF4-FFF2-40B4-BE49-F238E27FC236}">
                <a16:creationId xmlns:a16="http://schemas.microsoft.com/office/drawing/2014/main" id="{2C6CF0A3-E042-F7A9-3468-76F0549C92BE}"/>
              </a:ext>
            </a:extLst>
          </p:cNvPr>
          <p:cNvSpPr>
            <a:spLocks noGrp="1"/>
          </p:cNvSpPr>
          <p:nvPr>
            <p:ph type="sldNum" sz="quarter" idx="12"/>
          </p:nvPr>
        </p:nvSpPr>
        <p:spPr/>
        <p:txBody>
          <a:bodyPr/>
          <a:lstStyle/>
          <a:p>
            <a:fld id="{610C62B3-C0D8-4E68-99BE-2664CD100A43}" type="slidenum">
              <a:rPr lang="en-US" smtClean="0"/>
              <a:t>3</a:t>
            </a:fld>
            <a:endParaRPr lang="en-US"/>
          </a:p>
        </p:txBody>
      </p:sp>
      <p:pic>
        <p:nvPicPr>
          <p:cNvPr id="9" name="Picture 8" descr="A black bucket with white handles&#10;&#10;AI-generated content may be incorrect.">
            <a:extLst>
              <a:ext uri="{FF2B5EF4-FFF2-40B4-BE49-F238E27FC236}">
                <a16:creationId xmlns:a16="http://schemas.microsoft.com/office/drawing/2014/main" id="{BEE66EE3-3051-E2A5-B86A-32E5A4AE9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659" y="3933914"/>
            <a:ext cx="1621671" cy="1701053"/>
          </a:xfrm>
          <a:prstGeom prst="rect">
            <a:avLst/>
          </a:prstGeom>
        </p:spPr>
      </p:pic>
      <p:pic>
        <p:nvPicPr>
          <p:cNvPr id="10" name="Picture 9" descr="A black bucket with white handles&#10;&#10;AI-generated content may be incorrect.">
            <a:extLst>
              <a:ext uri="{FF2B5EF4-FFF2-40B4-BE49-F238E27FC236}">
                <a16:creationId xmlns:a16="http://schemas.microsoft.com/office/drawing/2014/main" id="{4951E1A1-DC4A-7DEA-8A6F-95A79E889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6155" y="3933913"/>
            <a:ext cx="1621671" cy="1701053"/>
          </a:xfrm>
          <a:prstGeom prst="rect">
            <a:avLst/>
          </a:prstGeom>
        </p:spPr>
      </p:pic>
      <p:pic>
        <p:nvPicPr>
          <p:cNvPr id="11" name="Picture 10" descr="A black bucket with white handles&#10;&#10;AI-generated content may be incorrect.">
            <a:extLst>
              <a:ext uri="{FF2B5EF4-FFF2-40B4-BE49-F238E27FC236}">
                <a16:creationId xmlns:a16="http://schemas.microsoft.com/office/drawing/2014/main" id="{F4E3159E-0A2E-6E10-AF97-467D54BAD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651" y="3921115"/>
            <a:ext cx="1621671" cy="1701053"/>
          </a:xfrm>
          <a:prstGeom prst="rect">
            <a:avLst/>
          </a:prstGeom>
        </p:spPr>
      </p:pic>
      <p:sp>
        <p:nvSpPr>
          <p:cNvPr id="12" name="TextBox 11">
            <a:extLst>
              <a:ext uri="{FF2B5EF4-FFF2-40B4-BE49-F238E27FC236}">
                <a16:creationId xmlns:a16="http://schemas.microsoft.com/office/drawing/2014/main" id="{83DE8963-6C50-84AF-22ED-75ED82BC02D0}"/>
              </a:ext>
            </a:extLst>
          </p:cNvPr>
          <p:cNvSpPr txBox="1"/>
          <p:nvPr/>
        </p:nvSpPr>
        <p:spPr>
          <a:xfrm>
            <a:off x="967097" y="5634966"/>
            <a:ext cx="1512794" cy="307777"/>
          </a:xfrm>
          <a:prstGeom prst="rect">
            <a:avLst/>
          </a:prstGeom>
          <a:noFill/>
        </p:spPr>
        <p:txBody>
          <a:bodyPr wrap="square" rtlCol="0">
            <a:spAutoFit/>
          </a:bodyPr>
          <a:lstStyle/>
          <a:p>
            <a:pPr algn="ctr"/>
            <a:r>
              <a:rPr lang="en-US" sz="1400" dirty="0"/>
              <a:t>Must Study</a:t>
            </a:r>
          </a:p>
        </p:txBody>
      </p:sp>
      <p:sp>
        <p:nvSpPr>
          <p:cNvPr id="13" name="TextBox 12">
            <a:extLst>
              <a:ext uri="{FF2B5EF4-FFF2-40B4-BE49-F238E27FC236}">
                <a16:creationId xmlns:a16="http://schemas.microsoft.com/office/drawing/2014/main" id="{10AB92BC-161F-BFDA-44F8-66EFA8767F8E}"/>
              </a:ext>
            </a:extLst>
          </p:cNvPr>
          <p:cNvSpPr txBox="1"/>
          <p:nvPr/>
        </p:nvSpPr>
        <p:spPr>
          <a:xfrm>
            <a:off x="3420593" y="5634966"/>
            <a:ext cx="1512794" cy="307777"/>
          </a:xfrm>
          <a:prstGeom prst="rect">
            <a:avLst/>
          </a:prstGeom>
          <a:noFill/>
        </p:spPr>
        <p:txBody>
          <a:bodyPr wrap="square" rtlCol="0">
            <a:spAutoFit/>
          </a:bodyPr>
          <a:lstStyle/>
          <a:p>
            <a:pPr algn="ctr"/>
            <a:r>
              <a:rPr lang="en-US" sz="1400" dirty="0"/>
              <a:t>Maybes</a:t>
            </a:r>
          </a:p>
        </p:txBody>
      </p:sp>
      <p:sp>
        <p:nvSpPr>
          <p:cNvPr id="14" name="TextBox 13">
            <a:extLst>
              <a:ext uri="{FF2B5EF4-FFF2-40B4-BE49-F238E27FC236}">
                <a16:creationId xmlns:a16="http://schemas.microsoft.com/office/drawing/2014/main" id="{4961E1CC-0B64-EA4D-EC84-F0178436ABD0}"/>
              </a:ext>
            </a:extLst>
          </p:cNvPr>
          <p:cNvSpPr txBox="1"/>
          <p:nvPr/>
        </p:nvSpPr>
        <p:spPr>
          <a:xfrm>
            <a:off x="5874089" y="5630189"/>
            <a:ext cx="1512794" cy="307777"/>
          </a:xfrm>
          <a:prstGeom prst="rect">
            <a:avLst/>
          </a:prstGeom>
          <a:noFill/>
        </p:spPr>
        <p:txBody>
          <a:bodyPr wrap="square" rtlCol="0">
            <a:spAutoFit/>
          </a:bodyPr>
          <a:lstStyle/>
          <a:p>
            <a:pPr algn="ctr"/>
            <a:r>
              <a:rPr lang="en-US" sz="1400" dirty="0"/>
              <a:t>Everything</a:t>
            </a:r>
          </a:p>
        </p:txBody>
      </p:sp>
      <p:sp>
        <p:nvSpPr>
          <p:cNvPr id="15" name="Arrow: Right 14">
            <a:extLst>
              <a:ext uri="{FF2B5EF4-FFF2-40B4-BE49-F238E27FC236}">
                <a16:creationId xmlns:a16="http://schemas.microsoft.com/office/drawing/2014/main" id="{F5EB6D1D-0F77-7C06-4E68-D0890D19A90C}"/>
              </a:ext>
            </a:extLst>
          </p:cNvPr>
          <p:cNvSpPr/>
          <p:nvPr/>
        </p:nvSpPr>
        <p:spPr>
          <a:xfrm flipH="1">
            <a:off x="2479891" y="4461539"/>
            <a:ext cx="940702" cy="3077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429866F-641B-6C84-EA87-0AD6D13CD954}"/>
              </a:ext>
            </a:extLst>
          </p:cNvPr>
          <p:cNvSpPr txBox="1"/>
          <p:nvPr/>
        </p:nvSpPr>
        <p:spPr>
          <a:xfrm>
            <a:off x="2193845" y="4768460"/>
            <a:ext cx="1512794" cy="523220"/>
          </a:xfrm>
          <a:prstGeom prst="rect">
            <a:avLst/>
          </a:prstGeom>
          <a:noFill/>
        </p:spPr>
        <p:txBody>
          <a:bodyPr wrap="square" rtlCol="0">
            <a:spAutoFit/>
          </a:bodyPr>
          <a:lstStyle/>
          <a:p>
            <a:pPr algn="ctr"/>
            <a:r>
              <a:rPr lang="en-US" sz="1400" dirty="0"/>
              <a:t>SS Approved</a:t>
            </a:r>
          </a:p>
          <a:p>
            <a:pPr algn="ctr"/>
            <a:r>
              <a:rPr lang="en-US" sz="1400" dirty="0"/>
              <a:t>Signed IA</a:t>
            </a:r>
          </a:p>
        </p:txBody>
      </p:sp>
      <p:sp>
        <p:nvSpPr>
          <p:cNvPr id="17" name="Arrow: Right 16">
            <a:extLst>
              <a:ext uri="{FF2B5EF4-FFF2-40B4-BE49-F238E27FC236}">
                <a16:creationId xmlns:a16="http://schemas.microsoft.com/office/drawing/2014/main" id="{4509158A-1527-96BF-2172-6B9F33448116}"/>
              </a:ext>
            </a:extLst>
          </p:cNvPr>
          <p:cNvSpPr/>
          <p:nvPr/>
        </p:nvSpPr>
        <p:spPr>
          <a:xfrm flipH="1">
            <a:off x="4933387" y="4480672"/>
            <a:ext cx="940702" cy="3077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5669ED8-CA2E-3C55-4D9B-B4C89C74A1D9}"/>
              </a:ext>
            </a:extLst>
          </p:cNvPr>
          <p:cNvSpPr txBox="1"/>
          <p:nvPr/>
        </p:nvSpPr>
        <p:spPr>
          <a:xfrm>
            <a:off x="4840940" y="4768460"/>
            <a:ext cx="1159809" cy="738664"/>
          </a:xfrm>
          <a:prstGeom prst="rect">
            <a:avLst/>
          </a:prstGeom>
          <a:noFill/>
        </p:spPr>
        <p:txBody>
          <a:bodyPr wrap="square" rtlCol="0">
            <a:spAutoFit/>
          </a:bodyPr>
          <a:lstStyle/>
          <a:p>
            <a:pPr algn="ctr"/>
            <a:r>
              <a:rPr lang="en-US" sz="1400" dirty="0"/>
              <a:t>Studies Ready for Review </a:t>
            </a:r>
          </a:p>
        </p:txBody>
      </p:sp>
      <p:sp>
        <p:nvSpPr>
          <p:cNvPr id="19" name="Arrow: Right 18">
            <a:extLst>
              <a:ext uri="{FF2B5EF4-FFF2-40B4-BE49-F238E27FC236}">
                <a16:creationId xmlns:a16="http://schemas.microsoft.com/office/drawing/2014/main" id="{1C8B2C6C-CB1B-9422-2928-CD003565A675}"/>
              </a:ext>
            </a:extLst>
          </p:cNvPr>
          <p:cNvSpPr/>
          <p:nvPr/>
        </p:nvSpPr>
        <p:spPr>
          <a:xfrm flipH="1">
            <a:off x="7387475" y="4480672"/>
            <a:ext cx="940702" cy="3077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B9B3EFC-DE57-5922-4148-9F2602E4AE3C}"/>
              </a:ext>
            </a:extLst>
          </p:cNvPr>
          <p:cNvSpPr txBox="1"/>
          <p:nvPr/>
        </p:nvSpPr>
        <p:spPr>
          <a:xfrm>
            <a:off x="7295028" y="4768460"/>
            <a:ext cx="1159809" cy="738664"/>
          </a:xfrm>
          <a:prstGeom prst="rect">
            <a:avLst/>
          </a:prstGeom>
          <a:noFill/>
        </p:spPr>
        <p:txBody>
          <a:bodyPr wrap="square" rtlCol="0">
            <a:spAutoFit/>
          </a:bodyPr>
          <a:lstStyle/>
          <a:p>
            <a:pPr algn="ctr"/>
            <a:r>
              <a:rPr lang="en-US" sz="1400" dirty="0"/>
              <a:t>Information &amp; Scoping Mtg</a:t>
            </a:r>
          </a:p>
        </p:txBody>
      </p:sp>
      <p:sp>
        <p:nvSpPr>
          <p:cNvPr id="6" name="TextBox 5">
            <a:extLst>
              <a:ext uri="{FF2B5EF4-FFF2-40B4-BE49-F238E27FC236}">
                <a16:creationId xmlns:a16="http://schemas.microsoft.com/office/drawing/2014/main" id="{56512CBF-0C89-D4FD-43FA-83ABA5841CE1}"/>
              </a:ext>
            </a:extLst>
          </p:cNvPr>
          <p:cNvSpPr txBox="1"/>
          <p:nvPr/>
        </p:nvSpPr>
        <p:spPr>
          <a:xfrm>
            <a:off x="2220444" y="6435725"/>
            <a:ext cx="4572000" cy="276999"/>
          </a:xfrm>
          <a:prstGeom prst="rect">
            <a:avLst/>
          </a:prstGeom>
          <a:noFill/>
        </p:spPr>
        <p:txBody>
          <a:bodyPr wrap="square">
            <a:spAutoFit/>
          </a:bodyPr>
          <a:lstStyle/>
          <a:p>
            <a:pPr algn="ctr"/>
            <a:r>
              <a:rPr lang="en-US" sz="1200" i="1" dirty="0"/>
              <a:t>Because chaos needed a filing system.</a:t>
            </a:r>
          </a:p>
        </p:txBody>
      </p:sp>
    </p:spTree>
    <p:extLst>
      <p:ext uri="{BB962C8B-B14F-4D97-AF65-F5344CB8AC3E}">
        <p14:creationId xmlns:p14="http://schemas.microsoft.com/office/powerpoint/2010/main" val="1335135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4C587-9A03-7C04-4D1F-1E2EB880896A}"/>
              </a:ext>
            </a:extLst>
          </p:cNvPr>
          <p:cNvSpPr>
            <a:spLocks noGrp="1"/>
          </p:cNvSpPr>
          <p:nvPr>
            <p:ph type="title"/>
          </p:nvPr>
        </p:nvSpPr>
        <p:spPr/>
        <p:txBody>
          <a:bodyPr/>
          <a:lstStyle/>
          <a:p>
            <a:r>
              <a:rPr lang="en-US" dirty="0"/>
              <a:t>TSP Large Load Study Timeline</a:t>
            </a:r>
          </a:p>
        </p:txBody>
      </p:sp>
      <p:sp>
        <p:nvSpPr>
          <p:cNvPr id="5" name="Slide Number Placeholder 4">
            <a:extLst>
              <a:ext uri="{FF2B5EF4-FFF2-40B4-BE49-F238E27FC236}">
                <a16:creationId xmlns:a16="http://schemas.microsoft.com/office/drawing/2014/main" id="{22A5D4D9-53D7-097E-0806-12204C140DEA}"/>
              </a:ext>
            </a:extLst>
          </p:cNvPr>
          <p:cNvSpPr>
            <a:spLocks noGrp="1"/>
          </p:cNvSpPr>
          <p:nvPr>
            <p:ph type="sldNum" sz="quarter" idx="12"/>
          </p:nvPr>
        </p:nvSpPr>
        <p:spPr/>
        <p:txBody>
          <a:bodyPr/>
          <a:lstStyle/>
          <a:p>
            <a:fld id="{610C62B3-C0D8-4E68-99BE-2664CD100A43}" type="slidenum">
              <a:rPr lang="en-US" smtClean="0"/>
              <a:t>4</a:t>
            </a:fld>
            <a:endParaRPr lang="en-US"/>
          </a:p>
        </p:txBody>
      </p:sp>
      <p:sp>
        <p:nvSpPr>
          <p:cNvPr id="6" name="Content Placeholder 2">
            <a:extLst>
              <a:ext uri="{FF2B5EF4-FFF2-40B4-BE49-F238E27FC236}">
                <a16:creationId xmlns:a16="http://schemas.microsoft.com/office/drawing/2014/main" id="{5345691E-4F05-8EDA-7A4E-3A87CDECAE75}"/>
              </a:ext>
            </a:extLst>
          </p:cNvPr>
          <p:cNvSpPr txBox="1">
            <a:spLocks/>
          </p:cNvSpPr>
          <p:nvPr/>
        </p:nvSpPr>
        <p:spPr>
          <a:xfrm>
            <a:off x="628650" y="4195534"/>
            <a:ext cx="8229600" cy="197007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TSPs utilize different processes for large load interconnections</a:t>
            </a:r>
          </a:p>
          <a:p>
            <a:pPr lvl="1"/>
            <a:r>
              <a:rPr lang="en-US" sz="1200" dirty="0"/>
              <a:t>Primary difference surrounds when Interconnection is signed</a:t>
            </a:r>
          </a:p>
          <a:p>
            <a:r>
              <a:rPr lang="en-US" sz="1600" dirty="0"/>
              <a:t>ERCOT’s process moves certain TSP loads into “Bucket 1” much faster than others</a:t>
            </a:r>
          </a:p>
          <a:p>
            <a:pPr lvl="1"/>
            <a:r>
              <a:rPr lang="en-US" sz="1200" dirty="0"/>
              <a:t>Patently discriminatory</a:t>
            </a:r>
          </a:p>
          <a:p>
            <a:r>
              <a:rPr lang="en-US" sz="1600" dirty="0"/>
              <a:t>Forces other TSPs into endless Restudy Doom-Loop (stuck on stupid)</a:t>
            </a:r>
          </a:p>
          <a:p>
            <a:pPr lvl="1"/>
            <a:r>
              <a:rPr lang="en-US" sz="1200" dirty="0"/>
              <a:t>Significant time lost</a:t>
            </a:r>
          </a:p>
          <a:p>
            <a:r>
              <a:rPr lang="en-US" sz="1600" dirty="0"/>
              <a:t>Raises costs on the other TSP loads </a:t>
            </a:r>
          </a:p>
          <a:p>
            <a:pPr lvl="1"/>
            <a:r>
              <a:rPr lang="en-US" sz="1200" dirty="0"/>
              <a:t>Available MWs taken</a:t>
            </a:r>
          </a:p>
          <a:p>
            <a:pPr lvl="1"/>
            <a:r>
              <a:rPr lang="en-US" sz="1200" dirty="0"/>
              <a:t>“Low hanging fruit” projects taken</a:t>
            </a:r>
          </a:p>
        </p:txBody>
      </p:sp>
      <p:cxnSp>
        <p:nvCxnSpPr>
          <p:cNvPr id="4" name="Straight Arrow Connector 3">
            <a:extLst>
              <a:ext uri="{FF2B5EF4-FFF2-40B4-BE49-F238E27FC236}">
                <a16:creationId xmlns:a16="http://schemas.microsoft.com/office/drawing/2014/main" id="{EB9AC6C4-C6CA-F107-8D3F-4FA250D2F0B3}"/>
              </a:ext>
            </a:extLst>
          </p:cNvPr>
          <p:cNvCxnSpPr>
            <a:cxnSpLocks/>
          </p:cNvCxnSpPr>
          <p:nvPr/>
        </p:nvCxnSpPr>
        <p:spPr>
          <a:xfrm>
            <a:off x="840441" y="1593476"/>
            <a:ext cx="716728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FF495CE-8F70-1FA2-147D-F3CCF43C9075}"/>
              </a:ext>
            </a:extLst>
          </p:cNvPr>
          <p:cNvSpPr txBox="1"/>
          <p:nvPr/>
        </p:nvSpPr>
        <p:spPr>
          <a:xfrm>
            <a:off x="2894478" y="1122386"/>
            <a:ext cx="3348317" cy="369332"/>
          </a:xfrm>
          <a:prstGeom prst="rect">
            <a:avLst/>
          </a:prstGeom>
          <a:noFill/>
        </p:spPr>
        <p:txBody>
          <a:bodyPr wrap="square" rtlCol="0">
            <a:spAutoFit/>
          </a:bodyPr>
          <a:lstStyle/>
          <a:p>
            <a:pPr algn="ctr"/>
            <a:r>
              <a:rPr lang="en-US" dirty="0"/>
              <a:t>certain un-</a:t>
            </a:r>
            <a:r>
              <a:rPr lang="en-US" dirty="0" err="1"/>
              <a:t>n</a:t>
            </a:r>
            <a:r>
              <a:rPr lang="en-US" b="1" dirty="0" err="1"/>
              <a:t>A</a:t>
            </a:r>
            <a:r>
              <a:rPr lang="en-US" dirty="0" err="1"/>
              <a:t>m</a:t>
            </a:r>
            <a:r>
              <a:rPr lang="en-US" b="1" dirty="0" err="1"/>
              <a:t>E</a:t>
            </a:r>
            <a:r>
              <a:rPr lang="en-US" dirty="0" err="1"/>
              <a:t>d</a:t>
            </a:r>
            <a:r>
              <a:rPr lang="en-US" dirty="0"/>
              <a:t> </a:t>
            </a:r>
            <a:r>
              <a:rPr lang="en-US" b="1" dirty="0"/>
              <a:t>P</a:t>
            </a:r>
            <a:r>
              <a:rPr lang="en-US" dirty="0"/>
              <a:t>articipants</a:t>
            </a:r>
          </a:p>
        </p:txBody>
      </p:sp>
      <p:sp>
        <p:nvSpPr>
          <p:cNvPr id="10" name="TextBox 9">
            <a:extLst>
              <a:ext uri="{FF2B5EF4-FFF2-40B4-BE49-F238E27FC236}">
                <a16:creationId xmlns:a16="http://schemas.microsoft.com/office/drawing/2014/main" id="{41B6781A-2C6D-8307-D916-8CDB5A10A611}"/>
              </a:ext>
            </a:extLst>
          </p:cNvPr>
          <p:cNvSpPr txBox="1"/>
          <p:nvPr/>
        </p:nvSpPr>
        <p:spPr>
          <a:xfrm>
            <a:off x="2894477" y="3548237"/>
            <a:ext cx="3348317" cy="369332"/>
          </a:xfrm>
          <a:prstGeom prst="rect">
            <a:avLst/>
          </a:prstGeom>
          <a:noFill/>
        </p:spPr>
        <p:txBody>
          <a:bodyPr wrap="square" rtlCol="0">
            <a:spAutoFit/>
          </a:bodyPr>
          <a:lstStyle/>
          <a:p>
            <a:pPr algn="ctr"/>
            <a:r>
              <a:rPr lang="en-US" dirty="0"/>
              <a:t>Most Everybody Else</a:t>
            </a:r>
          </a:p>
        </p:txBody>
      </p:sp>
      <p:sp>
        <p:nvSpPr>
          <p:cNvPr id="11" name="Oval 10">
            <a:extLst>
              <a:ext uri="{FF2B5EF4-FFF2-40B4-BE49-F238E27FC236}">
                <a16:creationId xmlns:a16="http://schemas.microsoft.com/office/drawing/2014/main" id="{99CFC244-36B6-28E1-8FF3-0359EA599681}"/>
              </a:ext>
            </a:extLst>
          </p:cNvPr>
          <p:cNvSpPr/>
          <p:nvPr/>
        </p:nvSpPr>
        <p:spPr>
          <a:xfrm>
            <a:off x="840440" y="1539611"/>
            <a:ext cx="107578" cy="1077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D650939-D5E4-7422-F34A-45BD734174DD}"/>
              </a:ext>
            </a:extLst>
          </p:cNvPr>
          <p:cNvSpPr/>
          <p:nvPr/>
        </p:nvSpPr>
        <p:spPr>
          <a:xfrm>
            <a:off x="1815351" y="1536923"/>
            <a:ext cx="107578" cy="1077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F802A55-3157-5A18-E26A-96B5D759EB19}"/>
              </a:ext>
            </a:extLst>
          </p:cNvPr>
          <p:cNvSpPr/>
          <p:nvPr/>
        </p:nvSpPr>
        <p:spPr>
          <a:xfrm>
            <a:off x="2790262" y="1529679"/>
            <a:ext cx="107578" cy="1077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2E8B284-D1F8-A86B-E870-93DA5D6CFF43}"/>
              </a:ext>
            </a:extLst>
          </p:cNvPr>
          <p:cNvSpPr/>
          <p:nvPr/>
        </p:nvSpPr>
        <p:spPr>
          <a:xfrm>
            <a:off x="3765173" y="1529679"/>
            <a:ext cx="107578" cy="1077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A67EA28-F287-CC80-547E-160F44FC5402}"/>
              </a:ext>
            </a:extLst>
          </p:cNvPr>
          <p:cNvSpPr txBox="1"/>
          <p:nvPr/>
        </p:nvSpPr>
        <p:spPr>
          <a:xfrm>
            <a:off x="349624" y="1659385"/>
            <a:ext cx="1089210" cy="261610"/>
          </a:xfrm>
          <a:prstGeom prst="rect">
            <a:avLst/>
          </a:prstGeom>
          <a:noFill/>
        </p:spPr>
        <p:txBody>
          <a:bodyPr wrap="square" rtlCol="0">
            <a:spAutoFit/>
          </a:bodyPr>
          <a:lstStyle/>
          <a:p>
            <a:pPr algn="ctr"/>
            <a:r>
              <a:rPr lang="en-US" sz="1050" dirty="0"/>
              <a:t>Request Filed</a:t>
            </a:r>
          </a:p>
        </p:txBody>
      </p:sp>
      <p:sp>
        <p:nvSpPr>
          <p:cNvPr id="16" name="TextBox 15">
            <a:extLst>
              <a:ext uri="{FF2B5EF4-FFF2-40B4-BE49-F238E27FC236}">
                <a16:creationId xmlns:a16="http://schemas.microsoft.com/office/drawing/2014/main" id="{46FF2598-0492-F2B8-F9AB-480C57563FB0}"/>
              </a:ext>
            </a:extLst>
          </p:cNvPr>
          <p:cNvSpPr txBox="1"/>
          <p:nvPr/>
        </p:nvSpPr>
        <p:spPr>
          <a:xfrm>
            <a:off x="1324535" y="1659385"/>
            <a:ext cx="1089210" cy="261610"/>
          </a:xfrm>
          <a:prstGeom prst="rect">
            <a:avLst/>
          </a:prstGeom>
          <a:noFill/>
        </p:spPr>
        <p:txBody>
          <a:bodyPr wrap="square" rtlCol="0">
            <a:spAutoFit/>
          </a:bodyPr>
          <a:lstStyle/>
          <a:p>
            <a:pPr algn="ctr"/>
            <a:r>
              <a:rPr lang="en-US" sz="1050" dirty="0"/>
              <a:t>Scoping Mtg</a:t>
            </a:r>
          </a:p>
        </p:txBody>
      </p:sp>
      <p:sp>
        <p:nvSpPr>
          <p:cNvPr id="17" name="TextBox 16">
            <a:extLst>
              <a:ext uri="{FF2B5EF4-FFF2-40B4-BE49-F238E27FC236}">
                <a16:creationId xmlns:a16="http://schemas.microsoft.com/office/drawing/2014/main" id="{2354674B-C17D-BB77-D24E-153F3AB7A454}"/>
              </a:ext>
            </a:extLst>
          </p:cNvPr>
          <p:cNvSpPr txBox="1"/>
          <p:nvPr/>
        </p:nvSpPr>
        <p:spPr>
          <a:xfrm>
            <a:off x="2299446" y="1667087"/>
            <a:ext cx="1089210" cy="261610"/>
          </a:xfrm>
          <a:prstGeom prst="rect">
            <a:avLst/>
          </a:prstGeom>
          <a:noFill/>
        </p:spPr>
        <p:txBody>
          <a:bodyPr wrap="square" rtlCol="0">
            <a:spAutoFit/>
          </a:bodyPr>
          <a:lstStyle/>
          <a:p>
            <a:pPr algn="ctr"/>
            <a:r>
              <a:rPr lang="en-US" sz="1050" dirty="0"/>
              <a:t>Steady State</a:t>
            </a:r>
          </a:p>
        </p:txBody>
      </p:sp>
      <p:sp>
        <p:nvSpPr>
          <p:cNvPr id="18" name="TextBox 17">
            <a:extLst>
              <a:ext uri="{FF2B5EF4-FFF2-40B4-BE49-F238E27FC236}">
                <a16:creationId xmlns:a16="http://schemas.microsoft.com/office/drawing/2014/main" id="{0ADF8D93-D3C1-9183-AB24-B83F56311085}"/>
              </a:ext>
            </a:extLst>
          </p:cNvPr>
          <p:cNvSpPr txBox="1"/>
          <p:nvPr/>
        </p:nvSpPr>
        <p:spPr>
          <a:xfrm>
            <a:off x="3274357" y="1655947"/>
            <a:ext cx="1089210" cy="261610"/>
          </a:xfrm>
          <a:prstGeom prst="rect">
            <a:avLst/>
          </a:prstGeom>
          <a:noFill/>
        </p:spPr>
        <p:txBody>
          <a:bodyPr wrap="square" rtlCol="0">
            <a:spAutoFit/>
          </a:bodyPr>
          <a:lstStyle/>
          <a:p>
            <a:pPr algn="ctr"/>
            <a:r>
              <a:rPr lang="en-US" sz="1050" dirty="0"/>
              <a:t>SS to ERCOT</a:t>
            </a:r>
          </a:p>
        </p:txBody>
      </p:sp>
      <p:sp>
        <p:nvSpPr>
          <p:cNvPr id="19" name="Oval 18">
            <a:extLst>
              <a:ext uri="{FF2B5EF4-FFF2-40B4-BE49-F238E27FC236}">
                <a16:creationId xmlns:a16="http://schemas.microsoft.com/office/drawing/2014/main" id="{B0FB39BA-59CC-BF62-FD48-70473B69AAB5}"/>
              </a:ext>
            </a:extLst>
          </p:cNvPr>
          <p:cNvSpPr/>
          <p:nvPr/>
        </p:nvSpPr>
        <p:spPr>
          <a:xfrm>
            <a:off x="4857748" y="1544998"/>
            <a:ext cx="107578" cy="1077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DF27E64-AF90-8C3C-6A67-AB8D10E4FF70}"/>
              </a:ext>
            </a:extLst>
          </p:cNvPr>
          <p:cNvSpPr txBox="1"/>
          <p:nvPr/>
        </p:nvSpPr>
        <p:spPr>
          <a:xfrm>
            <a:off x="4366932" y="1671266"/>
            <a:ext cx="1089210" cy="261610"/>
          </a:xfrm>
          <a:prstGeom prst="rect">
            <a:avLst/>
          </a:prstGeom>
          <a:noFill/>
        </p:spPr>
        <p:txBody>
          <a:bodyPr wrap="square" rtlCol="0">
            <a:spAutoFit/>
          </a:bodyPr>
          <a:lstStyle/>
          <a:p>
            <a:pPr algn="ctr"/>
            <a:r>
              <a:rPr lang="en-US" sz="1050" dirty="0"/>
              <a:t>SS Approval</a:t>
            </a:r>
          </a:p>
        </p:txBody>
      </p:sp>
      <p:sp>
        <p:nvSpPr>
          <p:cNvPr id="21" name="Oval 20">
            <a:extLst>
              <a:ext uri="{FF2B5EF4-FFF2-40B4-BE49-F238E27FC236}">
                <a16:creationId xmlns:a16="http://schemas.microsoft.com/office/drawing/2014/main" id="{963A6ADC-868C-A1A9-C0D6-365D52C60FF2}"/>
              </a:ext>
            </a:extLst>
          </p:cNvPr>
          <p:cNvSpPr/>
          <p:nvPr/>
        </p:nvSpPr>
        <p:spPr>
          <a:xfrm>
            <a:off x="1332938" y="1536923"/>
            <a:ext cx="107578" cy="10773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579ADD7-B7AD-468A-9646-C9DD87D834BE}"/>
              </a:ext>
            </a:extLst>
          </p:cNvPr>
          <p:cNvSpPr txBox="1"/>
          <p:nvPr/>
        </p:nvSpPr>
        <p:spPr>
          <a:xfrm>
            <a:off x="837080" y="1844441"/>
            <a:ext cx="1089210" cy="415498"/>
          </a:xfrm>
          <a:prstGeom prst="rect">
            <a:avLst/>
          </a:prstGeom>
          <a:noFill/>
        </p:spPr>
        <p:txBody>
          <a:bodyPr wrap="square" rtlCol="0">
            <a:spAutoFit/>
          </a:bodyPr>
          <a:lstStyle/>
          <a:p>
            <a:pPr algn="ctr"/>
            <a:r>
              <a:rPr lang="en-US" sz="1050" dirty="0"/>
              <a:t>Interconnection Signed</a:t>
            </a:r>
          </a:p>
        </p:txBody>
      </p:sp>
      <p:cxnSp>
        <p:nvCxnSpPr>
          <p:cNvPr id="24" name="Straight Connector 23">
            <a:extLst>
              <a:ext uri="{FF2B5EF4-FFF2-40B4-BE49-F238E27FC236}">
                <a16:creationId xmlns:a16="http://schemas.microsoft.com/office/drawing/2014/main" id="{513CB215-FCFE-29DD-2FBF-52ED58EB3291}"/>
              </a:ext>
            </a:extLst>
          </p:cNvPr>
          <p:cNvCxnSpPr>
            <a:cxnSpLocks/>
            <a:stCxn id="21" idx="4"/>
            <a:endCxn id="22" idx="0"/>
          </p:cNvCxnSpPr>
          <p:nvPr/>
        </p:nvCxnSpPr>
        <p:spPr>
          <a:xfrm flipH="1">
            <a:off x="1381685" y="1644653"/>
            <a:ext cx="5042" cy="199788"/>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AACA879-1D76-37DD-96B1-6B4BC25ACCCE}"/>
              </a:ext>
            </a:extLst>
          </p:cNvPr>
          <p:cNvSpPr txBox="1"/>
          <p:nvPr/>
        </p:nvSpPr>
        <p:spPr>
          <a:xfrm>
            <a:off x="4363567" y="1842166"/>
            <a:ext cx="1089210" cy="415498"/>
          </a:xfrm>
          <a:prstGeom prst="rect">
            <a:avLst/>
          </a:prstGeom>
          <a:noFill/>
        </p:spPr>
        <p:txBody>
          <a:bodyPr wrap="square" rtlCol="0">
            <a:spAutoFit/>
          </a:bodyPr>
          <a:lstStyle/>
          <a:p>
            <a:pPr algn="ctr"/>
            <a:r>
              <a:rPr lang="en-US" sz="1050" b="1" dirty="0"/>
              <a:t>Load moved to Bucket 1</a:t>
            </a:r>
          </a:p>
        </p:txBody>
      </p:sp>
      <p:sp>
        <p:nvSpPr>
          <p:cNvPr id="30" name="Oval 29">
            <a:extLst>
              <a:ext uri="{FF2B5EF4-FFF2-40B4-BE49-F238E27FC236}">
                <a16:creationId xmlns:a16="http://schemas.microsoft.com/office/drawing/2014/main" id="{A8EBF283-8F15-E89F-0FE2-4F88408D9B90}"/>
              </a:ext>
            </a:extLst>
          </p:cNvPr>
          <p:cNvSpPr/>
          <p:nvPr/>
        </p:nvSpPr>
        <p:spPr>
          <a:xfrm>
            <a:off x="5778870" y="1535730"/>
            <a:ext cx="107578" cy="1077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0010DE0-C790-3F58-7566-0742823429DF}"/>
              </a:ext>
            </a:extLst>
          </p:cNvPr>
          <p:cNvSpPr txBox="1"/>
          <p:nvPr/>
        </p:nvSpPr>
        <p:spPr>
          <a:xfrm>
            <a:off x="5288054" y="1661998"/>
            <a:ext cx="1089210" cy="261610"/>
          </a:xfrm>
          <a:prstGeom prst="rect">
            <a:avLst/>
          </a:prstGeom>
          <a:noFill/>
        </p:spPr>
        <p:txBody>
          <a:bodyPr wrap="square" rtlCol="0">
            <a:spAutoFit/>
          </a:bodyPr>
          <a:lstStyle/>
          <a:p>
            <a:pPr algn="ctr"/>
            <a:r>
              <a:rPr lang="en-US" sz="1050" dirty="0"/>
              <a:t>Dynamic </a:t>
            </a:r>
            <a:r>
              <a:rPr lang="en-US" sz="1050" dirty="0" err="1"/>
              <a:t>Sty</a:t>
            </a:r>
            <a:endParaRPr lang="en-US" sz="1050" dirty="0"/>
          </a:p>
        </p:txBody>
      </p:sp>
      <p:sp>
        <p:nvSpPr>
          <p:cNvPr id="32" name="Oval 31">
            <a:extLst>
              <a:ext uri="{FF2B5EF4-FFF2-40B4-BE49-F238E27FC236}">
                <a16:creationId xmlns:a16="http://schemas.microsoft.com/office/drawing/2014/main" id="{4C94EE25-B3A2-F9BD-849D-85BA84F9AC34}"/>
              </a:ext>
            </a:extLst>
          </p:cNvPr>
          <p:cNvSpPr/>
          <p:nvPr/>
        </p:nvSpPr>
        <p:spPr>
          <a:xfrm>
            <a:off x="6592414" y="1540819"/>
            <a:ext cx="107578" cy="1077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2C9EC2-9373-1A38-39A0-69D04648AAB6}"/>
              </a:ext>
            </a:extLst>
          </p:cNvPr>
          <p:cNvSpPr txBox="1"/>
          <p:nvPr/>
        </p:nvSpPr>
        <p:spPr>
          <a:xfrm>
            <a:off x="6101598" y="1667087"/>
            <a:ext cx="1089210" cy="261610"/>
          </a:xfrm>
          <a:prstGeom prst="rect">
            <a:avLst/>
          </a:prstGeom>
          <a:noFill/>
        </p:spPr>
        <p:txBody>
          <a:bodyPr wrap="square" rtlCol="0">
            <a:spAutoFit/>
          </a:bodyPr>
          <a:lstStyle/>
          <a:p>
            <a:pPr algn="ctr"/>
            <a:r>
              <a:rPr lang="en-US" sz="1050" dirty="0"/>
              <a:t>DS to ERCOT</a:t>
            </a:r>
          </a:p>
        </p:txBody>
      </p:sp>
      <p:sp>
        <p:nvSpPr>
          <p:cNvPr id="34" name="Oval 33">
            <a:extLst>
              <a:ext uri="{FF2B5EF4-FFF2-40B4-BE49-F238E27FC236}">
                <a16:creationId xmlns:a16="http://schemas.microsoft.com/office/drawing/2014/main" id="{E24757B6-F9C9-E254-C8DF-A42D983E88FE}"/>
              </a:ext>
            </a:extLst>
          </p:cNvPr>
          <p:cNvSpPr/>
          <p:nvPr/>
        </p:nvSpPr>
        <p:spPr>
          <a:xfrm>
            <a:off x="7416050" y="1540819"/>
            <a:ext cx="107578" cy="1077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C223665-996C-EF6E-F371-45B0F3449634}"/>
              </a:ext>
            </a:extLst>
          </p:cNvPr>
          <p:cNvSpPr txBox="1"/>
          <p:nvPr/>
        </p:nvSpPr>
        <p:spPr>
          <a:xfrm>
            <a:off x="6925234" y="1667087"/>
            <a:ext cx="1089210" cy="261610"/>
          </a:xfrm>
          <a:prstGeom prst="rect">
            <a:avLst/>
          </a:prstGeom>
          <a:noFill/>
        </p:spPr>
        <p:txBody>
          <a:bodyPr wrap="square" rtlCol="0">
            <a:spAutoFit/>
          </a:bodyPr>
          <a:lstStyle/>
          <a:p>
            <a:pPr algn="ctr"/>
            <a:r>
              <a:rPr lang="en-US" sz="1050" dirty="0"/>
              <a:t>Final Appr</a:t>
            </a:r>
          </a:p>
        </p:txBody>
      </p:sp>
      <p:cxnSp>
        <p:nvCxnSpPr>
          <p:cNvPr id="38" name="Straight Arrow Connector 37">
            <a:extLst>
              <a:ext uri="{FF2B5EF4-FFF2-40B4-BE49-F238E27FC236}">
                <a16:creationId xmlns:a16="http://schemas.microsoft.com/office/drawing/2014/main" id="{52877299-C866-AEF3-F525-68DCB819A533}"/>
              </a:ext>
            </a:extLst>
          </p:cNvPr>
          <p:cNvCxnSpPr>
            <a:cxnSpLocks/>
          </p:cNvCxnSpPr>
          <p:nvPr/>
        </p:nvCxnSpPr>
        <p:spPr>
          <a:xfrm>
            <a:off x="837080" y="3216294"/>
            <a:ext cx="7167283"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8DA16241-DC54-22EC-8A68-F5100B1C4F1E}"/>
              </a:ext>
            </a:extLst>
          </p:cNvPr>
          <p:cNvSpPr/>
          <p:nvPr/>
        </p:nvSpPr>
        <p:spPr>
          <a:xfrm>
            <a:off x="837079" y="3162429"/>
            <a:ext cx="107578" cy="1077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2CE3934-57E5-D75E-5F01-926F54C963C3}"/>
              </a:ext>
            </a:extLst>
          </p:cNvPr>
          <p:cNvSpPr/>
          <p:nvPr/>
        </p:nvSpPr>
        <p:spPr>
          <a:xfrm>
            <a:off x="1811990" y="3159741"/>
            <a:ext cx="107578" cy="1077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29CFC62-6703-2A52-494A-E3EF1D993062}"/>
              </a:ext>
            </a:extLst>
          </p:cNvPr>
          <p:cNvSpPr/>
          <p:nvPr/>
        </p:nvSpPr>
        <p:spPr>
          <a:xfrm>
            <a:off x="2786901" y="3152497"/>
            <a:ext cx="107578" cy="1077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B0A788F-A98F-DCBC-AA23-CC0D8F5E9C9C}"/>
              </a:ext>
            </a:extLst>
          </p:cNvPr>
          <p:cNvSpPr/>
          <p:nvPr/>
        </p:nvSpPr>
        <p:spPr>
          <a:xfrm>
            <a:off x="3761812" y="3152497"/>
            <a:ext cx="107578" cy="1077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7380BFC2-6A4B-60B8-A0B5-9FB2D6DCEDDA}"/>
              </a:ext>
            </a:extLst>
          </p:cNvPr>
          <p:cNvSpPr txBox="1"/>
          <p:nvPr/>
        </p:nvSpPr>
        <p:spPr>
          <a:xfrm>
            <a:off x="346263" y="3282203"/>
            <a:ext cx="1089210" cy="261610"/>
          </a:xfrm>
          <a:prstGeom prst="rect">
            <a:avLst/>
          </a:prstGeom>
          <a:noFill/>
        </p:spPr>
        <p:txBody>
          <a:bodyPr wrap="square" rtlCol="0">
            <a:spAutoFit/>
          </a:bodyPr>
          <a:lstStyle/>
          <a:p>
            <a:pPr algn="ctr"/>
            <a:r>
              <a:rPr lang="en-US" sz="1050" dirty="0"/>
              <a:t>Request Filed</a:t>
            </a:r>
          </a:p>
        </p:txBody>
      </p:sp>
      <p:sp>
        <p:nvSpPr>
          <p:cNvPr id="44" name="TextBox 43">
            <a:extLst>
              <a:ext uri="{FF2B5EF4-FFF2-40B4-BE49-F238E27FC236}">
                <a16:creationId xmlns:a16="http://schemas.microsoft.com/office/drawing/2014/main" id="{0B6D19CA-DDFB-B260-8828-52FE35811D79}"/>
              </a:ext>
            </a:extLst>
          </p:cNvPr>
          <p:cNvSpPr txBox="1"/>
          <p:nvPr/>
        </p:nvSpPr>
        <p:spPr>
          <a:xfrm>
            <a:off x="1321174" y="3282203"/>
            <a:ext cx="1089210" cy="261610"/>
          </a:xfrm>
          <a:prstGeom prst="rect">
            <a:avLst/>
          </a:prstGeom>
          <a:noFill/>
        </p:spPr>
        <p:txBody>
          <a:bodyPr wrap="square" rtlCol="0">
            <a:spAutoFit/>
          </a:bodyPr>
          <a:lstStyle/>
          <a:p>
            <a:pPr algn="ctr"/>
            <a:r>
              <a:rPr lang="en-US" sz="1050" dirty="0"/>
              <a:t>Scoping Mtg</a:t>
            </a:r>
          </a:p>
        </p:txBody>
      </p:sp>
      <p:sp>
        <p:nvSpPr>
          <p:cNvPr id="45" name="TextBox 44">
            <a:extLst>
              <a:ext uri="{FF2B5EF4-FFF2-40B4-BE49-F238E27FC236}">
                <a16:creationId xmlns:a16="http://schemas.microsoft.com/office/drawing/2014/main" id="{A5C37B0A-B945-EE27-1F7D-8CAC66AAABC0}"/>
              </a:ext>
            </a:extLst>
          </p:cNvPr>
          <p:cNvSpPr txBox="1"/>
          <p:nvPr/>
        </p:nvSpPr>
        <p:spPr>
          <a:xfrm>
            <a:off x="2296085" y="3289905"/>
            <a:ext cx="1089210" cy="261610"/>
          </a:xfrm>
          <a:prstGeom prst="rect">
            <a:avLst/>
          </a:prstGeom>
          <a:noFill/>
        </p:spPr>
        <p:txBody>
          <a:bodyPr wrap="square" rtlCol="0">
            <a:spAutoFit/>
          </a:bodyPr>
          <a:lstStyle/>
          <a:p>
            <a:pPr algn="ctr"/>
            <a:r>
              <a:rPr lang="en-US" sz="1050" dirty="0"/>
              <a:t>Steady State</a:t>
            </a:r>
          </a:p>
        </p:txBody>
      </p:sp>
      <p:sp>
        <p:nvSpPr>
          <p:cNvPr id="46" name="TextBox 45">
            <a:extLst>
              <a:ext uri="{FF2B5EF4-FFF2-40B4-BE49-F238E27FC236}">
                <a16:creationId xmlns:a16="http://schemas.microsoft.com/office/drawing/2014/main" id="{6C952754-F09D-E3EE-B852-2E3967283A82}"/>
              </a:ext>
            </a:extLst>
          </p:cNvPr>
          <p:cNvSpPr txBox="1"/>
          <p:nvPr/>
        </p:nvSpPr>
        <p:spPr>
          <a:xfrm>
            <a:off x="3270996" y="3278765"/>
            <a:ext cx="1089210" cy="261610"/>
          </a:xfrm>
          <a:prstGeom prst="rect">
            <a:avLst/>
          </a:prstGeom>
          <a:noFill/>
        </p:spPr>
        <p:txBody>
          <a:bodyPr wrap="square" rtlCol="0">
            <a:spAutoFit/>
          </a:bodyPr>
          <a:lstStyle/>
          <a:p>
            <a:pPr algn="ctr"/>
            <a:r>
              <a:rPr lang="en-US" sz="1050" dirty="0"/>
              <a:t>SS to ERCOT</a:t>
            </a:r>
          </a:p>
        </p:txBody>
      </p:sp>
      <p:sp>
        <p:nvSpPr>
          <p:cNvPr id="47" name="Oval 46">
            <a:extLst>
              <a:ext uri="{FF2B5EF4-FFF2-40B4-BE49-F238E27FC236}">
                <a16:creationId xmlns:a16="http://schemas.microsoft.com/office/drawing/2014/main" id="{AE5C1B21-FBD7-8F87-242A-BEBEF7C332CF}"/>
              </a:ext>
            </a:extLst>
          </p:cNvPr>
          <p:cNvSpPr/>
          <p:nvPr/>
        </p:nvSpPr>
        <p:spPr>
          <a:xfrm>
            <a:off x="5065890" y="3163637"/>
            <a:ext cx="107578" cy="1077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5E03B2EE-558C-A27A-C930-D23C2882BC83}"/>
              </a:ext>
            </a:extLst>
          </p:cNvPr>
          <p:cNvSpPr txBox="1"/>
          <p:nvPr/>
        </p:nvSpPr>
        <p:spPr>
          <a:xfrm>
            <a:off x="4575074" y="3289905"/>
            <a:ext cx="1089210" cy="261610"/>
          </a:xfrm>
          <a:prstGeom prst="rect">
            <a:avLst/>
          </a:prstGeom>
          <a:noFill/>
        </p:spPr>
        <p:txBody>
          <a:bodyPr wrap="square" rtlCol="0">
            <a:spAutoFit/>
          </a:bodyPr>
          <a:lstStyle/>
          <a:p>
            <a:pPr algn="ctr"/>
            <a:r>
              <a:rPr lang="en-US" sz="1050" dirty="0"/>
              <a:t>SS Approval</a:t>
            </a:r>
          </a:p>
        </p:txBody>
      </p:sp>
      <p:sp>
        <p:nvSpPr>
          <p:cNvPr id="49" name="Oval 48">
            <a:extLst>
              <a:ext uri="{FF2B5EF4-FFF2-40B4-BE49-F238E27FC236}">
                <a16:creationId xmlns:a16="http://schemas.microsoft.com/office/drawing/2014/main" id="{A22C4BBF-28D4-94B7-EC6C-994F00EE0C1E}"/>
              </a:ext>
            </a:extLst>
          </p:cNvPr>
          <p:cNvSpPr/>
          <p:nvPr/>
        </p:nvSpPr>
        <p:spPr>
          <a:xfrm>
            <a:off x="7763994" y="3164913"/>
            <a:ext cx="107578" cy="10773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FE0DADC7-3977-B9DE-B461-0B74C75F5583}"/>
              </a:ext>
            </a:extLst>
          </p:cNvPr>
          <p:cNvSpPr txBox="1"/>
          <p:nvPr/>
        </p:nvSpPr>
        <p:spPr>
          <a:xfrm>
            <a:off x="7268136" y="3472431"/>
            <a:ext cx="1089210" cy="415498"/>
          </a:xfrm>
          <a:prstGeom prst="rect">
            <a:avLst/>
          </a:prstGeom>
          <a:noFill/>
        </p:spPr>
        <p:txBody>
          <a:bodyPr wrap="square" rtlCol="0">
            <a:spAutoFit/>
          </a:bodyPr>
          <a:lstStyle/>
          <a:p>
            <a:pPr algn="ctr"/>
            <a:r>
              <a:rPr lang="en-US" sz="1050" dirty="0"/>
              <a:t>Interconnection Signed</a:t>
            </a:r>
          </a:p>
        </p:txBody>
      </p:sp>
      <p:cxnSp>
        <p:nvCxnSpPr>
          <p:cNvPr id="51" name="Straight Connector 50">
            <a:extLst>
              <a:ext uri="{FF2B5EF4-FFF2-40B4-BE49-F238E27FC236}">
                <a16:creationId xmlns:a16="http://schemas.microsoft.com/office/drawing/2014/main" id="{C837C5A9-B2F8-E85D-C9C3-C8228682D75F}"/>
              </a:ext>
            </a:extLst>
          </p:cNvPr>
          <p:cNvCxnSpPr>
            <a:cxnSpLocks/>
            <a:stCxn id="49" idx="4"/>
            <a:endCxn id="50" idx="0"/>
          </p:cNvCxnSpPr>
          <p:nvPr/>
        </p:nvCxnSpPr>
        <p:spPr>
          <a:xfrm flipH="1">
            <a:off x="7812741" y="3272643"/>
            <a:ext cx="5042" cy="199788"/>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8E7592AC-A340-32E0-22EC-B044BA798525}"/>
              </a:ext>
            </a:extLst>
          </p:cNvPr>
          <p:cNvSpPr/>
          <p:nvPr/>
        </p:nvSpPr>
        <p:spPr>
          <a:xfrm>
            <a:off x="5775509" y="3158548"/>
            <a:ext cx="107578" cy="1077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CD2E8AEC-EDAB-5D92-AF9A-85F909CFD7D3}"/>
              </a:ext>
            </a:extLst>
          </p:cNvPr>
          <p:cNvSpPr txBox="1"/>
          <p:nvPr/>
        </p:nvSpPr>
        <p:spPr>
          <a:xfrm>
            <a:off x="5284693" y="3284816"/>
            <a:ext cx="1089210" cy="261610"/>
          </a:xfrm>
          <a:prstGeom prst="rect">
            <a:avLst/>
          </a:prstGeom>
          <a:noFill/>
        </p:spPr>
        <p:txBody>
          <a:bodyPr wrap="square" rtlCol="0">
            <a:spAutoFit/>
          </a:bodyPr>
          <a:lstStyle/>
          <a:p>
            <a:pPr algn="ctr"/>
            <a:r>
              <a:rPr lang="en-US" sz="1050" dirty="0"/>
              <a:t>Dynamic </a:t>
            </a:r>
            <a:r>
              <a:rPr lang="en-US" sz="1050" dirty="0" err="1"/>
              <a:t>Sty</a:t>
            </a:r>
            <a:endParaRPr lang="en-US" sz="1050" dirty="0"/>
          </a:p>
        </p:txBody>
      </p:sp>
      <p:sp>
        <p:nvSpPr>
          <p:cNvPr id="55" name="Oval 54">
            <a:extLst>
              <a:ext uri="{FF2B5EF4-FFF2-40B4-BE49-F238E27FC236}">
                <a16:creationId xmlns:a16="http://schemas.microsoft.com/office/drawing/2014/main" id="{3E0CCB4C-3E0D-B274-0DFD-F01BA3D0947E}"/>
              </a:ext>
            </a:extLst>
          </p:cNvPr>
          <p:cNvSpPr/>
          <p:nvPr/>
        </p:nvSpPr>
        <p:spPr>
          <a:xfrm>
            <a:off x="6589053" y="3163637"/>
            <a:ext cx="107578" cy="1077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0290B37C-84E0-6032-D6E9-ECAE0EC4797C}"/>
              </a:ext>
            </a:extLst>
          </p:cNvPr>
          <p:cNvSpPr txBox="1"/>
          <p:nvPr/>
        </p:nvSpPr>
        <p:spPr>
          <a:xfrm>
            <a:off x="6098237" y="3289905"/>
            <a:ext cx="1089210" cy="261610"/>
          </a:xfrm>
          <a:prstGeom prst="rect">
            <a:avLst/>
          </a:prstGeom>
          <a:noFill/>
        </p:spPr>
        <p:txBody>
          <a:bodyPr wrap="square" rtlCol="0">
            <a:spAutoFit/>
          </a:bodyPr>
          <a:lstStyle/>
          <a:p>
            <a:pPr algn="ctr"/>
            <a:r>
              <a:rPr lang="en-US" sz="1050" dirty="0"/>
              <a:t>DS to ERCOT</a:t>
            </a:r>
          </a:p>
        </p:txBody>
      </p:sp>
      <p:sp>
        <p:nvSpPr>
          <p:cNvPr id="57" name="Oval 56">
            <a:extLst>
              <a:ext uri="{FF2B5EF4-FFF2-40B4-BE49-F238E27FC236}">
                <a16:creationId xmlns:a16="http://schemas.microsoft.com/office/drawing/2014/main" id="{3011D359-85B6-9E44-0906-2F993D44294C}"/>
              </a:ext>
            </a:extLst>
          </p:cNvPr>
          <p:cNvSpPr/>
          <p:nvPr/>
        </p:nvSpPr>
        <p:spPr>
          <a:xfrm>
            <a:off x="7412689" y="3163637"/>
            <a:ext cx="107578" cy="1077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7EE2067B-FE9B-FCE3-CFAC-09A71B9877FB}"/>
              </a:ext>
            </a:extLst>
          </p:cNvPr>
          <p:cNvSpPr txBox="1"/>
          <p:nvPr/>
        </p:nvSpPr>
        <p:spPr>
          <a:xfrm>
            <a:off x="6921873" y="3289905"/>
            <a:ext cx="1089210" cy="261610"/>
          </a:xfrm>
          <a:prstGeom prst="rect">
            <a:avLst/>
          </a:prstGeom>
          <a:noFill/>
        </p:spPr>
        <p:txBody>
          <a:bodyPr wrap="square" rtlCol="0">
            <a:spAutoFit/>
          </a:bodyPr>
          <a:lstStyle/>
          <a:p>
            <a:pPr algn="ctr"/>
            <a:r>
              <a:rPr lang="en-US" sz="1050" dirty="0"/>
              <a:t>Final Appr</a:t>
            </a:r>
          </a:p>
        </p:txBody>
      </p:sp>
      <p:sp>
        <p:nvSpPr>
          <p:cNvPr id="60" name="TextBox 59">
            <a:extLst>
              <a:ext uri="{FF2B5EF4-FFF2-40B4-BE49-F238E27FC236}">
                <a16:creationId xmlns:a16="http://schemas.microsoft.com/office/drawing/2014/main" id="{934CF237-9486-1F7F-3928-5BE86AE9685A}"/>
              </a:ext>
            </a:extLst>
          </p:cNvPr>
          <p:cNvSpPr txBox="1"/>
          <p:nvPr/>
        </p:nvSpPr>
        <p:spPr>
          <a:xfrm>
            <a:off x="7268136" y="3829983"/>
            <a:ext cx="1089210" cy="415498"/>
          </a:xfrm>
          <a:prstGeom prst="rect">
            <a:avLst/>
          </a:prstGeom>
          <a:noFill/>
        </p:spPr>
        <p:txBody>
          <a:bodyPr wrap="square" rtlCol="0">
            <a:spAutoFit/>
          </a:bodyPr>
          <a:lstStyle/>
          <a:p>
            <a:pPr algn="ctr"/>
            <a:r>
              <a:rPr lang="en-US" sz="1050" b="1" dirty="0"/>
              <a:t>Load moved to Bucket 1</a:t>
            </a:r>
          </a:p>
        </p:txBody>
      </p:sp>
      <p:sp>
        <p:nvSpPr>
          <p:cNvPr id="61" name="Arrow: Down 60">
            <a:extLst>
              <a:ext uri="{FF2B5EF4-FFF2-40B4-BE49-F238E27FC236}">
                <a16:creationId xmlns:a16="http://schemas.microsoft.com/office/drawing/2014/main" id="{2160318F-D074-D2CC-05A3-0D7219BFF0FE}"/>
              </a:ext>
            </a:extLst>
          </p:cNvPr>
          <p:cNvSpPr/>
          <p:nvPr/>
        </p:nvSpPr>
        <p:spPr>
          <a:xfrm>
            <a:off x="4827487" y="2215233"/>
            <a:ext cx="110939" cy="6204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99A32A65-54B1-146F-8514-F3653579BF72}"/>
              </a:ext>
            </a:extLst>
          </p:cNvPr>
          <p:cNvSpPr/>
          <p:nvPr/>
        </p:nvSpPr>
        <p:spPr>
          <a:xfrm>
            <a:off x="4827487" y="3156977"/>
            <a:ext cx="107578" cy="10773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A07927AA-4201-2BB0-5CA6-AB0A1D81CEAA}"/>
              </a:ext>
            </a:extLst>
          </p:cNvPr>
          <p:cNvSpPr txBox="1"/>
          <p:nvPr/>
        </p:nvSpPr>
        <p:spPr>
          <a:xfrm>
            <a:off x="3769659" y="2626058"/>
            <a:ext cx="1089210" cy="261610"/>
          </a:xfrm>
          <a:prstGeom prst="rect">
            <a:avLst/>
          </a:prstGeom>
          <a:noFill/>
        </p:spPr>
        <p:txBody>
          <a:bodyPr wrap="square" rtlCol="0">
            <a:spAutoFit/>
          </a:bodyPr>
          <a:lstStyle/>
          <a:p>
            <a:pPr algn="ctr"/>
            <a:r>
              <a:rPr lang="en-US" sz="1050" dirty="0"/>
              <a:t>Restudies!!!</a:t>
            </a:r>
          </a:p>
        </p:txBody>
      </p:sp>
      <p:cxnSp>
        <p:nvCxnSpPr>
          <p:cNvPr id="66" name="Straight Connector 65">
            <a:extLst>
              <a:ext uri="{FF2B5EF4-FFF2-40B4-BE49-F238E27FC236}">
                <a16:creationId xmlns:a16="http://schemas.microsoft.com/office/drawing/2014/main" id="{CC5C47A5-FA7E-0582-DF39-6D126681D02D}"/>
              </a:ext>
            </a:extLst>
          </p:cNvPr>
          <p:cNvCxnSpPr>
            <a:cxnSpLocks/>
            <a:endCxn id="62" idx="0"/>
          </p:cNvCxnSpPr>
          <p:nvPr/>
        </p:nvCxnSpPr>
        <p:spPr>
          <a:xfrm>
            <a:off x="4881276" y="2945658"/>
            <a:ext cx="0" cy="21131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0B705C2-52CE-73A3-20E2-530A0A4C5187}"/>
              </a:ext>
            </a:extLst>
          </p:cNvPr>
          <p:cNvCxnSpPr>
            <a:cxnSpLocks/>
          </p:cNvCxnSpPr>
          <p:nvPr/>
        </p:nvCxnSpPr>
        <p:spPr>
          <a:xfrm flipH="1" flipV="1">
            <a:off x="3815601" y="2945658"/>
            <a:ext cx="1078983" cy="102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67419A7-4812-D90B-173D-096E9FF88BD3}"/>
              </a:ext>
            </a:extLst>
          </p:cNvPr>
          <p:cNvCxnSpPr>
            <a:cxnSpLocks/>
          </p:cNvCxnSpPr>
          <p:nvPr/>
        </p:nvCxnSpPr>
        <p:spPr>
          <a:xfrm>
            <a:off x="3825969" y="2945658"/>
            <a:ext cx="0" cy="206839"/>
          </a:xfrm>
          <a:prstGeom prst="line">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A cartoon of a child jumping into a pool&#10;&#10;AI-generated content may be incorrect.">
            <a:extLst>
              <a:ext uri="{FF2B5EF4-FFF2-40B4-BE49-F238E27FC236}">
                <a16:creationId xmlns:a16="http://schemas.microsoft.com/office/drawing/2014/main" id="{960BA171-0C4F-1D01-2635-888888999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266" y="2202484"/>
            <a:ext cx="597402" cy="896103"/>
          </a:xfrm>
          <a:prstGeom prst="rect">
            <a:avLst/>
          </a:prstGeom>
        </p:spPr>
      </p:pic>
      <p:sp>
        <p:nvSpPr>
          <p:cNvPr id="26" name="TextBox 25">
            <a:extLst>
              <a:ext uri="{FF2B5EF4-FFF2-40B4-BE49-F238E27FC236}">
                <a16:creationId xmlns:a16="http://schemas.microsoft.com/office/drawing/2014/main" id="{A0FD3CEC-405A-82E5-A24F-B0C520F6C01B}"/>
              </a:ext>
            </a:extLst>
          </p:cNvPr>
          <p:cNvSpPr txBox="1"/>
          <p:nvPr/>
        </p:nvSpPr>
        <p:spPr>
          <a:xfrm>
            <a:off x="2050675" y="6319855"/>
            <a:ext cx="5035925" cy="261610"/>
          </a:xfrm>
          <a:prstGeom prst="rect">
            <a:avLst/>
          </a:prstGeom>
          <a:noFill/>
        </p:spPr>
        <p:txBody>
          <a:bodyPr wrap="square">
            <a:spAutoFit/>
          </a:bodyPr>
          <a:lstStyle/>
          <a:p>
            <a:pPr algn="ctr"/>
            <a:r>
              <a:rPr lang="en-US" sz="1100" i="1" dirty="0"/>
              <a:t>Line-cutting loads: proof that electrons aren’t the only things trying to move fast.</a:t>
            </a:r>
          </a:p>
        </p:txBody>
      </p:sp>
    </p:spTree>
    <p:extLst>
      <p:ext uri="{BB962C8B-B14F-4D97-AF65-F5344CB8AC3E}">
        <p14:creationId xmlns:p14="http://schemas.microsoft.com/office/powerpoint/2010/main" val="930277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0CF75-5044-382C-E04B-2805FC8D5D54}"/>
              </a:ext>
            </a:extLst>
          </p:cNvPr>
          <p:cNvSpPr>
            <a:spLocks noGrp="1"/>
          </p:cNvSpPr>
          <p:nvPr>
            <p:ph type="title"/>
          </p:nvPr>
        </p:nvSpPr>
        <p:spPr/>
        <p:txBody>
          <a:bodyPr>
            <a:normAutofit/>
          </a:bodyPr>
          <a:lstStyle/>
          <a:p>
            <a:r>
              <a:rPr lang="en-US" dirty="0"/>
              <a:t>Conflicts with Planning Guide Language</a:t>
            </a:r>
          </a:p>
        </p:txBody>
      </p:sp>
      <p:sp>
        <p:nvSpPr>
          <p:cNvPr id="3" name="Content Placeholder 2">
            <a:extLst>
              <a:ext uri="{FF2B5EF4-FFF2-40B4-BE49-F238E27FC236}">
                <a16:creationId xmlns:a16="http://schemas.microsoft.com/office/drawing/2014/main" id="{35DAAC36-4D23-122C-3D18-D20418FA08BC}"/>
              </a:ext>
            </a:extLst>
          </p:cNvPr>
          <p:cNvSpPr>
            <a:spLocks noGrp="1"/>
          </p:cNvSpPr>
          <p:nvPr>
            <p:ph sz="half" idx="1"/>
          </p:nvPr>
        </p:nvSpPr>
        <p:spPr>
          <a:xfrm>
            <a:off x="628650" y="1368357"/>
            <a:ext cx="7567332" cy="4808606"/>
          </a:xfrm>
        </p:spPr>
        <p:txBody>
          <a:bodyPr>
            <a:normAutofit/>
          </a:bodyPr>
          <a:lstStyle/>
          <a:p>
            <a:r>
              <a:rPr lang="en-US" sz="1400" dirty="0"/>
              <a:t>Current PUC approved Planning Guide Language (from PGRR115) does not allow this practice:</a:t>
            </a:r>
          </a:p>
          <a:p>
            <a:pPr marL="0" indent="0">
              <a:buNone/>
            </a:pPr>
            <a:r>
              <a:rPr lang="en-US" sz="1400" b="1" dirty="0"/>
              <a:t>9.3.4.1	Steady-State Analysis</a:t>
            </a:r>
            <a:endParaRPr lang="en-US" sz="1400" dirty="0"/>
          </a:p>
          <a:p>
            <a:pPr marL="914400" indent="-274320">
              <a:buNone/>
            </a:pPr>
            <a:r>
              <a:rPr lang="en-US" sz="1400" dirty="0"/>
              <a:t>(1)  The steady-state interconnection study base case shall be created from the most recently approved Steady State Working Group (SSWG) base case appropriate for the desired Initial Energization date of the Load.  The lead TSP shall remove from the study base case all Transmission Facilities it determines may significantly impact study results that will not be in service before Initial Energization of the proposed Load, as identified in the preliminary LLIS study scope.  </a:t>
            </a:r>
            <a:r>
              <a:rPr lang="en-US" sz="1400" dirty="0">
                <a:highlight>
                  <a:srgbClr val="FFFF00"/>
                </a:highlight>
              </a:rPr>
              <a:t>The steady-state analysis shall include other relevant Large Loads and any transmission upgrades included in the LCPs for those Large Loads that have a complete LLIS per paragraph (6) of Section 9.4, LLIS Report and Follow-up, </a:t>
            </a:r>
            <a:r>
              <a:rPr lang="en-US" sz="1400" b="1" dirty="0">
                <a:highlight>
                  <a:srgbClr val="FFFF00"/>
                </a:highlight>
              </a:rPr>
              <a:t>and that have met the requirements of Section 9.5, Interconnection Agreements and Responsibilities</a:t>
            </a:r>
            <a:r>
              <a:rPr lang="en-US" sz="1400" dirty="0">
                <a:highlight>
                  <a:srgbClr val="FFFF00"/>
                </a:highlight>
              </a:rPr>
              <a:t>. </a:t>
            </a:r>
            <a:r>
              <a:rPr lang="en-US" sz="1400" dirty="0"/>
              <a:t> The lead TSP may include other transmission projects and Substantiated Load in the study base case.  All modifications to the SSWG base case made as part of the study assumptions shall be documented in the LLIS report.</a:t>
            </a:r>
          </a:p>
          <a:p>
            <a:pPr marL="914400"/>
            <a:r>
              <a:rPr lang="en-US" sz="1400" dirty="0"/>
              <a:t>Planning Guide Section 9.5.1 is included in the appendix, but references things like</a:t>
            </a:r>
          </a:p>
          <a:p>
            <a:pPr marL="1371600" lvl="1"/>
            <a:r>
              <a:rPr lang="en-US" sz="1000" dirty="0"/>
              <a:t>The TSP having Notice to Proceed to construction and</a:t>
            </a:r>
          </a:p>
          <a:p>
            <a:pPr marL="1371600" lvl="1"/>
            <a:r>
              <a:rPr lang="en-US" sz="1000" dirty="0"/>
              <a:t>Financial security being posted</a:t>
            </a:r>
          </a:p>
          <a:p>
            <a:pPr marL="914400"/>
            <a:r>
              <a:rPr lang="en-US" sz="1400" dirty="0"/>
              <a:t>ERCOT has not filed a PGRR to change this policy</a:t>
            </a:r>
          </a:p>
          <a:p>
            <a:pPr marL="914400"/>
            <a:r>
              <a:rPr lang="en-US" sz="1400" dirty="0"/>
              <a:t>Appears to be in violation of the clear intent of the Planning Guides</a:t>
            </a:r>
          </a:p>
          <a:p>
            <a:pPr marL="914400"/>
            <a:r>
              <a:rPr lang="en-US" sz="1400" dirty="0"/>
              <a:t>Language to come out of grey box next month</a:t>
            </a:r>
          </a:p>
          <a:p>
            <a:pPr lvl="1"/>
            <a:endParaRPr lang="en-US" sz="1200" dirty="0"/>
          </a:p>
        </p:txBody>
      </p:sp>
      <p:sp>
        <p:nvSpPr>
          <p:cNvPr id="5" name="Slide Number Placeholder 4">
            <a:extLst>
              <a:ext uri="{FF2B5EF4-FFF2-40B4-BE49-F238E27FC236}">
                <a16:creationId xmlns:a16="http://schemas.microsoft.com/office/drawing/2014/main" id="{87B3BE86-E04A-73AF-E3BB-0CF0ABEEFF6F}"/>
              </a:ext>
            </a:extLst>
          </p:cNvPr>
          <p:cNvSpPr>
            <a:spLocks noGrp="1"/>
          </p:cNvSpPr>
          <p:nvPr>
            <p:ph type="sldNum" sz="quarter" idx="12"/>
          </p:nvPr>
        </p:nvSpPr>
        <p:spPr/>
        <p:txBody>
          <a:bodyPr/>
          <a:lstStyle/>
          <a:p>
            <a:fld id="{610C62B3-C0D8-4E68-99BE-2664CD100A43}" type="slidenum">
              <a:rPr lang="en-US" smtClean="0"/>
              <a:t>5</a:t>
            </a:fld>
            <a:endParaRPr lang="en-US" dirty="0"/>
          </a:p>
        </p:txBody>
      </p:sp>
      <p:sp>
        <p:nvSpPr>
          <p:cNvPr id="6" name="TextBox 5">
            <a:extLst>
              <a:ext uri="{FF2B5EF4-FFF2-40B4-BE49-F238E27FC236}">
                <a16:creationId xmlns:a16="http://schemas.microsoft.com/office/drawing/2014/main" id="{0D77FF1B-67A8-E7C5-24BB-E984F6334F19}"/>
              </a:ext>
            </a:extLst>
          </p:cNvPr>
          <p:cNvSpPr txBox="1"/>
          <p:nvPr/>
        </p:nvSpPr>
        <p:spPr>
          <a:xfrm>
            <a:off x="1549773" y="6362070"/>
            <a:ext cx="6044453" cy="261610"/>
          </a:xfrm>
          <a:prstGeom prst="rect">
            <a:avLst/>
          </a:prstGeom>
          <a:noFill/>
        </p:spPr>
        <p:txBody>
          <a:bodyPr wrap="square">
            <a:spAutoFit/>
          </a:bodyPr>
          <a:lstStyle/>
          <a:p>
            <a:pPr algn="ctr"/>
            <a:r>
              <a:rPr lang="en-US" sz="1100" i="1" dirty="0"/>
              <a:t>Transmission planning isn’t a buffet — you don’t just grab capacity off someone else’s plate.</a:t>
            </a:r>
          </a:p>
        </p:txBody>
      </p:sp>
    </p:spTree>
    <p:extLst>
      <p:ext uri="{BB962C8B-B14F-4D97-AF65-F5344CB8AC3E}">
        <p14:creationId xmlns:p14="http://schemas.microsoft.com/office/powerpoint/2010/main" val="468956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86638-7E35-9E51-BA23-69977DF34F37}"/>
              </a:ext>
            </a:extLst>
          </p:cNvPr>
          <p:cNvSpPr>
            <a:spLocks noGrp="1"/>
          </p:cNvSpPr>
          <p:nvPr>
            <p:ph type="title"/>
          </p:nvPr>
        </p:nvSpPr>
        <p:spPr/>
        <p:txBody>
          <a:bodyPr/>
          <a:lstStyle/>
          <a:p>
            <a:r>
              <a:rPr lang="en-US" dirty="0"/>
              <a:t>So Why Is ERCOT Doing This?</a:t>
            </a:r>
          </a:p>
        </p:txBody>
      </p:sp>
      <p:sp>
        <p:nvSpPr>
          <p:cNvPr id="3" name="Content Placeholder 2">
            <a:extLst>
              <a:ext uri="{FF2B5EF4-FFF2-40B4-BE49-F238E27FC236}">
                <a16:creationId xmlns:a16="http://schemas.microsoft.com/office/drawing/2014/main" id="{11828154-7A65-7730-0507-693E35260588}"/>
              </a:ext>
            </a:extLst>
          </p:cNvPr>
          <p:cNvSpPr>
            <a:spLocks noGrp="1"/>
          </p:cNvSpPr>
          <p:nvPr>
            <p:ph sz="half" idx="1"/>
          </p:nvPr>
        </p:nvSpPr>
        <p:spPr>
          <a:xfrm>
            <a:off x="628649" y="1550737"/>
            <a:ext cx="7840899" cy="4626226"/>
          </a:xfrm>
        </p:spPr>
        <p:txBody>
          <a:bodyPr>
            <a:normAutofit/>
          </a:bodyPr>
          <a:lstStyle/>
          <a:p>
            <a:r>
              <a:rPr lang="en-US" sz="1800" dirty="0"/>
              <a:t>Short answer – we’re not exactly sure</a:t>
            </a:r>
          </a:p>
          <a:p>
            <a:r>
              <a:rPr lang="en-US" sz="1800" dirty="0"/>
              <a:t>Indication provided in forums</a:t>
            </a:r>
          </a:p>
          <a:p>
            <a:pPr lvl="1"/>
            <a:r>
              <a:rPr lang="en-US" sz="1600" dirty="0"/>
              <a:t>Current language does not reserve enough capacity fast enough – leads to overbuild potential</a:t>
            </a:r>
          </a:p>
          <a:p>
            <a:pPr lvl="1"/>
            <a:r>
              <a:rPr lang="en-US" sz="1600" dirty="0"/>
              <a:t>Needed a tool that locks up capacity sooner and this was the only one they could produce</a:t>
            </a:r>
          </a:p>
          <a:p>
            <a:r>
              <a:rPr lang="en-US" sz="1800" dirty="0"/>
              <a:t>When confronted on the discrimination in August, ERCOT’s response – they don’t control when TSPs sign interconnections</a:t>
            </a:r>
          </a:p>
          <a:p>
            <a:pPr lvl="1"/>
            <a:r>
              <a:rPr lang="en-US" sz="1600" dirty="0"/>
              <a:t>EXACTLY!!! SO WHY ARE YOU USING IT?</a:t>
            </a:r>
          </a:p>
          <a:p>
            <a:r>
              <a:rPr lang="en-US" sz="1800" dirty="0"/>
              <a:t>Anything this discriminatory on its face should never have been allowed</a:t>
            </a:r>
          </a:p>
        </p:txBody>
      </p:sp>
      <p:sp>
        <p:nvSpPr>
          <p:cNvPr id="5" name="Slide Number Placeholder 4">
            <a:extLst>
              <a:ext uri="{FF2B5EF4-FFF2-40B4-BE49-F238E27FC236}">
                <a16:creationId xmlns:a16="http://schemas.microsoft.com/office/drawing/2014/main" id="{520BEF58-BAFA-703C-2C62-FF55BA8B386E}"/>
              </a:ext>
            </a:extLst>
          </p:cNvPr>
          <p:cNvSpPr>
            <a:spLocks noGrp="1"/>
          </p:cNvSpPr>
          <p:nvPr>
            <p:ph type="sldNum" sz="quarter" idx="12"/>
          </p:nvPr>
        </p:nvSpPr>
        <p:spPr/>
        <p:txBody>
          <a:bodyPr/>
          <a:lstStyle/>
          <a:p>
            <a:fld id="{610C62B3-C0D8-4E68-99BE-2664CD100A43}" type="slidenum">
              <a:rPr lang="en-US" smtClean="0"/>
              <a:t>6</a:t>
            </a:fld>
            <a:endParaRPr lang="en-US"/>
          </a:p>
        </p:txBody>
      </p:sp>
      <p:pic>
        <p:nvPicPr>
          <p:cNvPr id="7" name="Picture 6" descr="A cartoon of a person with question marks&#10;&#10;AI-generated content may be incorrect.">
            <a:extLst>
              <a:ext uri="{FF2B5EF4-FFF2-40B4-BE49-F238E27FC236}">
                <a16:creationId xmlns:a16="http://schemas.microsoft.com/office/drawing/2014/main" id="{D72B8358-F527-CCDA-45B5-D7DDD8E2B4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5987" y="4499684"/>
            <a:ext cx="2175753" cy="2175753"/>
          </a:xfrm>
          <a:prstGeom prst="rect">
            <a:avLst/>
          </a:prstGeom>
        </p:spPr>
      </p:pic>
      <p:sp>
        <p:nvSpPr>
          <p:cNvPr id="6" name="TextBox 5">
            <a:extLst>
              <a:ext uri="{FF2B5EF4-FFF2-40B4-BE49-F238E27FC236}">
                <a16:creationId xmlns:a16="http://schemas.microsoft.com/office/drawing/2014/main" id="{91A1C477-C706-0CED-87DF-94651CA446A9}"/>
              </a:ext>
            </a:extLst>
          </p:cNvPr>
          <p:cNvSpPr txBox="1"/>
          <p:nvPr/>
        </p:nvSpPr>
        <p:spPr>
          <a:xfrm>
            <a:off x="1446179" y="6354375"/>
            <a:ext cx="4572000" cy="276999"/>
          </a:xfrm>
          <a:prstGeom prst="rect">
            <a:avLst/>
          </a:prstGeom>
          <a:noFill/>
        </p:spPr>
        <p:txBody>
          <a:bodyPr wrap="square">
            <a:spAutoFit/>
          </a:bodyPr>
          <a:lstStyle/>
          <a:p>
            <a:pPr algn="ctr"/>
            <a:r>
              <a:rPr lang="en-US" sz="1200" i="1" dirty="0"/>
              <a:t>This plan has big ‘what if we didn’t think this through’ energy.</a:t>
            </a:r>
          </a:p>
        </p:txBody>
      </p:sp>
    </p:spTree>
    <p:extLst>
      <p:ext uri="{BB962C8B-B14F-4D97-AF65-F5344CB8AC3E}">
        <p14:creationId xmlns:p14="http://schemas.microsoft.com/office/powerpoint/2010/main" val="3801121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02D4-D311-D950-3E34-18CDBC4163AB}"/>
              </a:ext>
            </a:extLst>
          </p:cNvPr>
          <p:cNvSpPr>
            <a:spLocks noGrp="1"/>
          </p:cNvSpPr>
          <p:nvPr>
            <p:ph type="title"/>
          </p:nvPr>
        </p:nvSpPr>
        <p:spPr/>
        <p:txBody>
          <a:bodyPr/>
          <a:lstStyle/>
          <a:p>
            <a:r>
              <a:rPr lang="en-US" dirty="0"/>
              <a:t>Proposed Solution – PGRR135</a:t>
            </a:r>
          </a:p>
        </p:txBody>
      </p:sp>
      <p:sp>
        <p:nvSpPr>
          <p:cNvPr id="3" name="Content Placeholder 2">
            <a:extLst>
              <a:ext uri="{FF2B5EF4-FFF2-40B4-BE49-F238E27FC236}">
                <a16:creationId xmlns:a16="http://schemas.microsoft.com/office/drawing/2014/main" id="{5D7284F4-E446-62CA-7A83-E5EC0EB277BC}"/>
              </a:ext>
            </a:extLst>
          </p:cNvPr>
          <p:cNvSpPr>
            <a:spLocks noGrp="1"/>
          </p:cNvSpPr>
          <p:nvPr>
            <p:ph sz="half" idx="1"/>
          </p:nvPr>
        </p:nvSpPr>
        <p:spPr>
          <a:xfrm>
            <a:off x="628650" y="1550737"/>
            <a:ext cx="7937500" cy="4626226"/>
          </a:xfrm>
        </p:spPr>
        <p:txBody>
          <a:bodyPr/>
          <a:lstStyle/>
          <a:p>
            <a:r>
              <a:rPr lang="en-US"/>
              <a:t>PGRR allows ERCOT to require restudy for loads that have:</a:t>
            </a:r>
          </a:p>
          <a:p>
            <a:pPr lvl="1"/>
            <a:r>
              <a:rPr lang="en-US"/>
              <a:t>Completed Steady State Studies; and</a:t>
            </a:r>
          </a:p>
          <a:p>
            <a:pPr lvl="1"/>
            <a:r>
              <a:rPr lang="en-US"/>
              <a:t>Posted financial security</a:t>
            </a:r>
          </a:p>
          <a:p>
            <a:r>
              <a:rPr lang="en-US"/>
              <a:t>This may be too late in the process so additional alternatives:</a:t>
            </a:r>
          </a:p>
          <a:p>
            <a:pPr lvl="1"/>
            <a:r>
              <a:rPr lang="en-US"/>
              <a:t>Alt 1 - All loads that have completed Steady State Studies</a:t>
            </a:r>
          </a:p>
          <a:p>
            <a:pPr lvl="1"/>
            <a:r>
              <a:rPr lang="en-US"/>
              <a:t>Alt 2 – Create new financial requirement at study onset and completed Steady State Studies</a:t>
            </a:r>
          </a:p>
          <a:p>
            <a:pPr lvl="1"/>
            <a:r>
              <a:rPr lang="en-US"/>
              <a:t>Alt 3 – Continue with current Planning Guide language</a:t>
            </a:r>
          </a:p>
          <a:p>
            <a:r>
              <a:rPr lang="en-US"/>
              <a:t>Open to others</a:t>
            </a:r>
          </a:p>
          <a:p>
            <a:pPr lvl="1"/>
            <a:endParaRPr lang="en-US" dirty="0"/>
          </a:p>
        </p:txBody>
      </p:sp>
      <p:sp>
        <p:nvSpPr>
          <p:cNvPr id="5" name="Slide Number Placeholder 4">
            <a:extLst>
              <a:ext uri="{FF2B5EF4-FFF2-40B4-BE49-F238E27FC236}">
                <a16:creationId xmlns:a16="http://schemas.microsoft.com/office/drawing/2014/main" id="{3A562525-EB91-49AF-2741-66FDF107C5C2}"/>
              </a:ext>
            </a:extLst>
          </p:cNvPr>
          <p:cNvSpPr>
            <a:spLocks noGrp="1"/>
          </p:cNvSpPr>
          <p:nvPr>
            <p:ph type="sldNum" sz="quarter" idx="12"/>
          </p:nvPr>
        </p:nvSpPr>
        <p:spPr/>
        <p:txBody>
          <a:bodyPr/>
          <a:lstStyle/>
          <a:p>
            <a:fld id="{610C62B3-C0D8-4E68-99BE-2664CD100A43}" type="slidenum">
              <a:rPr lang="en-US" smtClean="0"/>
              <a:t>7</a:t>
            </a:fld>
            <a:endParaRPr lang="en-US"/>
          </a:p>
        </p:txBody>
      </p:sp>
      <p:sp>
        <p:nvSpPr>
          <p:cNvPr id="7" name="TextBox 6">
            <a:extLst>
              <a:ext uri="{FF2B5EF4-FFF2-40B4-BE49-F238E27FC236}">
                <a16:creationId xmlns:a16="http://schemas.microsoft.com/office/drawing/2014/main" id="{4987AEC6-7889-C38D-9962-E96757F145FF}"/>
              </a:ext>
            </a:extLst>
          </p:cNvPr>
          <p:cNvSpPr txBox="1"/>
          <p:nvPr/>
        </p:nvSpPr>
        <p:spPr>
          <a:xfrm>
            <a:off x="1517650" y="6280705"/>
            <a:ext cx="6108700" cy="276999"/>
          </a:xfrm>
          <a:prstGeom prst="rect">
            <a:avLst/>
          </a:prstGeom>
          <a:noFill/>
        </p:spPr>
        <p:txBody>
          <a:bodyPr wrap="square">
            <a:spAutoFit/>
          </a:bodyPr>
          <a:lstStyle/>
          <a:p>
            <a:pPr algn="ctr"/>
            <a:r>
              <a:rPr lang="en-US" sz="1200" i="1" dirty="0"/>
              <a:t>At this point, a coin flip would qualify as process improvement.</a:t>
            </a:r>
          </a:p>
        </p:txBody>
      </p:sp>
    </p:spTree>
    <p:extLst>
      <p:ext uri="{BB962C8B-B14F-4D97-AF65-F5344CB8AC3E}">
        <p14:creationId xmlns:p14="http://schemas.microsoft.com/office/powerpoint/2010/main" val="1491883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D047-34C8-F853-7D11-0B3DB0BE3948}"/>
              </a:ext>
            </a:extLst>
          </p:cNvPr>
          <p:cNvSpPr>
            <a:spLocks noGrp="1"/>
          </p:cNvSpPr>
          <p:nvPr>
            <p:ph type="title"/>
          </p:nvPr>
        </p:nvSpPr>
        <p:spPr/>
        <p:txBody>
          <a:bodyPr/>
          <a:lstStyle/>
          <a:p>
            <a:r>
              <a:rPr lang="en-US" dirty="0"/>
              <a:t>Questions?</a:t>
            </a:r>
          </a:p>
        </p:txBody>
      </p:sp>
      <p:sp>
        <p:nvSpPr>
          <p:cNvPr id="5" name="Slide Number Placeholder 4">
            <a:extLst>
              <a:ext uri="{FF2B5EF4-FFF2-40B4-BE49-F238E27FC236}">
                <a16:creationId xmlns:a16="http://schemas.microsoft.com/office/drawing/2014/main" id="{DE4F0AA4-B0BF-4FD4-1246-C42CE191C852}"/>
              </a:ext>
            </a:extLst>
          </p:cNvPr>
          <p:cNvSpPr>
            <a:spLocks noGrp="1"/>
          </p:cNvSpPr>
          <p:nvPr>
            <p:ph type="sldNum" sz="quarter" idx="12"/>
          </p:nvPr>
        </p:nvSpPr>
        <p:spPr/>
        <p:txBody>
          <a:bodyPr/>
          <a:lstStyle/>
          <a:p>
            <a:fld id="{610C62B3-C0D8-4E68-99BE-2664CD100A43}" type="slidenum">
              <a:rPr lang="en-US" smtClean="0"/>
              <a:t>8</a:t>
            </a:fld>
            <a:endParaRPr lang="en-US"/>
          </a:p>
        </p:txBody>
      </p:sp>
      <p:pic>
        <p:nvPicPr>
          <p:cNvPr id="4" name="Picture 3" descr="A cartoon of a person holding a piece of paper&#10;&#10;AI-generated content may be incorrect.">
            <a:extLst>
              <a:ext uri="{FF2B5EF4-FFF2-40B4-BE49-F238E27FC236}">
                <a16:creationId xmlns:a16="http://schemas.microsoft.com/office/drawing/2014/main" id="{DFFE5107-2257-9EB3-8532-077BE16F8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1335742"/>
            <a:ext cx="6057900" cy="4038600"/>
          </a:xfrm>
          <a:prstGeom prst="rect">
            <a:avLst/>
          </a:prstGeom>
        </p:spPr>
      </p:pic>
      <p:sp>
        <p:nvSpPr>
          <p:cNvPr id="6" name="TextBox 5">
            <a:extLst>
              <a:ext uri="{FF2B5EF4-FFF2-40B4-BE49-F238E27FC236}">
                <a16:creationId xmlns:a16="http://schemas.microsoft.com/office/drawing/2014/main" id="{D8244EFA-4F08-6CDC-4796-80A17014FE17}"/>
              </a:ext>
            </a:extLst>
          </p:cNvPr>
          <p:cNvSpPr txBox="1"/>
          <p:nvPr/>
        </p:nvSpPr>
        <p:spPr>
          <a:xfrm>
            <a:off x="1311088" y="5715000"/>
            <a:ext cx="6710083" cy="276999"/>
          </a:xfrm>
          <a:prstGeom prst="rect">
            <a:avLst/>
          </a:prstGeom>
          <a:noFill/>
        </p:spPr>
        <p:txBody>
          <a:bodyPr wrap="square" rtlCol="0">
            <a:spAutoFit/>
          </a:bodyPr>
          <a:lstStyle/>
          <a:p>
            <a:pPr algn="ctr"/>
            <a:r>
              <a:rPr lang="en-US" sz="1200" i="1"/>
              <a:t>ERCOT built a policy in a vacuum. The stakeholders supplied the screaming.</a:t>
            </a:r>
            <a:endParaRPr lang="en-US" sz="1200" i="1" dirty="0"/>
          </a:p>
        </p:txBody>
      </p:sp>
    </p:spTree>
    <p:extLst>
      <p:ext uri="{BB962C8B-B14F-4D97-AF65-F5344CB8AC3E}">
        <p14:creationId xmlns:p14="http://schemas.microsoft.com/office/powerpoint/2010/main" val="4229809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B29FD-787C-52C1-FC69-69C2C5D256E7}"/>
              </a:ext>
            </a:extLst>
          </p:cNvPr>
          <p:cNvSpPr>
            <a:spLocks noGrp="1"/>
          </p:cNvSpPr>
          <p:nvPr>
            <p:ph type="title"/>
          </p:nvPr>
        </p:nvSpPr>
        <p:spPr/>
        <p:txBody>
          <a:bodyPr/>
          <a:lstStyle/>
          <a:p>
            <a:r>
              <a:rPr lang="en-US" dirty="0"/>
              <a:t>Appendix – Planning Guide Section 9.5.1</a:t>
            </a:r>
          </a:p>
        </p:txBody>
      </p:sp>
      <p:sp>
        <p:nvSpPr>
          <p:cNvPr id="5" name="Slide Number Placeholder 4">
            <a:extLst>
              <a:ext uri="{FF2B5EF4-FFF2-40B4-BE49-F238E27FC236}">
                <a16:creationId xmlns:a16="http://schemas.microsoft.com/office/drawing/2014/main" id="{EF38E670-000A-6977-B9D4-A15709C72F8F}"/>
              </a:ext>
            </a:extLst>
          </p:cNvPr>
          <p:cNvSpPr>
            <a:spLocks noGrp="1"/>
          </p:cNvSpPr>
          <p:nvPr>
            <p:ph type="sldNum" sz="quarter" idx="12"/>
          </p:nvPr>
        </p:nvSpPr>
        <p:spPr/>
        <p:txBody>
          <a:bodyPr/>
          <a:lstStyle/>
          <a:p>
            <a:fld id="{610C62B3-C0D8-4E68-99BE-2664CD100A43}" type="slidenum">
              <a:rPr lang="en-US" smtClean="0"/>
              <a:t>9</a:t>
            </a:fld>
            <a:endParaRPr lang="en-US"/>
          </a:p>
        </p:txBody>
      </p:sp>
      <p:graphicFrame>
        <p:nvGraphicFramePr>
          <p:cNvPr id="7" name="Table 6">
            <a:extLst>
              <a:ext uri="{FF2B5EF4-FFF2-40B4-BE49-F238E27FC236}">
                <a16:creationId xmlns:a16="http://schemas.microsoft.com/office/drawing/2014/main" id="{85772F32-3F27-E07B-D0F8-B7AA476295C7}"/>
              </a:ext>
            </a:extLst>
          </p:cNvPr>
          <p:cNvGraphicFramePr>
            <a:graphicFrameLocks noGrp="1"/>
          </p:cNvGraphicFramePr>
          <p:nvPr>
            <p:extLst>
              <p:ext uri="{D42A27DB-BD31-4B8C-83A1-F6EECF244321}">
                <p14:modId xmlns:p14="http://schemas.microsoft.com/office/powerpoint/2010/main" val="1571963392"/>
              </p:ext>
            </p:extLst>
          </p:nvPr>
        </p:nvGraphicFramePr>
        <p:xfrm>
          <a:off x="628650" y="1371583"/>
          <a:ext cx="7886700" cy="4351338"/>
        </p:xfrm>
        <a:graphic>
          <a:graphicData uri="http://schemas.openxmlformats.org/drawingml/2006/table">
            <a:tbl>
              <a:tblPr firstRow="1" firstCol="1" bandRow="1">
                <a:tableStyleId>{5C22544A-7EE6-4342-B048-85BDC9FD1C3A}</a:tableStyleId>
              </a:tblPr>
              <a:tblGrid>
                <a:gridCol w="7886700">
                  <a:extLst>
                    <a:ext uri="{9D8B030D-6E8A-4147-A177-3AD203B41FA5}">
                      <a16:colId xmlns:a16="http://schemas.microsoft.com/office/drawing/2014/main" val="143845671"/>
                    </a:ext>
                  </a:extLst>
                </a:gridCol>
              </a:tblGrid>
              <a:tr h="4351338">
                <a:tc>
                  <a:txBody>
                    <a:bodyPr/>
                    <a:lstStyle/>
                    <a:p>
                      <a:pPr marL="457200" marR="0" indent="-457200">
                        <a:spcAft>
                          <a:spcPts val="1200"/>
                        </a:spcAft>
                        <a:buNone/>
                      </a:pPr>
                      <a:r>
                        <a:rPr lang="en-US" sz="800" b="0" dirty="0">
                          <a:effectLst/>
                        </a:rPr>
                        <a:t>9.5.1	Interconnection Agreement for Large Loads not Co-Located with a Generation Resource Facility</a:t>
                      </a:r>
                    </a:p>
                    <a:p>
                      <a:pPr marL="457200" marR="0" indent="-457200">
                        <a:spcAft>
                          <a:spcPts val="1200"/>
                        </a:spcAft>
                        <a:buNone/>
                      </a:pPr>
                      <a:r>
                        <a:rPr lang="en-US" sz="800" b="0" dirty="0">
                          <a:effectLst/>
                        </a:rPr>
                        <a:t>(1)	For a Large Load not co-located with a Generation Resource Facility, ERCOT shall not allow Initial Energization prior to receiving one of the following:</a:t>
                      </a:r>
                    </a:p>
                    <a:p>
                      <a:pPr marL="914400" marR="143510" indent="-457200" eaLnBrk="0" hangingPunct="0">
                        <a:spcAft>
                          <a:spcPts val="1200"/>
                        </a:spcAft>
                        <a:buNone/>
                      </a:pPr>
                      <a:r>
                        <a:rPr lang="en-US" sz="800" b="0" dirty="0">
                          <a:effectLst/>
                        </a:rPr>
                        <a:t>(a)	Confirmation from the interconnecting Transmission Service Provider (TSP) that:</a:t>
                      </a:r>
                    </a:p>
                    <a:p>
                      <a:pPr marL="1371600" marR="279400" indent="-457200" eaLnBrk="0" hangingPunct="0">
                        <a:spcAft>
                          <a:spcPts val="1200"/>
                        </a:spcAft>
                        <a:buNone/>
                      </a:pPr>
                      <a:r>
                        <a:rPr lang="en-US" sz="800" b="0" dirty="0">
                          <a:effectLst/>
                        </a:rPr>
                        <a:t>(</a:t>
                      </a:r>
                      <a:r>
                        <a:rPr lang="en-US" sz="800" b="0" dirty="0" err="1">
                          <a:effectLst/>
                        </a:rPr>
                        <a:t>i</a:t>
                      </a:r>
                      <a:r>
                        <a:rPr lang="en-US" sz="800" b="0" dirty="0">
                          <a:effectLst/>
                        </a:rPr>
                        <a:t>)	All required interconnection agreements or equivalent service extension agreements with the Interconnecting Large Load Entity (ILLE) and, if applicable, directly affected TSP(s) have been executed; </a:t>
                      </a:r>
                    </a:p>
                    <a:p>
                      <a:pPr marL="1371600" marR="279400" indent="-457200" eaLnBrk="0" hangingPunct="0">
                        <a:spcAft>
                          <a:spcPts val="1200"/>
                        </a:spcAft>
                        <a:buNone/>
                      </a:pPr>
                      <a:r>
                        <a:rPr lang="en-US" sz="800" b="0" dirty="0">
                          <a:effectLst/>
                        </a:rPr>
                        <a:t>(ii)	The interconnecting TSP has received written acknowledgement from the ILLE of the ILLE’s obligations to:</a:t>
                      </a:r>
                    </a:p>
                    <a:p>
                      <a:pPr marL="1828800" marR="279400" indent="-457200" eaLnBrk="0" hangingPunct="0">
                        <a:spcAft>
                          <a:spcPts val="1200"/>
                        </a:spcAft>
                        <a:buNone/>
                      </a:pPr>
                      <a:r>
                        <a:rPr lang="en-US" sz="800" b="0" dirty="0">
                          <a:effectLst/>
                        </a:rPr>
                        <a:t>(A)	Notify the interconnecting TSP of changes to the Large Load project information or to the load composition, technology, or parameters, as described in Section 9.2.3, Modification of Large Load Project Information; and</a:t>
                      </a:r>
                    </a:p>
                    <a:p>
                      <a:pPr marL="1828800" marR="279400" indent="-457200" eaLnBrk="0" hangingPunct="0">
                        <a:spcAft>
                          <a:spcPts val="1200"/>
                        </a:spcAft>
                        <a:buNone/>
                      </a:pPr>
                      <a:r>
                        <a:rPr lang="en-US" sz="800" b="0" dirty="0">
                          <a:effectLst/>
                        </a:rPr>
                        <a:t>(B)	Maintain Load consumption at or below the level(s) of peak Demand established in the Load Commissioning Plan;</a:t>
                      </a:r>
                    </a:p>
                    <a:p>
                      <a:pPr marL="1371600" marR="279400" indent="-457200" eaLnBrk="0" hangingPunct="0">
                        <a:spcAft>
                          <a:spcPts val="1200"/>
                        </a:spcAft>
                        <a:buNone/>
                      </a:pPr>
                      <a:r>
                        <a:rPr lang="en-US" sz="800" b="0" dirty="0">
                          <a:effectLst/>
                        </a:rPr>
                        <a:t>(iii)	</a:t>
                      </a:r>
                      <a:r>
                        <a:rPr lang="en-US" sz="800" b="1" dirty="0">
                          <a:effectLst/>
                        </a:rPr>
                        <a:t>The interconnecting TSP has received notice to proceed with the construction of all required interconnection Facilities; and</a:t>
                      </a:r>
                    </a:p>
                    <a:p>
                      <a:pPr marL="1371600" marR="143510" indent="-457200" eaLnBrk="0" hangingPunct="0">
                        <a:spcAft>
                          <a:spcPts val="1200"/>
                        </a:spcAft>
                        <a:buNone/>
                      </a:pPr>
                      <a:r>
                        <a:rPr lang="en-US" sz="800" b="1" dirty="0">
                          <a:effectLst/>
                        </a:rPr>
                        <a:t>(iv)	The interconnecting TSP and, if applicable, directly affected TSP(s) have received the financial security, applicable payments, and/or other agreements required to fund all required interconnection Facilities</a:t>
                      </a:r>
                      <a:r>
                        <a:rPr lang="en-US" sz="800" b="0" dirty="0">
                          <a:effectLst/>
                        </a:rPr>
                        <a:t>; or</a:t>
                      </a:r>
                    </a:p>
                    <a:p>
                      <a:pPr marL="914400" marR="0" indent="-457200">
                        <a:spcAft>
                          <a:spcPts val="600"/>
                        </a:spcAft>
                        <a:buNone/>
                      </a:pPr>
                      <a:r>
                        <a:rPr lang="en-US" sz="800" b="0" dirty="0">
                          <a:effectLst/>
                        </a:rPr>
                        <a:t>(b)	A letter from a duly authorized person from a Municipally Owned Utility (MOU) or Electric Cooperative (EC) confirming its intent to construct and operate applicable Large Load and interconnect such Large Load to its transmission system.</a:t>
                      </a:r>
                      <a:endParaRPr lang="en-US" sz="800" b="0" dirty="0">
                        <a:effectLst/>
                        <a:latin typeface="Times New Roman" panose="02020603050405020304" pitchFamily="18" charset="0"/>
                        <a:ea typeface="Times New Roman" panose="02020603050405020304" pitchFamily="18" charset="0"/>
                      </a:endParaRPr>
                    </a:p>
                  </a:txBody>
                  <a:tcPr marL="44911" marR="44911" marT="0" marB="0"/>
                </a:tc>
                <a:extLst>
                  <a:ext uri="{0D108BD9-81ED-4DB2-BD59-A6C34878D82A}">
                    <a16:rowId xmlns:a16="http://schemas.microsoft.com/office/drawing/2014/main" val="833447144"/>
                  </a:ext>
                </a:extLst>
              </a:tr>
            </a:tbl>
          </a:graphicData>
        </a:graphic>
      </p:graphicFrame>
      <p:sp>
        <p:nvSpPr>
          <p:cNvPr id="8" name="Rectangle 1">
            <a:extLst>
              <a:ext uri="{FF2B5EF4-FFF2-40B4-BE49-F238E27FC236}">
                <a16:creationId xmlns:a16="http://schemas.microsoft.com/office/drawing/2014/main" id="{C81B4C65-3A6D-8913-8C1A-45A93062F293}"/>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4597405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H_FLYSHEET_STYLE" val="1"/>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8c6cfe7-d596-4862-a523-0539a06b7b6d" xsi:nil="true"/>
    <SharedWithUsers xmlns="c8c6cfe7-d596-4862-a523-0539a06b7b6d">
      <UserInfo>
        <DisplayName>Mitch Myers</DisplayName>
        <AccountId>14</AccountId>
        <AccountType/>
      </UserInfo>
      <UserInfo>
        <DisplayName>Clayton Greer</DisplayName>
        <AccountId>15</AccountId>
        <AccountType/>
      </UserInfo>
      <UserInfo>
        <DisplayName>Gideon</DisplayName>
        <AccountId>36</AccountId>
        <AccountType/>
      </UserInfo>
      <UserInfo>
        <DisplayName>Ryan McColl</DisplayName>
        <AccountId>22</AccountId>
        <AccountType/>
      </UserInfo>
      <UserInfo>
        <DisplayName>Michael Nevitt</DisplayName>
        <AccountId>101</AccountId>
        <AccountType/>
      </UserInfo>
    </SharedWithUsers>
    <lcf76f155ced4ddcb4097134ff3c332f xmlns="2c5d987a-b473-4800-ad2a-83285a57d07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5742A082CFAC46AD441AE991AE7E1C" ma:contentTypeVersion="17" ma:contentTypeDescription="Create a new document." ma:contentTypeScope="" ma:versionID="c0a45947832305f06809f40e07332999">
  <xsd:schema xmlns:xsd="http://www.w3.org/2001/XMLSchema" xmlns:xs="http://www.w3.org/2001/XMLSchema" xmlns:p="http://schemas.microsoft.com/office/2006/metadata/properties" xmlns:ns2="2c5d987a-b473-4800-ad2a-83285a57d074" xmlns:ns3="c8c6cfe7-d596-4862-a523-0539a06b7b6d" targetNamespace="http://schemas.microsoft.com/office/2006/metadata/properties" ma:root="true" ma:fieldsID="7755e289e6aec2318a2ab014bd1c73a9" ns2:_="" ns3:_="">
    <xsd:import namespace="2c5d987a-b473-4800-ad2a-83285a57d074"/>
    <xsd:import namespace="c8c6cfe7-d596-4862-a523-0539a06b7b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5d987a-b473-4800-ad2a-83285a57d0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6f0b586-b945-4443-b474-dbd680adce6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c6cfe7-d596-4862-a523-0539a06b7b6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f709410-a9b3-47ab-96a1-873a545db739}" ma:internalName="TaxCatchAll" ma:showField="CatchAllData" ma:web="c8c6cfe7-d596-4862-a523-0539a06b7b6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E4E654-B8D8-4F9B-B1CC-54BD31BA9209}">
  <ds:schemaRefs>
    <ds:schemaRef ds:uri="2c5d987a-b473-4800-ad2a-83285a57d074"/>
    <ds:schemaRef ds:uri="c8c6cfe7-d596-4862-a523-0539a06b7b6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D86C66F-C132-4691-8F93-45B7AFEE89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5d987a-b473-4800-ad2a-83285a57d074"/>
    <ds:schemaRef ds:uri="c8c6cfe7-d596-4862-a523-0539a06b7b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6F48CD2-3CEC-4296-BE63-A784C11398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502</TotalTime>
  <Words>1109</Words>
  <Application>Microsoft Office PowerPoint</Application>
  <PresentationFormat>On-screen Show (4:3)</PresentationFormat>
  <Paragraphs>112</Paragraphs>
  <Slides>9</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Times New Roman</vt:lpstr>
      <vt:lpstr>5_Office Theme</vt:lpstr>
      <vt:lpstr>135PGRR Large Load Interconnection Queue Process Revision</vt:lpstr>
      <vt:lpstr>Summary</vt:lpstr>
      <vt:lpstr>Three – Bucket Methodology</vt:lpstr>
      <vt:lpstr>TSP Large Load Study Timeline</vt:lpstr>
      <vt:lpstr>Conflicts with Planning Guide Language</vt:lpstr>
      <vt:lpstr>So Why Is ERCOT Doing This?</vt:lpstr>
      <vt:lpstr>Proposed Solution – PGRR135</vt:lpstr>
      <vt:lpstr>Questions?</vt:lpstr>
      <vt:lpstr>Appendix – Planning Guide Section 9.5.1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McColl</dc:creator>
  <cp:lastModifiedBy>Clayton Greer</cp:lastModifiedBy>
  <cp:revision>30</cp:revision>
  <cp:lastPrinted>2024-01-11T17:37:59Z</cp:lastPrinted>
  <dcterms:created xsi:type="dcterms:W3CDTF">2019-08-15T00:22:57Z</dcterms:created>
  <dcterms:modified xsi:type="dcterms:W3CDTF">2025-11-11T20:37:33Z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0x010100395742A082CFAC46AD441AE991AE7E1C</vt:lpwstr>
  </property>
  <property fmtid="{D5CDD505-2E9C-101B-9397-08002B2CF9AE}" pid="3" name="MediaServiceImageTags">
    <vt:lpwstr/>
  </property>
</Properties>
</file>