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705" r:id="rId5"/>
    <p:sldMasterId id="2147483724" r:id="rId6"/>
  </p:sldMasterIdLst>
  <p:notesMasterIdLst>
    <p:notesMasterId r:id="rId13"/>
  </p:notesMasterIdLst>
  <p:handoutMasterIdLst>
    <p:handoutMasterId r:id="rId14"/>
  </p:handoutMasterIdLst>
  <p:sldIdLst>
    <p:sldId id="543" r:id="rId7"/>
    <p:sldId id="2743" r:id="rId8"/>
    <p:sldId id="2765" r:id="rId9"/>
    <p:sldId id="2766" r:id="rId10"/>
    <p:sldId id="2767" r:id="rId11"/>
    <p:sldId id="2758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ADFC70-D61D-4656-8B06-8883CD9AA798}">
          <p14:sldIdLst>
            <p14:sldId id="543"/>
            <p14:sldId id="2743"/>
            <p14:sldId id="2765"/>
            <p14:sldId id="2766"/>
            <p14:sldId id="2767"/>
            <p14:sldId id="27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4CEF7A-2E4C-9E46-94A3-5D31EB18D995}" name="Webster, Trudi" initials="WT" userId="S::trudi.webster@ercot.com::8d3e025b-0265-4fbd-b136-a7bc92c16fd8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789DB4"/>
    <a:srgbClr val="720000"/>
    <a:srgbClr val="D98452"/>
    <a:srgbClr val="BC4D4D"/>
    <a:srgbClr val="9E170D"/>
    <a:srgbClr val="003865"/>
    <a:srgbClr val="8DC3E5"/>
    <a:srgbClr val="0063B4"/>
    <a:srgbClr val="F5CB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 varScale="1">
        <p:scale>
          <a:sx n="102" d="100"/>
          <a:sy n="102" d="100"/>
        </p:scale>
        <p:origin x="918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2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96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9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9413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29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30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11283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043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1982081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3912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05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377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552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62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21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62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55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09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79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00623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9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28222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180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92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426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48325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449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46612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9254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2184400" y="1127931"/>
            <a:ext cx="9618453" cy="2056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2184400" y="3962401"/>
            <a:ext cx="9618453" cy="2056973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911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1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4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182880" rIns="274320" bIns="18288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2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8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37C3E-B8C6-3479-C42C-1589CDA47C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66" y="2837923"/>
            <a:ext cx="3558291" cy="14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5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27BBE96-0B6E-DC6F-634C-1066027ADE9F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316238" y="6296044"/>
            <a:ext cx="1248477" cy="5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11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  <p:sldLayoutId id="2147483723" r:id="rId20"/>
    <p:sldLayoutId id="2147483738" r:id="rId2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19204" y="6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88" y="5257800"/>
            <a:ext cx="1575824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1219201" y="6019800"/>
            <a:ext cx="4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/>
        </p:nvCxnSpPr>
        <p:spPr>
          <a:xfrm>
            <a:off x="1219203" y="6477005"/>
            <a:ext cx="1085087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/>
        </p:nvSpPr>
        <p:spPr>
          <a:xfrm>
            <a:off x="1117601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2461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91219F-9478-F2FF-1656-D11DB6797B34}"/>
              </a:ext>
            </a:extLst>
          </p:cNvPr>
          <p:cNvSpPr txBox="1"/>
          <p:nvPr/>
        </p:nvSpPr>
        <p:spPr>
          <a:xfrm>
            <a:off x="5333999" y="2105561"/>
            <a:ext cx="6389571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/>
              <a:t>TSAT Implementation Updates</a:t>
            </a:r>
          </a:p>
          <a:p>
            <a:r>
              <a:rPr lang="en-US" sz="2400" b="1" dirty="0"/>
              <a:t>For CMWG 11/17/2025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Douglas Bernhoft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Supervisor, Operations Engineering and Application Support</a:t>
            </a:r>
          </a:p>
          <a:p>
            <a:endParaRPr lang="en-US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103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D1788-0D2C-0E08-AB56-CBDD7C8B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8FB54-5758-ED2A-97E2-9CE04A7A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Look at Real Time GTC Limits vs Offline Calculated Limits</a:t>
            </a:r>
          </a:p>
          <a:p>
            <a:r>
              <a:rPr lang="en-US" dirty="0"/>
              <a:t>Work in 2025 and Plans in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574D4-6030-AF6F-8498-DDC5F8A99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9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69AC0-6607-F0E4-D9BA-ECC5ED320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97E8-F8D9-D4FF-1370-EEE0A894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Time GTC Limits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7BCF3-250A-C70B-3953-CD480D5BA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91DBAA-72BF-1F75-8A90-1582822A7804}"/>
              </a:ext>
            </a:extLst>
          </p:cNvPr>
          <p:cNvSpPr txBox="1"/>
          <p:nvPr/>
        </p:nvSpPr>
        <p:spPr>
          <a:xfrm>
            <a:off x="3318758" y="3201358"/>
            <a:ext cx="414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from June, July, and August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82B343-B891-D6A1-6C2B-15984578AD3A}"/>
              </a:ext>
            </a:extLst>
          </p:cNvPr>
          <p:cNvGraphicFramePr>
            <a:graphicFrameLocks noGrp="1"/>
          </p:cNvGraphicFramePr>
          <p:nvPr/>
        </p:nvGraphicFramePr>
        <p:xfrm>
          <a:off x="3318758" y="883686"/>
          <a:ext cx="5518872" cy="238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553">
                  <a:extLst>
                    <a:ext uri="{9D8B030D-6E8A-4147-A177-3AD203B41FA5}">
                      <a16:colId xmlns:a16="http://schemas.microsoft.com/office/drawing/2014/main" val="3451467233"/>
                    </a:ext>
                  </a:extLst>
                </a:gridCol>
                <a:gridCol w="2309568">
                  <a:extLst>
                    <a:ext uri="{9D8B030D-6E8A-4147-A177-3AD203B41FA5}">
                      <a16:colId xmlns:a16="http://schemas.microsoft.com/office/drawing/2014/main" val="1613312380"/>
                    </a:ext>
                  </a:extLst>
                </a:gridCol>
                <a:gridCol w="2092751">
                  <a:extLst>
                    <a:ext uri="{9D8B030D-6E8A-4147-A177-3AD203B41FA5}">
                      <a16:colId xmlns:a16="http://schemas.microsoft.com/office/drawing/2014/main" val="3465435157"/>
                    </a:ext>
                  </a:extLst>
                </a:gridCol>
              </a:tblGrid>
              <a:tr h="367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Offline Study Limit</a:t>
                      </a:r>
                    </a:p>
                    <a:p>
                      <a:pPr algn="ctr"/>
                      <a:r>
                        <a:rPr lang="en-US" dirty="0"/>
                        <a:t>(no prior outage)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Real Time TSAT Limit</a:t>
                      </a:r>
                    </a:p>
                    <a:p>
                      <a:pPr algn="ctr"/>
                      <a:r>
                        <a:rPr lang="en-US" dirty="0"/>
                        <a:t>(no prior outage)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1145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CULBSN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399978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501416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HMLTN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1542599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RV_RH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381826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53CEB2-1ED5-8247-93C2-AD9183000196}"/>
              </a:ext>
            </a:extLst>
          </p:cNvPr>
          <p:cNvSpPr>
            <a:spLocks noGrp="1"/>
          </p:cNvSpPr>
          <p:nvPr/>
        </p:nvSpPr>
        <p:spPr>
          <a:xfrm>
            <a:off x="388594" y="3891203"/>
            <a:ext cx="11379200" cy="2462466"/>
          </a:xfrm>
          <a:prstGeom prst="rect">
            <a:avLst/>
          </a:prstGeom>
        </p:spPr>
        <p:txBody>
          <a:bodyPr lIns="274320" tIns="182880" rIns="274320" bIns="18288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TSAT limit for HMLTN GTC was initially lower than the offline limit when it was first tested in the production environment, even under no prior outage condition.  </a:t>
            </a:r>
          </a:p>
          <a:p>
            <a:r>
              <a:rPr lang="en-US" dirty="0"/>
              <a:t>With further investigation and work with the REs, a modeling issue was identified, and an updated model was provided.  </a:t>
            </a:r>
          </a:p>
          <a:p>
            <a:r>
              <a:rPr lang="en-US" dirty="0"/>
              <a:t>Since then, the limits have been improved.  </a:t>
            </a:r>
          </a:p>
        </p:txBody>
      </p:sp>
    </p:spTree>
    <p:extLst>
      <p:ext uri="{BB962C8B-B14F-4D97-AF65-F5344CB8AC3E}">
        <p14:creationId xmlns:p14="http://schemas.microsoft.com/office/powerpoint/2010/main" val="79792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00B6C-44C1-82C3-B242-0E69B5C52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7BB45-DB32-9C54-FEC4-8063C45BE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Time GTC Limits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AA755D-024D-2C02-70F5-8A54ED321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CA1CF0-8B9A-AAD0-015D-5DAC477480FA}"/>
              </a:ext>
            </a:extLst>
          </p:cNvPr>
          <p:cNvSpPr txBox="1"/>
          <p:nvPr/>
        </p:nvSpPr>
        <p:spPr>
          <a:xfrm>
            <a:off x="3318758" y="3201358"/>
            <a:ext cx="4143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Data from June, July, and August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7E992BA-E368-877A-0328-FBDFC44BA97C}"/>
              </a:ext>
            </a:extLst>
          </p:cNvPr>
          <p:cNvGraphicFramePr>
            <a:graphicFrameLocks noGrp="1"/>
          </p:cNvGraphicFramePr>
          <p:nvPr/>
        </p:nvGraphicFramePr>
        <p:xfrm>
          <a:off x="3318758" y="883686"/>
          <a:ext cx="5518872" cy="238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553">
                  <a:extLst>
                    <a:ext uri="{9D8B030D-6E8A-4147-A177-3AD203B41FA5}">
                      <a16:colId xmlns:a16="http://schemas.microsoft.com/office/drawing/2014/main" val="3451467233"/>
                    </a:ext>
                  </a:extLst>
                </a:gridCol>
                <a:gridCol w="2309568">
                  <a:extLst>
                    <a:ext uri="{9D8B030D-6E8A-4147-A177-3AD203B41FA5}">
                      <a16:colId xmlns:a16="http://schemas.microsoft.com/office/drawing/2014/main" val="1613312380"/>
                    </a:ext>
                  </a:extLst>
                </a:gridCol>
                <a:gridCol w="2092751">
                  <a:extLst>
                    <a:ext uri="{9D8B030D-6E8A-4147-A177-3AD203B41FA5}">
                      <a16:colId xmlns:a16="http://schemas.microsoft.com/office/drawing/2014/main" val="3465435157"/>
                    </a:ext>
                  </a:extLst>
                </a:gridCol>
              </a:tblGrid>
              <a:tr h="367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Offline Study Limit</a:t>
                      </a:r>
                    </a:p>
                    <a:p>
                      <a:pPr algn="ctr"/>
                      <a:r>
                        <a:rPr lang="en-US" dirty="0"/>
                        <a:t>(no prior outage)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Real Time TSAT Limit</a:t>
                      </a:r>
                    </a:p>
                    <a:p>
                      <a:pPr algn="ctr"/>
                      <a:r>
                        <a:rPr lang="en-US" dirty="0"/>
                        <a:t>(no prior outage)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01145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CULBSN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3399978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501416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HMLTN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1542599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RV_RH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1381826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129C3E-3566-8ED5-9C2C-C7B8518B463D}"/>
              </a:ext>
            </a:extLst>
          </p:cNvPr>
          <p:cNvSpPr>
            <a:spLocks noGrp="1"/>
          </p:cNvSpPr>
          <p:nvPr/>
        </p:nvSpPr>
        <p:spPr>
          <a:xfrm>
            <a:off x="388594" y="3994897"/>
            <a:ext cx="11379200" cy="2462466"/>
          </a:xfrm>
          <a:prstGeom prst="rect">
            <a:avLst/>
          </a:prstGeom>
        </p:spPr>
        <p:txBody>
          <a:bodyPr lIns="274320" tIns="182880" rIns="274320" bIns="18288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There are instances in real time were TSAT limits are lower than the offline study limit for the HMLTN GTC. </a:t>
            </a:r>
          </a:p>
          <a:p>
            <a:r>
              <a:rPr lang="en-US" dirty="0"/>
              <a:t>These lower limits were caused by multiple outages, combination of planned and forced, that are not captured in the offline assessment. </a:t>
            </a:r>
          </a:p>
        </p:txBody>
      </p:sp>
    </p:spTree>
    <p:extLst>
      <p:ext uri="{BB962C8B-B14F-4D97-AF65-F5344CB8AC3E}">
        <p14:creationId xmlns:p14="http://schemas.microsoft.com/office/powerpoint/2010/main" val="47878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FD4AE-71A4-3268-93D2-DA73BB84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in 2025 and Plans in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7D087-2C44-35A0-9AE8-24B010C12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2025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Online TSAT scenarios are implemented for 4 GTCs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TSAT scenarios for 5 GTCs are currently in the testing 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Including both WESTEX and MCCAMY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Improve modeling and computation capabilities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Some specific UDMs identified that affect the computation time. ERCOT is continuing to work with the REs and the OEMs to resolve this issue.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Through detailed testing, identified multiple features to be added to the TSAT software, such as oscillation detection, to ensure the proper identification of the instability and limits.</a:t>
            </a:r>
          </a:p>
          <a:p>
            <a:pPr lvl="3"/>
            <a:r>
              <a:rPr lang="en-US" sz="1600" dirty="0">
                <a:solidFill>
                  <a:schemeClr val="tx1"/>
                </a:solidFill>
              </a:rPr>
              <a:t>Worked with TSAT software vendor to get delivery of and test enhancements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ERCOT continue to enhance the computation capability since 2024</a:t>
            </a:r>
          </a:p>
          <a:p>
            <a:pPr lvl="3"/>
            <a:r>
              <a:rPr lang="en-US" sz="1600" dirty="0">
                <a:solidFill>
                  <a:schemeClr val="tx1"/>
                </a:solidFill>
              </a:rPr>
              <a:t>New high performance computer acquired to allow for multiple test scenarios to always be running in parallel.</a:t>
            </a:r>
          </a:p>
          <a:p>
            <a:pPr lvl="3"/>
            <a:r>
              <a:rPr lang="en-US" sz="1600" dirty="0">
                <a:solidFill>
                  <a:schemeClr val="tx1"/>
                </a:solidFill>
              </a:rPr>
              <a:t>Over doubled the computational servers used for real time TSAT calculations.</a:t>
            </a:r>
          </a:p>
          <a:p>
            <a:r>
              <a:rPr lang="en-US" sz="1600" dirty="0"/>
              <a:t>2026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For GTCs with online stability limits being calculated in real time, switch to these as the primary limit. Continue to have offline calculated limit available as back up.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Continue parallel testing of multiple scenarios and delivering them to real time operations as they are ready.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Keep an eye out for market notices to announce these changes.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9F58D-2541-7F7D-E7C7-A13729A63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D56FED-44CB-8680-15D8-B908652AFBE1}"/>
              </a:ext>
            </a:extLst>
          </p:cNvPr>
          <p:cNvSpPr txBox="1"/>
          <p:nvPr/>
        </p:nvSpPr>
        <p:spPr>
          <a:xfrm>
            <a:off x="5778500" y="2644170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71158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0f6bd377a20fd807022af7c242a5f6d1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3cd54cdcc8ce6596be0db7cc58664dce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526C54-2038-4DDB-9077-84C80FF069E0}">
  <ds:schemaRefs>
    <ds:schemaRef ds:uri="http://www.w3.org/XML/1998/namespace"/>
    <ds:schemaRef ds:uri="3c917f14-8d40-4289-92aa-fd10f73581c9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03371E9-E5FE-4CE0-995D-2FAC14F9867D}">
  <ds:schemaRefs>
    <ds:schemaRef ds:uri="3c917f14-8d40-4289-92aa-fd10f7358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5874</TotalTime>
  <Words>446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Roboto</vt:lpstr>
      <vt:lpstr>1_Custom Design</vt:lpstr>
      <vt:lpstr>Horizontal Theme</vt:lpstr>
      <vt:lpstr>Vertical Theme</vt:lpstr>
      <vt:lpstr>PowerPoint Presentation</vt:lpstr>
      <vt:lpstr>Agenda</vt:lpstr>
      <vt:lpstr>Real Time GTC Limits</vt:lpstr>
      <vt:lpstr>Real Time GTC Limits</vt:lpstr>
      <vt:lpstr>Work in 2025 and Plans in 2026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Bernhoft, Douglas</cp:lastModifiedBy>
  <cp:revision>151</cp:revision>
  <cp:lastPrinted>2017-10-10T21:31:05Z</cp:lastPrinted>
  <dcterms:created xsi:type="dcterms:W3CDTF">2016-01-21T15:20:31Z</dcterms:created>
  <dcterms:modified xsi:type="dcterms:W3CDTF">2025-11-12T17:10:44Z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2010146c-0011-47e0-87c0-aaebb2024fc3</vt:lpwstr>
  </property>
  <property fmtid="{D5CDD505-2E9C-101B-9397-08002B2CF9AE}" pid="8" name="MSIP_Label_7084cbda-52b8-46fb-a7b7-cb5bd465ed85_ContentBits">
    <vt:lpwstr>0</vt:lpwstr>
  </property>
  <property fmtid="{D5CDD505-2E9C-101B-9397-08002B2CF9AE}" pid="9" name="Order">
    <vt:r8>2600</vt:r8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Audience">
    <vt:lpwstr>Public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Dimensions">
    <vt:lpwstr>Default Width</vt:lpwstr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MSIP_Label_7084cbda-52b8-46fb-a7b7-cb5bd465ed85_Tag">
    <vt:lpwstr>10, 3, 0, 2</vt:lpwstr>
  </property>
  <property fmtid="{D5CDD505-2E9C-101B-9397-08002B2CF9AE}" pid="19" name="MSIP_Label_7084cbda-52b8-46fb-a7b7-cb5bd465ed85_SetDate">
    <vt:lpwstr>2025-02-26T17:11:51Z</vt:lpwstr>
  </property>
</Properties>
</file>