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23"/>
  </p:notesMasterIdLst>
  <p:handoutMasterIdLst>
    <p:handoutMasterId r:id="rId24"/>
  </p:handoutMasterIdLst>
  <p:sldIdLst>
    <p:sldId id="260" r:id="rId7"/>
    <p:sldId id="330" r:id="rId8"/>
    <p:sldId id="338" r:id="rId9"/>
    <p:sldId id="337" r:id="rId10"/>
    <p:sldId id="356" r:id="rId11"/>
    <p:sldId id="357" r:id="rId12"/>
    <p:sldId id="314" r:id="rId13"/>
    <p:sldId id="347" r:id="rId14"/>
    <p:sldId id="295" r:id="rId15"/>
    <p:sldId id="355" r:id="rId16"/>
    <p:sldId id="343" r:id="rId17"/>
    <p:sldId id="351" r:id="rId18"/>
    <p:sldId id="344" r:id="rId19"/>
    <p:sldId id="341" r:id="rId20"/>
    <p:sldId id="345" r:id="rId21"/>
    <p:sldId id="322" r:id="rId2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uane, Mark" initials="RM" lastIdx="11" clrIdx="0">
    <p:extLst>
      <p:ext uri="{19B8F6BF-5375-455C-9EA6-DF929625EA0E}">
        <p15:presenceInfo xmlns:p15="http://schemas.microsoft.com/office/powerpoint/2012/main" userId="S-1-5-21-639947351-343809578-3807592339-28078" providerId="AD"/>
      </p:ext>
    </p:extLst>
  </p:cmAuthor>
  <p:cmAuthor id="2" name="Papudesi, Spoorthy" initials="PS" lastIdx="18" clrIdx="1">
    <p:extLst>
      <p:ext uri="{19B8F6BF-5375-455C-9EA6-DF929625EA0E}">
        <p15:presenceInfo xmlns:p15="http://schemas.microsoft.com/office/powerpoint/2012/main" userId="S-1-5-21-639947351-343809578-3807592339-42261" providerId="AD"/>
      </p:ext>
    </p:extLst>
  </p:cmAuthor>
  <p:cmAuthor id="3" name="Spells, Vanessa" initials="SV" lastIdx="8" clrIdx="2">
    <p:extLst>
      <p:ext uri="{19B8F6BF-5375-455C-9EA6-DF929625EA0E}">
        <p15:presenceInfo xmlns:p15="http://schemas.microsoft.com/office/powerpoint/2012/main" userId="S-1-5-21-639947351-343809578-3807592339-4322" providerId="AD"/>
      </p:ext>
    </p:extLst>
  </p:cmAuthor>
  <p:cmAuthor id="4" name="Zapanta, Zaldy" initials="ZZ" lastIdx="11" clrIdx="3">
    <p:extLst>
      <p:ext uri="{19B8F6BF-5375-455C-9EA6-DF929625EA0E}">
        <p15:presenceInfo xmlns:p15="http://schemas.microsoft.com/office/powerpoint/2012/main" userId="S-1-5-21-639947351-343809578-3807592339-38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6770"/>
    <a:srgbClr val="00AE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29" autoAdjust="0"/>
    <p:restoredTop sz="94130" autoAdjust="0"/>
  </p:normalViewPr>
  <p:slideViewPr>
    <p:cSldViewPr showGuides="1">
      <p:cViewPr varScale="1">
        <p:scale>
          <a:sx n="102" d="100"/>
          <a:sy n="102" d="100"/>
        </p:scale>
        <p:origin x="1944" y="3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092"/>
    </p:cViewPr>
  </p:sorterViewPr>
  <p:notesViewPr>
    <p:cSldViewPr showGuides="1">
      <p:cViewPr varScale="1">
        <p:scale>
          <a:sx n="75" d="100"/>
          <a:sy n="75" d="100"/>
        </p:scale>
        <p:origin x="205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1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7" tIns="46584" rIns="93167" bIns="4658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7" tIns="46584" rIns="93167" bIns="4658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5802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1360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4362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8162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8665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751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6743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617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085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2079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820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885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568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4814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8728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711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2800" y="2438400"/>
            <a:ext cx="56460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5B6770"/>
                </a:solidFill>
                <a:cs typeface="Times New Roman" panose="02020603050405020304" pitchFamily="18" charset="0"/>
              </a:rPr>
              <a:t>Credit Exposure Update</a:t>
            </a:r>
          </a:p>
          <a:p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352800" y="32766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5B6770"/>
                </a:solidFill>
                <a:cs typeface="Times New Roman" panose="02020603050405020304" pitchFamily="18" charset="0"/>
              </a:rPr>
              <a:t>Credit Finance Sub Group</a:t>
            </a:r>
          </a:p>
          <a:p>
            <a:r>
              <a:rPr lang="en-US" dirty="0">
                <a:solidFill>
                  <a:srgbClr val="5B6770"/>
                </a:solidFill>
                <a:cs typeface="Times New Roman" panose="02020603050405020304" pitchFamily="18" charset="0"/>
              </a:rPr>
              <a:t>ERCOT Public</a:t>
            </a:r>
          </a:p>
          <a:p>
            <a:endParaRPr lang="en-US" dirty="0">
              <a:solidFill>
                <a:srgbClr val="5B6770"/>
              </a:solidFill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5B6770"/>
                </a:solidFill>
                <a:cs typeface="Times New Roman" panose="02020603050405020304" pitchFamily="18" charset="0"/>
              </a:rPr>
              <a:t>November 14, 2025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533400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September 2024 - September 2025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433832F-97AD-AEA2-D4D4-02EF027DA8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810650"/>
              </p:ext>
            </p:extLst>
          </p:nvPr>
        </p:nvGraphicFramePr>
        <p:xfrm>
          <a:off x="519546" y="415929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and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64C3C630-F514-BAA7-9CD7-EBE6439832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054" y="1075269"/>
            <a:ext cx="8291946" cy="2506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152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53846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September 2024 - September 2025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13" name="Table 4">
            <a:extLst>
              <a:ext uri="{FF2B5EF4-FFF2-40B4-BE49-F238E27FC236}">
                <a16:creationId xmlns:a16="http://schemas.microsoft.com/office/drawing/2014/main" id="{626E3E8B-6010-800F-1BD6-4DB94143C6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168088"/>
              </p:ext>
            </p:extLst>
          </p:nvPr>
        </p:nvGraphicFramePr>
        <p:xfrm>
          <a:off x="495300" y="452402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9DDE5262-47A6-B857-6155-7BC3CD5FF1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725" y="1028347"/>
            <a:ext cx="8195075" cy="2476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554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September 2024 - September 2025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91221B2-FE49-3408-EF37-5D62C7A88F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48308"/>
              </p:ext>
            </p:extLst>
          </p:nvPr>
        </p:nvGraphicFramePr>
        <p:xfrm>
          <a:off x="519546" y="415929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085D266A-F7A4-B30A-EF2F-40A300BDED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863" y="796421"/>
            <a:ext cx="8458200" cy="2556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3954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September 2024 - September 2025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13</a:t>
            </a:fld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97540B6-0235-C24B-AD87-6281E6FBE5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3425860"/>
              </p:ext>
            </p:extLst>
          </p:nvPr>
        </p:nvGraphicFramePr>
        <p:xfrm>
          <a:off x="609600" y="4341622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A4751A38-870F-2545-3CE8-4AC1AD71B6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785322"/>
            <a:ext cx="8458200" cy="3100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4828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September 2024 - September 2025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B57885C-C0E8-AEBC-3628-E87D4EA657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373795"/>
              </p:ext>
            </p:extLst>
          </p:nvPr>
        </p:nvGraphicFramePr>
        <p:xfrm>
          <a:off x="519546" y="415929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 Forward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F4DF890F-1054-538A-3DC8-9C71955797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454" y="883917"/>
            <a:ext cx="8672946" cy="2621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9388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4421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TPEA Coverage of Settlements September 2024 - September 2025 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15</a:t>
            </a:fld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3230388-AAD6-835E-12ED-0806CDA382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949201"/>
              </p:ext>
            </p:extLst>
          </p:nvPr>
        </p:nvGraphicFramePr>
        <p:xfrm>
          <a:off x="519546" y="4159296"/>
          <a:ext cx="81534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>
                  <a:extLst>
                    <a:ext uri="{9D8B030D-6E8A-4147-A177-3AD203B41FA5}">
                      <a16:colId xmlns:a16="http://schemas.microsoft.com/office/drawing/2014/main" val="224961877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3828286173"/>
                    </a:ext>
                  </a:extLst>
                </a:gridCol>
                <a:gridCol w="3962399">
                  <a:extLst>
                    <a:ext uri="{9D8B030D-6E8A-4147-A177-3AD203B41FA5}">
                      <a16:colId xmlns:a16="http://schemas.microsoft.com/office/drawing/2014/main" val="55604886"/>
                    </a:ext>
                  </a:extLst>
                </a:gridCol>
              </a:tblGrid>
              <a:tr h="165037">
                <a:tc>
                  <a:txBody>
                    <a:bodyPr/>
                    <a:lstStyle/>
                    <a:p>
                      <a:r>
                        <a:rPr lang="en-US" sz="900" dirty="0"/>
                        <a:t>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Historical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954974"/>
                  </a:ext>
                </a:extLst>
              </a:tr>
              <a:tr h="189473">
                <a:tc>
                  <a:txBody>
                    <a:bodyPr/>
                    <a:lstStyle/>
                    <a:p>
                      <a:r>
                        <a:rPr lang="en-US" sz="900" dirty="0"/>
                        <a:t>Existing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RTLCNS + UDAA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M1 Days (including current day) Forward Charge Invoice Amounts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75608"/>
                  </a:ext>
                </a:extLst>
              </a:tr>
              <a:tr h="636089">
                <a:tc>
                  <a:txBody>
                    <a:bodyPr/>
                    <a:lstStyle/>
                    <a:p>
                      <a:r>
                        <a:rPr lang="en-US" sz="900" dirty="0"/>
                        <a:t>New Invoice Exposure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7 Days Back Net Invoice Amounts (Charges &amp; Credits)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M1 Days (including current day) Forward  Net Invoice Amounts (Charges &amp; Credits);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/>
                        <a:t>Excluding: 1) Securitization Invoices; 2) CRR Auction Invoices; 3) Subchapter N Funds Distribution Invoice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54927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B87709F3-CF1B-2D40-DDFF-198C014BDB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946" y="1047692"/>
            <a:ext cx="8624454" cy="2609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1896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</p:spPr>
        <p:txBody>
          <a:bodyPr/>
          <a:lstStyle/>
          <a:p>
            <a:pPr marL="0" indent="0" algn="ctr">
              <a:buNone/>
            </a:pPr>
            <a:endParaRPr lang="en-US" sz="5400" dirty="0"/>
          </a:p>
          <a:p>
            <a:pPr marL="0" indent="0" algn="ctr">
              <a:buNone/>
            </a:pPr>
            <a:r>
              <a:rPr lang="en-US" sz="4000" dirty="0">
                <a:solidFill>
                  <a:srgbClr val="00AEC7"/>
                </a:solidFill>
              </a:rPr>
              <a:t>Questions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927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1500"/>
          </a:xfrm>
        </p:spPr>
        <p:txBody>
          <a:bodyPr/>
          <a:lstStyle/>
          <a:p>
            <a:r>
              <a:rPr lang="en-US" sz="1800" dirty="0">
                <a:latin typeface="+mn-lt"/>
                <a:cs typeface="Times New Roman" panose="02020603050405020304" pitchFamily="18" charset="0"/>
              </a:rPr>
              <a:t>Monthly Highlights: </a:t>
            </a:r>
            <a:r>
              <a:rPr lang="en-US" sz="1800" dirty="0">
                <a:cs typeface="Times New Roman" panose="02020603050405020304" pitchFamily="18" charset="0"/>
              </a:rPr>
              <a:t>September 2025 – </a:t>
            </a:r>
            <a:r>
              <a:rPr lang="en-US" sz="1800" dirty="0">
                <a:latin typeface="+mn-lt"/>
                <a:cs typeface="Times New Roman" panose="02020603050405020304" pitchFamily="18" charset="0"/>
              </a:rPr>
              <a:t>October</a:t>
            </a:r>
            <a:r>
              <a:rPr lang="en-US" sz="1800" dirty="0">
                <a:cs typeface="Times New Roman" panose="02020603050405020304" pitchFamily="18" charset="0"/>
              </a:rPr>
              <a:t> 2025</a:t>
            </a:r>
            <a:endParaRPr lang="en-US" sz="1800" b="1" dirty="0">
              <a:solidFill>
                <a:schemeClr val="accent1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91382"/>
            <a:ext cx="8686800" cy="5204618"/>
          </a:xfrm>
        </p:spPr>
        <p:txBody>
          <a:bodyPr/>
          <a:lstStyle/>
          <a:p>
            <a:pPr>
              <a:spcAft>
                <a:spcPts val="600"/>
              </a:spcAft>
            </a:pPr>
            <a:endParaRPr lang="en-US" sz="1400" dirty="0"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Market-wide average Total Potential Exposure (TPE) was flat at $1.57 billion in September and October  </a:t>
            </a:r>
          </a:p>
          <a:p>
            <a:pPr marL="747713" indent="-285750">
              <a:spcAft>
                <a:spcPts val="600"/>
              </a:spcAft>
              <a:buFont typeface="Arial" panose="020B0604020202020204" pitchFamily="34" charset="0"/>
              <a:buChar char="─"/>
            </a:pPr>
            <a:r>
              <a:rPr lang="en-US" sz="1400" dirty="0">
                <a:cs typeface="Times New Roman" panose="02020603050405020304" pitchFamily="18" charset="0"/>
              </a:rPr>
              <a:t> Forward adjustment factors and real-time prices were mostly flat during the month</a:t>
            </a:r>
          </a:p>
          <a:p>
            <a:pPr marL="344488" lvl="2" indent="-344488"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Discretionary Collateral is defined as Secured Collateral in excess of TPE,CRR Locked ACL and DAM Exposure</a:t>
            </a:r>
          </a:p>
          <a:p>
            <a:pPr lvl="1"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Average Discretionary Collateral slightly decreased from $ 4.04 billion in September compared to $3.97 billion in October</a:t>
            </a:r>
          </a:p>
          <a:p>
            <a:pPr>
              <a:spcAft>
                <a:spcPts val="600"/>
              </a:spcAft>
            </a:pPr>
            <a:r>
              <a:rPr lang="en-US" sz="1400" dirty="0">
                <a:cs typeface="Times New Roman" panose="02020603050405020304" pitchFamily="18" charset="0"/>
              </a:rPr>
              <a:t>No unusual collateral call activity</a:t>
            </a:r>
          </a:p>
          <a:p>
            <a:pPr>
              <a:spcAft>
                <a:spcPts val="600"/>
              </a:spcAft>
            </a:pPr>
            <a:endParaRPr lang="en-US" sz="1400" dirty="0">
              <a:solidFill>
                <a:srgbClr val="5B6770"/>
              </a:solidFill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en-US" sz="1400" dirty="0">
              <a:solidFill>
                <a:srgbClr val="5B6770"/>
              </a:solidFill>
              <a:cs typeface="Times New Roman" panose="02020603050405020304" pitchFamily="18" charset="0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486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22319"/>
          </a:xfrm>
        </p:spPr>
        <p:txBody>
          <a:bodyPr/>
          <a:lstStyle/>
          <a:p>
            <a:pPr algn="just"/>
            <a:r>
              <a:rPr lang="en-US" sz="1600" dirty="0">
                <a:cs typeface="Times New Roman" panose="02020603050405020304" pitchFamily="18" charset="0"/>
              </a:rPr>
              <a:t>TPE and Forward Adjustment Factors: October 2024 – October 2025 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A2DABD-2F7D-DB97-0B03-86133CC09D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459822"/>
            <a:ext cx="8458200" cy="3657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083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70718"/>
          </a:xfrm>
        </p:spPr>
        <p:txBody>
          <a:bodyPr/>
          <a:lstStyle/>
          <a:p>
            <a:r>
              <a:rPr lang="en-US" sz="1600" dirty="0">
                <a:cs typeface="Times New Roman" panose="02020603050405020304" pitchFamily="18" charset="0"/>
              </a:rPr>
              <a:t>TPE/Real-Time &amp; Day-Ahead Daily Average Settlement Point Prices for HB_NORT:H October 2024 – October 2025 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FFE08E-7836-1945-968F-0927F457B9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475063"/>
            <a:ext cx="8458200" cy="3631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256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46917"/>
          </a:xfrm>
        </p:spPr>
        <p:txBody>
          <a:bodyPr/>
          <a:lstStyle/>
          <a:p>
            <a:r>
              <a:rPr lang="en-US" sz="1600" dirty="0"/>
              <a:t>Available Credit by Type Compared to Total Potential Exposure (TPE): </a:t>
            </a:r>
            <a:br>
              <a:rPr lang="en-US" sz="1600" dirty="0"/>
            </a:br>
            <a:r>
              <a:rPr lang="en-US" sz="1600" dirty="0">
                <a:cs typeface="Times New Roman" panose="02020603050405020304" pitchFamily="18" charset="0"/>
              </a:rPr>
              <a:t>October 2024 – October 2025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47700" y="5486400"/>
            <a:ext cx="7848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Numbers are as of month-end except for Max TPE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Max TPE is the highest TPE for the corresponding month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555512B-BA14-4069-AFCB-84ABE6C990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817" y="1293507"/>
            <a:ext cx="8487383" cy="3964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089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481587"/>
          </a:xfrm>
        </p:spPr>
        <p:txBody>
          <a:bodyPr/>
          <a:lstStyle/>
          <a:p>
            <a:r>
              <a:rPr lang="en-US" sz="1600" dirty="0"/>
              <a:t>Issuer Credit Limits vs Total LC Amounts Per Issuer: </a:t>
            </a:r>
            <a:r>
              <a:rPr lang="en-US" sz="1600" dirty="0">
                <a:cs typeface="Times New Roman" panose="02020603050405020304" pitchFamily="18" charset="0"/>
              </a:rPr>
              <a:t>October</a:t>
            </a:r>
            <a:r>
              <a:rPr lang="en-US" sz="1600" dirty="0"/>
              <a:t> 2025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47700" y="5012089"/>
            <a:ext cx="7848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As of October 31, 2025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B6770"/>
                </a:solidFill>
              </a:rPr>
              <a:t>There are a total of 36 banks that have issued LCs.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696E38A-DA7F-E6A0-24D2-B3DF663311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1" y="1845911"/>
            <a:ext cx="8305800" cy="3002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245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Discretionary Collateral September 2025 – October 2025</a:t>
            </a:r>
            <a:endParaRPr lang="en-US" sz="1800" b="0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E1CE43-84EE-92D5-270C-C437310DCD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969" y="1685393"/>
            <a:ext cx="8702431" cy="3363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288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1600" dirty="0">
                <a:cs typeface="Times New Roman" panose="02020603050405020304" pitchFamily="18" charset="0"/>
              </a:rPr>
              <a:t>Discretionary Collateral by Market Segment October 2023 - October 2025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8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5B9055-6975-ECA6-E8A0-D133FCC1FE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858" y="1551269"/>
            <a:ext cx="8583542" cy="3734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094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sz="1800" dirty="0">
                <a:cs typeface="Times New Roman" panose="02020603050405020304" pitchFamily="18" charset="0"/>
              </a:rPr>
              <a:t>TPE and Discretionary Collateral by Market Segment - October 2025</a:t>
            </a:r>
            <a:endParaRPr lang="en-US" sz="18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9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89950" y="795253"/>
            <a:ext cx="7772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Load and Generation entities accounted for the largest portion of discretionary collateral</a:t>
            </a:r>
            <a:endParaRPr lang="en-US" sz="1400" b="1" dirty="0">
              <a:solidFill>
                <a:srgbClr val="FF0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448376F-3514-DDA3-7BA1-ED38A9E931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670151"/>
            <a:ext cx="6826062" cy="3663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83905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48F63C-08AC-4CDD-B36F-0851B11853CB}">
  <ds:schemaRefs>
    <ds:schemaRef ds:uri="http://purl.org/dc/terms/"/>
    <ds:schemaRef ds:uri="http://schemas.microsoft.com/office/2006/documentManagement/types"/>
    <ds:schemaRef ds:uri="http://www.w3.org/XML/1998/namespace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193890</TotalTime>
  <Words>744</Words>
  <Application>Microsoft Office PowerPoint</Application>
  <PresentationFormat>On-screen Show (4:3)</PresentationFormat>
  <Paragraphs>134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Times New Roman</vt:lpstr>
      <vt:lpstr>1_Custom Design</vt:lpstr>
      <vt:lpstr>Office Theme</vt:lpstr>
      <vt:lpstr>Custom Design</vt:lpstr>
      <vt:lpstr>PowerPoint Presentation</vt:lpstr>
      <vt:lpstr>Monthly Highlights: September 2025 – October 2025</vt:lpstr>
      <vt:lpstr>TPE and Forward Adjustment Factors: October 2024 – October 2025 </vt:lpstr>
      <vt:lpstr>TPE/Real-Time &amp; Day-Ahead Daily Average Settlement Point Prices for HB_NORT:H October 2024 – October 2025 </vt:lpstr>
      <vt:lpstr>Available Credit by Type Compared to Total Potential Exposure (TPE):  October 2024 – October 2025</vt:lpstr>
      <vt:lpstr>Issuer Credit Limits vs Total LC Amounts Per Issuer: October 2025</vt:lpstr>
      <vt:lpstr>Discretionary Collateral September 2025 – October 2025</vt:lpstr>
      <vt:lpstr>Discretionary Collateral by Market Segment October 2023 - October 2025</vt:lpstr>
      <vt:lpstr>TPE and Discretionary Collateral by Market Segment - October 2025</vt:lpstr>
      <vt:lpstr>TPEA Coverage of Settlements September 2024 - September 2025 </vt:lpstr>
      <vt:lpstr>TPEA Coverage of Settlements September 2024 - September 2025 </vt:lpstr>
      <vt:lpstr>TPEA Coverage of Settlements September 2024 - September 2025 </vt:lpstr>
      <vt:lpstr>TPEA Coverage of Settlements September 2024 - September 2025 </vt:lpstr>
      <vt:lpstr>TPEA Coverage of Settlements September 2024 - September 2025 </vt:lpstr>
      <vt:lpstr>TPEA Coverage of Settlements September 2024 - September 2025 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Gaddam, Maruthi</cp:lastModifiedBy>
  <cp:revision>1235</cp:revision>
  <cp:lastPrinted>2019-06-18T19:02:16Z</cp:lastPrinted>
  <dcterms:created xsi:type="dcterms:W3CDTF">2016-01-21T15:20:31Z</dcterms:created>
  <dcterms:modified xsi:type="dcterms:W3CDTF">2025-11-12T18:27:45Z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2023-08-11T03:22:48Z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8f01147a-d64c-431b-8326-71285533d140</vt:lpwstr>
  </property>
  <property fmtid="{D5CDD505-2E9C-101B-9397-08002B2CF9AE}" pid="9" name="MSIP_Label_7084cbda-52b8-46fb-a7b7-cb5bd465ed85_ContentBits">
    <vt:lpwstr>0</vt:lpwstr>
  </property>
</Properties>
</file>