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13"/>
  </p:notesMasterIdLst>
  <p:handoutMasterIdLst>
    <p:handoutMasterId r:id="rId14"/>
  </p:handoutMasterIdLst>
  <p:sldIdLst>
    <p:sldId id="260" r:id="rId6"/>
    <p:sldId id="346" r:id="rId7"/>
    <p:sldId id="317" r:id="rId8"/>
    <p:sldId id="347" r:id="rId9"/>
    <p:sldId id="348" r:id="rId10"/>
    <p:sldId id="349" r:id="rId11"/>
    <p:sldId id="350"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DF4D421-805F-9F09-8B34-94EC7FE1D390}" name="Moorty, Sai" initials="SM" userId="S::Sainath.Moorty@ercot.com::e0b1d560-0744-4098-843a-0ee68902269d" providerId="AD"/>
  <p188:author id="{43831BD2-3014-FC08-390A-9936949E1516}" name="Maggio, Dave" initials="DM" userId="S::David.Maggio@ercot.com::ac169136-3d92-4093-a1ee-cd2fa0ab6301" providerId="AD"/>
  <p188:author id="{BEE87AFB-7967-69CF-734C-6E6CC07B8BF7}" name="Ragsdale, Kenneth" initials="KR" userId="S::Kenneth.Ragsdale@ercot.com::d1bf57d2-decc-44c5-8949-ae28e3ed5ea3"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Kenneth Ragsdale" initials="KRR" lastIdx="1" clrIdx="0">
    <p:extLst>
      <p:ext uri="{19B8F6BF-5375-455C-9EA6-DF929625EA0E}">
        <p15:presenceInfo xmlns:p15="http://schemas.microsoft.com/office/powerpoint/2012/main" userId="Kenneth Ragsdal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howGuides="1">
      <p:cViewPr varScale="1">
        <p:scale>
          <a:sx n="105" d="100"/>
          <a:sy n="105" d="100"/>
        </p:scale>
        <p:origin x="1794" y="9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11/11/2025</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11/11/2025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r>
              <a:rPr lang="en-US" dirty="0"/>
              <a:t>FOR DISCUSSION ONLY</a:t>
            </a:r>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3200400" y="6553200"/>
            <a:ext cx="4648200" cy="228600"/>
          </a:xfrm>
        </p:spPr>
        <p:txBody>
          <a:bodyPr/>
          <a:lstStyle/>
          <a:p>
            <a:r>
              <a:rPr lang="en-US" dirty="0"/>
              <a:t>FOR DISCUSSION ONLY</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dirty="0"/>
              <a:t>FOR DISCUSSION ONLY</a:t>
            </a:r>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dirty="0"/>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286000" y="6553200"/>
            <a:ext cx="5715000" cy="228600"/>
          </a:xfrm>
          <a:prstGeom prst="rect">
            <a:avLst/>
          </a:prstGeom>
        </p:spPr>
        <p:txBody>
          <a:bodyPr vert="horz" lIns="91440" tIns="45720" rIns="91440" bIns="45720" rtlCol="0" anchor="ctr"/>
          <a:lstStyle>
            <a:lvl1pPr algn="ctr">
              <a:defRPr sz="1200">
                <a:solidFill>
                  <a:srgbClr val="FF0000"/>
                </a:solidFill>
              </a:defRPr>
            </a:lvl1pPr>
          </a:lstStyle>
          <a:p>
            <a:r>
              <a:rPr lang="en-US" dirty="0"/>
              <a:t>FOR DISCUSSION ONLY</a:t>
            </a: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1697925" cy="246221"/>
          </a:xfrm>
          <a:prstGeom prst="rect">
            <a:avLst/>
          </a:prstGeom>
          <a:noFill/>
        </p:spPr>
        <p:txBody>
          <a:bodyPr wrap="square" rtlCol="0">
            <a:spAutoFit/>
          </a:bodyPr>
          <a:lstStyle/>
          <a:p>
            <a:pPr algn="l"/>
            <a:r>
              <a:rPr lang="en-US" sz="1000" b="1" baseline="0" dirty="0">
                <a:solidFill>
                  <a:schemeClr val="tx2"/>
                </a:solidFill>
              </a:rPr>
              <a:t>PUBLIC – 11/13/25</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www.ercot.com/calendar/02212024-RTCBTF-Meeting" TargetMode="External"/><Relationship Id="rId2" Type="http://schemas.openxmlformats.org/officeDocument/2006/relationships/hyperlink" Target="https://www.ercot.com/files/docs/2024/02/14/RTC%20B%20Modifications%20to%20RUC%20Capacity%20Short%20Calcs%2002192024%20v2.docx"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509590" y="2133600"/>
            <a:ext cx="5646034" cy="2677656"/>
          </a:xfrm>
          <a:prstGeom prst="rect">
            <a:avLst/>
          </a:prstGeom>
          <a:noFill/>
        </p:spPr>
        <p:txBody>
          <a:bodyPr wrap="square" rtlCol="0">
            <a:spAutoFit/>
          </a:bodyPr>
          <a:lstStyle/>
          <a:p>
            <a:r>
              <a:rPr lang="en-US" sz="2000" b="1" dirty="0">
                <a:solidFill>
                  <a:schemeClr val="tx2"/>
                </a:solidFill>
              </a:rPr>
              <a:t>RTC+B: Follow Up on RUC Capacity Short Examples From RTC+B TF Meeting On November 4, 2025 </a:t>
            </a:r>
            <a:endParaRPr lang="en-US" dirty="0">
              <a:solidFill>
                <a:schemeClr val="tx2"/>
              </a:solidFill>
            </a:endParaRPr>
          </a:p>
          <a:p>
            <a:endParaRPr lang="en-US" dirty="0">
              <a:solidFill>
                <a:schemeClr val="tx2"/>
              </a:solidFill>
            </a:endParaRPr>
          </a:p>
          <a:p>
            <a:r>
              <a:rPr lang="en-US" i="1" dirty="0">
                <a:solidFill>
                  <a:schemeClr val="tx2"/>
                </a:solidFill>
              </a:rPr>
              <a:t>Sai Moorty</a:t>
            </a:r>
          </a:p>
          <a:p>
            <a:r>
              <a:rPr lang="en-US" dirty="0">
                <a:solidFill>
                  <a:schemeClr val="tx2"/>
                </a:solidFill>
              </a:rPr>
              <a:t>Market Design</a:t>
            </a:r>
          </a:p>
          <a:p>
            <a:endParaRPr lang="en-US" dirty="0">
              <a:solidFill>
                <a:schemeClr val="tx2"/>
              </a:solidFill>
            </a:endParaRPr>
          </a:p>
          <a:p>
            <a:r>
              <a:rPr lang="en-US" dirty="0">
                <a:solidFill>
                  <a:schemeClr val="tx2"/>
                </a:solidFill>
              </a:rPr>
              <a:t>November 13, 2025</a:t>
            </a:r>
          </a:p>
          <a:p>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E79571-1D48-9777-5ED6-A459E7E926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B899EE-685D-BCA6-761E-D8DE7E1BF9B5}"/>
              </a:ext>
            </a:extLst>
          </p:cNvPr>
          <p:cNvSpPr>
            <a:spLocks noGrp="1"/>
          </p:cNvSpPr>
          <p:nvPr>
            <p:ph type="title"/>
          </p:nvPr>
        </p:nvSpPr>
        <p:spPr/>
        <p:txBody>
          <a:bodyPr/>
          <a:lstStyle/>
          <a:p>
            <a:r>
              <a:rPr lang="en-US" sz="2400" dirty="0"/>
              <a:t>Background</a:t>
            </a:r>
          </a:p>
        </p:txBody>
      </p:sp>
      <p:sp>
        <p:nvSpPr>
          <p:cNvPr id="3" name="Content Placeholder 2">
            <a:extLst>
              <a:ext uri="{FF2B5EF4-FFF2-40B4-BE49-F238E27FC236}">
                <a16:creationId xmlns:a16="http://schemas.microsoft.com/office/drawing/2014/main" id="{5E375813-F189-0194-DA4A-0702D350DC58}"/>
              </a:ext>
            </a:extLst>
          </p:cNvPr>
          <p:cNvSpPr>
            <a:spLocks noGrp="1"/>
          </p:cNvSpPr>
          <p:nvPr>
            <p:ph idx="1"/>
          </p:nvPr>
        </p:nvSpPr>
        <p:spPr>
          <a:xfrm>
            <a:off x="266700" y="685800"/>
            <a:ext cx="8686800" cy="5791200"/>
          </a:xfrm>
        </p:spPr>
        <p:txBody>
          <a:bodyPr/>
          <a:lstStyle/>
          <a:p>
            <a:pPr marL="0" indent="0">
              <a:buNone/>
            </a:pPr>
            <a:r>
              <a:rPr lang="en-US" sz="1600" dirty="0"/>
              <a:t>There were two questions raised from the last RTCBTF (11/04/2025) meeting related to Example 4.</a:t>
            </a:r>
          </a:p>
          <a:p>
            <a:pPr marL="0" indent="0">
              <a:buNone/>
            </a:pPr>
            <a:endParaRPr lang="en-US" sz="1600" b="1" dirty="0"/>
          </a:p>
          <a:p>
            <a:pPr marL="0" indent="0">
              <a:buNone/>
            </a:pPr>
            <a:r>
              <a:rPr lang="en-US" sz="1600" b="1" dirty="0"/>
              <a:t>Example 4 :</a:t>
            </a:r>
          </a:p>
          <a:p>
            <a:pPr marL="400050" lvl="1" indent="0">
              <a:buNone/>
            </a:pPr>
            <a:r>
              <a:rPr lang="en-US" sz="1600" dirty="0"/>
              <a:t>Setup:</a:t>
            </a:r>
          </a:p>
          <a:p>
            <a:pPr marL="800100" lvl="2" indent="0">
              <a:buNone/>
            </a:pPr>
            <a:r>
              <a:rPr lang="en-US" sz="1600" dirty="0"/>
              <a:t>QSE with 1 ESR </a:t>
            </a:r>
          </a:p>
          <a:p>
            <a:pPr marL="800100" lvl="2" indent="0">
              <a:buNone/>
            </a:pPr>
            <a:r>
              <a:rPr lang="en-US" sz="1600" dirty="0"/>
              <a:t>ESR is +/- 100 MW, 100 MWh storage capacity</a:t>
            </a:r>
          </a:p>
          <a:p>
            <a:pPr marL="800100" lvl="2" indent="0">
              <a:buNone/>
            </a:pPr>
            <a:r>
              <a:rPr lang="en-US" sz="1600" dirty="0"/>
              <a:t>ESR COP has HBSOC = 100 MWh for the hour of interest and HBSOC is = 0 MWh for next hour</a:t>
            </a:r>
          </a:p>
          <a:p>
            <a:pPr marL="800100" lvl="2" indent="0">
              <a:buNone/>
            </a:pPr>
            <a:r>
              <a:rPr lang="en-US" sz="1600" dirty="0"/>
              <a:t>QSE has a 100 MW ECRS position for the hour of interest, ECRS Deployment factor = 0. </a:t>
            </a:r>
          </a:p>
          <a:p>
            <a:pPr marL="0" indent="0">
              <a:buNone/>
            </a:pPr>
            <a:r>
              <a:rPr lang="en-US" sz="1800" dirty="0"/>
              <a:t> </a:t>
            </a:r>
          </a:p>
          <a:p>
            <a:pPr marL="400050" lvl="1" indent="0">
              <a:buNone/>
            </a:pPr>
            <a:r>
              <a:rPr lang="en-US" sz="1600" dirty="0"/>
              <a:t>RUC Cap Short Calculation Result:</a:t>
            </a:r>
          </a:p>
          <a:p>
            <a:pPr marL="800100" lvl="2" indent="0">
              <a:buNone/>
            </a:pPr>
            <a:r>
              <a:rPr lang="en-US" sz="1600" dirty="0"/>
              <a:t>QSE short on 100 MW of ECRS for the hour of interest. </a:t>
            </a:r>
          </a:p>
          <a:p>
            <a:pPr marL="800100" lvl="2" indent="0">
              <a:buNone/>
            </a:pPr>
            <a:r>
              <a:rPr lang="en-US" sz="1600" dirty="0"/>
              <a:t>It also showed that the ESR was discharging 100 MW in the same hour to satisfy the energy drain specified by the HBSOC difference across the start and end of the hour of interest (100-0 = 100 MWh).</a:t>
            </a:r>
          </a:p>
          <a:p>
            <a:pPr marL="0" indent="0">
              <a:buNone/>
            </a:pPr>
            <a:endParaRPr lang="en-US" sz="1600" dirty="0"/>
          </a:p>
          <a:p>
            <a:pPr marL="0" indent="0">
              <a:buNone/>
            </a:pPr>
            <a:endParaRPr lang="en-US" sz="1600" dirty="0"/>
          </a:p>
        </p:txBody>
      </p:sp>
      <p:sp>
        <p:nvSpPr>
          <p:cNvPr id="4" name="Footer Placeholder 3">
            <a:extLst>
              <a:ext uri="{FF2B5EF4-FFF2-40B4-BE49-F238E27FC236}">
                <a16:creationId xmlns:a16="http://schemas.microsoft.com/office/drawing/2014/main" id="{F0681AEA-0A85-C17A-CCCC-F6ADBFFA2152}"/>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B3CF82B0-1477-BBC6-77AB-C61E9D8A41EA}"/>
              </a:ext>
            </a:extLst>
          </p:cNvPr>
          <p:cNvSpPr>
            <a:spLocks noGrp="1"/>
          </p:cNvSpPr>
          <p:nvPr>
            <p:ph type="sldNum" sz="quarter" idx="4"/>
          </p:nvPr>
        </p:nvSpPr>
        <p:spPr/>
        <p:txBody>
          <a:bodyPr/>
          <a:lstStyle/>
          <a:p>
            <a:fld id="{1D93BD3E-1E9A-4970-A6F7-E7AC52762E0C}" type="slidenum">
              <a:rPr lang="en-US" smtClean="0"/>
              <a:pPr/>
              <a:t>2</a:t>
            </a:fld>
            <a:endParaRPr lang="en-US" dirty="0"/>
          </a:p>
        </p:txBody>
      </p:sp>
    </p:spTree>
    <p:extLst>
      <p:ext uri="{BB962C8B-B14F-4D97-AF65-F5344CB8AC3E}">
        <p14:creationId xmlns:p14="http://schemas.microsoft.com/office/powerpoint/2010/main" val="5560762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51263E-77D8-425D-AEF3-5CDF6CE3F838}"/>
              </a:ext>
            </a:extLst>
          </p:cNvPr>
          <p:cNvSpPr>
            <a:spLocks noGrp="1"/>
          </p:cNvSpPr>
          <p:nvPr>
            <p:ph type="title"/>
          </p:nvPr>
        </p:nvSpPr>
        <p:spPr/>
        <p:txBody>
          <a:bodyPr/>
          <a:lstStyle/>
          <a:p>
            <a:r>
              <a:rPr lang="en-US" sz="2400" dirty="0"/>
              <a:t>Responses to two questions from November </a:t>
            </a:r>
          </a:p>
        </p:txBody>
      </p:sp>
      <p:sp>
        <p:nvSpPr>
          <p:cNvPr id="3" name="Content Placeholder 2">
            <a:extLst>
              <a:ext uri="{FF2B5EF4-FFF2-40B4-BE49-F238E27FC236}">
                <a16:creationId xmlns:a16="http://schemas.microsoft.com/office/drawing/2014/main" id="{5B1FD249-FC30-4C99-921A-16F9590299EA}"/>
              </a:ext>
            </a:extLst>
          </p:cNvPr>
          <p:cNvSpPr>
            <a:spLocks noGrp="1"/>
          </p:cNvSpPr>
          <p:nvPr>
            <p:ph idx="1"/>
          </p:nvPr>
        </p:nvSpPr>
        <p:spPr>
          <a:xfrm>
            <a:off x="266700" y="243682"/>
            <a:ext cx="8686800" cy="6233318"/>
          </a:xfrm>
        </p:spPr>
        <p:txBody>
          <a:bodyPr/>
          <a:lstStyle/>
          <a:p>
            <a:pPr marL="0" indent="0">
              <a:buNone/>
            </a:pPr>
            <a:endParaRPr lang="en-US" sz="1600" dirty="0"/>
          </a:p>
          <a:p>
            <a:pPr marL="0" indent="0">
              <a:buNone/>
            </a:pPr>
            <a:endParaRPr lang="en-US" sz="1600" dirty="0"/>
          </a:p>
          <a:p>
            <a:pPr marL="0" indent="0">
              <a:buNone/>
            </a:pPr>
            <a:r>
              <a:rPr lang="en-US" sz="1600" dirty="0"/>
              <a:t>Question 1: In Example 4, should the discharging MW for an ESR be used to cover shortages in other Ancillary Service Positions?</a:t>
            </a:r>
          </a:p>
          <a:p>
            <a:pPr marL="0" indent="0">
              <a:buNone/>
            </a:pPr>
            <a:endParaRPr lang="en-US" sz="1600" dirty="0"/>
          </a:p>
          <a:p>
            <a:pPr marL="0" indent="0">
              <a:buNone/>
            </a:pPr>
            <a:r>
              <a:rPr lang="en-US" sz="1600" dirty="0"/>
              <a:t>Response 1: As ERCOT said on 11/4/2025, it should not be used.</a:t>
            </a:r>
          </a:p>
          <a:p>
            <a:pPr>
              <a:buFont typeface="+mj-lt"/>
              <a:buAutoNum type="arabicPeriod"/>
            </a:pPr>
            <a:r>
              <a:rPr lang="en-US" sz="1600" dirty="0"/>
              <a:t>The </a:t>
            </a:r>
            <a:r>
              <a:rPr lang="en-US" sz="1600" b="1" u="sng" dirty="0"/>
              <a:t>MW coverage </a:t>
            </a:r>
            <a:r>
              <a:rPr lang="en-US" sz="1600" dirty="0"/>
              <a:t>of energy and AS by ESRs is calculated </a:t>
            </a:r>
            <a:r>
              <a:rPr lang="en-US" sz="1600" b="1" u="sng" dirty="0"/>
              <a:t>after accounting for energy</a:t>
            </a:r>
            <a:r>
              <a:rPr lang="en-US" sz="1600" dirty="0"/>
              <a:t>. </a:t>
            </a:r>
          </a:p>
          <a:p>
            <a:pPr marL="800100" lvl="2" indent="0">
              <a:buNone/>
            </a:pPr>
            <a:endParaRPr lang="en-US" sz="1600" dirty="0"/>
          </a:p>
          <a:p>
            <a:pPr marL="400050" lvl="1" indent="0">
              <a:buNone/>
            </a:pPr>
            <a:r>
              <a:rPr lang="en-US" sz="1600" dirty="0"/>
              <a:t>The RUC Capacity Short Calculation already finds, via optimization, the best outcome for the QSE (minimize any shortage).</a:t>
            </a:r>
          </a:p>
          <a:p>
            <a:pPr marL="400050" lvl="1" indent="0">
              <a:buNone/>
            </a:pPr>
            <a:endParaRPr lang="en-US" sz="1600" dirty="0"/>
          </a:p>
          <a:p>
            <a:pPr marL="400050" lvl="1" indent="0">
              <a:buNone/>
            </a:pPr>
            <a:r>
              <a:rPr lang="en-US" sz="1600" dirty="0"/>
              <a:t>After the optimization results, subsequently mixing and matching of coverage across energy and other AS products is not correct. </a:t>
            </a:r>
          </a:p>
          <a:p>
            <a:pPr marL="685800" lvl="1"/>
            <a:r>
              <a:rPr lang="en-US" sz="1600" dirty="0"/>
              <a:t>This would be equivalent to giving the Resource credit for the same MW twice, which is not desirable or allowed for other Resource types.</a:t>
            </a:r>
          </a:p>
          <a:p>
            <a:pPr marL="400050" lvl="1" indent="0">
              <a:buNone/>
            </a:pPr>
            <a:endParaRPr lang="en-US" sz="1600" dirty="0"/>
          </a:p>
          <a:p>
            <a:pPr marL="400050" lvl="1" indent="0">
              <a:buNone/>
            </a:pPr>
            <a:r>
              <a:rPr lang="en-US" sz="1600" dirty="0"/>
              <a:t>To the degree the AS Deployment Factors are zero (like in example 4) for a particular hour and the QSE is intending to use the ESR to cover an AS Position and not cover an energy position, it would be more appropriate to show a flat HBSOC for that one-hour change.</a:t>
            </a:r>
          </a:p>
          <a:p>
            <a:pPr marL="800100" lvl="2" indent="0">
              <a:buNone/>
            </a:pPr>
            <a:endParaRPr lang="en-US" sz="1600" dirty="0"/>
          </a:p>
        </p:txBody>
      </p:sp>
      <p:sp>
        <p:nvSpPr>
          <p:cNvPr id="4" name="Footer Placeholder 3">
            <a:extLst>
              <a:ext uri="{FF2B5EF4-FFF2-40B4-BE49-F238E27FC236}">
                <a16:creationId xmlns:a16="http://schemas.microsoft.com/office/drawing/2014/main" id="{DF864BBE-692E-4D0D-B22F-6D98EB3D4571}"/>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941EE081-238B-4276-9911-7037BDB629B1}"/>
              </a:ext>
            </a:extLst>
          </p:cNvPr>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840142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D84E92-1990-CCA7-A61F-CA7307F82E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B2B36DA-8E6D-32EB-9B45-61AF35DE6BDD}"/>
              </a:ext>
            </a:extLst>
          </p:cNvPr>
          <p:cNvSpPr>
            <a:spLocks noGrp="1"/>
          </p:cNvSpPr>
          <p:nvPr>
            <p:ph type="title"/>
          </p:nvPr>
        </p:nvSpPr>
        <p:spPr/>
        <p:txBody>
          <a:bodyPr/>
          <a:lstStyle/>
          <a:p>
            <a:r>
              <a:rPr lang="en-US" sz="2400" dirty="0"/>
              <a:t>Responses to two questions from November </a:t>
            </a:r>
          </a:p>
        </p:txBody>
      </p:sp>
      <p:sp>
        <p:nvSpPr>
          <p:cNvPr id="3" name="Content Placeholder 2">
            <a:extLst>
              <a:ext uri="{FF2B5EF4-FFF2-40B4-BE49-F238E27FC236}">
                <a16:creationId xmlns:a16="http://schemas.microsoft.com/office/drawing/2014/main" id="{4A0A372F-6768-A9B5-8C61-1F04CFA663FE}"/>
              </a:ext>
            </a:extLst>
          </p:cNvPr>
          <p:cNvSpPr>
            <a:spLocks noGrp="1"/>
          </p:cNvSpPr>
          <p:nvPr>
            <p:ph idx="1"/>
          </p:nvPr>
        </p:nvSpPr>
        <p:spPr>
          <a:xfrm>
            <a:off x="266700" y="685800"/>
            <a:ext cx="8686800" cy="5791200"/>
          </a:xfrm>
        </p:spPr>
        <p:txBody>
          <a:bodyPr/>
          <a:lstStyle/>
          <a:p>
            <a:pPr marL="0" indent="0">
              <a:buNone/>
            </a:pPr>
            <a:endParaRPr lang="en-US" sz="1600" dirty="0"/>
          </a:p>
          <a:p>
            <a:pPr marL="0" indent="0">
              <a:buNone/>
            </a:pPr>
            <a:r>
              <a:rPr lang="en-US" sz="1600" dirty="0"/>
              <a:t>Question 2: Market Participant(s) observed that the RUC Capacity Short Calculation could give an ESR with duration greater than 1-hour, </a:t>
            </a:r>
            <a:r>
              <a:rPr lang="en-US" sz="1600" b="1" u="sng" dirty="0"/>
              <a:t>additional credit</a:t>
            </a:r>
            <a:r>
              <a:rPr lang="en-US" sz="1600" dirty="0"/>
              <a:t> in covering its QSE’s positions for energy and Ancillary Service in comparison to an ESR with a 1-hour duration.  </a:t>
            </a:r>
          </a:p>
          <a:p>
            <a:pPr marL="0" indent="0">
              <a:buNone/>
            </a:pPr>
            <a:endParaRPr lang="en-US" sz="1600" dirty="0">
              <a:highlight>
                <a:srgbClr val="FFFF00"/>
              </a:highlight>
            </a:endParaRPr>
          </a:p>
          <a:p>
            <a:pPr marL="0" indent="0">
              <a:buNone/>
            </a:pPr>
            <a:r>
              <a:rPr lang="en-US" sz="1600" dirty="0"/>
              <a:t>In a scenario that modified Example 4, the Market Participant(s) asked,</a:t>
            </a:r>
            <a:r>
              <a:rPr lang="en-US" sz="1600" dirty="0">
                <a:solidFill>
                  <a:srgbClr val="FF0000"/>
                </a:solidFill>
              </a:rPr>
              <a:t> </a:t>
            </a:r>
            <a:r>
              <a:rPr lang="en-US" sz="1600" dirty="0"/>
              <a:t>with a discharge of 100 MW based on HBSOC profile (draining across the hour), how can a +/- 100 MW ESR provide additional 100 MW of ECRS?</a:t>
            </a:r>
          </a:p>
          <a:p>
            <a:pPr marL="0" indent="0">
              <a:buNone/>
            </a:pPr>
            <a:endParaRPr lang="en-US" sz="1600" dirty="0"/>
          </a:p>
          <a:p>
            <a:pPr marL="0" indent="0">
              <a:buNone/>
            </a:pPr>
            <a:r>
              <a:rPr lang="en-US" sz="1600" dirty="0"/>
              <a:t>Response 2: </a:t>
            </a:r>
            <a:r>
              <a:rPr lang="en-US" sz="1600" b="1" u="sng" dirty="0"/>
              <a:t>After review, ERCOT agrees with Market Participant(s) observation</a:t>
            </a:r>
            <a:r>
              <a:rPr lang="en-US" sz="1600" dirty="0"/>
              <a:t>.</a:t>
            </a:r>
            <a:r>
              <a:rPr lang="en-US" sz="1600" b="1" u="sng" dirty="0"/>
              <a:t> This is a defect which leads to double counting the credit from available MW Capacity</a:t>
            </a:r>
          </a:p>
          <a:p>
            <a:pPr>
              <a:buFont typeface="+mj-lt"/>
              <a:buAutoNum type="arabicPeriod"/>
            </a:pPr>
            <a:r>
              <a:rPr lang="en-US" sz="1600" dirty="0"/>
              <a:t>The specific example is the same as Example 4 with the following two changes:</a:t>
            </a:r>
          </a:p>
          <a:p>
            <a:pPr marL="800100" lvl="1" indent="-342900">
              <a:buFont typeface="+mj-lt"/>
              <a:buAutoNum type="alphaLcParenR"/>
            </a:pPr>
            <a:r>
              <a:rPr lang="en-US" sz="1600" dirty="0"/>
              <a:t>HBSOC for the hour of intere</a:t>
            </a:r>
            <a:r>
              <a:rPr lang="en-US" sz="1600" dirty="0">
                <a:solidFill>
                  <a:schemeClr val="tx1"/>
                </a:solidFill>
              </a:rPr>
              <a:t>s</a:t>
            </a:r>
            <a:r>
              <a:rPr lang="en-US" sz="1600" dirty="0"/>
              <a:t>t = 200 MWh</a:t>
            </a:r>
          </a:p>
          <a:p>
            <a:pPr marL="800100" lvl="1" indent="-342900">
              <a:buFont typeface="+mj-lt"/>
              <a:buAutoNum type="alphaLcParenR"/>
            </a:pPr>
            <a:r>
              <a:rPr lang="en-US" sz="1600" dirty="0"/>
              <a:t>HBSOC for the next hour = 100 MWh</a:t>
            </a:r>
          </a:p>
          <a:p>
            <a:pPr marL="457200" lvl="1" indent="0">
              <a:buNone/>
            </a:pPr>
            <a:endParaRPr lang="en-US" sz="1600" dirty="0"/>
          </a:p>
          <a:p>
            <a:pPr marL="400050" lvl="1" indent="0">
              <a:buNone/>
            </a:pPr>
            <a:r>
              <a:rPr lang="en-US" sz="1600" dirty="0"/>
              <a:t>RUC Cap Short Calculation Result:</a:t>
            </a:r>
          </a:p>
          <a:p>
            <a:pPr marL="685800" lvl="1"/>
            <a:r>
              <a:rPr lang="en-US" sz="1600" dirty="0"/>
              <a:t>QSE is </a:t>
            </a:r>
            <a:r>
              <a:rPr lang="en-US" sz="1600" b="1" u="sng" dirty="0"/>
              <a:t>NOT</a:t>
            </a:r>
            <a:r>
              <a:rPr lang="en-US" sz="1600" dirty="0"/>
              <a:t> short for the hour of interest. QSE covers its entire ECRS position of 100 MW</a:t>
            </a:r>
          </a:p>
          <a:p>
            <a:pPr marL="685800" lvl="1"/>
            <a:r>
              <a:rPr lang="en-US" sz="1600" dirty="0"/>
              <a:t>It also showed that the ESR was discharging 100 MW in the same hour to satisfy the energy drain specified by the HBSOC difference across the start and end of the hour of interest (200-100 =100 MWh).</a:t>
            </a:r>
          </a:p>
          <a:p>
            <a:pPr marL="457200" lvl="1" indent="0">
              <a:buNone/>
            </a:pPr>
            <a:endParaRPr lang="en-US" sz="1600" dirty="0"/>
          </a:p>
        </p:txBody>
      </p:sp>
      <p:sp>
        <p:nvSpPr>
          <p:cNvPr id="4" name="Footer Placeholder 3">
            <a:extLst>
              <a:ext uri="{FF2B5EF4-FFF2-40B4-BE49-F238E27FC236}">
                <a16:creationId xmlns:a16="http://schemas.microsoft.com/office/drawing/2014/main" id="{F05B0623-0EC8-EF8B-6119-E01A95DF9FE1}"/>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D520BC9D-C34B-7DC5-580C-58C524936669}"/>
              </a:ext>
            </a:extLst>
          </p:cNvPr>
          <p:cNvSpPr>
            <a:spLocks noGrp="1"/>
          </p:cNvSpPr>
          <p:nvPr>
            <p:ph type="sldNum" sz="quarter" idx="4"/>
          </p:nvPr>
        </p:nvSpPr>
        <p:spPr/>
        <p:txBody>
          <a:bodyPr/>
          <a:lstStyle/>
          <a:p>
            <a:fld id="{1D93BD3E-1E9A-4970-A6F7-E7AC52762E0C}" type="slidenum">
              <a:rPr lang="en-US" smtClean="0"/>
              <a:pPr/>
              <a:t>4</a:t>
            </a:fld>
            <a:endParaRPr lang="en-US" dirty="0"/>
          </a:p>
        </p:txBody>
      </p:sp>
    </p:spTree>
    <p:extLst>
      <p:ext uri="{BB962C8B-B14F-4D97-AF65-F5344CB8AC3E}">
        <p14:creationId xmlns:p14="http://schemas.microsoft.com/office/powerpoint/2010/main" val="41464312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D4744F-C9FE-709C-0A0B-8CEF63EFE9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BCBD8B-2C51-907E-E515-FD775105784F}"/>
              </a:ext>
            </a:extLst>
          </p:cNvPr>
          <p:cNvSpPr>
            <a:spLocks noGrp="1"/>
          </p:cNvSpPr>
          <p:nvPr>
            <p:ph type="title"/>
          </p:nvPr>
        </p:nvSpPr>
        <p:spPr/>
        <p:txBody>
          <a:bodyPr/>
          <a:lstStyle/>
          <a:p>
            <a:r>
              <a:rPr lang="en-US" sz="2400" dirty="0"/>
              <a:t>Responses to Question 2 – Cont’d</a:t>
            </a:r>
          </a:p>
        </p:txBody>
      </p:sp>
      <p:sp>
        <p:nvSpPr>
          <p:cNvPr id="3" name="Content Placeholder 2">
            <a:extLst>
              <a:ext uri="{FF2B5EF4-FFF2-40B4-BE49-F238E27FC236}">
                <a16:creationId xmlns:a16="http://schemas.microsoft.com/office/drawing/2014/main" id="{E408BCCA-9A56-EACD-A3B7-D2B94A51E557}"/>
              </a:ext>
            </a:extLst>
          </p:cNvPr>
          <p:cNvSpPr>
            <a:spLocks noGrp="1"/>
          </p:cNvSpPr>
          <p:nvPr>
            <p:ph idx="1"/>
          </p:nvPr>
        </p:nvSpPr>
        <p:spPr>
          <a:xfrm>
            <a:off x="266700" y="685800"/>
            <a:ext cx="8686800" cy="5791200"/>
          </a:xfrm>
        </p:spPr>
        <p:txBody>
          <a:bodyPr/>
          <a:lstStyle/>
          <a:p>
            <a:pPr marL="0" indent="0">
              <a:buNone/>
            </a:pPr>
            <a:endParaRPr lang="en-US" sz="1600" dirty="0"/>
          </a:p>
          <a:p>
            <a:pPr marL="0" indent="0">
              <a:buNone/>
            </a:pPr>
            <a:r>
              <a:rPr lang="en-US" sz="1800" dirty="0">
                <a:hlinkClick r:id="rId2"/>
              </a:rPr>
              <a:t>RUC Capacity Short Calculation Whitepaper </a:t>
            </a:r>
            <a:r>
              <a:rPr lang="en-US" sz="1800" dirty="0"/>
              <a:t>posted to RTC+BTF meeting on </a:t>
            </a:r>
            <a:r>
              <a:rPr lang="en-US" sz="1800" dirty="0">
                <a:hlinkClick r:id="rId3"/>
              </a:rPr>
              <a:t>February 24, 2024</a:t>
            </a:r>
            <a:endParaRPr lang="en-US" sz="1800" dirty="0"/>
          </a:p>
          <a:p>
            <a:pPr marL="0" indent="0">
              <a:buNone/>
            </a:pPr>
            <a:endParaRPr lang="en-US" sz="1800" dirty="0"/>
          </a:p>
          <a:p>
            <a:pPr>
              <a:buFont typeface="+mj-lt"/>
              <a:buAutoNum type="arabicPeriod"/>
            </a:pPr>
            <a:r>
              <a:rPr lang="en-US" sz="1800" dirty="0"/>
              <a:t>The RUC Capacity Short Calculation is designed to rely on the billing determinant RUCOSFSNAP calculation to prevent double counting of Resource MW capacity usage. Relying on this logic does not work for ESR with duration greater than 1 hour. </a:t>
            </a:r>
          </a:p>
          <a:p>
            <a:pPr lvl="1"/>
            <a:r>
              <a:rPr lang="en-US" sz="1600" dirty="0"/>
              <a:t>Relying on RUCOSFSNAP to prevent double counting of MW capacity led to the ESR constraints in the RUC Capacity Short Calculation being less restrictive than what is used in the RUC engine.</a:t>
            </a:r>
          </a:p>
          <a:p>
            <a:pPr lvl="1"/>
            <a:endParaRPr lang="en-US" sz="1600" dirty="0"/>
          </a:p>
          <a:p>
            <a:pPr>
              <a:buFont typeface="+mj-lt"/>
              <a:buAutoNum type="arabicPeriod"/>
            </a:pPr>
            <a:r>
              <a:rPr lang="en-US" sz="1800" dirty="0"/>
              <a:t>The result of using a less restrictive ESR constraint in the RUC Capacity Short Calculation than what is used in RUC, is that an ESR with a duration greater than 1 hour is not evaluated as “tightly” as an ESR with a duration of 1 hour or less.</a:t>
            </a:r>
            <a:endParaRPr lang="en-US" sz="1800" dirty="0">
              <a:highlight>
                <a:srgbClr val="FFFF00"/>
              </a:highlight>
            </a:endParaRPr>
          </a:p>
        </p:txBody>
      </p:sp>
      <p:sp>
        <p:nvSpPr>
          <p:cNvPr id="4" name="Footer Placeholder 3">
            <a:extLst>
              <a:ext uri="{FF2B5EF4-FFF2-40B4-BE49-F238E27FC236}">
                <a16:creationId xmlns:a16="http://schemas.microsoft.com/office/drawing/2014/main" id="{11B54804-876E-ACE3-A0F0-C3C1F8C05663}"/>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5ABDA088-D3EB-94B6-5266-4A80422EB0F7}"/>
              </a:ext>
            </a:extLst>
          </p:cNvPr>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416496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45DED-CAD1-E08C-5088-4B5A67451B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E25073-FC7F-9142-4966-EF6B5635915E}"/>
              </a:ext>
            </a:extLst>
          </p:cNvPr>
          <p:cNvSpPr>
            <a:spLocks noGrp="1"/>
          </p:cNvSpPr>
          <p:nvPr>
            <p:ph type="title"/>
          </p:nvPr>
        </p:nvSpPr>
        <p:spPr/>
        <p:txBody>
          <a:bodyPr/>
          <a:lstStyle/>
          <a:p>
            <a:r>
              <a:rPr lang="en-US" sz="2400" dirty="0"/>
              <a:t>Responses to Question 2 – Cont’d</a:t>
            </a:r>
          </a:p>
        </p:txBody>
      </p:sp>
      <p:sp>
        <p:nvSpPr>
          <p:cNvPr id="3" name="Content Placeholder 2">
            <a:extLst>
              <a:ext uri="{FF2B5EF4-FFF2-40B4-BE49-F238E27FC236}">
                <a16:creationId xmlns:a16="http://schemas.microsoft.com/office/drawing/2014/main" id="{8AFF1695-D65A-3CCF-9234-FB080A565113}"/>
              </a:ext>
            </a:extLst>
          </p:cNvPr>
          <p:cNvSpPr>
            <a:spLocks noGrp="1"/>
          </p:cNvSpPr>
          <p:nvPr>
            <p:ph idx="1"/>
          </p:nvPr>
        </p:nvSpPr>
        <p:spPr>
          <a:xfrm>
            <a:off x="266700" y="685800"/>
            <a:ext cx="8686800" cy="5791200"/>
          </a:xfrm>
        </p:spPr>
        <p:txBody>
          <a:bodyPr/>
          <a:lstStyle/>
          <a:p>
            <a:pPr marL="0" indent="0">
              <a:buNone/>
            </a:pPr>
            <a:endParaRPr lang="en-US" sz="1600" b="1" dirty="0"/>
          </a:p>
          <a:p>
            <a:pPr marL="0" indent="0">
              <a:buNone/>
            </a:pPr>
            <a:r>
              <a:rPr lang="en-US" sz="1600" b="1" dirty="0"/>
              <a:t>Next Steps</a:t>
            </a:r>
          </a:p>
          <a:p>
            <a:pPr marL="0" indent="0">
              <a:buNone/>
            </a:pPr>
            <a:endParaRPr lang="en-US" sz="1600" dirty="0"/>
          </a:p>
          <a:p>
            <a:pPr lvl="0">
              <a:buFont typeface="+mj-lt"/>
              <a:buAutoNum type="arabicPeriod"/>
            </a:pPr>
            <a:r>
              <a:rPr lang="en-US" sz="1800" dirty="0"/>
              <a:t>Fix this gap in requirements, that can go into production environment after RTC+B Go-Live</a:t>
            </a:r>
          </a:p>
          <a:p>
            <a:pPr lvl="1"/>
            <a:r>
              <a:rPr lang="en-US" sz="1600" dirty="0"/>
              <a:t>Changes to ESR Resource level constraints in the RUC Capacity Short Calculation to align with the constraints in RUC engine. </a:t>
            </a:r>
            <a:endParaRPr lang="en-US" dirty="0">
              <a:solidFill>
                <a:srgbClr val="FF0000"/>
              </a:solidFill>
            </a:endParaRPr>
          </a:p>
        </p:txBody>
      </p:sp>
      <p:sp>
        <p:nvSpPr>
          <p:cNvPr id="4" name="Footer Placeholder 3">
            <a:extLst>
              <a:ext uri="{FF2B5EF4-FFF2-40B4-BE49-F238E27FC236}">
                <a16:creationId xmlns:a16="http://schemas.microsoft.com/office/drawing/2014/main" id="{BBAB00C9-2A22-A1D0-6F6A-69A2172A0DA4}"/>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BCFC4679-976E-954B-9D2A-E946CD58BDC9}"/>
              </a:ext>
            </a:extLst>
          </p:cNvPr>
          <p:cNvSpPr>
            <a:spLocks noGrp="1"/>
          </p:cNvSpPr>
          <p:nvPr>
            <p:ph type="sldNum" sz="quarter" idx="4"/>
          </p:nvPr>
        </p:nvSpPr>
        <p:spPr/>
        <p:txBody>
          <a:bodyPr/>
          <a:lstStyle/>
          <a:p>
            <a:fld id="{1D93BD3E-1E9A-4970-A6F7-E7AC52762E0C}" type="slidenum">
              <a:rPr lang="en-US" smtClean="0"/>
              <a:pPr/>
              <a:t>6</a:t>
            </a:fld>
            <a:endParaRPr lang="en-US" dirty="0"/>
          </a:p>
        </p:txBody>
      </p:sp>
    </p:spTree>
    <p:extLst>
      <p:ext uri="{BB962C8B-B14F-4D97-AF65-F5344CB8AC3E}">
        <p14:creationId xmlns:p14="http://schemas.microsoft.com/office/powerpoint/2010/main" val="3966563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61B89-4DF3-50FE-65AE-1382C1E406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070C30-7A9A-D3A7-6270-37BD9FAD3DB4}"/>
              </a:ext>
            </a:extLst>
          </p:cNvPr>
          <p:cNvSpPr>
            <a:spLocks noGrp="1"/>
          </p:cNvSpPr>
          <p:nvPr>
            <p:ph type="title"/>
          </p:nvPr>
        </p:nvSpPr>
        <p:spPr/>
        <p:txBody>
          <a:bodyPr/>
          <a:lstStyle/>
          <a:p>
            <a:r>
              <a:rPr lang="en-US" sz="2400" dirty="0"/>
              <a:t>Responses to Question 2 – Cont’d</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657E27FA-01A4-D691-5C65-8E3F132A26F6}"/>
                  </a:ext>
                </a:extLst>
              </p:cNvPr>
              <p:cNvSpPr>
                <a:spLocks noGrp="1"/>
              </p:cNvSpPr>
              <p:nvPr>
                <p:ph idx="1"/>
              </p:nvPr>
            </p:nvSpPr>
            <p:spPr>
              <a:xfrm>
                <a:off x="266700" y="685800"/>
                <a:ext cx="8686800" cy="5791200"/>
              </a:xfrm>
            </p:spPr>
            <p:txBody>
              <a:bodyPr/>
              <a:lstStyle/>
              <a:p>
                <a:pPr marL="0" indent="0">
                  <a:buNone/>
                </a:pPr>
                <a:r>
                  <a:rPr lang="en-US" sz="1600" b="1" u="sng" dirty="0"/>
                  <a:t>Changes: (refer to RUC Capacity Short Whitepaper for explanation of the terms)</a:t>
                </a:r>
              </a:p>
              <a:p>
                <a:pPr marL="0" indent="0">
                  <a:buNone/>
                </a:pPr>
                <a:endParaRPr lang="en-US" sz="1600" dirty="0"/>
              </a:p>
              <a:p>
                <a:pPr marL="0" indent="0">
                  <a:buNone/>
                </a:pPr>
                <a:r>
                  <a:rPr lang="en-US" sz="1600" dirty="0"/>
                  <a:t>Current HSL constraint:   </a:t>
                </a:r>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𝐻𝑆𝐿</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𝑀𝑊</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≥0</m:t>
                    </m:r>
                  </m:oMath>
                </a14:m>
                <a:endParaRPr lang="en-US" sz="1400" dirty="0"/>
              </a:p>
              <a:p>
                <a:pPr marL="0" indent="0">
                  <a:buNone/>
                </a:pPr>
                <a:r>
                  <a:rPr lang="en-US" sz="1600" dirty="0"/>
                  <a:t> </a:t>
                </a:r>
              </a:p>
              <a:p>
                <a:pPr marL="0" indent="0">
                  <a:buNone/>
                </a:pPr>
                <a:r>
                  <a:rPr lang="en-US" sz="1600" dirty="0"/>
                  <a:t>Current LSL constraint:  </a:t>
                </a:r>
                <a14:m>
                  <m:oMath xmlns:m="http://schemas.openxmlformats.org/officeDocument/2006/math">
                    <m:r>
                      <a:rPr lang="en-US" sz="1400" b="0" i="0" smtClean="0">
                        <a:latin typeface="Cambria Math" panose="02040503050406030204" pitchFamily="18" charset="0"/>
                      </a:rPr>
                      <m:t>  </m:t>
                    </m:r>
                    <m:sSub>
                      <m:sSubPr>
                        <m:ctrlPr>
                          <a:rPr lang="en-US" sz="1400" i="1">
                            <a:latin typeface="Cambria Math" panose="02040503050406030204" pitchFamily="18" charset="0"/>
                          </a:rPr>
                        </m:ctrlPr>
                      </m:sSubPr>
                      <m:e>
                        <m:r>
                          <a:rPr lang="en-US" sz="1400" i="1">
                            <a:latin typeface="Cambria Math" panose="02040503050406030204" pitchFamily="18" charset="0"/>
                          </a:rPr>
                          <m:t>𝑀𝑊</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𝐿𝑆𝐿</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≥0</m:t>
                    </m:r>
                  </m:oMath>
                </a14:m>
                <a:endParaRPr lang="en-US" sz="1400" dirty="0"/>
              </a:p>
              <a:p>
                <a:pPr marL="0" indent="0">
                  <a:buNone/>
                </a:pPr>
                <a:r>
                  <a:rPr lang="en-US" sz="1600" dirty="0"/>
                  <a:t>  </a:t>
                </a:r>
              </a:p>
              <a:p>
                <a:pPr marL="0" indent="0">
                  <a:buNone/>
                </a:pPr>
                <a:r>
                  <a:rPr lang="en-US" sz="1600" dirty="0"/>
                  <a:t>Modified HSL constraint:   </a:t>
                </a:r>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𝐻𝑆𝐿</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𝑀𝑊</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m:t>
                    </m:r>
                  </m:oMath>
                </a14:m>
                <a:endParaRPr lang="en-US" sz="1400" dirty="0"/>
              </a:p>
              <a:p>
                <a:pPr marL="0" indent="0">
                  <a:buNone/>
                </a:pPr>
                <a:r>
                  <a:rPr lang="en-US" sz="1400" i="1" dirty="0"/>
                  <a:t> </a:t>
                </a:r>
                <a:endParaRPr lang="en-US" sz="1400" dirty="0"/>
              </a:p>
              <a:p>
                <a:pPr marL="0" indent="0">
                  <a:buNone/>
                </a:pPr>
                <a14:m>
                  <m:oMathPara xmlns:m="http://schemas.openxmlformats.org/officeDocument/2006/math">
                    <m:oMathParaPr>
                      <m:jc m:val="centerGroup"/>
                    </m:oMathParaPr>
                    <m:oMath xmlns:m="http://schemas.openxmlformats.org/officeDocument/2006/math">
                      <m:d>
                        <m:dPr>
                          <m:ctrlPr>
                            <a:rPr lang="en-US" sz="1400" i="1">
                              <a:highlight>
                                <a:srgbClr val="FFFF00"/>
                              </a:highlight>
                              <a:latin typeface="Cambria Math" panose="02040503050406030204" pitchFamily="18" charset="0"/>
                            </a:rPr>
                          </m:ctrlPr>
                        </m:dPr>
                        <m:e>
                          <m:eqArr>
                            <m:eqArrPr>
                              <m:ctrlPr>
                                <a:rPr lang="en-US" sz="1400" i="1">
                                  <a:highlight>
                                    <a:srgbClr val="FFFF00"/>
                                  </a:highlight>
                                  <a:latin typeface="Cambria Math" panose="02040503050406030204" pitchFamily="18" charset="0"/>
                                </a:rPr>
                              </m:ctrlPr>
                            </m:eqArrPr>
                            <m:e>
                              <m:sSub>
                                <m:sSubPr>
                                  <m:ctrlPr>
                                    <a:rPr lang="en-US" sz="1400" i="1">
                                      <a:highlight>
                                        <a:srgbClr val="FFFF00"/>
                                      </a:highlight>
                                      <a:latin typeface="Cambria Math" panose="02040503050406030204" pitchFamily="18" charset="0"/>
                                    </a:rPr>
                                  </m:ctrlPr>
                                </m:sSubPr>
                                <m:e>
                                  <m:r>
                                    <a:rPr lang="en-US" sz="1400" i="1">
                                      <a:highlight>
                                        <a:srgbClr val="FFFF00"/>
                                      </a:highlight>
                                      <a:latin typeface="Cambria Math" panose="02040503050406030204" pitchFamily="18" charset="0"/>
                                    </a:rPr>
                                    <m:t>𝐴𝑆𝑀𝑊𝐶𝐴𝑃𝑈𝑆𝑁𝐴𝑃</m:t>
                                  </m:r>
                                </m:e>
                                <m:sub>
                                  <m:r>
                                    <a:rPr lang="en-US" sz="1400" i="1">
                                      <a:highlight>
                                        <a:srgbClr val="FFFF00"/>
                                      </a:highlight>
                                      <a:latin typeface="Cambria Math" panose="02040503050406030204" pitchFamily="18" charset="0"/>
                                    </a:rPr>
                                    <m:t>𝑟𝑢𝑐</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𝑞</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h</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𝑅𝑈</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𝑟𝑡𝑦𝑝𝑒</m:t>
                                  </m:r>
                                </m:sub>
                              </m:sSub>
                              <m:r>
                                <a:rPr lang="en-US" sz="1400" i="1">
                                  <a:highlight>
                                    <a:srgbClr val="FFFF00"/>
                                  </a:highlight>
                                  <a:latin typeface="Cambria Math" panose="02040503050406030204" pitchFamily="18" charset="0"/>
                                </a:rPr>
                                <m:t>+</m:t>
                              </m:r>
                              <m:sSub>
                                <m:sSubPr>
                                  <m:ctrlPr>
                                    <a:rPr lang="en-US" sz="1400" i="1">
                                      <a:highlight>
                                        <a:srgbClr val="FFFF00"/>
                                      </a:highlight>
                                      <a:latin typeface="Cambria Math" panose="02040503050406030204" pitchFamily="18" charset="0"/>
                                    </a:rPr>
                                  </m:ctrlPr>
                                </m:sSubPr>
                                <m:e>
                                  <m:r>
                                    <a:rPr lang="en-US" sz="1400" i="1">
                                      <a:highlight>
                                        <a:srgbClr val="FFFF00"/>
                                      </a:highlight>
                                      <a:latin typeface="Cambria Math" panose="02040503050406030204" pitchFamily="18" charset="0"/>
                                    </a:rPr>
                                    <m:t>𝐴𝑆𝑀𝑊𝐶𝐴𝑃𝑈𝑆𝑁𝐴𝑃</m:t>
                                  </m:r>
                                </m:e>
                                <m:sub>
                                  <m:r>
                                    <a:rPr lang="en-US" sz="1400" i="1">
                                      <a:highlight>
                                        <a:srgbClr val="FFFF00"/>
                                      </a:highlight>
                                      <a:latin typeface="Cambria Math" panose="02040503050406030204" pitchFamily="18" charset="0"/>
                                    </a:rPr>
                                    <m:t>𝑟𝑢𝑐</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𝑞</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h</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𝑃𝐹𝑅</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𝑟𝑡𝑦𝑝𝑒</m:t>
                                  </m:r>
                                </m:sub>
                              </m:sSub>
                            </m:e>
                            <m:e>
                              <m:r>
                                <a:rPr lang="en-US" sz="1400" i="1">
                                  <a:highlight>
                                    <a:srgbClr val="FFFF00"/>
                                  </a:highlight>
                                  <a:latin typeface="Cambria Math" panose="02040503050406030204" pitchFamily="18" charset="0"/>
                                </a:rPr>
                                <m:t>+</m:t>
                              </m:r>
                              <m:sSub>
                                <m:sSubPr>
                                  <m:ctrlPr>
                                    <a:rPr lang="en-US" sz="1400" i="1">
                                      <a:highlight>
                                        <a:srgbClr val="FFFF00"/>
                                      </a:highlight>
                                      <a:latin typeface="Cambria Math" panose="02040503050406030204" pitchFamily="18" charset="0"/>
                                    </a:rPr>
                                  </m:ctrlPr>
                                </m:sSubPr>
                                <m:e>
                                  <m:r>
                                    <a:rPr lang="en-US" sz="1400" i="1">
                                      <a:highlight>
                                        <a:srgbClr val="FFFF00"/>
                                      </a:highlight>
                                      <a:latin typeface="Cambria Math" panose="02040503050406030204" pitchFamily="18" charset="0"/>
                                    </a:rPr>
                                    <m:t>𝐴𝑆𝑀𝑊𝐶𝐴𝑃𝑈𝑆𝑁𝐴𝑃</m:t>
                                  </m:r>
                                </m:e>
                                <m:sub>
                                  <m:r>
                                    <a:rPr lang="en-US" sz="1400" i="1">
                                      <a:highlight>
                                        <a:srgbClr val="FFFF00"/>
                                      </a:highlight>
                                      <a:latin typeface="Cambria Math" panose="02040503050406030204" pitchFamily="18" charset="0"/>
                                    </a:rPr>
                                    <m:t>𝑟𝑢𝑐</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𝑞</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h</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𝐹𝐹𝑅</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𝑟𝑡𝑦𝑝𝑒</m:t>
                                  </m:r>
                                </m:sub>
                              </m:sSub>
                              <m:r>
                                <a:rPr lang="en-US" sz="1400" i="1">
                                  <a:highlight>
                                    <a:srgbClr val="FFFF00"/>
                                  </a:highlight>
                                  <a:latin typeface="Cambria Math" panose="02040503050406030204" pitchFamily="18" charset="0"/>
                                </a:rPr>
                                <m:t>+</m:t>
                              </m:r>
                              <m:sSub>
                                <m:sSubPr>
                                  <m:ctrlPr>
                                    <a:rPr lang="en-US" sz="1400" i="1">
                                      <a:highlight>
                                        <a:srgbClr val="FFFF00"/>
                                      </a:highlight>
                                      <a:latin typeface="Cambria Math" panose="02040503050406030204" pitchFamily="18" charset="0"/>
                                    </a:rPr>
                                  </m:ctrlPr>
                                </m:sSubPr>
                                <m:e>
                                  <m:r>
                                    <a:rPr lang="en-US" sz="1400" i="1">
                                      <a:highlight>
                                        <a:srgbClr val="FFFF00"/>
                                      </a:highlight>
                                      <a:latin typeface="Cambria Math" panose="02040503050406030204" pitchFamily="18" charset="0"/>
                                    </a:rPr>
                                    <m:t>𝐴𝑆𝑀𝑊𝐶𝐴𝑃𝑈𝑆𝑁𝐴𝑃</m:t>
                                  </m:r>
                                </m:e>
                                <m:sub>
                                  <m:r>
                                    <a:rPr lang="en-US" sz="1400" i="1">
                                      <a:highlight>
                                        <a:srgbClr val="FFFF00"/>
                                      </a:highlight>
                                      <a:latin typeface="Cambria Math" panose="02040503050406030204" pitchFamily="18" charset="0"/>
                                    </a:rPr>
                                    <m:t>𝑟𝑢𝑐</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𝑞</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h</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𝐸𝐶𝑅𝑆𝐷</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𝑟𝑡𝑦𝑝𝑒</m:t>
                                  </m:r>
                                </m:sub>
                              </m:sSub>
                            </m:e>
                            <m:e>
                              <m:r>
                                <a:rPr lang="en-US" sz="1400" i="1">
                                  <a:highlight>
                                    <a:srgbClr val="FFFF00"/>
                                  </a:highlight>
                                  <a:latin typeface="Cambria Math" panose="02040503050406030204" pitchFamily="18" charset="0"/>
                                </a:rPr>
                                <m:t>+</m:t>
                              </m:r>
                              <m:sSub>
                                <m:sSubPr>
                                  <m:ctrlPr>
                                    <a:rPr lang="en-US" sz="1400" i="1">
                                      <a:highlight>
                                        <a:srgbClr val="FFFF00"/>
                                      </a:highlight>
                                      <a:latin typeface="Cambria Math" panose="02040503050406030204" pitchFamily="18" charset="0"/>
                                    </a:rPr>
                                  </m:ctrlPr>
                                </m:sSubPr>
                                <m:e>
                                  <m:r>
                                    <a:rPr lang="en-US" sz="1400" i="1">
                                      <a:highlight>
                                        <a:srgbClr val="FFFF00"/>
                                      </a:highlight>
                                      <a:latin typeface="Cambria Math" panose="02040503050406030204" pitchFamily="18" charset="0"/>
                                    </a:rPr>
                                    <m:t>𝐴𝑆𝑀𝑊𝐶𝐴𝑃𝑈𝑆𝑁𝐴𝑃</m:t>
                                  </m:r>
                                </m:e>
                                <m:sub>
                                  <m:r>
                                    <a:rPr lang="en-US" sz="1400" i="1">
                                      <a:highlight>
                                        <a:srgbClr val="FFFF00"/>
                                      </a:highlight>
                                      <a:latin typeface="Cambria Math" panose="02040503050406030204" pitchFamily="18" charset="0"/>
                                    </a:rPr>
                                    <m:t>𝑟𝑢𝑐</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𝑞</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h</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𝑁𝑆𝑃𝐼𝑁𝑆</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𝑟𝑡𝑦𝑝𝑒</m:t>
                                  </m:r>
                                </m:sub>
                              </m:sSub>
                            </m:e>
                          </m:eqArr>
                        </m:e>
                      </m:d>
                      <m:r>
                        <a:rPr lang="en-US" sz="1400" i="1">
                          <a:latin typeface="Cambria Math" panose="02040503050406030204" pitchFamily="18" charset="0"/>
                        </a:rPr>
                        <m:t>≥0</m:t>
                      </m:r>
                    </m:oMath>
                  </m:oMathPara>
                </a14:m>
                <a:endParaRPr lang="en-US" sz="1400" dirty="0"/>
              </a:p>
              <a:p>
                <a:pPr marL="0" indent="0">
                  <a:buNone/>
                </a:pPr>
                <a:r>
                  <a:rPr lang="en-US" sz="1600" dirty="0"/>
                  <a:t> </a:t>
                </a:r>
              </a:p>
              <a:p>
                <a:pPr marL="0" indent="0">
                  <a:buNone/>
                </a:pPr>
                <a:r>
                  <a:rPr lang="en-US" sz="1600" dirty="0"/>
                  <a:t>Modified LSL constraint:   </a:t>
                </a:r>
                <a14:m>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𝑀𝑊</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highlight>
                          <a:srgbClr val="FFFF00"/>
                        </a:highlight>
                        <a:latin typeface="Cambria Math" panose="02040503050406030204" pitchFamily="18" charset="0"/>
                      </a:rPr>
                      <m:t>−</m:t>
                    </m:r>
                    <m:sSub>
                      <m:sSubPr>
                        <m:ctrlPr>
                          <a:rPr lang="en-US" sz="1400" i="1">
                            <a:highlight>
                              <a:srgbClr val="FFFF00"/>
                            </a:highlight>
                            <a:latin typeface="Cambria Math" panose="02040503050406030204" pitchFamily="18" charset="0"/>
                          </a:rPr>
                        </m:ctrlPr>
                      </m:sSubPr>
                      <m:e>
                        <m:r>
                          <a:rPr lang="en-US" sz="1400" i="1">
                            <a:highlight>
                              <a:srgbClr val="FFFF00"/>
                            </a:highlight>
                            <a:latin typeface="Cambria Math" panose="02040503050406030204" pitchFamily="18" charset="0"/>
                          </a:rPr>
                          <m:t>𝐴𝑆𝑀𝑊𝐶𝐴𝑃𝑈𝑆𝑁𝐴𝑃</m:t>
                        </m:r>
                      </m:e>
                      <m:sub>
                        <m:r>
                          <a:rPr lang="en-US" sz="1400" i="1">
                            <a:highlight>
                              <a:srgbClr val="FFFF00"/>
                            </a:highlight>
                            <a:latin typeface="Cambria Math" panose="02040503050406030204" pitchFamily="18" charset="0"/>
                          </a:rPr>
                          <m:t>𝑟𝑢𝑐</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𝑞</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h</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𝑅𝐷</m:t>
                        </m:r>
                        <m:r>
                          <a:rPr lang="en-US" sz="1400" i="1">
                            <a:highlight>
                              <a:srgbClr val="FFFF00"/>
                            </a:highlight>
                            <a:latin typeface="Cambria Math" panose="02040503050406030204" pitchFamily="18" charset="0"/>
                          </a:rPr>
                          <m:t>,</m:t>
                        </m:r>
                        <m:r>
                          <a:rPr lang="en-US" sz="1400" i="1">
                            <a:highlight>
                              <a:srgbClr val="FFFF00"/>
                            </a:highlight>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𝐿𝑆𝐿</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𝐸𝑆𝑅</m:t>
                        </m:r>
                      </m:sub>
                    </m:sSub>
                    <m:r>
                      <a:rPr lang="en-US" sz="1400" i="1">
                        <a:latin typeface="Cambria Math" panose="02040503050406030204" pitchFamily="18" charset="0"/>
                      </a:rPr>
                      <m:t>≥0</m:t>
                    </m:r>
                  </m:oMath>
                </a14:m>
                <a:endParaRPr lang="en-US" sz="1400" dirty="0"/>
              </a:p>
              <a:p>
                <a:pPr marL="0" indent="0">
                  <a:buNone/>
                </a:pPr>
                <a:r>
                  <a:rPr lang="en-US" sz="1600" dirty="0"/>
                  <a:t> </a:t>
                </a:r>
              </a:p>
              <a:p>
                <a:pPr marL="0" indent="0">
                  <a:buNone/>
                </a:pPr>
                <a:r>
                  <a:rPr lang="en-US" sz="1600" dirty="0"/>
                  <a:t> With this change, the following ESR constraint currently in the RUC Capacity Short Calculation </a:t>
                </a:r>
                <a:r>
                  <a:rPr lang="en-US" sz="1600" b="1" u="sng" dirty="0"/>
                  <a:t>is not needed</a:t>
                </a:r>
                <a:r>
                  <a:rPr lang="en-US" sz="1600" dirty="0"/>
                  <a:t>. </a:t>
                </a:r>
              </a:p>
              <a:p>
                <a:pPr marL="0" indent="0">
                  <a:buNone/>
                </a:pPr>
                <a:endParaRPr lang="en-US" sz="1600" dirty="0"/>
              </a:p>
              <a:p>
                <a:pPr marL="0" indent="0">
                  <a:buNone/>
                </a:pPr>
                <a14:m>
                  <m:oMathPara xmlns:m="http://schemas.openxmlformats.org/officeDocument/2006/math">
                    <m:oMathParaPr>
                      <m:jc m:val="centerGroup"/>
                    </m:oMathParaPr>
                    <m:oMath xmlns:m="http://schemas.openxmlformats.org/officeDocument/2006/math">
                      <m:sSub>
                        <m:sSubPr>
                          <m:ctrlPr>
                            <a:rPr lang="en-US" sz="1400" i="1">
                              <a:latin typeface="Cambria Math" panose="02040503050406030204" pitchFamily="18" charset="0"/>
                            </a:rPr>
                          </m:ctrlPr>
                        </m:sSubPr>
                        <m:e>
                          <m:r>
                            <a:rPr lang="en-US" sz="1400" i="1">
                              <a:latin typeface="Cambria Math" panose="02040503050406030204" pitchFamily="18" charset="0"/>
                            </a:rPr>
                            <m:t>𝐻𝑆𝐿</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𝐿𝑆𝐿</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𝐴𝑆𝑀𝑊𝐶𝐴𝑃𝑈𝑆𝑁𝐴𝑃</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𝑅𝑈</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sSub>
                            <m:sSubPr>
                              <m:ctrlPr>
                                <a:rPr lang="en-US" sz="1400" i="1">
                                  <a:latin typeface="Cambria Math" panose="02040503050406030204" pitchFamily="18" charset="0"/>
                                </a:rPr>
                              </m:ctrlPr>
                            </m:sSubPr>
                            <m:e>
                              <m:r>
                                <a:rPr lang="en-US" sz="1400" i="1">
                                  <a:latin typeface="Cambria Math" panose="02040503050406030204" pitchFamily="18" charset="0"/>
                                </a:rPr>
                                <m:t>𝐴𝑆𝑀𝑊𝐶𝐴𝑃𝑈𝑆𝑁𝐴𝑃</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𝑅𝐷</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r>
                            <a:rPr lang="en-US" sz="1400" i="1">
                              <a:latin typeface="Cambria Math" panose="02040503050406030204" pitchFamily="18" charset="0"/>
                            </a:rPr>
                            <m:t>𝐴𝑆𝑀𝑊𝐶𝐴𝑃𝑈𝑆𝑁𝐴𝑃</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𝑃𝐹𝑅</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𝐴𝑆𝑀𝑊𝐶𝐴𝑃𝑈𝑆𝑁𝐴𝑃</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𝐹𝐹𝑅</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𝐴𝑆𝑀𝑊𝐶𝐴𝑃𝑈𝑆𝑁𝐴𝑃</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𝐸𝐶𝑅𝑆𝐷</m:t>
                          </m:r>
                          <m:r>
                            <a:rPr lang="en-US" sz="1400" i="1">
                              <a:latin typeface="Cambria Math" panose="02040503050406030204" pitchFamily="18" charset="0"/>
                            </a:rPr>
                            <m:t>,</m:t>
                          </m:r>
                          <m:r>
                            <a:rPr lang="en-US" sz="1400" i="1">
                              <a:latin typeface="Cambria Math" panose="02040503050406030204" pitchFamily="18" charset="0"/>
                            </a:rPr>
                            <m:t>𝑟𝑡𝑦𝑝𝑒</m:t>
                          </m:r>
                        </m:sub>
                      </m:sSub>
                      <m:r>
                        <a:rPr lang="en-US" sz="1400" i="1">
                          <a:latin typeface="Cambria Math" panose="02040503050406030204" pitchFamily="18" charset="0"/>
                        </a:rPr>
                        <m:t>+</m:t>
                      </m:r>
                      <m:sSub>
                        <m:sSubPr>
                          <m:ctrlPr>
                            <a:rPr lang="en-US" sz="1400" i="1">
                              <a:latin typeface="Cambria Math" panose="02040503050406030204" pitchFamily="18" charset="0"/>
                            </a:rPr>
                          </m:ctrlPr>
                        </m:sSubPr>
                        <m:e>
                          <m:r>
                            <a:rPr lang="en-US" sz="1400" i="1">
                              <a:latin typeface="Cambria Math" panose="02040503050406030204" pitchFamily="18" charset="0"/>
                            </a:rPr>
                            <m:t>𝐴𝑆𝑀𝑊𝐶𝐴𝑃𝑈𝑆𝑁𝐴𝑃</m:t>
                          </m:r>
                        </m:e>
                        <m:sub>
                          <m:r>
                            <a:rPr lang="en-US" sz="1400" i="1">
                              <a:latin typeface="Cambria Math" panose="02040503050406030204" pitchFamily="18" charset="0"/>
                            </a:rPr>
                            <m:t>𝑟𝑢𝑐</m:t>
                          </m:r>
                          <m:r>
                            <a:rPr lang="en-US" sz="1400" i="1">
                              <a:latin typeface="Cambria Math" panose="02040503050406030204" pitchFamily="18" charset="0"/>
                            </a:rPr>
                            <m:t>,</m:t>
                          </m:r>
                          <m:r>
                            <a:rPr lang="en-US" sz="1400" i="1">
                              <a:latin typeface="Cambria Math" panose="02040503050406030204" pitchFamily="18" charset="0"/>
                            </a:rPr>
                            <m:t>𝑞</m:t>
                          </m:r>
                          <m:r>
                            <a:rPr lang="en-US" sz="1400" i="1">
                              <a:latin typeface="Cambria Math" panose="02040503050406030204" pitchFamily="18" charset="0"/>
                            </a:rPr>
                            <m:t>,</m:t>
                          </m:r>
                          <m:r>
                            <a:rPr lang="en-US" sz="1400" i="1">
                              <a:latin typeface="Cambria Math" panose="02040503050406030204" pitchFamily="18" charset="0"/>
                            </a:rPr>
                            <m:t>h</m:t>
                          </m:r>
                          <m:r>
                            <a:rPr lang="en-US" sz="1400" i="1">
                              <a:latin typeface="Cambria Math" panose="02040503050406030204" pitchFamily="18" charset="0"/>
                            </a:rPr>
                            <m:t>,</m:t>
                          </m:r>
                          <m:r>
                            <a:rPr lang="en-US" sz="1400" i="1">
                              <a:latin typeface="Cambria Math" panose="02040503050406030204" pitchFamily="18" charset="0"/>
                            </a:rPr>
                            <m:t>𝑁𝑆𝑃𝐼𝑁𝑆</m:t>
                          </m:r>
                          <m:r>
                            <a:rPr lang="en-US" sz="1400" i="1">
                              <a:latin typeface="Cambria Math" panose="02040503050406030204" pitchFamily="18" charset="0"/>
                            </a:rPr>
                            <m:t>,</m:t>
                          </m:r>
                          <m:r>
                            <a:rPr lang="en-US" sz="1400" i="1">
                              <a:latin typeface="Cambria Math" panose="02040503050406030204" pitchFamily="18" charset="0"/>
                            </a:rPr>
                            <m:t>𝑟𝑡𝑦𝑝𝑒</m:t>
                          </m:r>
                        </m:sub>
                      </m:sSub>
                    </m:oMath>
                  </m:oMathPara>
                </a14:m>
                <a:endParaRPr lang="en-US" sz="1400" dirty="0"/>
              </a:p>
            </p:txBody>
          </p:sp>
        </mc:Choice>
        <mc:Fallback xmlns="">
          <p:sp>
            <p:nvSpPr>
              <p:cNvPr id="3" name="Content Placeholder 2">
                <a:extLst>
                  <a:ext uri="{FF2B5EF4-FFF2-40B4-BE49-F238E27FC236}">
                    <a16:creationId xmlns:a16="http://schemas.microsoft.com/office/drawing/2014/main" id="{657E27FA-01A4-D691-5C65-8E3F132A26F6}"/>
                  </a:ext>
                </a:extLst>
              </p:cNvPr>
              <p:cNvSpPr>
                <a:spLocks noGrp="1" noRot="1" noChangeAspect="1" noMove="1" noResize="1" noEditPoints="1" noAdjustHandles="1" noChangeArrowheads="1" noChangeShapeType="1" noTextEdit="1"/>
              </p:cNvSpPr>
              <p:nvPr>
                <p:ph idx="1"/>
              </p:nvPr>
            </p:nvSpPr>
            <p:spPr>
              <a:xfrm>
                <a:off x="266700" y="685800"/>
                <a:ext cx="8686800" cy="5791200"/>
              </a:xfrm>
              <a:blipFill>
                <a:blip r:embed="rId2"/>
                <a:stretch>
                  <a:fillRect l="-421" t="-316"/>
                </a:stretch>
              </a:blipFill>
            </p:spPr>
            <p:txBody>
              <a:bodyPr/>
              <a:lstStyle/>
              <a:p>
                <a:r>
                  <a:rPr lang="en-US">
                    <a:noFill/>
                  </a:rPr>
                  <a:t> </a:t>
                </a:r>
              </a:p>
            </p:txBody>
          </p:sp>
        </mc:Fallback>
      </mc:AlternateContent>
      <p:sp>
        <p:nvSpPr>
          <p:cNvPr id="4" name="Footer Placeholder 3">
            <a:extLst>
              <a:ext uri="{FF2B5EF4-FFF2-40B4-BE49-F238E27FC236}">
                <a16:creationId xmlns:a16="http://schemas.microsoft.com/office/drawing/2014/main" id="{B8F7E729-F8E3-EE82-A8BD-6D8B57465A60}"/>
              </a:ext>
            </a:extLst>
          </p:cNvPr>
          <p:cNvSpPr>
            <a:spLocks noGrp="1"/>
          </p:cNvSpPr>
          <p:nvPr>
            <p:ph type="ftr" sz="quarter" idx="11"/>
          </p:nvPr>
        </p:nvSpPr>
        <p:spPr/>
        <p:txBody>
          <a:bodyPr/>
          <a:lstStyle/>
          <a:p>
            <a:r>
              <a:rPr lang="en-US" dirty="0"/>
              <a:t>FOR DISCUSSION ONLY</a:t>
            </a:r>
          </a:p>
        </p:txBody>
      </p:sp>
      <p:sp>
        <p:nvSpPr>
          <p:cNvPr id="5" name="Slide Number Placeholder 4">
            <a:extLst>
              <a:ext uri="{FF2B5EF4-FFF2-40B4-BE49-F238E27FC236}">
                <a16:creationId xmlns:a16="http://schemas.microsoft.com/office/drawing/2014/main" id="{D4390572-A634-91E6-BCA8-B5F66DE9712D}"/>
              </a:ext>
            </a:extLst>
          </p:cNvPr>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150732852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238A853E2A21D478864F317E572DCF9" ma:contentTypeVersion="5" ma:contentTypeDescription="Create a new document." ma:contentTypeScope="" ma:versionID="999f095e3c3c2712e9c3c3ada0c640f4">
  <xsd:schema xmlns:xsd="http://www.w3.org/2001/XMLSchema" xmlns:xs="http://www.w3.org/2001/XMLSchema" xmlns:p="http://schemas.microsoft.com/office/2006/metadata/properties" xmlns:ns3="ded7f6be-006e-48d8-8435-0405bc84a9a7" xmlns:ns4="97deaf5a-01d9-4834-89d2-802f43df07d1" targetNamespace="http://schemas.microsoft.com/office/2006/metadata/properties" ma:root="true" ma:fieldsID="2f4bdb2bc82288d565e375e555e0c2e2" ns3:_="" ns4:_="">
    <xsd:import namespace="ded7f6be-006e-48d8-8435-0405bc84a9a7"/>
    <xsd:import namespace="97deaf5a-01d9-4834-89d2-802f43df07d1"/>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ed7f6be-006e-48d8-8435-0405bc84a9a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7deaf5a-01d9-4834-89d2-802f43df07d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550B747-2048-4E27-9E7E-01241B80EE2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ed7f6be-006e-48d8-8435-0405bc84a9a7"/>
    <ds:schemaRef ds:uri="97deaf5a-01d9-4834-89d2-802f43df07d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3.xml><?xml version="1.0" encoding="utf-8"?>
<ds:datastoreItem xmlns:ds="http://schemas.openxmlformats.org/officeDocument/2006/customXml" ds:itemID="{C0E9AA12-8AF9-4AA6-90FE-24669859CDF3}">
  <ds:schemaRefs>
    <ds:schemaRef ds:uri="http://www.w3.org/XML/1998/namespace"/>
    <ds:schemaRef ds:uri="http://purl.org/dc/elements/1.1/"/>
    <ds:schemaRef ds:uri="http://schemas.microsoft.com/office/2006/documentManagement/types"/>
    <ds:schemaRef ds:uri="http://schemas.microsoft.com/office/2006/metadata/properties"/>
    <ds:schemaRef ds:uri="ded7f6be-006e-48d8-8435-0405bc84a9a7"/>
    <ds:schemaRef ds:uri="http://purl.org/dc/terms/"/>
    <ds:schemaRef ds:uri="http://schemas.microsoft.com/office/infopath/2007/PartnerControls"/>
    <ds:schemaRef ds:uri="http://schemas.openxmlformats.org/package/2006/metadata/core-properties"/>
    <ds:schemaRef ds:uri="97deaf5a-01d9-4834-89d2-802f43df07d1"/>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11440</TotalTime>
  <Words>898</Words>
  <Application>Microsoft Office PowerPoint</Application>
  <PresentationFormat>On-screen Show (4:3)</PresentationFormat>
  <Paragraphs>89</Paragraphs>
  <Slides>7</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vt:i4>
      </vt:variant>
    </vt:vector>
  </HeadingPairs>
  <TitlesOfParts>
    <vt:vector size="12" baseType="lpstr">
      <vt:lpstr>Arial</vt:lpstr>
      <vt:lpstr>Calibri</vt:lpstr>
      <vt:lpstr>Cambria Math</vt:lpstr>
      <vt:lpstr>1_Custom Design</vt:lpstr>
      <vt:lpstr>Office Theme</vt:lpstr>
      <vt:lpstr>PowerPoint Presentation</vt:lpstr>
      <vt:lpstr>Background</vt:lpstr>
      <vt:lpstr>Responses to two questions from November </vt:lpstr>
      <vt:lpstr>Responses to two questions from November </vt:lpstr>
      <vt:lpstr>Responses to Question 2 – Cont’d</vt:lpstr>
      <vt:lpstr>Responses to Question 2 – Cont’d</vt:lpstr>
      <vt:lpstr>Responses to Question 2 – Cont’d</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Moorty, Sai</cp:lastModifiedBy>
  <cp:revision>368</cp:revision>
  <cp:lastPrinted>2016-01-21T20:53:15Z</cp:lastPrinted>
  <dcterms:created xsi:type="dcterms:W3CDTF">2016-01-21T15:20:31Z</dcterms:created>
  <dcterms:modified xsi:type="dcterms:W3CDTF">2025-11-11T16:32:20Z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0x010100E238A853E2A21D478864F317E572DCF9</vt:lpwstr>
  </property>
  <property fmtid="{D5CDD505-2E9C-101B-9397-08002B2CF9AE}" pid="3" name="MSIP_Label_7084cbda-52b8-46fb-a7b7-cb5bd465ed85_Enabled">
    <vt:lpwstr>true</vt:lpwstr>
  </property>
  <property fmtid="{D5CDD505-2E9C-101B-9397-08002B2CF9AE}" pid="4" name="MSIP_Label_7084cbda-52b8-46fb-a7b7-cb5bd465ed85_SetDate">
    <vt:lpwstr>2024-02-07T21:04:44Z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8b113ffa-fcdf-449a-9d23-98f82b03c326</vt:lpwstr>
  </property>
  <property fmtid="{D5CDD505-2E9C-101B-9397-08002B2CF9AE}" pid="9" name="MSIP_Label_7084cbda-52b8-46fb-a7b7-cb5bd465ed85_ContentBits">
    <vt:lpwstr>0</vt:lpwstr>
  </property>
</Properties>
</file>