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4"/>
    <p:sldMasterId id="2147483663" r:id="rId5"/>
  </p:sldMasterIdLst>
  <p:notesMasterIdLst>
    <p:notesMasterId r:id="rId25"/>
  </p:notesMasterIdLst>
  <p:handoutMasterIdLst>
    <p:handoutMasterId r:id="rId26"/>
  </p:handoutMasterIdLst>
  <p:sldIdLst>
    <p:sldId id="542" r:id="rId6"/>
    <p:sldId id="563" r:id="rId7"/>
    <p:sldId id="3018" r:id="rId8"/>
    <p:sldId id="2979" r:id="rId9"/>
    <p:sldId id="580" r:id="rId10"/>
    <p:sldId id="2791" r:id="rId11"/>
    <p:sldId id="3015" r:id="rId12"/>
    <p:sldId id="3121" r:id="rId13"/>
    <p:sldId id="3108" r:id="rId14"/>
    <p:sldId id="3120" r:id="rId15"/>
    <p:sldId id="3126" r:id="rId16"/>
    <p:sldId id="3125" r:id="rId17"/>
    <p:sldId id="3124" r:id="rId18"/>
    <p:sldId id="3127" r:id="rId19"/>
    <p:sldId id="3123" r:id="rId20"/>
    <p:sldId id="3122" r:id="rId21"/>
    <p:sldId id="3067" r:id="rId22"/>
    <p:sldId id="587" r:id="rId23"/>
    <p:sldId id="3016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ED60BC-6DC8-9208-15EC-10DB2B0CE731}" name="Mereness, Matt" initials="MM" userId="S::matt.mereness@ercot.com::6db1126a-164e-4475-8d86-5dde160acd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D07C"/>
    <a:srgbClr val="0076C6"/>
    <a:srgbClr val="00AEC7"/>
    <a:srgbClr val="E6EBF0"/>
    <a:srgbClr val="093C61"/>
    <a:srgbClr val="98C3FA"/>
    <a:srgbClr val="70CDD9"/>
    <a:srgbClr val="8DC3E5"/>
    <a:srgbClr val="A9E5EA"/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202"/>
    </p:cViewPr>
  </p:sorterViewPr>
  <p:notesViewPr>
    <p:cSldViewPr showGuides="1">
      <p:cViewPr varScale="1">
        <p:scale>
          <a:sx n="61" d="100"/>
          <a:sy n="61" d="100"/>
        </p:scale>
        <p:origin x="2285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 dirty="0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 dirty="0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 dirty="0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76971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Click to edit Master subtitle style</a:t>
          </a:r>
        </a:p>
      </dsp:txBody>
      <dsp:txXfrm>
        <a:off x="761512" y="548640"/>
        <a:ext cx="76971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72983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Click to edit Master subtitle style</a:t>
          </a:r>
        </a:p>
      </dsp:txBody>
      <dsp:txXfrm>
        <a:off x="1160373" y="2194560"/>
        <a:ext cx="72983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76971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Click to edit Master subtitle style</a:t>
          </a:r>
        </a:p>
      </dsp:txBody>
      <dsp:txXfrm>
        <a:off x="761512" y="3840480"/>
        <a:ext cx="76971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53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1E1165-2D5E-A8BA-AD01-59C2367A0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2209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068C6B-C94E-547A-7102-71442E874B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3124200"/>
            <a:ext cx="8534400" cy="2667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106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 descr="xdgdfgdfg">
            <a:extLst>
              <a:ext uri="{FF2B5EF4-FFF2-40B4-BE49-F238E27FC236}">
                <a16:creationId xmlns:a16="http://schemas.microsoft.com/office/drawing/2014/main" id="{11BF4596-49BD-5DCB-711C-47030A443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4800" y="1058219"/>
            <a:ext cx="8534400" cy="19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2FC120C-B1CB-16E5-B00E-55E88FB1592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4800" y="3524730"/>
            <a:ext cx="8534400" cy="2212106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857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4102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914400"/>
            <a:ext cx="29718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87C22B-ECB6-24C9-CA51-802C0CC5A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902CBC-1565-53AF-76EE-5EA87EAAE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24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1" y="1066800"/>
            <a:ext cx="8534400" cy="2191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1" y="3574374"/>
            <a:ext cx="8534400" cy="2277547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AF8B1A1-8352-B98E-3C78-48C46BD8F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0D7F8C-7E87-E617-9858-400C5F8AC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029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762000"/>
            <a:ext cx="3886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6FD2C47-F578-2F9E-22DF-DA95B857A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ED327A-7496-0E17-F5C8-2E5C3BB96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4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05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2004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2199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00284" y="1237099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019800" y="1922899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0B85CC8-6F83-6404-ACAA-F1FA4529A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E8A331-9F84-084C-7267-CFE65AA77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37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304800" y="762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A8C3691-EDE4-B07C-F114-E50224479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7B83F30-EC1D-F71C-95D7-1B5BC9FD2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86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70951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99284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3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9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418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1D9533-CB1D-41E2-A7CA-83FDF6B75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1D418E-9C88-65C3-7644-3BFD9E325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31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4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378818-BDFE-F884-8C6C-4CCC2735F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1FCBFE-0DE4-6F22-6E66-AE772DD05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85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5B7A48-1656-2C3F-0296-FBEF4281A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66302B-9158-11F4-3B77-9F86EAAEC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72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5280822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66858FE-C979-8B8E-03D2-C3C16DE57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82599C-5AEF-12A9-5E15-1FCCC1DE3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1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0" y="762000"/>
            <a:ext cx="8534400" cy="2080570"/>
          </a:xfrm>
          <a:prstGeom prst="rect">
            <a:avLst/>
          </a:prstGeom>
          <a:noFill/>
          <a:ln w="15875" cap="rnd" cmpd="sng">
            <a:noFill/>
            <a:miter lim="800000"/>
          </a:ln>
          <a:effectLst/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6E5B54-4089-96A7-2D9D-9DE3B556DE6C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0" y="4283179"/>
            <a:ext cx="8534400" cy="172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C41BB5-1EEC-FCDB-01DA-7245FD308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E784D3-CB7A-BC89-24C2-BFB1A7600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5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5758650-6057-27BA-3042-74E6ED3D2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F3A14D9-11BE-48EC-BFD4-7B66ECAF9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DD23C-49EE-C657-D737-13CB53F52F7D}"/>
              </a:ext>
            </a:extLst>
          </p:cNvPr>
          <p:cNvSpPr txBox="1"/>
          <p:nvPr userDrawn="1"/>
        </p:nvSpPr>
        <p:spPr>
          <a:xfrm>
            <a:off x="5638800" y="914400"/>
            <a:ext cx="3124200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00AE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rtlCol="0">
            <a:spAutoFit/>
          </a:bodyPr>
          <a:lstStyle/>
          <a:p>
            <a:pPr lvl="0"/>
            <a:r>
              <a:rPr lang="en-US" sz="1600" dirty="0">
                <a:solidFill>
                  <a:schemeClr val="tx1"/>
                </a:solidFill>
              </a:rPr>
              <a:t>Click to edit Master text styles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Second level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Third level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9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257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B953F4-81A3-8A2B-DF43-0A159C2AA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00FF52-E6F1-3C2A-4808-5A12AA395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2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60A137-FB98-0536-3809-C26CC3FA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45720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AB1D34-51BB-4778-251A-21036E98CE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05840" rIns="274320" bIns="7315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8A006D7-B111-59A0-C107-A76290263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5D1E40-D3DE-D4F4-AD78-7AD3CD8F1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31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E6EBF0"/>
          </a:solidFill>
          <a:ln>
            <a:noFill/>
          </a:ln>
          <a:effectLst>
            <a:outerShdw blurRad="50800" dist="508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4" y="2876281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 userDrawn="1"/>
        </p:nvSpPr>
        <p:spPr>
          <a:xfrm>
            <a:off x="8534402" y="6324604"/>
            <a:ext cx="533399" cy="5333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 userDrawn="1"/>
        </p:nvSpPr>
        <p:spPr>
          <a:xfrm>
            <a:off x="9019630" y="6324600"/>
            <a:ext cx="124369" cy="533396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3246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324604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0"/>
            <a:ext cx="1181868" cy="457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8BBB7-4F61-67AB-A4FB-BF4DCCE49743}"/>
              </a:ext>
            </a:extLst>
          </p:cNvPr>
          <p:cNvSpPr txBox="1"/>
          <p:nvPr userDrawn="1"/>
        </p:nvSpPr>
        <p:spPr>
          <a:xfrm>
            <a:off x="54675" y="6324600"/>
            <a:ext cx="284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00" b="0" baseline="0" dirty="0">
              <a:solidFill>
                <a:schemeClr val="tx1"/>
              </a:solidFill>
            </a:endParaRPr>
          </a:p>
          <a:p>
            <a:pPr algn="l"/>
            <a:r>
              <a:rPr lang="en-US" sz="1000" b="0" baseline="0" dirty="0">
                <a:solidFill>
                  <a:schemeClr val="tx1"/>
                </a:solidFill>
              </a:rPr>
              <a:t>Public</a:t>
            </a:r>
            <a:endParaRPr lang="en-US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36" r:id="rId2"/>
    <p:sldLayoutId id="2147483665" r:id="rId3"/>
    <p:sldLayoutId id="2147483738" r:id="rId4"/>
    <p:sldLayoutId id="2147483739" r:id="rId5"/>
    <p:sldLayoutId id="2147483719" r:id="rId6"/>
    <p:sldLayoutId id="2147483713" r:id="rId7"/>
    <p:sldLayoutId id="2147483714" r:id="rId8"/>
    <p:sldLayoutId id="2147483716" r:id="rId9"/>
    <p:sldLayoutId id="2147483740" r:id="rId10"/>
    <p:sldLayoutId id="2147483717" r:id="rId11"/>
    <p:sldLayoutId id="2147483720" r:id="rId12"/>
    <p:sldLayoutId id="2147483666" r:id="rId13"/>
    <p:sldLayoutId id="2147483737" r:id="rId14"/>
    <p:sldLayoutId id="2147483721" r:id="rId15"/>
    <p:sldLayoutId id="2147483755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ercot.com/services/comm/mkt_notices/M-E110525-01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ercot.com/services/comm/mkt_notices/M-C110525-01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ercot.com/services/comm/mkt_notices/M-A110525-01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ercot.com/services/comm/mkt_notices/M-B110525-01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rcot.com/services/comm/mkt_notices/M-B110525-01" TargetMode="Externa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ercot.com/services/comm/mkt_notices/M-C110625-01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ercot.com/services/comm/mkt_notices/M-B110625-01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cot.com/calendar/11202025-TWG-Meeting-_-Webex" TargetMode="Externa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RTCB@ercot.com" TargetMode="External"/><Relationship Id="rId2" Type="http://schemas.openxmlformats.org/officeDocument/2006/relationships/hyperlink" Target="https://www.ercot.com/committees/tac/rtcbtf" TargetMode="Externa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www.ercot.com/calendar/11102025-RTCB-Market-Trials-an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rcot.com/services/comm/mkt_notices/M-B110625-01" TargetMode="External"/><Relationship Id="rId3" Type="http://schemas.openxmlformats.org/officeDocument/2006/relationships/hyperlink" Target="https://www.ercot.com/services/comm/mkt_notices/M-E110525-01" TargetMode="External"/><Relationship Id="rId7" Type="http://schemas.openxmlformats.org/officeDocument/2006/relationships/hyperlink" Target="https://www.ercot.com/services/comm/mkt_notices/M-C110625-01" TargetMode="External"/><Relationship Id="rId2" Type="http://schemas.openxmlformats.org/officeDocument/2006/relationships/hyperlink" Target="https://www.ercot.com/services/comm/mkt_notices/M-F110525-01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ercot.com/services/comm/mkt_notices/M-B110525-01" TargetMode="External"/><Relationship Id="rId5" Type="http://schemas.openxmlformats.org/officeDocument/2006/relationships/hyperlink" Target="https://www.ercot.com/services/comm/mkt_notices/M-A110525-01" TargetMode="External"/><Relationship Id="rId4" Type="http://schemas.openxmlformats.org/officeDocument/2006/relationships/hyperlink" Target="https://www.ercot.com/services/comm/mkt_notices/M-C110525-0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ercot.com/services/comm/mkt_notices/M-F110525-01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B380C9-83F4-13B7-773B-9880F0F13E5F}"/>
              </a:ext>
            </a:extLst>
          </p:cNvPr>
          <p:cNvSpPr txBox="1"/>
          <p:nvPr/>
        </p:nvSpPr>
        <p:spPr>
          <a:xfrm>
            <a:off x="3810000" y="1674673"/>
            <a:ext cx="4953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RTC+B Task Force</a:t>
            </a:r>
          </a:p>
          <a:p>
            <a:r>
              <a:rPr lang="en-US" sz="2400" b="1" dirty="0"/>
              <a:t>Update 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i="1" dirty="0"/>
              <a:t>Matt Mereness</a:t>
            </a:r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RTCBTF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November 13, 2025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7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202A4-42F3-D3BF-F8D7-54A3C5BDA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71330-5B3C-A34C-C49A-A8FC26E9C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6A377-3D8F-9737-66B2-24B3DAED9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pPr lvl="1"/>
            <a:r>
              <a:rPr lang="en-US" sz="1600" dirty="0">
                <a:solidFill>
                  <a:schemeClr val="tx2"/>
                </a:solidFill>
                <a:hlinkClick r:id="rId2"/>
              </a:rPr>
              <a:t>RTC+B Protocol Revision Request Changes 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7C6E3-4B10-6326-37AA-48B7E11F6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1CDE88-6549-0AF4-B3CB-ABCA41240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55" y="1534114"/>
            <a:ext cx="6075225" cy="49849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BDFD2D-C9B1-4561-1AAB-0CDCA5894CD8}"/>
              </a:ext>
            </a:extLst>
          </p:cNvPr>
          <p:cNvSpPr/>
          <p:nvPr/>
        </p:nvSpPr>
        <p:spPr>
          <a:xfrm>
            <a:off x="685800" y="3124201"/>
            <a:ext cx="6215080" cy="339486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00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DE0AD-832A-D3BB-A0D9-CA34EADDB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1DEC7-1B1B-A2DE-3307-1EE1D78C7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E7346-F0E5-D9C8-8DC1-E2DB5E08F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pPr lvl="1"/>
            <a:r>
              <a:rPr lang="en-US" sz="1600" dirty="0">
                <a:solidFill>
                  <a:schemeClr val="tx2"/>
                </a:solidFill>
                <a:hlinkClick r:id="rId2"/>
              </a:rPr>
              <a:t>RTC+B Settlement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1C5DD-1016-2A3F-3E66-C1E7B07645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0B8A69-3563-D222-B2B7-05DE09601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58" y="1273279"/>
            <a:ext cx="6343999" cy="491612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0372F1B-A9EF-A848-744B-BFF7B812983C}"/>
              </a:ext>
            </a:extLst>
          </p:cNvPr>
          <p:cNvSpPr/>
          <p:nvPr/>
        </p:nvSpPr>
        <p:spPr>
          <a:xfrm>
            <a:off x="786158" y="2667000"/>
            <a:ext cx="7865965" cy="152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51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8CB06-2AD1-4B78-E5A7-CBC620B89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B8F8C-D45E-299F-62DF-7C16827CA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E70AD-AC5A-23FB-A873-A5F57B1B1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pPr lvl="1"/>
            <a:r>
              <a:rPr lang="en-US" sz="1600" dirty="0">
                <a:solidFill>
                  <a:schemeClr val="tx2"/>
                </a:solidFill>
                <a:hlinkClick r:id="rId2"/>
              </a:rPr>
              <a:t>RTC+B Credit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D3169E-1495-CCD1-20E7-BAC559D20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DDCA14-11B6-F1B5-CF7E-F98C9F21B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284" y="1393125"/>
            <a:ext cx="6453219" cy="478676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E19ECD-A506-1611-E661-D350BF5D1909}"/>
              </a:ext>
            </a:extLst>
          </p:cNvPr>
          <p:cNvSpPr/>
          <p:nvPr/>
        </p:nvSpPr>
        <p:spPr>
          <a:xfrm>
            <a:off x="786159" y="2667000"/>
            <a:ext cx="7062442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83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00C8C-FEDC-1C58-5A83-0BEFDBA3A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62286-730A-E1E8-B3E4-E526AC80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57E14-D2AA-7863-8C52-02B45034C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pPr lvl="1"/>
            <a:r>
              <a:rPr lang="en-US" sz="1600" dirty="0">
                <a:solidFill>
                  <a:schemeClr val="tx2"/>
                </a:solidFill>
                <a:hlinkClick r:id="rId2"/>
              </a:rPr>
              <a:t>RTC+B Market Facing changes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B9B4C-7A07-4976-DD79-A0080D848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C7DF21-52CE-7492-B4D2-29069825DB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78" y="1266745"/>
            <a:ext cx="7447424" cy="52523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177C01-2AE0-2892-2430-94F3CE5EF668}"/>
              </a:ext>
            </a:extLst>
          </p:cNvPr>
          <p:cNvSpPr/>
          <p:nvPr/>
        </p:nvSpPr>
        <p:spPr>
          <a:xfrm>
            <a:off x="973394" y="6056671"/>
            <a:ext cx="2094271" cy="5183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1F4F96B-A963-7C6D-F56C-0028B0B3E31D}"/>
              </a:ext>
            </a:extLst>
          </p:cNvPr>
          <p:cNvSpPr/>
          <p:nvPr/>
        </p:nvSpPr>
        <p:spPr>
          <a:xfrm>
            <a:off x="0" y="6056671"/>
            <a:ext cx="1086978" cy="518318"/>
          </a:xfrm>
          <a:prstGeom prst="rightArrow">
            <a:avLst/>
          </a:prstGeom>
          <a:solidFill>
            <a:srgbClr val="E6EB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8AB263-B526-D870-F952-A9586953CEF3}"/>
              </a:ext>
            </a:extLst>
          </p:cNvPr>
          <p:cNvSpPr/>
          <p:nvPr/>
        </p:nvSpPr>
        <p:spPr>
          <a:xfrm>
            <a:off x="786158" y="2667000"/>
            <a:ext cx="7865965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06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38A9F-6C40-49B9-202E-5E3CB307B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2E6D-AC69-DECF-EB80-B9EA91C0C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3752C-BBA2-80DE-3C46-7193C6B80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pPr lvl="1"/>
            <a:r>
              <a:rPr lang="en-US" sz="1600" dirty="0">
                <a:solidFill>
                  <a:schemeClr val="tx2"/>
                </a:solidFill>
                <a:hlinkClick r:id="rId2"/>
              </a:rPr>
              <a:t>RTC+B Market Facing changes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A4D6D-C9F0-C221-0978-B19F2B843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0F3A5-6D2B-B391-9E2A-862D8D67C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0" y="1830247"/>
            <a:ext cx="8450092" cy="319750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BD233D4B-D924-1323-918C-CDEED38B8BC4}"/>
              </a:ext>
            </a:extLst>
          </p:cNvPr>
          <p:cNvSpPr/>
          <p:nvPr/>
        </p:nvSpPr>
        <p:spPr>
          <a:xfrm rot="19232731">
            <a:off x="879869" y="5148422"/>
            <a:ext cx="796413" cy="521110"/>
          </a:xfrm>
          <a:prstGeom prst="rightArrow">
            <a:avLst/>
          </a:prstGeom>
          <a:solidFill>
            <a:srgbClr val="E6EB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03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837E0-9DE1-E864-7F48-5D0371BB7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406F9-C808-D5B6-44F6-5F5646238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D1F97-6E13-8A4A-8D7E-00E7753A2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pPr lvl="1"/>
            <a:r>
              <a:rPr lang="en-US" sz="1400" dirty="0">
                <a:solidFill>
                  <a:schemeClr val="tx2"/>
                </a:solidFill>
                <a:hlinkClick r:id="rId2"/>
              </a:rPr>
              <a:t>API End-Point Changes </a:t>
            </a:r>
            <a:r>
              <a:rPr lang="en-US" sz="1400" dirty="0">
                <a:solidFill>
                  <a:schemeClr val="tx2"/>
                </a:solidFill>
              </a:rPr>
              <a:t>(affects all entities accessing ERCOT XML/API Dec 4/5 impacts)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6C4BB3-D6FC-3F20-EFAC-7E54595B2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97610B-6301-3FC2-F10B-68E08F6F0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1" y="1428116"/>
            <a:ext cx="7912270" cy="43145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665BF2D-D94C-0D80-BFD5-BAEC14F69005}"/>
              </a:ext>
            </a:extLst>
          </p:cNvPr>
          <p:cNvSpPr/>
          <p:nvPr/>
        </p:nvSpPr>
        <p:spPr>
          <a:xfrm>
            <a:off x="240890" y="2945218"/>
            <a:ext cx="7988710" cy="25518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46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0BCBA-AB63-9293-657C-9E8129ABC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F3B13-DBA7-46BA-23F8-26DAEE5FA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8443F-9024-890B-16C8-D87EB889D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pPr lvl="1"/>
            <a:r>
              <a:rPr lang="en-US" sz="1400" dirty="0">
                <a:solidFill>
                  <a:schemeClr val="tx2"/>
                </a:solidFill>
                <a:hlinkClick r:id="rId2"/>
              </a:rPr>
              <a:t>QSE without Resources Acknowledgement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90349-59FD-C162-4A61-DCC596AF6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107EBB-0811-CD26-071E-F58CC2182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31" y="1485382"/>
            <a:ext cx="7796981" cy="41999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AC0254-86F3-A69E-AC69-9C8913F65F10}"/>
              </a:ext>
            </a:extLst>
          </p:cNvPr>
          <p:cNvSpPr/>
          <p:nvPr/>
        </p:nvSpPr>
        <p:spPr>
          <a:xfrm flipV="1">
            <a:off x="478078" y="3733800"/>
            <a:ext cx="7796981" cy="1371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29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B2847-626A-78EB-3EC5-B975296C9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520A-46DF-BFE0-4353-1BDF71F3C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November/December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98F9E-5F78-C107-D1A4-516246573D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C8EF8CD-E111-99B9-102F-3B32BA6E3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81486"/>
            <a:ext cx="8534400" cy="5177082"/>
          </a:xfrm>
        </p:spPr>
        <p:txBody>
          <a:bodyPr lIns="91440" tIns="45720" rIns="91440" bIns="45720" anchor="t"/>
          <a:lstStyle/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Week 2 RTCBTF Workshops for December go-live Cutover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Weeks 2 &amp; 3 Continue Trial Activity</a:t>
            </a:r>
          </a:p>
          <a:p>
            <a:pPr>
              <a:buFontTx/>
              <a:buChar char="-"/>
            </a:pPr>
            <a:r>
              <a:rPr lang="en-US" sz="1600" dirty="0">
                <a:solidFill>
                  <a:schemeClr val="tx2"/>
                </a:solidFill>
                <a:cs typeface="Arial"/>
              </a:rPr>
              <a:t>Currently minimal plans week of Thanksgiving</a:t>
            </a:r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  <p:pic>
        <p:nvPicPr>
          <p:cNvPr id="10" name="Picture 9" descr="Calendar&#10;&#10;AI-generated content may be incorrect.">
            <a:extLst>
              <a:ext uri="{FF2B5EF4-FFF2-40B4-BE49-F238E27FC236}">
                <a16:creationId xmlns:a16="http://schemas.microsoft.com/office/drawing/2014/main" id="{266872F0-29A8-954F-2313-9CD62097C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83090"/>
            <a:ext cx="5997756" cy="453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1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Updates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0F1E-D4E3-7A70-2873-597B398F2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257800"/>
          </a:xfrm>
        </p:spPr>
        <p:txBody>
          <a:bodyPr/>
          <a:lstStyle/>
          <a:p>
            <a:pPr lvl="2"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Later today: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Transition/Cutover Meeting for QSEs (1-3pm)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Transition/Cutover Meeting for TDSPs (3:30-4:30pm)</a:t>
            </a:r>
          </a:p>
          <a:p>
            <a:pPr>
              <a:buFontTx/>
              <a:buChar char="-"/>
            </a:pPr>
            <a:endParaRPr lang="en-US" sz="2000" dirty="0">
              <a:solidFill>
                <a:schemeClr val="tx2"/>
              </a:solidFill>
              <a:hlinkClick r:id="rId2"/>
            </a:endParaRPr>
          </a:p>
          <a:p>
            <a:pPr>
              <a:buFontTx/>
              <a:buChar char="-"/>
            </a:pPr>
            <a:r>
              <a:rPr lang="en-US" sz="1800" dirty="0">
                <a:solidFill>
                  <a:schemeClr val="tx2"/>
                </a:solidFill>
                <a:hlinkClick r:id="rId2"/>
              </a:rPr>
              <a:t>TWG meeting Nov 20</a:t>
            </a:r>
            <a:r>
              <a:rPr lang="en-US" sz="1800" dirty="0">
                <a:solidFill>
                  <a:schemeClr val="tx2"/>
                </a:solidFill>
              </a:rPr>
              <a:t> for more detailed technical discussions</a:t>
            </a:r>
          </a:p>
          <a:p>
            <a:pPr>
              <a:buFontTx/>
              <a:buChar char="-"/>
            </a:pPr>
            <a:endParaRPr lang="en-US" sz="20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Next 3 weeks: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Weekly Market Trials/Transition meetings continue</a:t>
            </a:r>
          </a:p>
          <a:p>
            <a:pPr>
              <a:buFontTx/>
              <a:buChar char="-"/>
            </a:pPr>
            <a:endParaRPr lang="en-US" sz="20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First week of December 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chemeClr val="tx2"/>
                </a:solidFill>
              </a:rPr>
              <a:t>Daily Cutover Meetings 10am-11am</a:t>
            </a:r>
          </a:p>
          <a:p>
            <a:pPr lvl="1">
              <a:buFontTx/>
              <a:buChar char="-"/>
            </a:pPr>
            <a:endParaRPr lang="en-US" sz="16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Next RTCBTF Dec 12 (on the other side of go-live)</a:t>
            </a:r>
          </a:p>
          <a:p>
            <a:pPr>
              <a:buFontTx/>
              <a:buChar char="-"/>
            </a:pPr>
            <a:endParaRPr lang="en-US" sz="18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endParaRPr lang="en-US" sz="1000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endParaRPr lang="en-US" sz="1800" dirty="0"/>
          </a:p>
          <a:p>
            <a:pPr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endParaRPr lang="en-US" sz="14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58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7D35-388B-773E-4BED-BFB0B516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for remainder of RTCBTF Agenda today: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7F78F1-831D-5D2B-D86F-5DA2B2C9A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838200"/>
            <a:ext cx="7353300" cy="4191000"/>
          </a:xfrm>
        </p:spPr>
        <p:txBody>
          <a:bodyPr/>
          <a:lstStyle/>
          <a:p>
            <a:pPr marL="0" indent="0">
              <a:buNone/>
            </a:pPr>
            <a:endParaRPr lang="en-US" sz="17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700" dirty="0">
                <a:solidFill>
                  <a:schemeClr val="tx2"/>
                </a:solidFill>
              </a:rPr>
              <a:t>3. Closed-Loop LFC Update Whitepaper (posted Nov 7)</a:t>
            </a:r>
          </a:p>
          <a:p>
            <a:pPr marL="0" indent="0">
              <a:buNone/>
            </a:pPr>
            <a:endParaRPr lang="en-US" sz="17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700" dirty="0">
                <a:solidFill>
                  <a:schemeClr val="tx2"/>
                </a:solidFill>
              </a:rPr>
              <a:t>4. Follow-up from RUC Capacity Short Education (posted Nov 10)</a:t>
            </a:r>
          </a:p>
          <a:p>
            <a:pPr marL="0" indent="0">
              <a:buNone/>
            </a:pPr>
            <a:endParaRPr lang="en-US" sz="17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700" dirty="0">
                <a:solidFill>
                  <a:schemeClr val="tx2"/>
                </a:solidFill>
              </a:rPr>
              <a:t>5. AS Deployment Factors Discussion (posted Nov 7)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tx2"/>
                </a:solidFill>
              </a:rPr>
              <a:t>	Market Feedback- Shams/HEN</a:t>
            </a:r>
          </a:p>
          <a:p>
            <a:endParaRPr lang="en-US" sz="17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700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700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700" i="1" dirty="0">
                <a:solidFill>
                  <a:schemeClr val="tx2"/>
                </a:solidFill>
              </a:rPr>
              <a:t>Questions before moving on?</a:t>
            </a:r>
          </a:p>
          <a:p>
            <a:pPr marL="0" indent="0">
              <a:buNone/>
            </a:pPr>
            <a:r>
              <a:rPr lang="en-US" sz="1700" i="1" dirty="0">
                <a:solidFill>
                  <a:schemeClr val="tx2"/>
                </a:solidFill>
              </a:rPr>
              <a:t>	 (Lunch arriving around noon)</a:t>
            </a:r>
          </a:p>
          <a:p>
            <a:pPr marL="0" indent="0">
              <a:buNone/>
            </a:pPr>
            <a:endParaRPr lang="en-US" sz="1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825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0F1E-D4E3-7A70-2873-597B398F2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2000" dirty="0">
                <a:solidFill>
                  <a:schemeClr val="tx2"/>
                </a:solidFill>
              </a:rPr>
              <a:t>Discussion today:</a:t>
            </a:r>
          </a:p>
          <a:p>
            <a:pPr lvl="1">
              <a:buFontTx/>
              <a:buChar char="-"/>
            </a:pPr>
            <a:r>
              <a:rPr lang="en-US" sz="1800" dirty="0">
                <a:solidFill>
                  <a:schemeClr val="tx2"/>
                </a:solidFill>
              </a:rPr>
              <a:t>Update on RTCBTF Issues List</a:t>
            </a:r>
          </a:p>
          <a:p>
            <a:pPr lvl="1">
              <a:buFontTx/>
              <a:buChar char="-"/>
            </a:pPr>
            <a:r>
              <a:rPr lang="en-US" sz="1800" dirty="0">
                <a:solidFill>
                  <a:schemeClr val="tx2"/>
                </a:solidFill>
              </a:rPr>
              <a:t>Scope of RTC+B Program</a:t>
            </a:r>
          </a:p>
          <a:p>
            <a:pPr lvl="1">
              <a:buFontTx/>
              <a:buChar char="-"/>
            </a:pPr>
            <a:r>
              <a:rPr lang="en-US" sz="1800" dirty="0">
                <a:solidFill>
                  <a:schemeClr val="tx2"/>
                </a:solidFill>
              </a:rPr>
              <a:t>Market Trials Update </a:t>
            </a:r>
          </a:p>
          <a:p>
            <a:pPr lvl="1">
              <a:buFontTx/>
              <a:buChar char="-"/>
            </a:pPr>
            <a:r>
              <a:rPr lang="en-US" sz="1800" dirty="0">
                <a:solidFill>
                  <a:schemeClr val="tx2"/>
                </a:solidFill>
              </a:rPr>
              <a:t>Market Notices walk-through</a:t>
            </a:r>
          </a:p>
          <a:p>
            <a:pPr lvl="1">
              <a:buFontTx/>
              <a:buChar char="-"/>
            </a:pPr>
            <a:r>
              <a:rPr lang="en-US" sz="1800" dirty="0">
                <a:solidFill>
                  <a:schemeClr val="tx2"/>
                </a:solidFill>
              </a:rPr>
              <a:t>Rest of Today’s Agenda</a:t>
            </a:r>
          </a:p>
          <a:p>
            <a:pPr marL="457200" lvl="1" indent="0">
              <a:buNone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endParaRPr lang="en-US" sz="1800" dirty="0"/>
          </a:p>
          <a:p>
            <a:pPr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endParaRPr lang="en-US" sz="14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593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D288E-6415-8D43-81C5-97D4FBFDF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337996-F556-04E4-07CF-F14947234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81" y="1465824"/>
            <a:ext cx="8153400" cy="45731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FA0F74-D70A-9BE5-2983-B29DB63DE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RTCBTF Remaining Items for Go-Live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83D358A0-40FB-C32B-07BD-E13D4EBE1156}"/>
              </a:ext>
            </a:extLst>
          </p:cNvPr>
          <p:cNvSpPr txBox="1">
            <a:spLocks/>
          </p:cNvSpPr>
          <p:nvPr/>
        </p:nvSpPr>
        <p:spPr>
          <a:xfrm>
            <a:off x="226760" y="877197"/>
            <a:ext cx="8917240" cy="5709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u="sng" dirty="0">
                <a:solidFill>
                  <a:schemeClr val="tx2"/>
                </a:solidFill>
              </a:rPr>
              <a:t>RTCBTF</a:t>
            </a:r>
            <a:r>
              <a:rPr lang="en-US" sz="1600" dirty="0">
                <a:solidFill>
                  <a:schemeClr val="tx2"/>
                </a:solidFill>
              </a:rPr>
              <a:t>- Completed market trials and transition plan details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78BA03-0FE8-0743-58C1-BAA403160ED0}"/>
              </a:ext>
            </a:extLst>
          </p:cNvPr>
          <p:cNvSpPr/>
          <p:nvPr/>
        </p:nvSpPr>
        <p:spPr>
          <a:xfrm>
            <a:off x="6324599" y="2468085"/>
            <a:ext cx="2234381" cy="1951515"/>
          </a:xfrm>
          <a:prstGeom prst="rect">
            <a:avLst/>
          </a:prstGeom>
          <a:solidFill>
            <a:schemeClr val="tx1">
              <a:lumMod val="25000"/>
              <a:lumOff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Market Trials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78A4D9-4730-0069-43C1-5C97338067DB}"/>
              </a:ext>
            </a:extLst>
          </p:cNvPr>
          <p:cNvSpPr/>
          <p:nvPr/>
        </p:nvSpPr>
        <p:spPr>
          <a:xfrm rot="20952941">
            <a:off x="2637163" y="3110392"/>
            <a:ext cx="4532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COMPLETED</a:t>
            </a:r>
          </a:p>
        </p:txBody>
      </p:sp>
    </p:spTree>
    <p:extLst>
      <p:ext uri="{BB962C8B-B14F-4D97-AF65-F5344CB8AC3E}">
        <p14:creationId xmlns:p14="http://schemas.microsoft.com/office/powerpoint/2010/main" val="1165925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EC0AD-B427-538B-996C-E49914B94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1A379-8995-F633-596E-3D8224F71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Scope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32E16709-A97F-14BC-2BF7-90BE53C94D06}"/>
              </a:ext>
            </a:extLst>
          </p:cNvPr>
          <p:cNvSpPr/>
          <p:nvPr/>
        </p:nvSpPr>
        <p:spPr>
          <a:xfrm>
            <a:off x="2365650" y="2902720"/>
            <a:ext cx="533400" cy="964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D25DE5-CFFF-C29B-C10B-9C5F8601503D}"/>
              </a:ext>
            </a:extLst>
          </p:cNvPr>
          <p:cNvSpPr txBox="1"/>
          <p:nvPr/>
        </p:nvSpPr>
        <p:spPr>
          <a:xfrm>
            <a:off x="936171" y="3036522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Final 2025 Refinements for Go-Live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A2543C6D-124D-EEA4-B6E5-38131229F100}"/>
              </a:ext>
            </a:extLst>
          </p:cNvPr>
          <p:cNvSpPr/>
          <p:nvPr/>
        </p:nvSpPr>
        <p:spPr>
          <a:xfrm>
            <a:off x="2469167" y="3867520"/>
            <a:ext cx="389791" cy="214563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6C3F37-7980-3242-A947-9D8736B9CA16}"/>
              </a:ext>
            </a:extLst>
          </p:cNvPr>
          <p:cNvSpPr txBox="1"/>
          <p:nvPr/>
        </p:nvSpPr>
        <p:spPr>
          <a:xfrm>
            <a:off x="914400" y="4401730"/>
            <a:ext cx="144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Related NPRRs 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</a:rPr>
              <a:t>within Program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8B0B51-CE4C-8B0A-5287-535A712E4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154" y="529157"/>
            <a:ext cx="5145084" cy="547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19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E1E05E3-4B7B-AEE0-856E-A594EC516AA4}"/>
              </a:ext>
            </a:extLst>
          </p:cNvPr>
          <p:cNvCxnSpPr>
            <a:cxnSpLocks/>
          </p:cNvCxnSpPr>
          <p:nvPr/>
        </p:nvCxnSpPr>
        <p:spPr>
          <a:xfrm flipH="1">
            <a:off x="762000" y="1408757"/>
            <a:ext cx="31619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3CBEDC4-DD5C-FBF7-F95E-F01476871118}"/>
              </a:ext>
            </a:extLst>
          </p:cNvPr>
          <p:cNvCxnSpPr>
            <a:cxnSpLocks/>
          </p:cNvCxnSpPr>
          <p:nvPr/>
        </p:nvCxnSpPr>
        <p:spPr>
          <a:xfrm>
            <a:off x="8256447" y="1461412"/>
            <a:ext cx="2113" cy="1712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B040F72-109E-1A7E-29AB-ED2E8665DF38}"/>
              </a:ext>
            </a:extLst>
          </p:cNvPr>
          <p:cNvCxnSpPr>
            <a:cxnSpLocks/>
          </p:cNvCxnSpPr>
          <p:nvPr/>
        </p:nvCxnSpPr>
        <p:spPr>
          <a:xfrm>
            <a:off x="7190469" y="1297343"/>
            <a:ext cx="0" cy="19878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CF38D88-58F7-5323-6857-8F7052CD7E38}"/>
              </a:ext>
            </a:extLst>
          </p:cNvPr>
          <p:cNvCxnSpPr>
            <a:cxnSpLocks/>
          </p:cNvCxnSpPr>
          <p:nvPr/>
        </p:nvCxnSpPr>
        <p:spPr>
          <a:xfrm flipH="1">
            <a:off x="5045440" y="1477933"/>
            <a:ext cx="6405" cy="40367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B74B7F0-8252-961E-075D-594F83CC1D32}"/>
              </a:ext>
            </a:extLst>
          </p:cNvPr>
          <p:cNvCxnSpPr>
            <a:cxnSpLocks/>
          </p:cNvCxnSpPr>
          <p:nvPr/>
        </p:nvCxnSpPr>
        <p:spPr>
          <a:xfrm flipH="1">
            <a:off x="2991995" y="1477933"/>
            <a:ext cx="2572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Sequence and Dates for Market Trials to Go-Live </a:t>
            </a:r>
            <a:br>
              <a:rPr lang="en-US" sz="2000" dirty="0"/>
            </a:b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762001" y="3135775"/>
            <a:ext cx="2229994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b="1" u="sng" dirty="0">
                <a:solidFill>
                  <a:schemeClr val="tx1"/>
                </a:solidFill>
              </a:rPr>
              <a:t>RTC QSE Submission Testing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(Submit COP, RT AS Offers, 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DAM Virtual AS, Outages for ESRs)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3000727" y="3135775"/>
            <a:ext cx="2042141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 dirty="0">
                <a:solidFill>
                  <a:schemeClr val="tx1"/>
                </a:solidFill>
              </a:rPr>
              <a:t>Open-loop RTC SCED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(QSE offers, SCED non-binding award/dispatch)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057104" y="3135775"/>
            <a:ext cx="2139898" cy="1806724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 dirty="0">
                <a:solidFill>
                  <a:schemeClr val="tx1"/>
                </a:solidFill>
              </a:rPr>
              <a:t>Ongoing Open-Loop</a:t>
            </a:r>
          </a:p>
          <a:p>
            <a:pPr algn="ctr"/>
            <a:r>
              <a:rPr lang="en-US" sz="1050" b="1" u="sng" dirty="0">
                <a:solidFill>
                  <a:schemeClr val="tx1"/>
                </a:solidFill>
              </a:rPr>
              <a:t>&amp; Periodic Closed-loop SCED/LFC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(QSE RTC offers and telemetry to support closed-loop frequency control test 2-3 tests of 2-4 hour durations)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838D4D-9AF0-66C4-0D8E-0A4D26D70D3D}"/>
              </a:ext>
            </a:extLst>
          </p:cNvPr>
          <p:cNvSpPr/>
          <p:nvPr/>
        </p:nvSpPr>
        <p:spPr>
          <a:xfrm>
            <a:off x="756015" y="4204065"/>
            <a:ext cx="2238552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 dirty="0">
                <a:solidFill>
                  <a:schemeClr val="tx1"/>
                </a:solidFill>
              </a:rPr>
              <a:t>RTC QSE Telemetry Check-out </a:t>
            </a:r>
            <a:r>
              <a:rPr lang="en-US" sz="1100" dirty="0">
                <a:solidFill>
                  <a:schemeClr val="tx1"/>
                </a:solidFill>
              </a:rPr>
              <a:t>(QSEs add/verify new telemetry points for UDSP, New ramp rates, ESR telemetry)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716E97-B79F-8D46-15FD-EF530D7CEE6F}"/>
              </a:ext>
            </a:extLst>
          </p:cNvPr>
          <p:cNvSpPr/>
          <p:nvPr/>
        </p:nvSpPr>
        <p:spPr>
          <a:xfrm>
            <a:off x="5043328" y="5128966"/>
            <a:ext cx="2139899" cy="738435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 dirty="0">
                <a:solidFill>
                  <a:schemeClr val="tx1"/>
                </a:solidFill>
              </a:rPr>
              <a:t>Day-Ahead Market 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(Non-binding DAM using QSE offers for at least 2 tests)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A243BC-6D29-109B-91A6-4029970CE6A7}"/>
              </a:ext>
            </a:extLst>
          </p:cNvPr>
          <p:cNvSpPr/>
          <p:nvPr/>
        </p:nvSpPr>
        <p:spPr>
          <a:xfrm>
            <a:off x="7188486" y="3132534"/>
            <a:ext cx="1086131" cy="2734867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 dirty="0">
                <a:solidFill>
                  <a:schemeClr val="tx1"/>
                </a:solidFill>
              </a:rPr>
              <a:t>Transition to Go-Live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Upon completion of testing, confirmation of ERCOT and market readiness for Go-Live.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709698" y="1926257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1777692" y="1926257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2855490" y="1926257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3933075" y="1926257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002525" y="1926257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057822" y="1926257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124700" y="1926257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8191500" y="1926257"/>
            <a:ext cx="805633" cy="38099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465D1A-060B-F121-F06A-AF0A5EF59DD0}"/>
              </a:ext>
            </a:extLst>
          </p:cNvPr>
          <p:cNvSpPr/>
          <p:nvPr/>
        </p:nvSpPr>
        <p:spPr>
          <a:xfrm>
            <a:off x="2989882" y="4202311"/>
            <a:ext cx="2049398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 dirty="0">
                <a:solidFill>
                  <a:schemeClr val="tx1"/>
                </a:solidFill>
              </a:rPr>
              <a:t>QSE Telemetry Tests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(Individual QSE to follow UDSP and support new ramp rate and ESR telemetry)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2F16B1F-63A9-8500-B166-F4A8E6E29F12}"/>
              </a:ext>
            </a:extLst>
          </p:cNvPr>
          <p:cNvSpPr/>
          <p:nvPr/>
        </p:nvSpPr>
        <p:spPr>
          <a:xfrm>
            <a:off x="776202" y="2307257"/>
            <a:ext cx="6394459" cy="570951"/>
          </a:xfrm>
          <a:prstGeom prst="homePlate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QSE Scorecards &amp; Exit Criteria for each Trial Phase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780551" y="1461412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Start </a:t>
            </a:r>
          </a:p>
          <a:p>
            <a:r>
              <a:rPr lang="en-US" sz="1200" dirty="0"/>
              <a:t>5/5/25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971800" y="1461412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Start </a:t>
            </a:r>
          </a:p>
          <a:p>
            <a:r>
              <a:rPr lang="en-US" sz="1200" dirty="0"/>
              <a:t>7/7/25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53E6AA-13E4-0F7F-7E32-D052173B0325}"/>
              </a:ext>
            </a:extLst>
          </p:cNvPr>
          <p:cNvSpPr txBox="1"/>
          <p:nvPr/>
        </p:nvSpPr>
        <p:spPr>
          <a:xfrm>
            <a:off x="7135664" y="1276746"/>
            <a:ext cx="117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30-day Market Notice</a:t>
            </a:r>
          </a:p>
          <a:p>
            <a:r>
              <a:rPr lang="en-US" sz="1200" dirty="0"/>
              <a:t>11/5/25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029200" y="1461412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Start </a:t>
            </a:r>
          </a:p>
          <a:p>
            <a:r>
              <a:rPr lang="en-US" sz="1200" dirty="0"/>
              <a:t>9/2/25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8191500" y="1461412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Go-Live</a:t>
            </a:r>
          </a:p>
          <a:p>
            <a:r>
              <a:rPr lang="en-US" sz="1200" dirty="0"/>
              <a:t>12/5/25*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495A0-643F-DA75-9F60-DDC5FA1F2722}"/>
              </a:ext>
            </a:extLst>
          </p:cNvPr>
          <p:cNvSpPr txBox="1"/>
          <p:nvPr/>
        </p:nvSpPr>
        <p:spPr>
          <a:xfrm>
            <a:off x="756015" y="5337788"/>
            <a:ext cx="420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* Go-Live date reflects 12/5/2025 as first Operating Day</a:t>
            </a:r>
          </a:p>
          <a:p>
            <a:r>
              <a:rPr lang="en-US" sz="1200" i="1" dirty="0"/>
              <a:t>  where 12/4/2025 is planned software migration.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C1EB6B-BBD9-A444-50F6-48256210236A}"/>
              </a:ext>
            </a:extLst>
          </p:cNvPr>
          <p:cNvSpPr/>
          <p:nvPr/>
        </p:nvSpPr>
        <p:spPr>
          <a:xfrm rot="16200000">
            <a:off x="-133552" y="1486953"/>
            <a:ext cx="1164255" cy="47634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March/April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FCB413-2C20-351A-55A5-D0EA988CAA30}"/>
              </a:ext>
            </a:extLst>
          </p:cNvPr>
          <p:cNvSpPr/>
          <p:nvPr/>
        </p:nvSpPr>
        <p:spPr>
          <a:xfrm rot="16200000">
            <a:off x="-1072551" y="3590208"/>
            <a:ext cx="3030533" cy="4646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QSE/Vendor Submission Sandbox and Telemetry Points added Prod EMS model.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2DCB89-483F-A9BA-7F8D-BAFCE0A03F1A}"/>
              </a:ext>
            </a:extLst>
          </p:cNvPr>
          <p:cNvSpPr/>
          <p:nvPr/>
        </p:nvSpPr>
        <p:spPr>
          <a:xfrm rot="20952941">
            <a:off x="1882714" y="3674593"/>
            <a:ext cx="4532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COMPLETED</a:t>
            </a:r>
          </a:p>
        </p:txBody>
      </p:sp>
    </p:spTree>
    <p:extLst>
      <p:ext uri="{BB962C8B-B14F-4D97-AF65-F5344CB8AC3E}">
        <p14:creationId xmlns:p14="http://schemas.microsoft.com/office/powerpoint/2010/main" val="2467594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AC130-C657-DFFA-36DA-25AA9C214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0FBD6-CBBD-8B19-7FCE-743E975C9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Sep/Oct Market Trials in-flight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2DE7E-5BC8-EE34-8984-3E8DAF57C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562600"/>
          </a:xfrm>
        </p:spPr>
        <p:txBody>
          <a:bodyPr/>
          <a:lstStyle/>
          <a:p>
            <a:r>
              <a:rPr lang="en-US" sz="2400" u="sng" dirty="0">
                <a:solidFill>
                  <a:schemeClr val="tx2"/>
                </a:solidFill>
              </a:rPr>
              <a:t>Trials &amp; Transition meetings in-flight every Monday 10-10:30am until December 1-5 (then daily)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Standalone calendar page each week with </a:t>
            </a:r>
            <a:r>
              <a:rPr lang="en-US" sz="2000" dirty="0" err="1">
                <a:solidFill>
                  <a:schemeClr val="tx2"/>
                </a:solidFill>
              </a:rPr>
              <a:t>WebEx</a:t>
            </a:r>
            <a:endParaRPr lang="en-US" sz="2000" dirty="0">
              <a:solidFill>
                <a:schemeClr val="tx2"/>
              </a:solidFill>
            </a:endParaRPr>
          </a:p>
          <a:p>
            <a:pPr lvl="2"/>
            <a:r>
              <a:rPr lang="en-US" sz="1800" dirty="0">
                <a:solidFill>
                  <a:schemeClr val="tx2"/>
                </a:solidFill>
                <a:hlinkClick r:id="rId2"/>
              </a:rPr>
              <a:t>RTCBTF Home Page </a:t>
            </a:r>
            <a:r>
              <a:rPr lang="en-US" sz="1800" dirty="0">
                <a:solidFill>
                  <a:schemeClr val="tx2"/>
                </a:solidFill>
              </a:rPr>
              <a:t>houses all market trials documentation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Averaging 150-175 participants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Weekly presentation walk-through with Q&amp;A</a:t>
            </a:r>
          </a:p>
          <a:p>
            <a:pPr lvl="2"/>
            <a:r>
              <a:rPr lang="en-US" sz="1800" dirty="0">
                <a:solidFill>
                  <a:schemeClr val="tx2"/>
                </a:solidFill>
              </a:rPr>
              <a:t>Heavy use of </a:t>
            </a:r>
            <a:r>
              <a:rPr lang="en-US" sz="1800" dirty="0">
                <a:solidFill>
                  <a:schemeClr val="tx2"/>
                </a:solidFill>
                <a:hlinkClick r:id="rId3"/>
              </a:rPr>
              <a:t>RTCB@ercot.com</a:t>
            </a:r>
            <a:r>
              <a:rPr lang="en-US" sz="1800" dirty="0">
                <a:solidFill>
                  <a:schemeClr val="tx2"/>
                </a:solidFill>
              </a:rPr>
              <a:t> email -&gt; FAQ</a:t>
            </a:r>
          </a:p>
          <a:p>
            <a:pPr lvl="1"/>
            <a:endParaRPr lang="en-US" sz="2000" dirty="0">
              <a:solidFill>
                <a:schemeClr val="tx2"/>
              </a:solidFill>
            </a:endParaRPr>
          </a:p>
          <a:p>
            <a:pPr lvl="1"/>
            <a:endParaRPr lang="en-US" sz="2000" dirty="0">
              <a:solidFill>
                <a:schemeClr val="tx2"/>
              </a:solidFill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Link to this </a:t>
            </a:r>
            <a:r>
              <a:rPr lang="en-US" sz="2000" dirty="0">
                <a:hlinkClick r:id="rId4"/>
              </a:rPr>
              <a:t>Monday’s Trials meeting</a:t>
            </a:r>
            <a:endParaRPr lang="en-US" sz="20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BC2757-D0AA-DB16-E688-E86285B48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0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728D9D-C45D-4869-5997-70D3ACDB7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434" y="701399"/>
            <a:ext cx="6083966" cy="54552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77D2C5-6A82-40E9-EA1A-7F657A028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Trials and Transition through Go-Live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5204A-4AC1-4782-5F76-809AC2D9C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30B3F0-89A7-7082-5A33-D5F7946C0EE0}"/>
              </a:ext>
            </a:extLst>
          </p:cNvPr>
          <p:cNvSpPr txBox="1"/>
          <p:nvPr/>
        </p:nvSpPr>
        <p:spPr>
          <a:xfrm>
            <a:off x="511392" y="4142655"/>
            <a:ext cx="143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are here….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1AD7BC-38F9-C76A-B6F9-BD5E2431C35C}"/>
              </a:ext>
            </a:extLst>
          </p:cNvPr>
          <p:cNvSpPr txBox="1"/>
          <p:nvPr/>
        </p:nvSpPr>
        <p:spPr>
          <a:xfrm>
            <a:off x="3407304" y="6437122"/>
            <a:ext cx="474302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NCLR s/provide = NCLR can use self-provision in SCED</a:t>
            </a: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7A97ADC2-A8CE-2853-914A-D282569834CE}"/>
              </a:ext>
            </a:extLst>
          </p:cNvPr>
          <p:cNvSpPr/>
          <p:nvPr/>
        </p:nvSpPr>
        <p:spPr>
          <a:xfrm>
            <a:off x="6417129" y="4214102"/>
            <a:ext cx="177541" cy="178461"/>
          </a:xfrm>
          <a:prstGeom prst="star5">
            <a:avLst/>
          </a:prstGeom>
          <a:solidFill>
            <a:srgbClr val="26D07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B42B693-0CC2-95EF-B2A3-A3C65BE9FA01}"/>
              </a:ext>
            </a:extLst>
          </p:cNvPr>
          <p:cNvSpPr/>
          <p:nvPr/>
        </p:nvSpPr>
        <p:spPr>
          <a:xfrm>
            <a:off x="3407304" y="3529781"/>
            <a:ext cx="712412" cy="403799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DST Nov 2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B5297A6-00DF-7C59-1D63-6C31C93154A3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1406013" y="4282268"/>
            <a:ext cx="5011116" cy="250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188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F0297-5CA1-214B-C031-407345D21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A2F11-5F0D-2458-26D2-EEBD47ED8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45B46-444F-1922-551E-7B8BE9CBC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r>
              <a:rPr lang="en-US" sz="1600" dirty="0">
                <a:solidFill>
                  <a:schemeClr val="tx2"/>
                </a:solidFill>
              </a:rPr>
              <a:t>30-day Market Notices sent November 5 across usual channels: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hlinkClick r:id="rId2"/>
              </a:rPr>
              <a:t>RTC+B Program Readiness</a:t>
            </a:r>
            <a:endParaRPr lang="en-US" sz="160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  <a:hlinkClick r:id="rId3"/>
              </a:rPr>
              <a:t>RTC+B Protocol Changes </a:t>
            </a:r>
            <a:endParaRPr lang="en-US" sz="160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  <a:hlinkClick r:id="rId4"/>
              </a:rPr>
              <a:t>RTC+B Settlement</a:t>
            </a:r>
            <a:endParaRPr lang="en-US" sz="160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  <a:hlinkClick r:id="rId5"/>
              </a:rPr>
              <a:t>RTC+B Credit</a:t>
            </a:r>
            <a:endParaRPr lang="en-US" sz="160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  <a:hlinkClick r:id="rId6"/>
              </a:rPr>
              <a:t>RTC+B Market Facing changes</a:t>
            </a:r>
            <a:endParaRPr lang="en-US" sz="1600" dirty="0">
              <a:solidFill>
                <a:schemeClr val="tx2"/>
              </a:solidFill>
            </a:endParaRPr>
          </a:p>
          <a:p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Two other Notices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hlinkClick r:id="rId7"/>
              </a:rPr>
              <a:t>API End-Point Changes </a:t>
            </a:r>
            <a:r>
              <a:rPr lang="en-US" sz="1400" dirty="0">
                <a:solidFill>
                  <a:schemeClr val="tx2"/>
                </a:solidFill>
              </a:rPr>
              <a:t>(affects all entities accessing ERCOT XML/API Dec 4/5 impacts)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hlinkClick r:id="rId8"/>
              </a:rPr>
              <a:t>QSE without Resources Acknowledgement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A4D82-9F32-3A16-C42B-7927D0125B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69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D6CA1B-0174-D937-71C8-B0D017B37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52B96-687E-BBE7-BBAB-1D93087B5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Notices sent 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C6FCD-A448-7F01-C3FD-74C86C169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522" y="762918"/>
            <a:ext cx="8534400" cy="4821803"/>
          </a:xfrm>
        </p:spPr>
        <p:txBody>
          <a:bodyPr/>
          <a:lstStyle/>
          <a:p>
            <a:pPr lvl="1"/>
            <a:r>
              <a:rPr lang="en-US" sz="1600" dirty="0">
                <a:solidFill>
                  <a:schemeClr val="tx2"/>
                </a:solidFill>
                <a:hlinkClick r:id="rId2"/>
              </a:rPr>
              <a:t>RTC+B Program Readiness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2EBB0-2137-C951-209B-AD2921D17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1662EE-C979-6632-2490-3D0A9E250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421612"/>
            <a:ext cx="7865965" cy="4798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41A556-40A2-2D08-B81D-460B00F8AC3A}"/>
              </a:ext>
            </a:extLst>
          </p:cNvPr>
          <p:cNvSpPr/>
          <p:nvPr/>
        </p:nvSpPr>
        <p:spPr>
          <a:xfrm>
            <a:off x="287435" y="3975545"/>
            <a:ext cx="7865965" cy="10536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056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Custom 1">
      <a:dk1>
        <a:srgbClr val="2D3338"/>
      </a:dk1>
      <a:lt1>
        <a:srgbClr val="FFFFFF"/>
      </a:lt1>
      <a:dk2>
        <a:srgbClr val="2D3338"/>
      </a:dk2>
      <a:lt2>
        <a:srgbClr val="E6EBF0"/>
      </a:lt2>
      <a:accent1>
        <a:srgbClr val="00AEC7"/>
      </a:accent1>
      <a:accent2>
        <a:srgbClr val="7C858C"/>
      </a:accent2>
      <a:accent3>
        <a:srgbClr val="2BA565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8d5ee879-813f-4fb9-b7c2-a59846c21aeb" xsi:nil="true"/>
    <Audience xmlns="8d5ee879-813f-4fb9-b7c2-a59846c21aeb">Public</Audienc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999AAC16EAB41985F08B9B30BD6F8" ma:contentTypeVersion="4" ma:contentTypeDescription="Create a new document." ma:contentTypeScope="" ma:versionID="e17db7c92bbe4a954239b0aad63199c1">
  <xsd:schema xmlns:xsd="http://www.w3.org/2001/XMLSchema" xmlns:xs="http://www.w3.org/2001/XMLSchema" xmlns:p="http://schemas.microsoft.com/office/2006/metadata/properties" xmlns:ns2="8d5ee879-813f-4fb9-b7c2-a59846c21aeb" targetNamespace="http://schemas.microsoft.com/office/2006/metadata/properties" ma:root="true" ma:fieldsID="dbeeea33673683b355d19f3b50507d1a" ns2:_="">
    <xsd:import namespace="8d5ee879-813f-4fb9-b7c2-a59846c21aeb"/>
    <xsd:element name="properties">
      <xsd:complexType>
        <xsd:sequence>
          <xsd:element name="documentManagement">
            <xsd:complexType>
              <xsd:all>
                <xsd:element ref="ns2:Audience" minOccurs="0"/>
                <xsd:element ref="ns2:Year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ee879-813f-4fb9-b7c2-a59846c21aeb" elementFormDefault="qualified">
    <xsd:import namespace="http://schemas.microsoft.com/office/2006/documentManagement/types"/>
    <xsd:import namespace="http://schemas.microsoft.com/office/infopath/2007/PartnerControls"/>
    <xsd:element name="Audience" ma:index="8" nillable="true" ma:displayName="Audience" ma:format="Dropdown" ma:internalName="Audience">
      <xsd:simpleType>
        <xsd:restriction base="dms:Choice">
          <xsd:enumeration value="Internal "/>
          <xsd:enumeration value="Confidential"/>
          <xsd:enumeration value="Public"/>
        </xsd:restriction>
      </xsd:simpleType>
    </xsd:element>
    <xsd:element name="Year" ma:index="9" nillable="true" ma:displayName="Year" ma:format="Dropdown" ma:internalName="Year">
      <xsd:simpleType>
        <xsd:restriction base="dms:Choice">
          <xsd:enumeration value="2022"/>
          <xsd:enumeration value="2023"/>
          <xsd:enumeration value="2024"/>
          <xsd:enumeration value="202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526C54-2038-4DDB-9077-84C80FF069E0}">
  <ds:schemaRefs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c34af464-7aa1-4edd-9be4-83dffc1cb926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8d5ee879-813f-4fb9-b7c2-a59846c21aeb"/>
  </ds:schemaRefs>
</ds:datastoreItem>
</file>

<file path=customXml/itemProps3.xml><?xml version="1.0" encoding="utf-8"?>
<ds:datastoreItem xmlns:ds="http://schemas.openxmlformats.org/officeDocument/2006/customXml" ds:itemID="{1BCE88CD-E9E0-4BB6-AD83-C594282F53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5ee879-813f-4fb9-b7c2-a59846c21a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23669</TotalTime>
  <Words>684</Words>
  <Application>Microsoft Office PowerPoint</Application>
  <PresentationFormat>On-screen Show (4:3)</PresentationFormat>
  <Paragraphs>171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Cover Slide</vt:lpstr>
      <vt:lpstr>Horizontal Theme</vt:lpstr>
      <vt:lpstr>PowerPoint Presentation</vt:lpstr>
      <vt:lpstr>Outline</vt:lpstr>
      <vt:lpstr>RTCBTF Remaining Items for Go-Live</vt:lpstr>
      <vt:lpstr>RTC+B Scope</vt:lpstr>
      <vt:lpstr>PowerPoint Presentation</vt:lpstr>
      <vt:lpstr>Sep/Oct Market Trials in-flight</vt:lpstr>
      <vt:lpstr>Market Trials and Transition through Go-Live</vt:lpstr>
      <vt:lpstr>Market Notices sent last week</vt:lpstr>
      <vt:lpstr>Market Notices sent last week</vt:lpstr>
      <vt:lpstr>Market Notices sent last week</vt:lpstr>
      <vt:lpstr>Market Notices sent last week</vt:lpstr>
      <vt:lpstr>Market Notices sent last week</vt:lpstr>
      <vt:lpstr>Market Notices sent last week</vt:lpstr>
      <vt:lpstr>Market Notices sent last week</vt:lpstr>
      <vt:lpstr>Market Notices sent last week</vt:lpstr>
      <vt:lpstr>Market Notices sent last week</vt:lpstr>
      <vt:lpstr>November/December </vt:lpstr>
      <vt:lpstr>Other Updates </vt:lpstr>
      <vt:lpstr>Focus for remainder of RTCBTF Agenda today: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Mereness, Matt</cp:lastModifiedBy>
  <cp:revision>647</cp:revision>
  <cp:lastPrinted>2017-10-10T21:31:05Z</cp:lastPrinted>
  <dcterms:created xsi:type="dcterms:W3CDTF">2016-01-21T15:20:31Z</dcterms:created>
  <dcterms:modified xsi:type="dcterms:W3CDTF">2025-11-11T19:46:07Z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0x0101006D0999AAC16EAB41985F08B9B30BD6F8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ActionId">
    <vt:lpwstr>c62e7908-7660-43a6-b1c8-5c5c95dc1f11</vt:lpwstr>
  </property>
  <property fmtid="{D5CDD505-2E9C-101B-9397-08002B2CF9AE}" pid="5" name="MSIP_Label_7084cbda-52b8-46fb-a7b7-cb5bd465ed85_SetDate">
    <vt:lpwstr>2023-05-09T20:19:39Z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ContentBits">
    <vt:lpwstr>0</vt:lpwstr>
  </property>
  <property fmtid="{D5CDD505-2E9C-101B-9397-08002B2CF9AE}" pid="8" name="MSIP_Label_7084cbda-52b8-46fb-a7b7-cb5bd465ed85_SiteId">
    <vt:lpwstr>0afb747d-bff7-4596-a9fc-950ef9e0ec45</vt:lpwstr>
  </property>
  <property fmtid="{D5CDD505-2E9C-101B-9397-08002B2CF9AE}" pid="9" name="MSIP_Label_7084cbda-52b8-46fb-a7b7-cb5bd465ed85_Method">
    <vt:lpwstr>Standard</vt:lpwstr>
  </property>
</Properties>
</file>