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7"/>
  </p:notesMasterIdLst>
  <p:handoutMasterIdLst>
    <p:handoutMasterId r:id="rId68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08" r:id="rId12"/>
    <p:sldId id="3120" r:id="rId13"/>
    <p:sldId id="3126" r:id="rId14"/>
    <p:sldId id="3125" r:id="rId15"/>
    <p:sldId id="3124" r:id="rId16"/>
    <p:sldId id="3127" r:id="rId17"/>
    <p:sldId id="3123" r:id="rId18"/>
    <p:sldId id="3122" r:id="rId19"/>
    <p:sldId id="3119" r:id="rId20"/>
    <p:sldId id="597" r:id="rId21"/>
    <p:sldId id="3049" r:id="rId22"/>
    <p:sldId id="3067" r:id="rId23"/>
    <p:sldId id="584" r:id="rId24"/>
    <p:sldId id="2981" r:id="rId25"/>
    <p:sldId id="3010" r:id="rId26"/>
    <p:sldId id="3002" r:id="rId27"/>
    <p:sldId id="2992" r:id="rId28"/>
    <p:sldId id="2993" r:id="rId29"/>
    <p:sldId id="2995" r:id="rId30"/>
    <p:sldId id="2994" r:id="rId31"/>
    <p:sldId id="3000" r:id="rId32"/>
    <p:sldId id="3006" r:id="rId33"/>
    <p:sldId id="3007" r:id="rId34"/>
    <p:sldId id="3098" r:id="rId35"/>
    <p:sldId id="3099" r:id="rId36"/>
    <p:sldId id="3100" r:id="rId37"/>
    <p:sldId id="3101" r:id="rId38"/>
    <p:sldId id="3102" r:id="rId39"/>
    <p:sldId id="3103" r:id="rId40"/>
    <p:sldId id="3105" r:id="rId41"/>
    <p:sldId id="3106" r:id="rId42"/>
    <p:sldId id="3107" r:id="rId43"/>
    <p:sldId id="3047" r:id="rId44"/>
    <p:sldId id="546" r:id="rId45"/>
    <p:sldId id="550" r:id="rId46"/>
    <p:sldId id="551" r:id="rId47"/>
    <p:sldId id="270" r:id="rId48"/>
    <p:sldId id="271" r:id="rId49"/>
    <p:sldId id="3048" r:id="rId50"/>
    <p:sldId id="331" r:id="rId51"/>
    <p:sldId id="332" r:id="rId52"/>
    <p:sldId id="2943" r:id="rId53"/>
    <p:sldId id="334" r:id="rId54"/>
    <p:sldId id="2952" r:id="rId55"/>
    <p:sldId id="3020" r:id="rId56"/>
    <p:sldId id="3021" r:id="rId57"/>
    <p:sldId id="2979" r:id="rId58"/>
    <p:sldId id="3009" r:id="rId59"/>
    <p:sldId id="2980" r:id="rId60"/>
    <p:sldId id="593" r:id="rId61"/>
    <p:sldId id="594" r:id="rId62"/>
    <p:sldId id="591" r:id="rId63"/>
    <p:sldId id="581" r:id="rId64"/>
    <p:sldId id="603" r:id="rId65"/>
    <p:sldId id="588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A1105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services/comm/mkt_notices/M-C110625-0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_B-Cutover-Workshop-for" TargetMode="External"/><Relationship Id="rId2" Type="http://schemas.openxmlformats.org/officeDocument/2006/relationships/hyperlink" Target="https://www.ercot.com/calendar/11132025-RTCBTF-Meetin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rcot.com/calendar/11132025-RTCB-Cutover-Workshop-fo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10/30/RTCB_Market_Trials_Handbook_7_Transition_Cutover_10152025_FINAL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services/comm/mkt_notices/M-B110625-01" TargetMode="External"/><Relationship Id="rId3" Type="http://schemas.openxmlformats.org/officeDocument/2006/relationships/hyperlink" Target="https://www.ercot.com/services/comm/mkt_notices/M-E110525-01" TargetMode="External"/><Relationship Id="rId7" Type="http://schemas.openxmlformats.org/officeDocument/2006/relationships/hyperlink" Target="https://www.ercot.com/services/comm/mkt_notices/M-C110625-01" TargetMode="External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services/comm/mkt_notices/M-B110525-01" TargetMode="External"/><Relationship Id="rId5" Type="http://schemas.openxmlformats.org/officeDocument/2006/relationships/hyperlink" Target="https://www.ercot.com/services/comm/mkt_notices/M-A110525-01" TargetMode="External"/><Relationship Id="rId4" Type="http://schemas.openxmlformats.org/officeDocument/2006/relationships/hyperlink" Target="https://www.ercot.com/services/comm/mkt_notices/M-C110525-01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E110525-0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C110525-0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10,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CB06-2AD1-4B78-E5A7-CBC620B8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8F8C-D45E-299F-62DF-7C16827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0AD-AC5A-23FB-A873-A5F57B1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169E-1495-CCD1-20E7-BAC559D2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CA14-11B6-F1B5-CF7E-F98C9F2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4" y="1393125"/>
            <a:ext cx="6453219" cy="47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610B-6301-3FC2-F10B-68E08F6F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428116"/>
            <a:ext cx="7912270" cy="43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Thursday 11/13/2025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018098"/>
            <a:ext cx="8534400" cy="4821803"/>
          </a:xfrm>
        </p:spPr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1" u="sng" dirty="0">
                <a:solidFill>
                  <a:schemeClr val="tx2"/>
                </a:solidFill>
                <a:hlinkClick r:id="rId2"/>
              </a:rPr>
              <a:t>RTCBTF</a:t>
            </a:r>
            <a:r>
              <a:rPr lang="en-US" sz="1400" dirty="0">
                <a:solidFill>
                  <a:schemeClr val="tx2"/>
                </a:solidFill>
              </a:rPr>
              <a:t> 9:30am-1pm (</a:t>
            </a:r>
            <a:r>
              <a:rPr lang="en-US" sz="1400" dirty="0" err="1">
                <a:solidFill>
                  <a:schemeClr val="tx2"/>
                </a:solidFill>
              </a:rPr>
              <a:t>MetCenter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Program Update                                                                         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Closed Loop LFC Update for Oct 30 Test                           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RUC Capacity Short Education follow-up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AS Deployment Factors Plan and Market Feedback</a:t>
            </a: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r>
              <a:rPr lang="en-US" sz="1400" b="1" u="sng" dirty="0">
                <a:solidFill>
                  <a:schemeClr val="tx2"/>
                </a:solidFill>
                <a:hlinkClick r:id="rId3"/>
              </a:rPr>
              <a:t>RTC+B Cutover Workshop for QSEs</a:t>
            </a:r>
            <a:r>
              <a:rPr lang="en-US" sz="1400" dirty="0">
                <a:solidFill>
                  <a:schemeClr val="tx2"/>
                </a:solidFill>
              </a:rPr>
              <a:t> 1pm-3pm (</a:t>
            </a:r>
            <a:r>
              <a:rPr lang="en-US" sz="1400" dirty="0" err="1">
                <a:solidFill>
                  <a:schemeClr val="tx2"/>
                </a:solidFill>
              </a:rPr>
              <a:t>MetCenter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1" u="sng" dirty="0">
                <a:solidFill>
                  <a:schemeClr val="tx2"/>
                </a:solidFill>
                <a:hlinkClick r:id="rId4"/>
              </a:rPr>
              <a:t>RTC+B Cutover Workshop for TDSPs</a:t>
            </a:r>
            <a:r>
              <a:rPr lang="en-US" sz="1400" dirty="0">
                <a:solidFill>
                  <a:schemeClr val="tx2"/>
                </a:solidFill>
                <a:hlinkClick r:id="rId4"/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3:30-4:30 (</a:t>
            </a:r>
            <a:r>
              <a:rPr lang="en-US" sz="1400" dirty="0" err="1">
                <a:solidFill>
                  <a:schemeClr val="tx2"/>
                </a:solidFill>
              </a:rPr>
              <a:t>MetCenter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SOTE Studies 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Code migration later this week to resolve issues</a:t>
            </a:r>
          </a:p>
          <a:p>
            <a:pPr lvl="1"/>
            <a:endParaRPr lang="en-US" sz="1200" dirty="0">
              <a:solidFill>
                <a:schemeClr val="tx2"/>
              </a:solidFill>
              <a:cs typeface="Arial"/>
            </a:endParaRP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execution and this week followed by NCLR Self-Provision: 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Reminder DAM submissions timeline extended to noon for each RTC DAM OD</a:t>
            </a: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200" u="sng" dirty="0">
                <a:solidFill>
                  <a:schemeClr val="tx2"/>
                </a:solidFill>
                <a:cs typeface="Arial"/>
              </a:rPr>
              <a:t>Special Note about ESR Qualification: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During the market trials call on October 27, 2025, ERCOT requested that QSEs submit the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Currently, ERCOT is still missing tests from 25 ESRs.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The RRSPFR qualification will be re-instated upon submitting the test. </a:t>
            </a: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Not applicable in November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5264AB10-643F-E8B4-1B00-01876100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" y="2429130"/>
            <a:ext cx="7531509" cy="3672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Transition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Link to posted </a:t>
            </a:r>
            <a:r>
              <a:rPr lang="en-US" sz="1600" dirty="0">
                <a:solidFill>
                  <a:schemeClr val="tx2"/>
                </a:solidFill>
                <a:cs typeface="Arial"/>
                <a:hlinkClick r:id="rId3"/>
              </a:rPr>
              <a:t>Handbook 7- Transition/Cutover Handbook 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(on RTCBTF home page)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 lvl="1">
              <a:buFontTx/>
              <a:buChar char="-"/>
            </a:pPr>
            <a:r>
              <a:rPr lang="en-US" sz="1200" u="sng" dirty="0">
                <a:solidFill>
                  <a:schemeClr val="tx2"/>
                </a:solidFill>
                <a:cs typeface="Arial"/>
              </a:rPr>
              <a:t>Real-Time Market</a:t>
            </a:r>
            <a:r>
              <a:rPr lang="en-US" sz="1200" dirty="0">
                <a:solidFill>
                  <a:schemeClr val="tx2"/>
                </a:solidFill>
                <a:cs typeface="Arial"/>
              </a:rPr>
              <a:t>-  running unscripted 7x24 (voluntary), encourage Tue/Wednesday submissions</a:t>
            </a:r>
          </a:p>
          <a:p>
            <a:pPr lvl="1">
              <a:buFontTx/>
              <a:buChar char="-"/>
            </a:pPr>
            <a:r>
              <a:rPr lang="en-US" sz="1200" u="sng" dirty="0">
                <a:solidFill>
                  <a:schemeClr val="tx2"/>
                </a:solidFill>
                <a:cs typeface="Arial"/>
              </a:rPr>
              <a:t>Day-Ahead Market</a:t>
            </a:r>
            <a:r>
              <a:rPr lang="en-US" sz="1200" dirty="0">
                <a:solidFill>
                  <a:schemeClr val="tx2"/>
                </a:solidFill>
                <a:cs typeface="Arial"/>
              </a:rPr>
              <a:t>- Tuesday participation encouraged</a:t>
            </a:r>
          </a:p>
          <a:p>
            <a:pPr lvl="1">
              <a:buFontTx/>
              <a:buChar char="-"/>
            </a:pPr>
            <a:r>
              <a:rPr lang="en-US" sz="1200" u="sng" dirty="0">
                <a:solidFill>
                  <a:schemeClr val="tx2"/>
                </a:solidFill>
                <a:cs typeface="Arial"/>
              </a:rPr>
              <a:t>NCLR Self-Provision</a:t>
            </a:r>
            <a:r>
              <a:rPr lang="en-US" sz="1200" dirty="0">
                <a:solidFill>
                  <a:schemeClr val="tx2"/>
                </a:solidFill>
                <a:cs typeface="Arial"/>
              </a:rPr>
              <a:t> on Wednesday encouraged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633782" y="3348157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3"/>
            <a:ext cx="8534400" cy="543752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Return to unscripted Real-Time Market, Day-Ahead Market, Self-Provision 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Reminder about ESR Qualification: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QSEs submit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The RRSPFR qualification will be re-instated upon submitting the test.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Upcoming Meetings this Thursday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RTCBTF 9:30am-1pm (</a:t>
            </a:r>
            <a:r>
              <a:rPr lang="en-US" sz="1600" dirty="0" err="1">
                <a:solidFill>
                  <a:schemeClr val="tx2"/>
                </a:solidFill>
              </a:rPr>
              <a:t>MetCenter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RTC+B Cutover Workshop for QSEs 1pm-3pm (</a:t>
            </a:r>
            <a:r>
              <a:rPr lang="en-US" sz="1600" dirty="0" err="1">
                <a:solidFill>
                  <a:schemeClr val="tx2"/>
                </a:solidFill>
              </a:rPr>
              <a:t>MetCenter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RTC+B Cutover Workshop for TDSPs 3:30-4:30 (</a:t>
            </a:r>
            <a:r>
              <a:rPr lang="en-US" sz="1600" dirty="0" err="1">
                <a:solidFill>
                  <a:schemeClr val="tx2"/>
                </a:solidFill>
              </a:rPr>
              <a:t>MetCenter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7818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Upcoming Activities</a:t>
            </a:r>
          </a:p>
          <a:p>
            <a:pPr lvl="1"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</a:rPr>
              <a:t>Market Notices and Workshops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ESR deadline for frequency response governor tests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10-22-2025 </a:t>
            </a:r>
            <a:br>
              <a:rPr lang="en-US" sz="3600" b="0" dirty="0"/>
            </a:b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49CF2-1933-8681-D5F8-BA0AC13ED116}"/>
              </a:ext>
            </a:extLst>
          </p:cNvPr>
          <p:cNvSpPr txBox="1"/>
          <p:nvPr/>
        </p:nvSpPr>
        <p:spPr>
          <a:xfrm>
            <a:off x="922021" y="406440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3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E6A68-B454-449C-B33D-29F0EBFD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4C7C-3B0D-8A6E-BDB8-4074091B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3" y="674802"/>
            <a:ext cx="7919195" cy="56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F08C7-030E-0AE9-217B-15489E27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057778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BAD20-F471-297C-7DCA-7040627B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97589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ACF7-EF89-E0D6-70AB-6AD1455C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0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F9BC8-80FF-3657-94DF-58EFAA29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E3BC-0C92-CBE0-214D-B295F41C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10-23-2025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4EC3F-ED55-AA16-AC2A-633D28B71532}"/>
              </a:ext>
            </a:extLst>
          </p:cNvPr>
          <p:cNvSpPr txBox="1"/>
          <p:nvPr/>
        </p:nvSpPr>
        <p:spPr>
          <a:xfrm>
            <a:off x="910590" y="404916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9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74A5B-E89D-247D-8082-1390AAAD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3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8F048-465F-F3FA-C274-9778D625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3" y="686481"/>
            <a:ext cx="7687658" cy="54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05D11-9905-3AB1-2E56-C38ACF78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1870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8561D-9A9A-8441-EF9B-D03B1404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452295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83B07-18A2-A8FC-1363-E11A8002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F07A-5C71-3174-8E3E-9369B252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475F-7683-F956-8953-1E29B8C1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8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5A2D4-576A-E785-FC42-BA512333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1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752515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7366132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511392" y="4142655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238511" y="4200045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42B693-0CC2-95EF-B2A3-A3C65BE9FA01}"/>
              </a:ext>
            </a:extLst>
          </p:cNvPr>
          <p:cNvSpPr/>
          <p:nvPr/>
        </p:nvSpPr>
        <p:spPr>
          <a:xfrm>
            <a:off x="3407304" y="3529781"/>
            <a:ext cx="712412" cy="40379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DST Nov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228686" y="4268211"/>
            <a:ext cx="3009825" cy="19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3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4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5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6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Two other Notices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7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8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62EE-C979-6632-2490-3D0A9E25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612"/>
            <a:ext cx="7865965" cy="47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2A4-42F3-D3BF-F8D7-54A3C5BD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330-5B3C-A34C-C49A-A8FC26E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377-3D8F-9737-66B2-24B3DAED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C6E3-4B10-6326-37AA-48B7E11F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E88-6549-0AF4-B3CB-ABCA4124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5" y="1534114"/>
            <a:ext cx="6075225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E0AD-832A-D3BB-A0D9-CA34EADD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EC7-1B1B-A2DE-3307-1EE1D78C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7346-F0E5-D9C8-8DC1-E2DB5E08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C5DD-1016-2A3F-3E66-C1E7B0764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B8A69-3563-D222-B2B7-05DE0960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8" y="1273279"/>
            <a:ext cx="6343999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12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3334</Words>
  <Application>Microsoft Office PowerPoint</Application>
  <PresentationFormat>On-screen Show (4:3)</PresentationFormat>
  <Paragraphs>584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RTC+B Task Force &amp; Workshops   Thursday 11/13/2025</vt:lpstr>
      <vt:lpstr>Market Trials known issues/updates</vt:lpstr>
      <vt:lpstr>Scorecards </vt:lpstr>
      <vt:lpstr>November/December Transition </vt:lpstr>
      <vt:lpstr>Wrap-Up and Questions</vt:lpstr>
      <vt:lpstr>APPENDIX- Supporting Materials</vt:lpstr>
      <vt:lpstr>Summary of SCED functionality</vt:lpstr>
      <vt:lpstr>RTC+B Market Trials Summary 10-22-2025  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RTC+B Market Trials Summary 10-23-2025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135</cp:revision>
  <cp:lastPrinted>2017-10-10T21:31:05Z</cp:lastPrinted>
  <dcterms:created xsi:type="dcterms:W3CDTF">2016-01-21T15:20:31Z</dcterms:created>
  <dcterms:modified xsi:type="dcterms:W3CDTF">2025-11-10T16:34:26Z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