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 id="2147483663" r:id="rId5"/>
    <p:sldMasterId id="2147483739" r:id="rId6"/>
  </p:sldMasterIdLst>
  <p:notesMasterIdLst>
    <p:notesMasterId r:id="rId29"/>
  </p:notesMasterIdLst>
  <p:handoutMasterIdLst>
    <p:handoutMasterId r:id="rId30"/>
  </p:handoutMasterIdLst>
  <p:sldIdLst>
    <p:sldId id="542" r:id="rId7"/>
    <p:sldId id="3013" r:id="rId8"/>
    <p:sldId id="3027" r:id="rId9"/>
    <p:sldId id="3014" r:id="rId10"/>
    <p:sldId id="3015" r:id="rId11"/>
    <p:sldId id="2710" r:id="rId12"/>
    <p:sldId id="3025" r:id="rId13"/>
    <p:sldId id="3029" r:id="rId14"/>
    <p:sldId id="3034" r:id="rId15"/>
    <p:sldId id="3033" r:id="rId16"/>
    <p:sldId id="3031" r:id="rId17"/>
    <p:sldId id="3030" r:id="rId18"/>
    <p:sldId id="3032" r:id="rId19"/>
    <p:sldId id="3036" r:id="rId20"/>
    <p:sldId id="3003" r:id="rId21"/>
    <p:sldId id="3004" r:id="rId22"/>
    <p:sldId id="3012" r:id="rId23"/>
    <p:sldId id="3028" r:id="rId24"/>
    <p:sldId id="3026" r:id="rId25"/>
    <p:sldId id="2994" r:id="rId26"/>
    <p:sldId id="3037" r:id="rId27"/>
    <p:sldId id="3038"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7EF241-D177-A944-4894-83113FDB6824}" name="Woodfin, Dan" initials="DW" userId="S::Dan.Woodfin@ercot.com::241f4bb4-a54f-4ff5-bea3-a7be5eec2bbc" providerId="AD"/>
  <p188:author id="{EA1B32BD-8A7A-163B-01A8-FF662E4D821A}" name="Mago, Nitika" initials="NM" userId="S::Nitika.Mago@ercot.com::eb4dfd7f-5a13-4bd1-acb0-2d627733e6c8" providerId="AD"/>
  <p188:author id="{7CAD32F3-9A8F-BBAB-6DC6-D1C0E300C730}" name="Butler, Luke" initials="LB" userId="S::Luke.Butler@ercot.com::cace11a8-8eef-4699-982e-2334d57899db" providerId="AD"/>
  <p188:author id="{BEE87AFB-7967-69CF-734C-6E6CC07B8BF7}" name="Ragsdale, Kenneth" initials="KR" userId="S::Kenneth.Ragsdale@ercot.com::d1bf57d2-decc-44c5-8949-ae28e3ed5e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C61"/>
    <a:srgbClr val="00AEC7"/>
    <a:srgbClr val="E6EBF0"/>
    <a:srgbClr val="98C3FA"/>
    <a:srgbClr val="70CDD9"/>
    <a:srgbClr val="8DC3E5"/>
    <a:srgbClr val="A9E5EA"/>
    <a:srgbClr val="5B6770"/>
    <a:srgbClr val="26D07C"/>
    <a:srgbClr val="00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DF5AF6-134B-478F-9AE4-F1E27583D39B}" v="70" dt="2025-11-07T20:51:53.644"/>
    <p1510:client id="{5B4DE4EB-636F-47AD-B166-0B14E83ABF90}" v="45" dt="2025-11-07T23:44:22.474"/>
    <p1510:client id="{B6529E02-FFB8-43A9-923E-5DE201A61C4B}" v="1678" dt="2025-11-07T23:45:23.919"/>
  </p1510:revLst>
</p1510:revInfo>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046" y="30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o, Nitika" userId="eb4dfd7f-5a13-4bd1-acb0-2d627733e6c8" providerId="ADAL" clId="{5D77F2A2-7182-4227-98DD-89636343E22E}"/>
    <pc:docChg chg="modSld sldOrd">
      <pc:chgData name="Mago, Nitika" userId="eb4dfd7f-5a13-4bd1-acb0-2d627733e6c8" providerId="ADAL" clId="{5D77F2A2-7182-4227-98DD-89636343E22E}" dt="2025-11-07T23:58:08.631" v="1"/>
      <pc:docMkLst>
        <pc:docMk/>
      </pc:docMkLst>
      <pc:sldChg chg="ord">
        <pc:chgData name="Mago, Nitika" userId="eb4dfd7f-5a13-4bd1-acb0-2d627733e6c8" providerId="ADAL" clId="{5D77F2A2-7182-4227-98DD-89636343E22E}" dt="2025-11-07T23:58:08.631" v="1"/>
        <pc:sldMkLst>
          <pc:docMk/>
          <pc:sldMk cId="313087920" sldId="3003"/>
        </pc:sldMkLst>
      </pc:sldChg>
      <pc:sldChg chg="ord">
        <pc:chgData name="Mago, Nitika" userId="eb4dfd7f-5a13-4bd1-acb0-2d627733e6c8" providerId="ADAL" clId="{5D77F2A2-7182-4227-98DD-89636343E22E}" dt="2025-11-07T23:58:08.631" v="1"/>
        <pc:sldMkLst>
          <pc:docMk/>
          <pc:sldMk cId="1060556585" sldId="30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76971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a:t>Click to edit Master subtitle style</a:t>
          </a:r>
        </a:p>
      </dsp:txBody>
      <dsp:txXfrm>
        <a:off x="761512" y="548640"/>
        <a:ext cx="76971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72983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a:t>Click to edit Master subtitle style</a:t>
          </a:r>
        </a:p>
      </dsp:txBody>
      <dsp:txXfrm>
        <a:off x="1160373" y="2194560"/>
        <a:ext cx="72983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76971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a:t>Click to edit Master subtitle style</a:t>
          </a:r>
        </a:p>
      </dsp:txBody>
      <dsp:txXfrm>
        <a:off x="761512" y="3840480"/>
        <a:ext cx="76971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11/7/2025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11/7/2025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Nspin deployed between </a:t>
            </a:r>
          </a:p>
        </p:txBody>
      </p:sp>
      <p:sp>
        <p:nvSpPr>
          <p:cNvPr id="4" name="Slide Number Placeholder 3"/>
          <p:cNvSpPr>
            <a:spLocks noGrp="1"/>
          </p:cNvSpPr>
          <p:nvPr>
            <p:ph type="sldNum" sz="quarter" idx="5"/>
          </p:nvPr>
        </p:nvSpPr>
        <p:spPr/>
        <p:txBody>
          <a:bodyPr/>
          <a:lstStyle/>
          <a:p>
            <a:fld id="{A772613F-3576-4EE9-945C-25503B987A39}" type="slidenum">
              <a:rPr lang="en-US" smtClean="0"/>
              <a:t>6</a:t>
            </a:fld>
            <a:endParaRPr lang="en-US"/>
          </a:p>
        </p:txBody>
      </p:sp>
    </p:spTree>
    <p:extLst>
      <p:ext uri="{BB962C8B-B14F-4D97-AF65-F5344CB8AC3E}">
        <p14:creationId xmlns:p14="http://schemas.microsoft.com/office/powerpoint/2010/main" val="1047252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28BCE00-998E-E986-BAB5-DFC04DAB5EA8}"/>
              </a:ext>
            </a:extLst>
          </p:cNvPr>
          <p:cNvSpPr>
            <a:spLocks noGrp="1"/>
          </p:cNvSpPr>
          <p:nvPr>
            <p:ph idx="1"/>
          </p:nvPr>
        </p:nvSpPr>
        <p:spPr>
          <a:xfrm>
            <a:off x="304800" y="762000"/>
            <a:ext cx="8534400" cy="40386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304800" y="4800600"/>
            <a:ext cx="8534400" cy="12954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48106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Aqu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28BCE00-998E-E986-BAB5-DFC04DAB5EA8}"/>
              </a:ext>
            </a:extLst>
          </p:cNvPr>
          <p:cNvSpPr>
            <a:spLocks noGrp="1"/>
          </p:cNvSpPr>
          <p:nvPr>
            <p:ph idx="1"/>
          </p:nvPr>
        </p:nvSpPr>
        <p:spPr>
          <a:xfrm>
            <a:off x="304800" y="762000"/>
            <a:ext cx="8534400" cy="31242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304800" y="4053683"/>
            <a:ext cx="8534400" cy="2042317"/>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800" b="0">
                <a:solidFill>
                  <a:schemeClr val="tx1"/>
                </a:solidFill>
              </a:defRPr>
            </a:lvl1pPr>
            <a:lvl2pPr>
              <a:defRPr sz="1600">
                <a:solidFill>
                  <a:schemeClr val="tx2"/>
                </a:solidFill>
              </a:defRPr>
            </a:lvl2pPr>
            <a:lvl3pPr>
              <a:defRPr sz="14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793820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2" name="Content Placeholder 2">
            <a:extLst>
              <a:ext uri="{FF2B5EF4-FFF2-40B4-BE49-F238E27FC236}">
                <a16:creationId xmlns:a16="http://schemas.microsoft.com/office/drawing/2014/main" id="{8650E65A-77F2-BD31-7884-036E0E1C7699}"/>
              </a:ext>
            </a:extLst>
          </p:cNvPr>
          <p:cNvSpPr>
            <a:spLocks noGrp="1"/>
          </p:cNvSpPr>
          <p:nvPr>
            <p:ph idx="10"/>
          </p:nvPr>
        </p:nvSpPr>
        <p:spPr>
          <a:xfrm>
            <a:off x="304800" y="4038600"/>
            <a:ext cx="8340436" cy="2057399"/>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800" b="0">
                <a:solidFill>
                  <a:schemeClr val="tx1"/>
                </a:solidFill>
              </a:defRPr>
            </a:lvl1pPr>
            <a:lvl2pPr>
              <a:defRPr sz="1600">
                <a:solidFill>
                  <a:schemeClr val="tx1"/>
                </a:solidFill>
              </a:defRPr>
            </a:lvl2pPr>
            <a:lvl3pPr>
              <a:defRPr sz="14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307E5F9A-4C8E-B655-9F97-B41B055E27A3}"/>
              </a:ext>
            </a:extLst>
          </p:cNvPr>
          <p:cNvSpPr>
            <a:spLocks noGrp="1"/>
          </p:cNvSpPr>
          <p:nvPr>
            <p:ph idx="12"/>
          </p:nvPr>
        </p:nvSpPr>
        <p:spPr>
          <a:xfrm>
            <a:off x="304800" y="1219201"/>
            <a:ext cx="8305800" cy="2042317"/>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51088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304800" y="762000"/>
            <a:ext cx="5562600" cy="5334000"/>
          </a:xfrm>
          <a:prstGeom prst="rect">
            <a:avLst/>
          </a:prstGeom>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5867400" y="914400"/>
            <a:ext cx="29718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tx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0" name="Footer Placeholder 4">
            <a:extLst>
              <a:ext uri="{FF2B5EF4-FFF2-40B4-BE49-F238E27FC236}">
                <a16:creationId xmlns:a16="http://schemas.microsoft.com/office/drawing/2014/main" id="{D41AE20F-67AB-7F58-E5C0-B80B60EB4F25}"/>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BB40FEBA-A659-D520-0764-206779E237E9}"/>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91240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2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C8B81A-95BD-E991-9B9F-3E9298BDDD8D}"/>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EBD1C03C-3DF7-A3DE-6887-F11B8EF5149C}"/>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BFB76CBF-9431-A50C-08E3-E8EE4F23614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BA04B7-EE99-D736-11AC-D183C0DF7ACD}"/>
              </a:ext>
            </a:extLst>
          </p:cNvPr>
          <p:cNvSpPr>
            <a:spLocks noGrp="1"/>
          </p:cNvSpPr>
          <p:nvPr>
            <p:ph idx="1"/>
          </p:nvPr>
        </p:nvSpPr>
        <p:spPr>
          <a:xfrm>
            <a:off x="304800" y="762000"/>
            <a:ext cx="5410200" cy="5334000"/>
          </a:xfrm>
          <a:prstGeom prst="rect">
            <a:avLst/>
          </a:prstGeom>
        </p:spPr>
        <p:txBody>
          <a:bodyPr lIns="274320" tIns="274320" rIns="274320" bIns="274320"/>
          <a:lstStyle>
            <a:lvl1pPr marL="0" indent="0">
              <a:buNone/>
              <a:defRPr sz="2000" b="1">
                <a:solidFill>
                  <a:schemeClr val="tx2"/>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3A5A8A3F-3706-273B-1AFB-760A102730E0}"/>
              </a:ext>
            </a:extLst>
          </p:cNvPr>
          <p:cNvSpPr>
            <a:spLocks noGrp="1"/>
          </p:cNvSpPr>
          <p:nvPr>
            <p:ph idx="10"/>
          </p:nvPr>
        </p:nvSpPr>
        <p:spPr>
          <a:xfrm>
            <a:off x="5867400" y="914400"/>
            <a:ext cx="29718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accent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4" name="Footer Placeholder 4">
            <a:extLst>
              <a:ext uri="{FF2B5EF4-FFF2-40B4-BE49-F238E27FC236}">
                <a16:creationId xmlns:a16="http://schemas.microsoft.com/office/drawing/2014/main" id="{DB59DB38-0284-35BB-FCF2-EAA64B408BD8}"/>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5" name="Slide Number Placeholder 5">
            <a:extLst>
              <a:ext uri="{FF2B5EF4-FFF2-40B4-BE49-F238E27FC236}">
                <a16:creationId xmlns:a16="http://schemas.microsoft.com/office/drawing/2014/main" id="{9556402B-DC9D-8431-8023-AD3352280539}"/>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047984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762000"/>
            <a:ext cx="5181600" cy="54864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DA0FCEA-D36B-8171-D6EF-668CFAA3362D}"/>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2435EFE1-64FF-A596-7050-A720211A5B2B}"/>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67029BC0-04FA-F2B5-5399-0E40A64D3564}"/>
              </a:ext>
            </a:extLst>
          </p:cNvPr>
          <p:cNvSpPr>
            <a:spLocks noGrp="1"/>
          </p:cNvSpPr>
          <p:nvPr>
            <p:ph idx="10"/>
          </p:nvPr>
        </p:nvSpPr>
        <p:spPr>
          <a:xfrm>
            <a:off x="5486400" y="838199"/>
            <a:ext cx="3352800" cy="5410201"/>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800" b="0">
                <a:solidFill>
                  <a:schemeClr val="tx1"/>
                </a:solidFill>
              </a:defRPr>
            </a:lvl1pPr>
            <a:lvl2pPr>
              <a:defRPr sz="1600">
                <a:solidFill>
                  <a:schemeClr val="tx1"/>
                </a:solidFill>
              </a:defRPr>
            </a:lvl2pPr>
            <a:lvl3pPr>
              <a:defRPr sz="14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43291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EE2A56D-1F8F-6D34-5142-3AFE504C04F2}"/>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19A953EB-673D-F477-0F68-19BB33084976}"/>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1" y="1066800"/>
            <a:ext cx="8534400"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accent2"/>
                </a:solidFill>
              </a:defRPr>
            </a:lvl2pPr>
            <a:lvl3pPr>
              <a:defRPr sz="1600">
                <a:solidFill>
                  <a:schemeClr val="accent2"/>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304801" y="3574374"/>
            <a:ext cx="8534400"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Tree>
    <p:extLst>
      <p:ext uri="{BB962C8B-B14F-4D97-AF65-F5344CB8AC3E}">
        <p14:creationId xmlns:p14="http://schemas.microsoft.com/office/powerpoint/2010/main" val="2693029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5" name="Content Placeholder 4"/>
          <p:cNvSpPr>
            <a:spLocks noGrp="1"/>
          </p:cNvSpPr>
          <p:nvPr>
            <p:ph sz="half" idx="1"/>
          </p:nvPr>
        </p:nvSpPr>
        <p:spPr>
          <a:xfrm>
            <a:off x="304800" y="762000"/>
            <a:ext cx="421005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6" name="Content Placeholder 5"/>
          <p:cNvSpPr>
            <a:spLocks noGrp="1"/>
          </p:cNvSpPr>
          <p:nvPr>
            <p:ph sz="half" idx="2"/>
          </p:nvPr>
        </p:nvSpPr>
        <p:spPr>
          <a:xfrm>
            <a:off x="4629150" y="762000"/>
            <a:ext cx="3886200" cy="5029201"/>
          </a:xfrm>
          <a:prstGeom prst="rect">
            <a:avLst/>
          </a:prstGeom>
        </p:spPr>
        <p:txBody>
          <a:bodyPr lIns="274320" tIns="274320" rIns="274320" bIns="274320"/>
          <a:lstStyle>
            <a:lvl1pPr>
              <a:defRPr sz="2000">
                <a:solidFill>
                  <a:schemeClr val="tx1"/>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EF78B07-4E0F-444F-3584-E6AC1A3DDB02}"/>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58940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8A51F0A-9475-9DAE-242E-33E187825E26}"/>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4">
            <a:extLst>
              <a:ext uri="{FF2B5EF4-FFF2-40B4-BE49-F238E27FC236}">
                <a16:creationId xmlns:a16="http://schemas.microsoft.com/office/drawing/2014/main" id="{2EE9DFC8-B2E5-E793-2150-517381008A73}"/>
              </a:ext>
            </a:extLst>
          </p:cNvPr>
          <p:cNvSpPr>
            <a:spLocks noGrp="1"/>
          </p:cNvSpPr>
          <p:nvPr>
            <p:ph sz="half" idx="1"/>
          </p:nvPr>
        </p:nvSpPr>
        <p:spPr>
          <a:xfrm>
            <a:off x="304800" y="762000"/>
            <a:ext cx="281940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12" name="Content Placeholder 4">
            <a:extLst>
              <a:ext uri="{FF2B5EF4-FFF2-40B4-BE49-F238E27FC236}">
                <a16:creationId xmlns:a16="http://schemas.microsoft.com/office/drawing/2014/main" id="{378E2229-F384-0D03-A606-DDA1EF9C1598}"/>
              </a:ext>
            </a:extLst>
          </p:cNvPr>
          <p:cNvSpPr>
            <a:spLocks noGrp="1"/>
          </p:cNvSpPr>
          <p:nvPr>
            <p:ph sz="half" idx="11"/>
          </p:nvPr>
        </p:nvSpPr>
        <p:spPr>
          <a:xfrm>
            <a:off x="3169229" y="762000"/>
            <a:ext cx="281940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13" name="Content Placeholder 4">
            <a:extLst>
              <a:ext uri="{FF2B5EF4-FFF2-40B4-BE49-F238E27FC236}">
                <a16:creationId xmlns:a16="http://schemas.microsoft.com/office/drawing/2014/main" id="{A025B271-82B7-1F6E-F1D4-5CDE1CA26D69}"/>
              </a:ext>
            </a:extLst>
          </p:cNvPr>
          <p:cNvSpPr>
            <a:spLocks noGrp="1"/>
          </p:cNvSpPr>
          <p:nvPr>
            <p:ph sz="half" idx="12"/>
          </p:nvPr>
        </p:nvSpPr>
        <p:spPr>
          <a:xfrm>
            <a:off x="6026729" y="762000"/>
            <a:ext cx="2819400" cy="5029201"/>
          </a:xfrm>
          <a:prstGeom prst="rect">
            <a:avLst/>
          </a:prstGeom>
        </p:spPr>
        <p:txBody>
          <a:bodyPr lIns="274320" tIns="274320" rIns="274320" bIns="274320"/>
          <a:lstStyle>
            <a:lvl1pPr>
              <a:defRPr lang="en-US" sz="2000" dirty="0">
                <a:solidFill>
                  <a:schemeClr val="tx1"/>
                </a:solidFill>
              </a:defRPr>
            </a:lvl1pPr>
          </a:lstStyle>
          <a:p>
            <a:endParaRPr lang="en-US"/>
          </a:p>
        </p:txBody>
      </p:sp>
    </p:spTree>
    <p:extLst>
      <p:ext uri="{BB962C8B-B14F-4D97-AF65-F5344CB8AC3E}">
        <p14:creationId xmlns:p14="http://schemas.microsoft.com/office/powerpoint/2010/main" val="3963026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381000" y="1240594"/>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400516" y="1926394"/>
            <a:ext cx="2743200" cy="3941006"/>
          </a:xfrm>
          <a:prstGeom prst="rect">
            <a:avLst/>
          </a:prstGeom>
        </p:spPr>
        <p:txBody>
          <a:bodyPr/>
          <a:lstStyle>
            <a:lvl1pPr>
              <a:defRPr sz="1400">
                <a:solidFill>
                  <a:schemeClr val="tx1"/>
                </a:solidFill>
              </a:defRPr>
            </a:lvl1pPr>
          </a:lstStyle>
          <a:p>
            <a:endParaRPr lang="en-US"/>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3200400" y="1240594"/>
            <a:ext cx="2743200" cy="576262"/>
          </a:xfrm>
          <a:prstGeom prst="rect">
            <a:avLst/>
          </a:prstGeom>
        </p:spPr>
        <p:txBody>
          <a:bodyPr/>
          <a:lstStyle>
            <a:lvl1pPr marL="0" indent="0">
              <a:buNone/>
              <a:defRPr sz="2000">
                <a:solidFill>
                  <a:srgbClr val="00AEC7"/>
                </a:solidFill>
                <a:latin typeface="+mj-lt"/>
              </a:defRPr>
            </a:lvl1pPr>
          </a:lstStyle>
          <a:p>
            <a:endParaRPr lang="en-US"/>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3219916" y="1926394"/>
            <a:ext cx="2743200" cy="3941006"/>
          </a:xfrm>
          <a:prstGeom prst="rect">
            <a:avLst/>
          </a:prstGeom>
        </p:spPr>
        <p:txBody>
          <a:bodyPr/>
          <a:lstStyle>
            <a:lvl1pPr>
              <a:defRPr sz="1400">
                <a:solidFill>
                  <a:schemeClr val="tx1"/>
                </a:solidFill>
              </a:defRPr>
            </a:lvl1pPr>
          </a:lstStyle>
          <a:p>
            <a:endParaRPr lang="en-US"/>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6000284" y="1237099"/>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6019800" y="1922899"/>
            <a:ext cx="2743200" cy="3941006"/>
          </a:xfrm>
          <a:prstGeom prst="rect">
            <a:avLst/>
          </a:prstGeom>
        </p:spPr>
        <p:txBody>
          <a:bodyPr/>
          <a:lstStyle>
            <a:lvl1pPr>
              <a:defRPr sz="1400">
                <a:solidFill>
                  <a:schemeClr val="tx1"/>
                </a:solidFill>
              </a:defRPr>
            </a:lvl1pPr>
          </a:lstStyle>
          <a:p>
            <a:endParaRPr lang="en-US"/>
          </a:p>
        </p:txBody>
      </p:sp>
      <p:sp>
        <p:nvSpPr>
          <p:cNvPr id="27" name="Slide Number Placeholder 5">
            <a:extLst>
              <a:ext uri="{FF2B5EF4-FFF2-40B4-BE49-F238E27FC236}">
                <a16:creationId xmlns:a16="http://schemas.microsoft.com/office/drawing/2014/main" id="{3C43E465-E8F7-518D-DB0A-14D6D410852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96379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971313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black">
                  <a:tint val="75000"/>
                </a:prstClr>
              </a:solidFill>
            </a:endParaRPr>
          </a:p>
        </p:txBody>
      </p:sp>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304800" y="762000"/>
          <a:ext cx="8534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Slide Number Placeholder 5">
            <a:extLst>
              <a:ext uri="{FF2B5EF4-FFF2-40B4-BE49-F238E27FC236}">
                <a16:creationId xmlns:a16="http://schemas.microsoft.com/office/drawing/2014/main" id="{7E1BA5E2-F942-F1C0-42B8-24244D128FAF}"/>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114386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84D1CB6-92C2-F892-BEE2-D7DE748ACA7A}"/>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70626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35F2-47C7-E5B0-DC5D-8BCFB402691F}"/>
              </a:ext>
            </a:extLst>
          </p:cNvPr>
          <p:cNvSpPr>
            <a:spLocks noGrp="1"/>
          </p:cNvSpPr>
          <p:nvPr>
            <p:ph type="ctrTitle"/>
          </p:nvPr>
        </p:nvSpPr>
        <p:spPr>
          <a:xfrm>
            <a:off x="1295400" y="2206629"/>
            <a:ext cx="7391400" cy="1470025"/>
          </a:xfrm>
          <a:prstGeom prst="rect">
            <a:avLst/>
          </a:prstGeom>
        </p:spPr>
        <p:txBody>
          <a:bodyPr/>
          <a:lstStyle>
            <a:lvl1pPr algn="ctr">
              <a:defRPr b="1">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0375FD51-383E-7023-CF18-A1096F0F2773}"/>
              </a:ext>
            </a:extLst>
          </p:cNvPr>
          <p:cNvSpPr>
            <a:spLocks noGrp="1"/>
          </p:cNvSpPr>
          <p:nvPr>
            <p:ph type="subTitle" idx="1"/>
          </p:nvPr>
        </p:nvSpPr>
        <p:spPr>
          <a:xfrm>
            <a:off x="2228241" y="3962400"/>
            <a:ext cx="554416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9D3E071B-3191-735B-1E53-53195D771F0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620105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Gray Titl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775D9C-A163-0AE2-B1A6-0B1992510CDD}"/>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D17EF50F-9FD6-D876-630B-1BB9772EDA08}"/>
              </a:ext>
            </a:extLst>
          </p:cNvPr>
          <p:cNvSpPr>
            <a:spLocks noGrp="1"/>
          </p:cNvSpPr>
          <p:nvPr>
            <p:ph idx="1"/>
          </p:nvPr>
        </p:nvSpPr>
        <p:spPr>
          <a:xfrm>
            <a:off x="914400" y="0"/>
            <a:ext cx="7620002" cy="61722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107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2 (Blue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914400" y="0"/>
            <a:ext cx="7620002" cy="6172200"/>
          </a:xfrm>
          <a:prstGeom prst="rect">
            <a:avLst/>
          </a:prstGeom>
        </p:spPr>
        <p:txBody>
          <a:bodyPr lIns="914400" tIns="91440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ECA9812F-1971-A6EB-3683-540A757044A4}"/>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4291383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858000"/>
          </a:xfrm>
          <a:prstGeom prst="rect">
            <a:avLst/>
          </a:prstGeom>
          <a:solidFill>
            <a:srgbClr val="E6EBF0"/>
          </a:solidFill>
        </p:spPr>
        <p:txBody>
          <a:bodyPr lIns="274320" tIns="960120" rIns="274320" bIns="731520"/>
          <a:lstStyle>
            <a:lvl1pPr marL="0" indent="0">
              <a:buNone/>
              <a:defRPr sz="24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953FC956-A879-5B22-35BA-D236C87FBE5C}"/>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E6A410FC-F79C-D1EE-BC59-B3D7D49806A6}"/>
              </a:ext>
            </a:extLst>
          </p:cNvPr>
          <p:cNvSpPr>
            <a:spLocks noGrp="1"/>
          </p:cNvSpPr>
          <p:nvPr>
            <p:ph idx="1"/>
          </p:nvPr>
        </p:nvSpPr>
        <p:spPr>
          <a:xfrm>
            <a:off x="914400" y="0"/>
            <a:ext cx="4572000" cy="61722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436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858000"/>
          </a:xfrm>
          <a:prstGeom prst="rect">
            <a:avLst/>
          </a:prstGeom>
          <a:solidFill>
            <a:srgbClr val="E6EBF0"/>
          </a:solidFill>
        </p:spPr>
        <p:txBody>
          <a:bodyPr lIns="274320" tIns="960120" rIns="274320" bIns="731520"/>
          <a:lstStyle>
            <a:lvl1pPr marL="0" indent="0">
              <a:buNone/>
              <a:defRPr sz="2400" b="0">
                <a:solidFill>
                  <a:schemeClr val="accent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7A8D8C4E-4BE2-888F-3F85-54FC3D912AF8}"/>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173ABB5D-9742-CBF2-15A7-11E66774A8F4}"/>
              </a:ext>
            </a:extLst>
          </p:cNvPr>
          <p:cNvSpPr>
            <a:spLocks noGrp="1"/>
          </p:cNvSpPr>
          <p:nvPr>
            <p:ph idx="1"/>
          </p:nvPr>
        </p:nvSpPr>
        <p:spPr>
          <a:xfrm>
            <a:off x="914400" y="0"/>
            <a:ext cx="4572000" cy="6172200"/>
          </a:xfrm>
          <a:prstGeom prst="rect">
            <a:avLst/>
          </a:prstGeom>
        </p:spPr>
        <p:txBody>
          <a:bodyPr lIns="914400" tIns="91440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9324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and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1600200" y="3429000"/>
            <a:ext cx="7010400" cy="28194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4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B242DC6D-47B2-4BEB-A8AA-8A0002CC16B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4922C3B1-E57B-52E5-9F21-33863CDB213D}"/>
              </a:ext>
            </a:extLst>
          </p:cNvPr>
          <p:cNvSpPr>
            <a:spLocks noGrp="1"/>
          </p:cNvSpPr>
          <p:nvPr>
            <p:ph idx="1"/>
          </p:nvPr>
        </p:nvSpPr>
        <p:spPr>
          <a:xfrm>
            <a:off x="914400" y="0"/>
            <a:ext cx="7696200" cy="34290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8997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2 (Blue Titl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3182A6B-DC34-4468-C956-97A4DC54355C}"/>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F7AFAAF5-F226-6389-E586-DC0463600789}"/>
              </a:ext>
            </a:extLst>
          </p:cNvPr>
          <p:cNvSpPr>
            <a:spLocks noGrp="1"/>
          </p:cNvSpPr>
          <p:nvPr>
            <p:ph idx="10"/>
          </p:nvPr>
        </p:nvSpPr>
        <p:spPr>
          <a:xfrm>
            <a:off x="1600200" y="3429000"/>
            <a:ext cx="7010400" cy="28194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400" b="0">
                <a:solidFill>
                  <a:schemeClr val="accent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D99807EB-47DD-8DF6-305A-C4E5A3D892EB}"/>
              </a:ext>
            </a:extLst>
          </p:cNvPr>
          <p:cNvSpPr>
            <a:spLocks noGrp="1"/>
          </p:cNvSpPr>
          <p:nvPr>
            <p:ph idx="1"/>
          </p:nvPr>
        </p:nvSpPr>
        <p:spPr>
          <a:xfrm>
            <a:off x="914400" y="0"/>
            <a:ext cx="7696200" cy="34290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8426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3 (Gray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431F1-E681-368A-8F5C-DBA97E41C335}"/>
              </a:ext>
            </a:extLst>
          </p:cNvPr>
          <p:cNvSpPr>
            <a:spLocks noGrp="1"/>
          </p:cNvSpPr>
          <p:nvPr>
            <p:ph idx="1"/>
          </p:nvPr>
        </p:nvSpPr>
        <p:spPr>
          <a:xfrm>
            <a:off x="1524000" y="990600"/>
            <a:ext cx="3352800" cy="54864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6AD76CDD-E83E-314F-46D6-468E51433F47}"/>
              </a:ext>
            </a:extLst>
          </p:cNvPr>
          <p:cNvSpPr>
            <a:spLocks noGrp="1"/>
          </p:cNvSpPr>
          <p:nvPr>
            <p:ph idx="10"/>
          </p:nvPr>
        </p:nvSpPr>
        <p:spPr>
          <a:xfrm>
            <a:off x="5105400" y="990601"/>
            <a:ext cx="3505200" cy="54102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6" name="Title 1">
            <a:extLst>
              <a:ext uri="{FF2B5EF4-FFF2-40B4-BE49-F238E27FC236}">
                <a16:creationId xmlns:a16="http://schemas.microsoft.com/office/drawing/2014/main" id="{DA4A3320-2AAB-0F80-784F-76D0C98A403E}"/>
              </a:ext>
            </a:extLst>
          </p:cNvPr>
          <p:cNvSpPr>
            <a:spLocks noGrp="1"/>
          </p:cNvSpPr>
          <p:nvPr>
            <p:ph type="title"/>
          </p:nvPr>
        </p:nvSpPr>
        <p:spPr>
          <a:xfrm>
            <a:off x="1524000" y="472282"/>
            <a:ext cx="7315200" cy="518318"/>
          </a:xfrm>
          <a:prstGeom prst="rect">
            <a:avLst/>
          </a:prstGeom>
        </p:spPr>
        <p:txBody>
          <a:bodyPr lIns="274320"/>
          <a:lstStyle>
            <a:lvl1pPr algn="l">
              <a:defRPr sz="2800" b="1">
                <a:solidFill>
                  <a:schemeClr val="tx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B17BDA0E-C1F9-FF52-4A21-937465BDDD7F}"/>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482671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9"/>
            <a:ext cx="8005618" cy="1470025"/>
          </a:xfrm>
          <a:prstGeom prst="rect">
            <a:avLst/>
          </a:prstGeom>
        </p:spPr>
        <p:txBody>
          <a:bodyPr/>
          <a:lstStyle>
            <a:lvl1pPr>
              <a:defRPr b="1">
                <a:solidFill>
                  <a:schemeClr val="tx1"/>
                </a:solidFill>
              </a:defRPr>
            </a:lvl1pPr>
          </a:lstStyle>
          <a:p>
            <a:r>
              <a:rPr lang="en-US"/>
              <a:t>Click to edit Master title style</a:t>
            </a:r>
          </a:p>
        </p:txBody>
      </p:sp>
      <p:sp>
        <p:nvSpPr>
          <p:cNvPr id="3" name="Subtitle 2"/>
          <p:cNvSpPr>
            <a:spLocks noGrp="1"/>
          </p:cNvSpPr>
          <p:nvPr>
            <p:ph type="subTitle" idx="1"/>
          </p:nvPr>
        </p:nvSpPr>
        <p:spPr>
          <a:xfrm>
            <a:off x="1452418"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FBA199AC-D2A1-091A-DA81-F6D6886C50B2}"/>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828316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4 (Blue Titl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3CF171C-297F-4950-0C7E-D8D375822F5E}"/>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4" name="Content Placeholder 2">
            <a:extLst>
              <a:ext uri="{FF2B5EF4-FFF2-40B4-BE49-F238E27FC236}">
                <a16:creationId xmlns:a16="http://schemas.microsoft.com/office/drawing/2014/main" id="{AEB5CE23-0801-2645-C33A-9F9E19FF4648}"/>
              </a:ext>
            </a:extLst>
          </p:cNvPr>
          <p:cNvSpPr>
            <a:spLocks noGrp="1"/>
          </p:cNvSpPr>
          <p:nvPr>
            <p:ph idx="1"/>
          </p:nvPr>
        </p:nvSpPr>
        <p:spPr>
          <a:xfrm>
            <a:off x="1524000" y="990600"/>
            <a:ext cx="3352800" cy="54864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F8A263E8-3DE1-FE29-FE2A-6585C0D4DCCD}"/>
              </a:ext>
            </a:extLst>
          </p:cNvPr>
          <p:cNvSpPr>
            <a:spLocks noGrp="1"/>
          </p:cNvSpPr>
          <p:nvPr>
            <p:ph idx="10"/>
          </p:nvPr>
        </p:nvSpPr>
        <p:spPr>
          <a:xfrm>
            <a:off x="5105400" y="990601"/>
            <a:ext cx="3505200" cy="54102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accent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9A24D0FB-E176-3A85-94A0-3D5271A740CD}"/>
              </a:ext>
            </a:extLst>
          </p:cNvPr>
          <p:cNvSpPr>
            <a:spLocks noGrp="1"/>
          </p:cNvSpPr>
          <p:nvPr>
            <p:ph type="title"/>
          </p:nvPr>
        </p:nvSpPr>
        <p:spPr>
          <a:xfrm>
            <a:off x="1524000" y="472282"/>
            <a:ext cx="7315200" cy="518318"/>
          </a:xfrm>
          <a:prstGeom prst="rect">
            <a:avLst/>
          </a:prstGeom>
        </p:spPr>
        <p:txBody>
          <a:bodyPr lIns="274320"/>
          <a:lstStyle>
            <a:lvl1pPr algn="l">
              <a:defRPr sz="2800" b="1">
                <a:solidFill>
                  <a:schemeClr val="tx1"/>
                </a:solidFill>
              </a:defRPr>
            </a:lvl1pPr>
          </a:lstStyle>
          <a:p>
            <a:r>
              <a:rPr lang="en-US"/>
              <a:t>Click to edit Master title style</a:t>
            </a:r>
          </a:p>
        </p:txBody>
      </p:sp>
    </p:spTree>
    <p:extLst>
      <p:ext uri="{BB962C8B-B14F-4D97-AF65-F5344CB8AC3E}">
        <p14:creationId xmlns:p14="http://schemas.microsoft.com/office/powerpoint/2010/main" val="1490988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5 (Aqua)">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2699664-72AA-34F1-784C-6E6582F03898}"/>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A106EE49-B184-8DE1-DEB3-C9D706F2784A}"/>
              </a:ext>
            </a:extLst>
          </p:cNvPr>
          <p:cNvSpPr>
            <a:spLocks noGrp="1"/>
          </p:cNvSpPr>
          <p:nvPr>
            <p:ph idx="1"/>
          </p:nvPr>
        </p:nvSpPr>
        <p:spPr>
          <a:xfrm>
            <a:off x="1524000" y="990600"/>
            <a:ext cx="3352800" cy="54864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10830282-F265-20EB-31BA-835917B411D5}"/>
              </a:ext>
            </a:extLst>
          </p:cNvPr>
          <p:cNvSpPr>
            <a:spLocks noGrp="1"/>
          </p:cNvSpPr>
          <p:nvPr>
            <p:ph idx="10"/>
          </p:nvPr>
        </p:nvSpPr>
        <p:spPr>
          <a:xfrm>
            <a:off x="5105400" y="990601"/>
            <a:ext cx="3505200" cy="5410200"/>
          </a:xfrm>
          <a:prstGeom prst="rect">
            <a:avLst/>
          </a:prstGeom>
          <a:solidFill>
            <a:schemeClr val="accent1">
              <a:lumMod val="20000"/>
              <a:lumOff val="80000"/>
            </a:schemeClr>
          </a:solidFill>
          <a:ln w="15875" cap="rnd">
            <a:solidFill>
              <a:schemeClr val="accent1">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A52C17FD-3EC6-0937-A579-73189B204FC9}"/>
              </a:ext>
            </a:extLst>
          </p:cNvPr>
          <p:cNvSpPr>
            <a:spLocks noGrp="1"/>
          </p:cNvSpPr>
          <p:nvPr>
            <p:ph type="title"/>
          </p:nvPr>
        </p:nvSpPr>
        <p:spPr>
          <a:xfrm>
            <a:off x="1524000" y="472282"/>
            <a:ext cx="7315200" cy="518318"/>
          </a:xfrm>
          <a:prstGeom prst="rect">
            <a:avLst/>
          </a:prstGeom>
        </p:spPr>
        <p:txBody>
          <a:bodyPr lIns="274320"/>
          <a:lstStyle>
            <a:lvl1pPr algn="l">
              <a:defRPr sz="2800" b="1">
                <a:solidFill>
                  <a:schemeClr val="tx1"/>
                </a:solidFill>
              </a:defRPr>
            </a:lvl1pPr>
          </a:lstStyle>
          <a:p>
            <a:r>
              <a:rPr lang="en-US"/>
              <a:t>Click to edit Master title style</a:t>
            </a:r>
          </a:p>
        </p:txBody>
      </p:sp>
    </p:spTree>
    <p:extLst>
      <p:ext uri="{BB962C8B-B14F-4D97-AF65-F5344CB8AC3E}">
        <p14:creationId xmlns:p14="http://schemas.microsoft.com/office/powerpoint/2010/main" val="878838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in Shape with Columns">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C3ED11FE-8556-BDBD-C1A4-1DDF827CEB3F}"/>
              </a:ext>
            </a:extLst>
          </p:cNvPr>
          <p:cNvSpPr>
            <a:spLocks noGrp="1"/>
          </p:cNvSpPr>
          <p:nvPr>
            <p:ph type="body" sz="half" idx="17"/>
          </p:nvPr>
        </p:nvSpPr>
        <p:spPr>
          <a:xfrm>
            <a:off x="1638300" y="1127931"/>
            <a:ext cx="7213840" cy="2628412"/>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274320" tIns="274320" rIns="274320" bIns="274320" numCol="2" spcCol="548640">
            <a:spAutoFit/>
          </a:bodyPr>
          <a:lstStyle>
            <a:lvl1pPr marL="0" indent="0">
              <a:buNone/>
              <a:defRPr sz="2000">
                <a:solidFill>
                  <a:schemeClr val="tx1"/>
                </a:solidFill>
              </a:defRPr>
            </a:lvl1pPr>
            <a:lvl2pPr>
              <a:defRPr sz="1800">
                <a:solidFill>
                  <a:schemeClr val="accent2"/>
                </a:solidFill>
              </a:defRPr>
            </a:lvl2pPr>
            <a:lvl3pPr marL="914400" indent="0">
              <a:buNone/>
              <a:defRPr sz="1600">
                <a:solidFill>
                  <a:schemeClr val="accent2"/>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5" name="Text Placeholder 6">
            <a:extLst>
              <a:ext uri="{FF2B5EF4-FFF2-40B4-BE49-F238E27FC236}">
                <a16:creationId xmlns:a16="http://schemas.microsoft.com/office/drawing/2014/main" id="{FB0943CB-AB77-66FC-B5C6-9EF57AD713B2}"/>
              </a:ext>
            </a:extLst>
          </p:cNvPr>
          <p:cNvSpPr>
            <a:spLocks noGrp="1"/>
          </p:cNvSpPr>
          <p:nvPr>
            <p:ph type="body" sz="half" idx="18"/>
          </p:nvPr>
        </p:nvSpPr>
        <p:spPr>
          <a:xfrm>
            <a:off x="1638300" y="3962400"/>
            <a:ext cx="7213840" cy="2268313"/>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274320" tIns="274320" rIns="274320" bIns="274320" numCol="3" spcCol="548640">
            <a:spAutoFit/>
          </a:bodyPr>
          <a:lstStyle>
            <a:lvl1pPr marL="0" indent="0">
              <a:buNone/>
              <a:defRPr sz="1200">
                <a:solidFill>
                  <a:schemeClr val="bg1"/>
                </a:solidFill>
              </a:defRPr>
            </a:lvl1pPr>
            <a:lvl2pPr>
              <a:defRPr sz="1200">
                <a:solidFill>
                  <a:schemeClr val="bg1"/>
                </a:solidFill>
              </a:defRPr>
            </a:lvl2pPr>
            <a:lvl3pPr marL="914400" indent="0">
              <a:buNone/>
              <a:defRPr sz="1200">
                <a:solidFill>
                  <a:schemeClr val="bg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3" name="Slide Number Placeholder 5">
            <a:extLst>
              <a:ext uri="{FF2B5EF4-FFF2-40B4-BE49-F238E27FC236}">
                <a16:creationId xmlns:a16="http://schemas.microsoft.com/office/drawing/2014/main" id="{6FB956A1-A25D-DD57-0C23-A5E2DB94E5DB}"/>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8" name="Title 1">
            <a:extLst>
              <a:ext uri="{FF2B5EF4-FFF2-40B4-BE49-F238E27FC236}">
                <a16:creationId xmlns:a16="http://schemas.microsoft.com/office/drawing/2014/main" id="{2F52A6F6-BF09-CAD7-9F06-9654C66946F8}"/>
              </a:ext>
            </a:extLst>
          </p:cNvPr>
          <p:cNvSpPr>
            <a:spLocks noGrp="1"/>
          </p:cNvSpPr>
          <p:nvPr>
            <p:ph type="title"/>
          </p:nvPr>
        </p:nvSpPr>
        <p:spPr>
          <a:xfrm>
            <a:off x="1524000" y="472282"/>
            <a:ext cx="7315200" cy="518318"/>
          </a:xfrm>
          <a:prstGeom prst="rect">
            <a:avLst/>
          </a:prstGeom>
        </p:spPr>
        <p:txBody>
          <a:bodyPr lIns="274320"/>
          <a:lstStyle>
            <a:lvl1pPr algn="l">
              <a:defRPr sz="2800" b="1">
                <a:solidFill>
                  <a:schemeClr val="tx1"/>
                </a:solidFill>
              </a:defRPr>
            </a:lvl1pPr>
          </a:lstStyle>
          <a:p>
            <a:r>
              <a:rPr lang="en-US"/>
              <a:t>Click to edit Master title style</a:t>
            </a:r>
          </a:p>
        </p:txBody>
      </p:sp>
    </p:spTree>
    <p:extLst>
      <p:ext uri="{BB962C8B-B14F-4D97-AF65-F5344CB8AC3E}">
        <p14:creationId xmlns:p14="http://schemas.microsoft.com/office/powerpoint/2010/main" val="250318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38404"/>
            <a:ext cx="8005618" cy="1470025"/>
          </a:xfrm>
          <a:prstGeom prst="rect">
            <a:avLst/>
          </a:prstGeom>
        </p:spPr>
        <p:txBody>
          <a:bodyPr/>
          <a:lstStyle>
            <a:lvl1pPr>
              <a:defRPr b="1">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5855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71872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762001"/>
            <a:ext cx="8534400" cy="5280822"/>
          </a:xfrm>
          <a:prstGeom prst="rect">
            <a:avLst/>
          </a:prstGeom>
        </p:spPr>
        <p:txBody>
          <a:bodyPr lIns="274320" tIns="274320" rIns="274320" bIns="274320"/>
          <a:lstStyle>
            <a:lvl1pPr>
              <a:defRPr sz="2000" b="0">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93111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762000"/>
            <a:ext cx="51816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464808"/>
          </a:xfrm>
          <a:prstGeom prst="rect">
            <a:avLst/>
          </a:prstGeom>
          <a:solidFill>
            <a:srgbClr val="E6EBF0"/>
          </a:solidFill>
        </p:spPr>
        <p:txBody>
          <a:bodyPr lIns="274320" tIns="1051560" rIns="274320" bIns="7315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DBED4E2-E7A2-AE66-639C-4EE96FC0655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78926B97-2A6D-A2E6-33E5-91F5C2A6F7BE}"/>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18332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560A137-FB98-0536-3809-C26CC3FAD502}"/>
              </a:ext>
            </a:extLst>
          </p:cNvPr>
          <p:cNvSpPr>
            <a:spLocks noGrp="1"/>
          </p:cNvSpPr>
          <p:nvPr>
            <p:ph idx="1"/>
          </p:nvPr>
        </p:nvSpPr>
        <p:spPr>
          <a:xfrm>
            <a:off x="304800" y="762000"/>
            <a:ext cx="51816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5AB1D34-51BB-4778-251A-21036E98CE5C}"/>
              </a:ext>
            </a:extLst>
          </p:cNvPr>
          <p:cNvSpPr>
            <a:spLocks noGrp="1"/>
          </p:cNvSpPr>
          <p:nvPr>
            <p:ph idx="10"/>
          </p:nvPr>
        </p:nvSpPr>
        <p:spPr>
          <a:xfrm>
            <a:off x="5486400" y="0"/>
            <a:ext cx="3657600" cy="6464808"/>
          </a:xfrm>
          <a:prstGeom prst="rect">
            <a:avLst/>
          </a:prstGeom>
          <a:solidFill>
            <a:srgbClr val="E6EBF0"/>
          </a:solidFill>
        </p:spPr>
        <p:txBody>
          <a:bodyPr lIns="274320" tIns="1051560" rIns="274320" bIns="731520"/>
          <a:lstStyle>
            <a:lvl1pPr marL="0" indent="0">
              <a:buNone/>
              <a:defRPr sz="2000" b="0">
                <a:solidFill>
                  <a:schemeClr val="accent1"/>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EA07743-71C9-2937-9D4F-786590E1067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FC980251-D77A-C3CE-5889-2579FFB6AC5C}"/>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52831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D26C4-F0B9-8786-63BA-3230F0D9EE58}"/>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02746A8-CEB7-DA32-2E46-4CD875A53BE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B6770"/>
              </a:solidFill>
            </a:endParaRPr>
          </a:p>
        </p:txBody>
      </p:sp>
      <p:cxnSp>
        <p:nvCxnSpPr>
          <p:cNvPr id="6" name="Straight Connector 5">
            <a:extLst>
              <a:ext uri="{FF2B5EF4-FFF2-40B4-BE49-F238E27FC236}">
                <a16:creationId xmlns:a16="http://schemas.microsoft.com/office/drawing/2014/main" id="{D81F622A-1E5B-9C1F-4B89-952F231997D8}"/>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504BE0D-CAFF-A353-053D-04E6FAB5704A}"/>
              </a:ext>
            </a:extLst>
          </p:cNvPr>
          <p:cNvSpPr>
            <a:spLocks noGrp="1"/>
          </p:cNvSpPr>
          <p:nvPr>
            <p:ph idx="1"/>
          </p:nvPr>
        </p:nvSpPr>
        <p:spPr>
          <a:xfrm>
            <a:off x="304800" y="762000"/>
            <a:ext cx="8534400" cy="2514600"/>
          </a:xfrm>
          <a:prstGeom prst="rect">
            <a:avLst/>
          </a:prstGeom>
        </p:spPr>
        <p:txBody>
          <a:bodyPr lIns="274320" tIns="274320" rIns="274320" bIns="365760"/>
          <a:lstStyle>
            <a:lvl1pPr marL="0" indent="0">
              <a:buNone/>
              <a:defRPr sz="2000" b="0">
                <a:solidFill>
                  <a:schemeClr val="tx1"/>
                </a:solidFill>
              </a:defRPr>
            </a:lvl1pPr>
            <a:lvl2pPr>
              <a:defRPr sz="20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A0A47C1F-9F12-8BE1-EFDD-1FE189FAAD52}"/>
              </a:ext>
            </a:extLst>
          </p:cNvPr>
          <p:cNvSpPr>
            <a:spLocks noGrp="1"/>
          </p:cNvSpPr>
          <p:nvPr>
            <p:ph idx="10"/>
          </p:nvPr>
        </p:nvSpPr>
        <p:spPr>
          <a:xfrm>
            <a:off x="304800" y="3429000"/>
            <a:ext cx="8534400" cy="26670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600">
                <a:solidFill>
                  <a:schemeClr val="tx2"/>
                </a:solidFill>
              </a:defRPr>
            </a:lvl2pPr>
            <a:lvl3pPr>
              <a:defRPr sz="14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4BAB97C9-A225-B5FE-3934-62A46DFCC245}"/>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744CFBEC-5C8F-3F37-0431-43415179EE3B}"/>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1318279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E6EBF0"/>
          </a:solidFill>
          <a:ln>
            <a:noFill/>
          </a:ln>
          <a:effectLst>
            <a:outerShdw blurRad="50800" dist="508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9014" y="2876281"/>
            <a:ext cx="2857586" cy="1105445"/>
          </a:xfrm>
          <a:prstGeom prst="rect">
            <a:avLst/>
          </a:prstGeom>
        </p:spPr>
      </p:pic>
    </p:spTree>
    <p:extLst>
      <p:ext uri="{BB962C8B-B14F-4D97-AF65-F5344CB8AC3E}">
        <p14:creationId xmlns:p14="http://schemas.microsoft.com/office/powerpoint/2010/main" val="1807696968"/>
      </p:ext>
    </p:extLst>
  </p:cSld>
  <p:clrMap bg1="lt1" tx1="dk1" bg2="lt2" tx2="dk2" accent1="accent1" accent2="accent2" accent3="accent3" accent4="accent4" accent5="accent5" accent6="accent6" hlink="hlink" folHlink="folHlink"/>
  <p:sldLayoutIdLst>
    <p:sldLayoutId id="2147483754" r:id="rId1"/>
    <p:sldLayoutId id="214748375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8534402" y="6477004"/>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9019630"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38868" y="6553200"/>
            <a:ext cx="1181868" cy="230832"/>
          </a:xfrm>
          <a:prstGeom prst="rect">
            <a:avLst/>
          </a:prstGeom>
          <a:noFill/>
        </p:spPr>
        <p:txBody>
          <a:bodyPr wrap="square" rtlCol="0">
            <a:spAutoFit/>
          </a:bodyPr>
          <a:lstStyle/>
          <a:p>
            <a:r>
              <a:rPr lang="en-US" sz="900" b="1">
                <a:solidFill>
                  <a:schemeClr val="tx1"/>
                </a:solidFill>
              </a:rPr>
              <a:t>PUBLIC</a:t>
            </a:r>
          </a:p>
        </p:txBody>
      </p: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409641601"/>
      </p:ext>
    </p:extLst>
  </p:cSld>
  <p:clrMap bg1="lt1" tx1="dk1" bg2="lt2" tx2="dk2" accent1="accent1" accent2="accent2" accent3="accent3" accent4="accent4" accent5="accent5" accent6="accent6" hlink="hlink" folHlink="folHlink"/>
  <p:sldLayoutIdLst>
    <p:sldLayoutId id="2147483664" r:id="rId1"/>
    <p:sldLayoutId id="2147483736" r:id="rId2"/>
    <p:sldLayoutId id="2147483665" r:id="rId3"/>
    <p:sldLayoutId id="2147483738" r:id="rId4"/>
    <p:sldLayoutId id="2147483713" r:id="rId5"/>
    <p:sldLayoutId id="2147483714" r:id="rId6"/>
    <p:sldLayoutId id="2147483715" r:id="rId7"/>
    <p:sldLayoutId id="2147483716" r:id="rId8"/>
    <p:sldLayoutId id="2147483755" r:id="rId9"/>
    <p:sldLayoutId id="2147483756" r:id="rId10"/>
    <p:sldLayoutId id="2147483717" r:id="rId11"/>
    <p:sldLayoutId id="2147483718" r:id="rId12"/>
    <p:sldLayoutId id="2147483719" r:id="rId13"/>
    <p:sldLayoutId id="2147483720" r:id="rId14"/>
    <p:sldLayoutId id="2147483666" r:id="rId15"/>
    <p:sldLayoutId id="2147483722" r:id="rId16"/>
    <p:sldLayoutId id="2147483737" r:id="rId17"/>
    <p:sldLayoutId id="2147483721"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flipH="1">
            <a:off x="914402" y="5"/>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a:cxnSpLocks/>
          </p:cNvCxnSpPr>
          <p:nvPr userDrawn="1"/>
        </p:nvCxnSpPr>
        <p:spPr>
          <a:xfrm flipH="1">
            <a:off x="914400" y="6019800"/>
            <a:ext cx="3" cy="457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27B9B1-E043-8DC1-3EC7-0618B8D4608F}"/>
              </a:ext>
            </a:extLst>
          </p:cNvPr>
          <p:cNvSpPr/>
          <p:nvPr userDrawn="1"/>
        </p:nvSpPr>
        <p:spPr>
          <a:xfrm>
            <a:off x="8534402" y="6477004"/>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3" name="Rectangle 2">
            <a:extLst>
              <a:ext uri="{FF2B5EF4-FFF2-40B4-BE49-F238E27FC236}">
                <a16:creationId xmlns:a16="http://schemas.microsoft.com/office/drawing/2014/main" id="{B60C3A2F-8F20-B658-C764-43B7B4E03C14}"/>
              </a:ext>
            </a:extLst>
          </p:cNvPr>
          <p:cNvSpPr/>
          <p:nvPr userDrawn="1"/>
        </p:nvSpPr>
        <p:spPr>
          <a:xfrm>
            <a:off x="9019630"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4" name="Footer Placeholder 4">
            <a:extLst>
              <a:ext uri="{FF2B5EF4-FFF2-40B4-BE49-F238E27FC236}">
                <a16:creationId xmlns:a16="http://schemas.microsoft.com/office/drawing/2014/main" id="{DEB88D08-DDEE-00ED-73FF-063414CEEA2E}"/>
              </a:ext>
            </a:extLst>
          </p:cNvPr>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cxnSp>
        <p:nvCxnSpPr>
          <p:cNvPr id="5" name="Straight Connector 4">
            <a:extLst>
              <a:ext uri="{FF2B5EF4-FFF2-40B4-BE49-F238E27FC236}">
                <a16:creationId xmlns:a16="http://schemas.microsoft.com/office/drawing/2014/main" id="{8AB031E7-226A-613D-9699-D5B9B138274C}"/>
              </a:ext>
            </a:extLst>
          </p:cNvPr>
          <p:cNvCxnSpPr>
            <a:cxnSpLocks/>
          </p:cNvCxnSpPr>
          <p:nvPr userDrawn="1"/>
        </p:nvCxnSpPr>
        <p:spPr>
          <a:xfrm>
            <a:off x="914402" y="6477005"/>
            <a:ext cx="813815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A18A6C-1485-2DE6-42D7-00D0F66FEAE0}"/>
              </a:ext>
            </a:extLst>
          </p:cNvPr>
          <p:cNvSpPr txBox="1"/>
          <p:nvPr userDrawn="1"/>
        </p:nvSpPr>
        <p:spPr>
          <a:xfrm>
            <a:off x="838200" y="6553200"/>
            <a:ext cx="935921" cy="246221"/>
          </a:xfrm>
          <a:prstGeom prst="rect">
            <a:avLst/>
          </a:prstGeom>
          <a:noFill/>
        </p:spPr>
        <p:txBody>
          <a:bodyPr wrap="square" rtlCol="0">
            <a:spAutoFit/>
          </a:bodyPr>
          <a:lstStyle/>
          <a:p>
            <a:r>
              <a:rPr lang="en-US" sz="1000" b="1">
                <a:solidFill>
                  <a:schemeClr val="tx1"/>
                </a:solidFill>
              </a:rPr>
              <a:t>INTERNAL</a:t>
            </a:r>
          </a:p>
        </p:txBody>
      </p:sp>
    </p:spTree>
    <p:extLst>
      <p:ext uri="{BB962C8B-B14F-4D97-AF65-F5344CB8AC3E}">
        <p14:creationId xmlns:p14="http://schemas.microsoft.com/office/powerpoint/2010/main" val="411140357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urldefense.com/v3/__https:/view.officeapps.live.com/op/view.aspx?src=https*3A*2F*2Fwww.ercot.com*2Ffiles*2Fdocs*2F2024*2F03*2F18*2FRTC*2520B*2520Additional*2520examples*2520RUC*2520Capacity*2520Short*2520Calcs*252003172024*2520v1.pptx&amp;wdOrigin=BROWSELINK__;JSUlJSUlJSUlJSUlJSUlJSUl!!La4veWw!xl83CeQ9rY0723-BeOSRnAQBBKipYSQZD7f9QhIYwNKAGnMfnHKbVvdNnI_WJQtWH_KRxxhKmwlnYdnVel35AU8$" TargetMode="External"/><Relationship Id="rId2" Type="http://schemas.openxmlformats.org/officeDocument/2006/relationships/hyperlink" Target="https://urldefense.com/v3/__https:/view.officeapps.live.com/op/view.aspx?src=https*3A*2F*2Fwww.ercot.com*2Ffiles*2Fdocs*2F2024*2F02*2F14*2FRTC*2520B*2520Modifications*2520to*2520RUC*2520Capacity*2520Short*2520Calcs*252002192024*2520v2.pptx&amp;wdOrigin=BROWSELINK__;JSUlJSUlJSUlJSUlJSUlJSUl!!La4veWw!xl83CeQ9rY0723-BeOSRnAQBBKipYSQZD7f9QhIYwNKAGnMfnHKbVvdNnI_WJQtWH_KRxxhKmwlnYdnV-j1wEj4$" TargetMode="External"/><Relationship Id="rId1" Type="http://schemas.openxmlformats.org/officeDocument/2006/relationships/slideLayout" Target="../slideLayouts/slideLayout5.xml"/><Relationship Id="rId4" Type="http://schemas.openxmlformats.org/officeDocument/2006/relationships/hyperlink" Target="https://www.ercot.com/files/docs/2024/03/18/RTC%20B%20Modifications%20to%20RUC%20Capacity%20Short%20Calcs%2003172024%20v1.xlsx"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https://www.ercot.com/files/docs/2022/05/24/11.%20ERCOT%20Reports.zip"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96AC7B-343D-C2D2-D136-88D0521DB8CC}"/>
              </a:ext>
            </a:extLst>
          </p:cNvPr>
          <p:cNvSpPr>
            <a:spLocks noGrp="1"/>
          </p:cNvSpPr>
          <p:nvPr>
            <p:ph type="body" sz="quarter" idx="3"/>
          </p:nvPr>
        </p:nvSpPr>
        <p:spPr>
          <a:xfrm>
            <a:off x="3660214" y="4837176"/>
            <a:ext cx="4465283" cy="649224"/>
          </a:xfrm>
        </p:spPr>
        <p:txBody>
          <a:bodyPr/>
          <a:lstStyle/>
          <a:p>
            <a:r>
              <a:rPr lang="en-US"/>
              <a:t>RTCBTF</a:t>
            </a:r>
          </a:p>
          <a:p>
            <a:r>
              <a:rPr lang="en-US"/>
              <a:t>November 12, 2025</a:t>
            </a:r>
          </a:p>
        </p:txBody>
      </p:sp>
      <p:sp>
        <p:nvSpPr>
          <p:cNvPr id="3" name="Text Placeholder 2">
            <a:extLst>
              <a:ext uri="{FF2B5EF4-FFF2-40B4-BE49-F238E27FC236}">
                <a16:creationId xmlns:a16="http://schemas.microsoft.com/office/drawing/2014/main" id="{542C3C63-D111-285B-A640-25DA09DC5A8E}"/>
              </a:ext>
            </a:extLst>
          </p:cNvPr>
          <p:cNvSpPr>
            <a:spLocks noGrp="1"/>
          </p:cNvSpPr>
          <p:nvPr>
            <p:ph type="body" sz="quarter" idx="10"/>
          </p:nvPr>
        </p:nvSpPr>
        <p:spPr>
          <a:xfrm>
            <a:off x="3660214" y="4126391"/>
            <a:ext cx="4465283" cy="468913"/>
          </a:xfrm>
        </p:spPr>
        <p:txBody>
          <a:bodyPr/>
          <a:lstStyle/>
          <a:p>
            <a:r>
              <a:rPr lang="en-US"/>
              <a:t>Balancing Operations Planning Staff</a:t>
            </a:r>
          </a:p>
        </p:txBody>
      </p:sp>
      <p:sp>
        <p:nvSpPr>
          <p:cNvPr id="5" name="Text Placeholder 4">
            <a:extLst>
              <a:ext uri="{FF2B5EF4-FFF2-40B4-BE49-F238E27FC236}">
                <a16:creationId xmlns:a16="http://schemas.microsoft.com/office/drawing/2014/main" id="{B357E67D-9958-25E3-FE2A-CF1751D9FABE}"/>
              </a:ext>
            </a:extLst>
          </p:cNvPr>
          <p:cNvSpPr>
            <a:spLocks noGrp="1"/>
          </p:cNvSpPr>
          <p:nvPr>
            <p:ph type="body" sz="quarter" idx="11"/>
          </p:nvPr>
        </p:nvSpPr>
        <p:spPr>
          <a:xfrm>
            <a:off x="3624072" y="1271215"/>
            <a:ext cx="5519928" cy="2304288"/>
          </a:xfrm>
        </p:spPr>
        <p:txBody>
          <a:bodyPr/>
          <a:lstStyle/>
          <a:p>
            <a:r>
              <a:rPr lang="en-US"/>
              <a:t>RTC-RUC ECRS and Non-Spin Deployment Factors (DF) for Go-Live</a:t>
            </a:r>
          </a:p>
        </p:txBody>
      </p:sp>
    </p:spTree>
    <p:extLst>
      <p:ext uri="{BB962C8B-B14F-4D97-AF65-F5344CB8AC3E}">
        <p14:creationId xmlns:p14="http://schemas.microsoft.com/office/powerpoint/2010/main" val="185067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C75E8-C1C9-BF34-5F04-8D03F3454F3E}"/>
              </a:ext>
            </a:extLst>
          </p:cNvPr>
          <p:cNvSpPr>
            <a:spLocks noGrp="1"/>
          </p:cNvSpPr>
          <p:nvPr>
            <p:ph type="title"/>
          </p:nvPr>
        </p:nvSpPr>
        <p:spPr/>
        <p:txBody>
          <a:bodyPr/>
          <a:lstStyle/>
          <a:p>
            <a:r>
              <a:rPr lang="en-US"/>
              <a:t>Non-Spin Energy Deployed in 2022-2023</a:t>
            </a:r>
          </a:p>
        </p:txBody>
      </p:sp>
      <p:sp>
        <p:nvSpPr>
          <p:cNvPr id="3" name="Content Placeholder 2">
            <a:extLst>
              <a:ext uri="{FF2B5EF4-FFF2-40B4-BE49-F238E27FC236}">
                <a16:creationId xmlns:a16="http://schemas.microsoft.com/office/drawing/2014/main" id="{B097765B-C917-F5B5-F198-BA683377ECD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25CFDC7-553F-BA99-53DE-BA706A9EC5B3}"/>
              </a:ext>
            </a:extLst>
          </p:cNvPr>
          <p:cNvSpPr>
            <a:spLocks noGrp="1"/>
          </p:cNvSpPr>
          <p:nvPr>
            <p:ph type="sldNum" sz="quarter" idx="4"/>
          </p:nvPr>
        </p:nvSpPr>
        <p:spPr/>
        <p:txBody>
          <a:bodyPr/>
          <a:lstStyle/>
          <a:p>
            <a:fld id="{1D93BD3E-1E9A-4970-A6F7-E7AC52762E0C}" type="slidenum">
              <a:rPr lang="en-US" smtClean="0"/>
              <a:pPr/>
              <a:t>10</a:t>
            </a:fld>
            <a:endParaRPr lang="en-US"/>
          </a:p>
        </p:txBody>
      </p:sp>
      <p:pic>
        <p:nvPicPr>
          <p:cNvPr id="5" name="Picture 4">
            <a:extLst>
              <a:ext uri="{FF2B5EF4-FFF2-40B4-BE49-F238E27FC236}">
                <a16:creationId xmlns:a16="http://schemas.microsoft.com/office/drawing/2014/main" id="{AAF3C8D2-6C60-AD31-A091-4F8C1E3C3C0A}"/>
              </a:ext>
            </a:extLst>
          </p:cNvPr>
          <p:cNvPicPr>
            <a:picLocks noChangeAspect="1"/>
          </p:cNvPicPr>
          <p:nvPr/>
        </p:nvPicPr>
        <p:blipFill>
          <a:blip r:embed="rId2"/>
          <a:stretch>
            <a:fillRect/>
          </a:stretch>
        </p:blipFill>
        <p:spPr>
          <a:xfrm>
            <a:off x="686122" y="762000"/>
            <a:ext cx="7771755" cy="5641848"/>
          </a:xfrm>
          <a:prstGeom prst="rect">
            <a:avLst/>
          </a:prstGeom>
        </p:spPr>
      </p:pic>
    </p:spTree>
    <p:extLst>
      <p:ext uri="{BB962C8B-B14F-4D97-AF65-F5344CB8AC3E}">
        <p14:creationId xmlns:p14="http://schemas.microsoft.com/office/powerpoint/2010/main" val="1826848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3D658-65EE-D7C5-2696-AF539D39CD37}"/>
              </a:ext>
            </a:extLst>
          </p:cNvPr>
          <p:cNvSpPr>
            <a:spLocks noGrp="1"/>
          </p:cNvSpPr>
          <p:nvPr>
            <p:ph type="title"/>
          </p:nvPr>
        </p:nvSpPr>
        <p:spPr/>
        <p:txBody>
          <a:bodyPr/>
          <a:lstStyle/>
          <a:p>
            <a:r>
              <a:rPr lang="en-US"/>
              <a:t>Non-Spin Energy Deployed in 2023-2024</a:t>
            </a:r>
          </a:p>
        </p:txBody>
      </p:sp>
      <p:sp>
        <p:nvSpPr>
          <p:cNvPr id="3" name="Content Placeholder 2">
            <a:extLst>
              <a:ext uri="{FF2B5EF4-FFF2-40B4-BE49-F238E27FC236}">
                <a16:creationId xmlns:a16="http://schemas.microsoft.com/office/drawing/2014/main" id="{C5FFFA2C-F376-37CB-2CA0-50826379387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CF9BE36-9C50-52DF-8FE5-759AC4AAB3B4}"/>
              </a:ext>
            </a:extLst>
          </p:cNvPr>
          <p:cNvSpPr>
            <a:spLocks noGrp="1"/>
          </p:cNvSpPr>
          <p:nvPr>
            <p:ph type="sldNum" sz="quarter" idx="4"/>
          </p:nvPr>
        </p:nvSpPr>
        <p:spPr/>
        <p:txBody>
          <a:bodyPr/>
          <a:lstStyle/>
          <a:p>
            <a:fld id="{1D93BD3E-1E9A-4970-A6F7-E7AC52762E0C}" type="slidenum">
              <a:rPr lang="en-US" smtClean="0"/>
              <a:pPr/>
              <a:t>11</a:t>
            </a:fld>
            <a:endParaRPr lang="en-US"/>
          </a:p>
        </p:txBody>
      </p:sp>
      <p:pic>
        <p:nvPicPr>
          <p:cNvPr id="7" name="Picture 6">
            <a:extLst>
              <a:ext uri="{FF2B5EF4-FFF2-40B4-BE49-F238E27FC236}">
                <a16:creationId xmlns:a16="http://schemas.microsoft.com/office/drawing/2014/main" id="{ED5CFD1A-E56A-A1D2-7E52-79F8D88ADEAD}"/>
              </a:ext>
            </a:extLst>
          </p:cNvPr>
          <p:cNvPicPr>
            <a:picLocks noChangeAspect="1"/>
          </p:cNvPicPr>
          <p:nvPr/>
        </p:nvPicPr>
        <p:blipFill>
          <a:blip r:embed="rId2"/>
          <a:stretch>
            <a:fillRect/>
          </a:stretch>
        </p:blipFill>
        <p:spPr>
          <a:xfrm>
            <a:off x="688796" y="762000"/>
            <a:ext cx="7766407" cy="5637965"/>
          </a:xfrm>
          <a:prstGeom prst="rect">
            <a:avLst/>
          </a:prstGeom>
        </p:spPr>
      </p:pic>
    </p:spTree>
    <p:extLst>
      <p:ext uri="{BB962C8B-B14F-4D97-AF65-F5344CB8AC3E}">
        <p14:creationId xmlns:p14="http://schemas.microsoft.com/office/powerpoint/2010/main" val="1233840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DE7E-FC65-7259-602F-2BD8082B562F}"/>
              </a:ext>
            </a:extLst>
          </p:cNvPr>
          <p:cNvSpPr>
            <a:spLocks noGrp="1"/>
          </p:cNvSpPr>
          <p:nvPr>
            <p:ph type="title"/>
          </p:nvPr>
        </p:nvSpPr>
        <p:spPr/>
        <p:txBody>
          <a:bodyPr/>
          <a:lstStyle/>
          <a:p>
            <a:r>
              <a:rPr lang="en-US"/>
              <a:t>Non-Spin Energy Deployed in 2024-2025</a:t>
            </a:r>
          </a:p>
        </p:txBody>
      </p:sp>
      <p:sp>
        <p:nvSpPr>
          <p:cNvPr id="3" name="Content Placeholder 2">
            <a:extLst>
              <a:ext uri="{FF2B5EF4-FFF2-40B4-BE49-F238E27FC236}">
                <a16:creationId xmlns:a16="http://schemas.microsoft.com/office/drawing/2014/main" id="{CF1578A4-99DF-ECA0-BCA0-B4A05E5AAF3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129F7A9-4D6D-C449-FDC2-77D5E54D70BB}"/>
              </a:ext>
            </a:extLst>
          </p:cNvPr>
          <p:cNvSpPr>
            <a:spLocks noGrp="1"/>
          </p:cNvSpPr>
          <p:nvPr>
            <p:ph type="sldNum" sz="quarter" idx="4"/>
          </p:nvPr>
        </p:nvSpPr>
        <p:spPr/>
        <p:txBody>
          <a:bodyPr/>
          <a:lstStyle/>
          <a:p>
            <a:fld id="{1D93BD3E-1E9A-4970-A6F7-E7AC52762E0C}" type="slidenum">
              <a:rPr lang="en-US" smtClean="0"/>
              <a:pPr/>
              <a:t>12</a:t>
            </a:fld>
            <a:endParaRPr lang="en-US"/>
          </a:p>
        </p:txBody>
      </p:sp>
      <p:pic>
        <p:nvPicPr>
          <p:cNvPr id="5" name="Picture 4">
            <a:extLst>
              <a:ext uri="{FF2B5EF4-FFF2-40B4-BE49-F238E27FC236}">
                <a16:creationId xmlns:a16="http://schemas.microsoft.com/office/drawing/2014/main" id="{11FAB6B6-2AAF-F087-3731-9CFC9FFC3FA8}"/>
              </a:ext>
            </a:extLst>
          </p:cNvPr>
          <p:cNvPicPr>
            <a:picLocks noChangeAspect="1"/>
          </p:cNvPicPr>
          <p:nvPr/>
        </p:nvPicPr>
        <p:blipFill>
          <a:blip r:embed="rId2"/>
          <a:stretch>
            <a:fillRect/>
          </a:stretch>
        </p:blipFill>
        <p:spPr>
          <a:xfrm>
            <a:off x="686123" y="762000"/>
            <a:ext cx="7771754" cy="5641848"/>
          </a:xfrm>
          <a:prstGeom prst="rect">
            <a:avLst/>
          </a:prstGeom>
        </p:spPr>
      </p:pic>
    </p:spTree>
    <p:extLst>
      <p:ext uri="{BB962C8B-B14F-4D97-AF65-F5344CB8AC3E}">
        <p14:creationId xmlns:p14="http://schemas.microsoft.com/office/powerpoint/2010/main" val="4208936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5D4E-BB3B-9D12-29B7-5EBDA092FD4B}"/>
              </a:ext>
            </a:extLst>
          </p:cNvPr>
          <p:cNvSpPr>
            <a:spLocks noGrp="1"/>
          </p:cNvSpPr>
          <p:nvPr>
            <p:ph type="title"/>
          </p:nvPr>
        </p:nvSpPr>
        <p:spPr/>
        <p:txBody>
          <a:bodyPr/>
          <a:lstStyle/>
          <a:p>
            <a:r>
              <a:rPr lang="en-US"/>
              <a:t>Non-Spin Energy Use &amp; Non-Spin DF for Go-Live</a:t>
            </a:r>
          </a:p>
        </p:txBody>
      </p:sp>
      <p:sp>
        <p:nvSpPr>
          <p:cNvPr id="3" name="Content Placeholder 2">
            <a:extLst>
              <a:ext uri="{FF2B5EF4-FFF2-40B4-BE49-F238E27FC236}">
                <a16:creationId xmlns:a16="http://schemas.microsoft.com/office/drawing/2014/main" id="{2012E3CE-1BD4-15DA-0D46-A5E0FA2E2FA8}"/>
              </a:ext>
            </a:extLst>
          </p:cNvPr>
          <p:cNvSpPr>
            <a:spLocks noGrp="1"/>
          </p:cNvSpPr>
          <p:nvPr>
            <p:ph idx="1"/>
          </p:nvPr>
        </p:nvSpPr>
        <p:spPr/>
        <p:txBody>
          <a:bodyPr tIns="0"/>
          <a:lstStyle/>
          <a:p>
            <a:r>
              <a:rPr lang="en-US" sz="1600">
                <a:solidFill>
                  <a:schemeClr val="tx2"/>
                </a:solidFill>
              </a:rPr>
              <a:t>Non-Spin energy deployment profile is </a:t>
            </a:r>
          </a:p>
          <a:p>
            <a:pPr lvl="1"/>
            <a:r>
              <a:rPr lang="en-US" sz="1600">
                <a:solidFill>
                  <a:schemeClr val="tx2"/>
                </a:solidFill>
              </a:rPr>
              <a:t>Highly dependent on the relative weather/temperature in the season and </a:t>
            </a:r>
          </a:p>
          <a:p>
            <a:pPr lvl="1"/>
            <a:r>
              <a:rPr lang="en-US" sz="1600">
                <a:solidFill>
                  <a:schemeClr val="tx2"/>
                </a:solidFill>
              </a:rPr>
              <a:t>Further hours where peak Non-Spin energy is used seems to be shifting 2023, 2024 and 2025. </a:t>
            </a:r>
          </a:p>
          <a:p>
            <a:pPr lvl="1"/>
            <a:endParaRPr lang="en-US" sz="400">
              <a:solidFill>
                <a:schemeClr val="tx2"/>
              </a:solidFill>
            </a:endParaRPr>
          </a:p>
          <a:p>
            <a:r>
              <a:rPr lang="en-US" sz="1600">
                <a:solidFill>
                  <a:schemeClr val="tx2"/>
                </a:solidFill>
              </a:rPr>
              <a:t>Both of these observations are likely due to weather and the increasing installed capacities of solar and energy storage Resources.</a:t>
            </a:r>
          </a:p>
          <a:p>
            <a:pPr lvl="1"/>
            <a:endParaRPr lang="en-US" sz="400">
              <a:solidFill>
                <a:schemeClr val="tx2"/>
              </a:solidFill>
            </a:endParaRPr>
          </a:p>
          <a:p>
            <a:r>
              <a:rPr lang="en-US" sz="1600">
                <a:solidFill>
                  <a:schemeClr val="tx2"/>
                </a:solidFill>
              </a:rPr>
              <a:t>Looking at this data there is a strong argument that Non-Spin (if not all) ASDFs should be set a day or two days prior to the Operating Day informed by forecasted uncertainty or other relevant data. </a:t>
            </a:r>
          </a:p>
          <a:p>
            <a:pPr lvl="1"/>
            <a:r>
              <a:rPr lang="en-US" sz="1600">
                <a:solidFill>
                  <a:schemeClr val="tx2"/>
                </a:solidFill>
              </a:rPr>
              <a:t>But this approach will require system changes both to determine the appropriate ASDFs and establish a workflow that updates the ERCOT systems with these.</a:t>
            </a:r>
          </a:p>
          <a:p>
            <a:pPr lvl="1"/>
            <a:endParaRPr lang="en-US" sz="400">
              <a:solidFill>
                <a:schemeClr val="tx2"/>
              </a:solidFill>
            </a:endParaRPr>
          </a:p>
          <a:p>
            <a:r>
              <a:rPr lang="en-US" sz="1600">
                <a:solidFill>
                  <a:schemeClr val="tx2"/>
                </a:solidFill>
              </a:rPr>
              <a:t>For Go-Live ERCOT considers it appropriate to </a:t>
            </a:r>
          </a:p>
          <a:p>
            <a:pPr marL="800100" lvl="1" indent="-342900">
              <a:buFont typeface="+mj-lt"/>
              <a:buAutoNum type="arabicPeriod"/>
            </a:pPr>
            <a:r>
              <a:rPr lang="en-US" sz="1600">
                <a:solidFill>
                  <a:schemeClr val="tx2"/>
                </a:solidFill>
              </a:rPr>
              <a:t>Learn from the shape of Non-Spin energy deployment from 2025 winter. </a:t>
            </a:r>
          </a:p>
          <a:p>
            <a:pPr lvl="2"/>
            <a:r>
              <a:rPr lang="en-US">
                <a:solidFill>
                  <a:schemeClr val="tx2"/>
                </a:solidFill>
              </a:rPr>
              <a:t>This shape seems to be appropriate in capturing the risk hours and the relative risk in this season.</a:t>
            </a:r>
          </a:p>
          <a:p>
            <a:pPr marL="800100" lvl="1" indent="-342900">
              <a:buFont typeface="+mj-lt"/>
              <a:buAutoNum type="arabicPeriod"/>
            </a:pPr>
            <a:r>
              <a:rPr lang="en-US" sz="1600">
                <a:solidFill>
                  <a:schemeClr val="tx2"/>
                </a:solidFill>
              </a:rPr>
              <a:t>Select conservative ASDFs that allow ERCOT to plan for the operating day based on what has the potential to happen. </a:t>
            </a:r>
          </a:p>
          <a:p>
            <a:pPr marL="1200150" lvl="2" indent="-342900"/>
            <a:r>
              <a:rPr lang="en-US">
                <a:solidFill>
                  <a:schemeClr val="tx2"/>
                </a:solidFill>
              </a:rPr>
              <a:t>As far as temperatures go 2026 Winter may or may not be similar to 2025 Winter. Conservative ASDFs derived from 2025 allow ERCOT to prepare for both the outcomes.</a:t>
            </a:r>
            <a:endParaRPr lang="en-US" sz="1400">
              <a:solidFill>
                <a:schemeClr val="tx2"/>
              </a:solidFill>
            </a:endParaRPr>
          </a:p>
          <a:p>
            <a:endParaRPr lang="en-US" sz="800">
              <a:solidFill>
                <a:schemeClr val="tx2"/>
              </a:solidFill>
            </a:endParaRPr>
          </a:p>
          <a:p>
            <a:endParaRPr lang="en-US">
              <a:solidFill>
                <a:schemeClr val="tx2"/>
              </a:solidFill>
            </a:endParaRPr>
          </a:p>
          <a:p>
            <a:pPr lvl="1"/>
            <a:endParaRPr lang="en-US">
              <a:solidFill>
                <a:schemeClr val="tx2"/>
              </a:solidFill>
            </a:endParaRPr>
          </a:p>
          <a:p>
            <a:endParaRPr lang="en-US">
              <a:solidFill>
                <a:schemeClr val="tx2"/>
              </a:solidFill>
            </a:endParaRPr>
          </a:p>
        </p:txBody>
      </p:sp>
      <p:sp>
        <p:nvSpPr>
          <p:cNvPr id="4" name="Slide Number Placeholder 3">
            <a:extLst>
              <a:ext uri="{FF2B5EF4-FFF2-40B4-BE49-F238E27FC236}">
                <a16:creationId xmlns:a16="http://schemas.microsoft.com/office/drawing/2014/main" id="{EF1B33FD-FED0-DCFA-792D-B0D03F269C11}"/>
              </a:ext>
            </a:extLst>
          </p:cNvPr>
          <p:cNvSpPr>
            <a:spLocks noGrp="1"/>
          </p:cNvSpPr>
          <p:nvPr>
            <p:ph type="sldNum" sz="quarter" idx="4"/>
          </p:nvPr>
        </p:nvSpPr>
        <p:spPr/>
        <p:txBody>
          <a:bodyPr/>
          <a:lstStyle/>
          <a:p>
            <a:fld id="{1D93BD3E-1E9A-4970-A6F7-E7AC52762E0C}" type="slidenum">
              <a:rPr lang="en-US" smtClean="0"/>
              <a:pPr/>
              <a:t>13</a:t>
            </a:fld>
            <a:endParaRPr lang="en-US"/>
          </a:p>
        </p:txBody>
      </p:sp>
    </p:spTree>
    <p:extLst>
      <p:ext uri="{BB962C8B-B14F-4D97-AF65-F5344CB8AC3E}">
        <p14:creationId xmlns:p14="http://schemas.microsoft.com/office/powerpoint/2010/main" val="1230488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CF7E-1854-868A-CD0B-33BDDD9B65BE}"/>
              </a:ext>
            </a:extLst>
          </p:cNvPr>
          <p:cNvSpPr>
            <a:spLocks noGrp="1"/>
          </p:cNvSpPr>
          <p:nvPr>
            <p:ph type="title"/>
          </p:nvPr>
        </p:nvSpPr>
        <p:spPr/>
        <p:txBody>
          <a:bodyPr/>
          <a:lstStyle/>
          <a:p>
            <a:r>
              <a:rPr lang="en-US"/>
              <a:t>ECRS and Non-Spin ASDFs</a:t>
            </a:r>
          </a:p>
        </p:txBody>
      </p:sp>
      <p:sp>
        <p:nvSpPr>
          <p:cNvPr id="3" name="Content Placeholder 2">
            <a:extLst>
              <a:ext uri="{FF2B5EF4-FFF2-40B4-BE49-F238E27FC236}">
                <a16:creationId xmlns:a16="http://schemas.microsoft.com/office/drawing/2014/main" id="{1403EEBD-C1CD-D617-9F53-FFAEB2448AE6}"/>
              </a:ext>
            </a:extLst>
          </p:cNvPr>
          <p:cNvSpPr>
            <a:spLocks noGrp="1"/>
          </p:cNvSpPr>
          <p:nvPr>
            <p:ph idx="1"/>
          </p:nvPr>
        </p:nvSpPr>
        <p:spPr>
          <a:xfrm>
            <a:off x="304800" y="762001"/>
            <a:ext cx="3676583" cy="5280822"/>
          </a:xfrm>
        </p:spPr>
        <p:txBody>
          <a:bodyPr/>
          <a:lstStyle/>
          <a:p>
            <a:r>
              <a:rPr lang="en-US" sz="1600">
                <a:solidFill>
                  <a:schemeClr val="tx2"/>
                </a:solidFill>
              </a:rPr>
              <a:t>Specifically for Non-Spin ERCOT will use the 95</a:t>
            </a:r>
            <a:r>
              <a:rPr lang="en-US" sz="1600" baseline="30000">
                <a:solidFill>
                  <a:schemeClr val="tx2"/>
                </a:solidFill>
              </a:rPr>
              <a:t>th</a:t>
            </a:r>
            <a:r>
              <a:rPr lang="en-US" sz="1600">
                <a:solidFill>
                  <a:schemeClr val="tx2"/>
                </a:solidFill>
              </a:rPr>
              <a:t> percentile value rounded to the nearest 5%.</a:t>
            </a:r>
          </a:p>
          <a:p>
            <a:endParaRPr lang="en-US" sz="1400">
              <a:solidFill>
                <a:schemeClr val="tx2"/>
              </a:solidFill>
            </a:endParaRPr>
          </a:p>
          <a:p>
            <a:r>
              <a:rPr lang="en-US" sz="1600">
                <a:solidFill>
                  <a:schemeClr val="tx2"/>
                </a:solidFill>
              </a:rPr>
              <a:t>Further, ERCOT thinks it is appropriate for ECRS ASDFs to follow the same profile as Non-Spin but be scaled down by 75%</a:t>
            </a:r>
            <a:r>
              <a:rPr lang="en-US">
                <a:solidFill>
                  <a:schemeClr val="tx2"/>
                </a:solidFill>
              </a:rPr>
              <a:t>.</a:t>
            </a:r>
          </a:p>
          <a:p>
            <a:endParaRPr lang="en-US"/>
          </a:p>
        </p:txBody>
      </p:sp>
      <p:sp>
        <p:nvSpPr>
          <p:cNvPr id="4" name="Slide Number Placeholder 3">
            <a:extLst>
              <a:ext uri="{FF2B5EF4-FFF2-40B4-BE49-F238E27FC236}">
                <a16:creationId xmlns:a16="http://schemas.microsoft.com/office/drawing/2014/main" id="{29F0AD63-E0B2-A850-5FC9-EF2F30653748}"/>
              </a:ext>
            </a:extLst>
          </p:cNvPr>
          <p:cNvSpPr>
            <a:spLocks noGrp="1"/>
          </p:cNvSpPr>
          <p:nvPr>
            <p:ph type="sldNum" sz="quarter" idx="4"/>
          </p:nvPr>
        </p:nvSpPr>
        <p:spPr/>
        <p:txBody>
          <a:bodyPr/>
          <a:lstStyle/>
          <a:p>
            <a:fld id="{1D93BD3E-1E9A-4970-A6F7-E7AC52762E0C}" type="slidenum">
              <a:rPr lang="en-US" smtClean="0"/>
              <a:pPr/>
              <a:t>14</a:t>
            </a:fld>
            <a:endParaRPr lang="en-US"/>
          </a:p>
        </p:txBody>
      </p:sp>
      <p:pic>
        <p:nvPicPr>
          <p:cNvPr id="8" name="Picture 7">
            <a:extLst>
              <a:ext uri="{FF2B5EF4-FFF2-40B4-BE49-F238E27FC236}">
                <a16:creationId xmlns:a16="http://schemas.microsoft.com/office/drawing/2014/main" id="{6C990CB1-341D-1C00-823F-EC1867C7E902}"/>
              </a:ext>
            </a:extLst>
          </p:cNvPr>
          <p:cNvPicPr>
            <a:picLocks noChangeAspect="1"/>
          </p:cNvPicPr>
          <p:nvPr/>
        </p:nvPicPr>
        <p:blipFill>
          <a:blip r:embed="rId2"/>
          <a:stretch>
            <a:fillRect/>
          </a:stretch>
        </p:blipFill>
        <p:spPr>
          <a:xfrm>
            <a:off x="3857016" y="923285"/>
            <a:ext cx="5162617" cy="3823624"/>
          </a:xfrm>
          <a:prstGeom prst="rect">
            <a:avLst/>
          </a:prstGeom>
        </p:spPr>
      </p:pic>
    </p:spTree>
    <p:extLst>
      <p:ext uri="{BB962C8B-B14F-4D97-AF65-F5344CB8AC3E}">
        <p14:creationId xmlns:p14="http://schemas.microsoft.com/office/powerpoint/2010/main" val="4205042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C9DFB-1FE3-B79C-4B04-B15B4DF9FF91}"/>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5846A4B-8261-C6E5-2C34-9F10209A2579}"/>
              </a:ext>
            </a:extLst>
          </p:cNvPr>
          <p:cNvSpPr txBox="1">
            <a:spLocks/>
          </p:cNvSpPr>
          <p:nvPr/>
        </p:nvSpPr>
        <p:spPr>
          <a:xfrm>
            <a:off x="304800" y="762000"/>
            <a:ext cx="8534400" cy="5852318"/>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400">
                <a:solidFill>
                  <a:schemeClr val="tx2"/>
                </a:solidFill>
              </a:rPr>
              <a:t>Regulation deployment data for 2024 and 2025 shows (1) year over year growth in average, (2) seasonal variations (higher averages in Summer) and (3) time of day variations (linked to sunrise and sunset). </a:t>
            </a:r>
          </a:p>
          <a:p>
            <a:pPr>
              <a:spcBef>
                <a:spcPts val="0"/>
              </a:spcBef>
            </a:pPr>
            <a:endParaRPr lang="en-US" sz="400">
              <a:solidFill>
                <a:schemeClr val="tx2"/>
              </a:solidFill>
            </a:endParaRPr>
          </a:p>
          <a:p>
            <a:pPr>
              <a:spcBef>
                <a:spcPts val="0"/>
              </a:spcBef>
            </a:pPr>
            <a:r>
              <a:rPr lang="en-US" sz="1400">
                <a:solidFill>
                  <a:schemeClr val="tx2"/>
                </a:solidFill>
              </a:rPr>
              <a:t>ERCOT has derived DFs for Regulation Up and Regulation Down based on 75th percentile of the historical deployment of each service in the last two years, rounded to the nearest 5%. This approach learns from historic usage that is closer to average values while accounting for increases in intra-hour uncertainties that may materialize due to growth in installed capacity.</a:t>
            </a:r>
          </a:p>
          <a:p>
            <a:pPr>
              <a:spcBef>
                <a:spcPts val="0"/>
              </a:spcBef>
            </a:pPr>
            <a:endParaRPr lang="en-US" sz="1400">
              <a:solidFill>
                <a:schemeClr val="tx2"/>
              </a:solidFill>
            </a:endParaRPr>
          </a:p>
        </p:txBody>
      </p:sp>
      <p:sp>
        <p:nvSpPr>
          <p:cNvPr id="4" name="Title 3">
            <a:extLst>
              <a:ext uri="{FF2B5EF4-FFF2-40B4-BE49-F238E27FC236}">
                <a16:creationId xmlns:a16="http://schemas.microsoft.com/office/drawing/2014/main" id="{AE2C0A59-116C-5332-1B82-EBBAFFA48A86}"/>
              </a:ext>
            </a:extLst>
          </p:cNvPr>
          <p:cNvSpPr>
            <a:spLocks noGrp="1"/>
          </p:cNvSpPr>
          <p:nvPr>
            <p:ph type="title"/>
          </p:nvPr>
        </p:nvSpPr>
        <p:spPr/>
        <p:txBody>
          <a:bodyPr/>
          <a:lstStyle/>
          <a:p>
            <a:r>
              <a:rPr lang="en-US"/>
              <a:t>AS Deployment Factors For Go-live: Regulation Service</a:t>
            </a:r>
          </a:p>
        </p:txBody>
      </p:sp>
      <p:sp>
        <p:nvSpPr>
          <p:cNvPr id="3" name="Slide Number Placeholder 2">
            <a:extLst>
              <a:ext uri="{FF2B5EF4-FFF2-40B4-BE49-F238E27FC236}">
                <a16:creationId xmlns:a16="http://schemas.microsoft.com/office/drawing/2014/main" id="{DC34B73C-F3E9-C5E7-2B88-3CBA5065C8F1}"/>
              </a:ext>
            </a:extLst>
          </p:cNvPr>
          <p:cNvSpPr>
            <a:spLocks noGrp="1"/>
          </p:cNvSpPr>
          <p:nvPr>
            <p:ph type="sldNum" sz="quarter" idx="4"/>
          </p:nvPr>
        </p:nvSpPr>
        <p:spPr/>
        <p:txBody>
          <a:bodyPr/>
          <a:lstStyle/>
          <a:p>
            <a:fld id="{1D93BD3E-1E9A-4970-A6F7-E7AC52762E0C}" type="slidenum">
              <a:rPr lang="en-US" smtClean="0"/>
              <a:pPr/>
              <a:t>15</a:t>
            </a:fld>
            <a:endParaRPr lang="en-US"/>
          </a:p>
        </p:txBody>
      </p:sp>
      <p:pic>
        <p:nvPicPr>
          <p:cNvPr id="9" name="Picture 8">
            <a:extLst>
              <a:ext uri="{FF2B5EF4-FFF2-40B4-BE49-F238E27FC236}">
                <a16:creationId xmlns:a16="http://schemas.microsoft.com/office/drawing/2014/main" id="{0CEFE715-6494-B7D0-8CDC-FE8480D3792E}"/>
              </a:ext>
            </a:extLst>
          </p:cNvPr>
          <p:cNvPicPr>
            <a:picLocks noChangeAspect="1"/>
          </p:cNvPicPr>
          <p:nvPr/>
        </p:nvPicPr>
        <p:blipFill>
          <a:blip r:embed="rId2"/>
          <a:stretch>
            <a:fillRect/>
          </a:stretch>
        </p:blipFill>
        <p:spPr>
          <a:xfrm>
            <a:off x="380999" y="2388963"/>
            <a:ext cx="4078419" cy="4172175"/>
          </a:xfrm>
          <a:prstGeom prst="rect">
            <a:avLst/>
          </a:prstGeom>
        </p:spPr>
      </p:pic>
      <p:pic>
        <p:nvPicPr>
          <p:cNvPr id="10" name="Picture 9">
            <a:extLst>
              <a:ext uri="{FF2B5EF4-FFF2-40B4-BE49-F238E27FC236}">
                <a16:creationId xmlns:a16="http://schemas.microsoft.com/office/drawing/2014/main" id="{1127EBCE-2B9C-9EA4-C96D-940C7F14BA21}"/>
              </a:ext>
            </a:extLst>
          </p:cNvPr>
          <p:cNvPicPr>
            <a:picLocks noChangeAspect="1"/>
          </p:cNvPicPr>
          <p:nvPr/>
        </p:nvPicPr>
        <p:blipFill>
          <a:blip r:embed="rId3"/>
          <a:stretch>
            <a:fillRect/>
          </a:stretch>
        </p:blipFill>
        <p:spPr>
          <a:xfrm>
            <a:off x="4701053" y="2391474"/>
            <a:ext cx="4075964" cy="4169664"/>
          </a:xfrm>
          <a:prstGeom prst="rect">
            <a:avLst/>
          </a:prstGeom>
        </p:spPr>
      </p:pic>
    </p:spTree>
    <p:extLst>
      <p:ext uri="{BB962C8B-B14F-4D97-AF65-F5344CB8AC3E}">
        <p14:creationId xmlns:p14="http://schemas.microsoft.com/office/powerpoint/2010/main" val="313087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9D01A-096B-D712-EC18-CD3D1FF38767}"/>
              </a:ext>
            </a:extLst>
          </p:cNvPr>
          <p:cNvSpPr>
            <a:spLocks noGrp="1"/>
          </p:cNvSpPr>
          <p:nvPr>
            <p:ph type="title"/>
          </p:nvPr>
        </p:nvSpPr>
        <p:spPr/>
        <p:txBody>
          <a:bodyPr/>
          <a:lstStyle/>
          <a:p>
            <a:r>
              <a:rPr lang="en-US"/>
              <a:t>AS Deployment Factors For Go-live: RRS PFR and FFR</a:t>
            </a:r>
          </a:p>
        </p:txBody>
      </p:sp>
      <p:sp>
        <p:nvSpPr>
          <p:cNvPr id="4" name="Slide Number Placeholder 3">
            <a:extLst>
              <a:ext uri="{FF2B5EF4-FFF2-40B4-BE49-F238E27FC236}">
                <a16:creationId xmlns:a16="http://schemas.microsoft.com/office/drawing/2014/main" id="{B9688C59-E25A-5CA8-A377-10CBDFF56234}"/>
              </a:ext>
            </a:extLst>
          </p:cNvPr>
          <p:cNvSpPr>
            <a:spLocks noGrp="1"/>
          </p:cNvSpPr>
          <p:nvPr>
            <p:ph type="sldNum" sz="quarter" idx="4"/>
          </p:nvPr>
        </p:nvSpPr>
        <p:spPr/>
        <p:txBody>
          <a:bodyPr/>
          <a:lstStyle/>
          <a:p>
            <a:fld id="{1D93BD3E-1E9A-4970-A6F7-E7AC52762E0C}" type="slidenum">
              <a:rPr lang="en-US" smtClean="0"/>
              <a:pPr/>
              <a:t>16</a:t>
            </a:fld>
            <a:endParaRPr lang="en-US"/>
          </a:p>
        </p:txBody>
      </p:sp>
      <p:sp>
        <p:nvSpPr>
          <p:cNvPr id="5" name="Content Placeholder 2">
            <a:extLst>
              <a:ext uri="{FF2B5EF4-FFF2-40B4-BE49-F238E27FC236}">
                <a16:creationId xmlns:a16="http://schemas.microsoft.com/office/drawing/2014/main" id="{5BD6431A-3054-0CE9-4D0A-0F605CE3ADFF}"/>
              </a:ext>
            </a:extLst>
          </p:cNvPr>
          <p:cNvSpPr txBox="1">
            <a:spLocks/>
          </p:cNvSpPr>
          <p:nvPr/>
        </p:nvSpPr>
        <p:spPr>
          <a:xfrm>
            <a:off x="304800" y="762000"/>
            <a:ext cx="8534400" cy="474345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400">
                <a:solidFill>
                  <a:schemeClr val="tx2"/>
                </a:solidFill>
              </a:rPr>
              <a:t>RRS-PFR energy usage data for 2024 and 2025 show (1) relatively small usage of RRS-PFR, (2) no clear seasonal or time of day variations. </a:t>
            </a: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000">
              <a:solidFill>
                <a:schemeClr val="tx2"/>
              </a:solidFill>
            </a:endParaRPr>
          </a:p>
          <a:p>
            <a:pPr>
              <a:spcBef>
                <a:spcPts val="0"/>
              </a:spcBef>
            </a:pPr>
            <a:r>
              <a:rPr lang="en-US" sz="1400">
                <a:solidFill>
                  <a:schemeClr val="tx2"/>
                </a:solidFill>
              </a:rPr>
              <a:t>Based on this analysis, ERCOT expects to use a zero (0) DF for RRS-PFR for all hours. Further, with minimal RRS-FFR events, ERCOT expects to use a zero (0) DF for RRS-FFR as well. This selection essentially indicates that ERCOT expects energy usage due to deployment of these services will not significantly impact the next Operating Hour’s planned HBSOC.</a:t>
            </a:r>
          </a:p>
          <a:p>
            <a:pPr>
              <a:spcBef>
                <a:spcPts val="0"/>
              </a:spcBef>
            </a:pPr>
            <a:endParaRPr lang="en-US" sz="1400">
              <a:solidFill>
                <a:schemeClr val="tx2"/>
              </a:solidFill>
            </a:endParaRPr>
          </a:p>
          <a:p>
            <a:pPr>
              <a:spcBef>
                <a:spcPts val="0"/>
              </a:spcBef>
            </a:pPr>
            <a:endParaRPr lang="en-US" sz="400">
              <a:solidFill>
                <a:schemeClr val="tx2"/>
              </a:solidFill>
            </a:endParaRPr>
          </a:p>
        </p:txBody>
      </p:sp>
      <p:pic>
        <p:nvPicPr>
          <p:cNvPr id="6" name="Picture 5">
            <a:extLst>
              <a:ext uri="{FF2B5EF4-FFF2-40B4-BE49-F238E27FC236}">
                <a16:creationId xmlns:a16="http://schemas.microsoft.com/office/drawing/2014/main" id="{2AF1D5CF-4C8D-D743-38DA-4BF4F8EBDEAD}"/>
              </a:ext>
            </a:extLst>
          </p:cNvPr>
          <p:cNvPicPr>
            <a:picLocks noChangeAspect="1"/>
          </p:cNvPicPr>
          <p:nvPr/>
        </p:nvPicPr>
        <p:blipFill>
          <a:blip r:embed="rId2"/>
          <a:stretch>
            <a:fillRect/>
          </a:stretch>
        </p:blipFill>
        <p:spPr>
          <a:xfrm>
            <a:off x="96099" y="1280318"/>
            <a:ext cx="4316174" cy="4025916"/>
          </a:xfrm>
          <a:prstGeom prst="rect">
            <a:avLst/>
          </a:prstGeom>
        </p:spPr>
      </p:pic>
      <p:pic>
        <p:nvPicPr>
          <p:cNvPr id="8" name="Picture 7">
            <a:extLst>
              <a:ext uri="{FF2B5EF4-FFF2-40B4-BE49-F238E27FC236}">
                <a16:creationId xmlns:a16="http://schemas.microsoft.com/office/drawing/2014/main" id="{21BE12E6-4AED-2D94-12BD-F92B980B59DB}"/>
              </a:ext>
            </a:extLst>
          </p:cNvPr>
          <p:cNvPicPr>
            <a:picLocks noChangeAspect="1"/>
          </p:cNvPicPr>
          <p:nvPr/>
        </p:nvPicPr>
        <p:blipFill>
          <a:blip r:embed="rId3"/>
          <a:stretch>
            <a:fillRect/>
          </a:stretch>
        </p:blipFill>
        <p:spPr>
          <a:xfrm>
            <a:off x="4604485" y="1282874"/>
            <a:ext cx="4415148" cy="4023360"/>
          </a:xfrm>
          <a:prstGeom prst="rect">
            <a:avLst/>
          </a:prstGeom>
          <a:solidFill>
            <a:schemeClr val="bg1"/>
          </a:solidFill>
          <a:ln>
            <a:noFill/>
          </a:ln>
        </p:spPr>
      </p:pic>
    </p:spTree>
    <p:extLst>
      <p:ext uri="{BB962C8B-B14F-4D97-AF65-F5344CB8AC3E}">
        <p14:creationId xmlns:p14="http://schemas.microsoft.com/office/powerpoint/2010/main" val="1060556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C03CD-C27C-6C34-5227-BB060D250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C70BEE-785E-62C4-FEB3-2721CD37B31A}"/>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0B78A628-CA1B-CD04-822D-A7720918E1BC}"/>
              </a:ext>
            </a:extLst>
          </p:cNvPr>
          <p:cNvSpPr>
            <a:spLocks noGrp="1"/>
          </p:cNvSpPr>
          <p:nvPr>
            <p:ph idx="1"/>
          </p:nvPr>
        </p:nvSpPr>
        <p:spPr/>
        <p:txBody>
          <a:bodyPr/>
          <a:lstStyle/>
          <a:p>
            <a:r>
              <a:rPr lang="en-US" sz="1600">
                <a:solidFill>
                  <a:schemeClr val="tx2"/>
                </a:solidFill>
              </a:rPr>
              <a:t>Following is a summary of the approach ERCOT will use to set deployment factors for RTC Go-Live</a:t>
            </a:r>
          </a:p>
          <a:p>
            <a:pPr lvl="1"/>
            <a:r>
              <a:rPr lang="en-US" sz="1400">
                <a:solidFill>
                  <a:schemeClr val="tx2"/>
                </a:solidFill>
              </a:rPr>
              <a:t>Derive ASDFs for Regulation Up and Regulation Down based on 75</a:t>
            </a:r>
            <a:r>
              <a:rPr lang="en-US" sz="1400" baseline="30000">
                <a:solidFill>
                  <a:schemeClr val="tx2"/>
                </a:solidFill>
              </a:rPr>
              <a:t>th</a:t>
            </a:r>
            <a:r>
              <a:rPr lang="en-US" sz="1400">
                <a:solidFill>
                  <a:schemeClr val="tx2"/>
                </a:solidFill>
              </a:rPr>
              <a:t> percentile of the historical deployment of each service in the last two years, rounded to the nearest 5%. </a:t>
            </a:r>
          </a:p>
          <a:p>
            <a:pPr lvl="1"/>
            <a:r>
              <a:rPr lang="en-US" sz="1400">
                <a:solidFill>
                  <a:schemeClr val="tx2"/>
                </a:solidFill>
              </a:rPr>
              <a:t>Set RRS-PFR and RRS-FFR ASDFs to zero for all hours.</a:t>
            </a:r>
          </a:p>
          <a:p>
            <a:pPr lvl="1"/>
            <a:r>
              <a:rPr lang="en-US" sz="1400">
                <a:solidFill>
                  <a:schemeClr val="tx2"/>
                </a:solidFill>
              </a:rPr>
              <a:t>Derive ASDFs for Non-Spin based on 95</a:t>
            </a:r>
            <a:r>
              <a:rPr lang="en-US" sz="1400" baseline="30000">
                <a:solidFill>
                  <a:schemeClr val="tx2"/>
                </a:solidFill>
              </a:rPr>
              <a:t>th</a:t>
            </a:r>
            <a:r>
              <a:rPr lang="en-US" sz="1400">
                <a:solidFill>
                  <a:schemeClr val="tx2"/>
                </a:solidFill>
              </a:rPr>
              <a:t> percentile value of the historical deployment of the service in the last year, rounded to the nearest 5%.</a:t>
            </a:r>
          </a:p>
          <a:p>
            <a:pPr lvl="1"/>
            <a:r>
              <a:rPr lang="en-US" sz="1400">
                <a:solidFill>
                  <a:schemeClr val="tx2"/>
                </a:solidFill>
              </a:rPr>
              <a:t>Derive ASDFs for ECRS from Non-Spin ASDFs scaled down by 75%.</a:t>
            </a:r>
          </a:p>
          <a:p>
            <a:pPr lvl="1"/>
            <a:endParaRPr lang="en-US" sz="800">
              <a:solidFill>
                <a:schemeClr val="tx2"/>
              </a:solidFill>
            </a:endParaRPr>
          </a:p>
          <a:p>
            <a:r>
              <a:rPr lang="en-US" sz="1600">
                <a:solidFill>
                  <a:schemeClr val="tx2"/>
                </a:solidFill>
              </a:rPr>
              <a:t>ERCOT appreciates the feedback stakeholders have provided on this topic.</a:t>
            </a:r>
          </a:p>
          <a:p>
            <a:endParaRPr lang="en-US" sz="800">
              <a:solidFill>
                <a:schemeClr val="tx2"/>
              </a:solidFill>
            </a:endParaRPr>
          </a:p>
          <a:p>
            <a:r>
              <a:rPr lang="en-US" sz="1600">
                <a:solidFill>
                  <a:schemeClr val="tx2"/>
                </a:solidFill>
              </a:rPr>
              <a:t>ERCOT requests ESR operators submit HBSOC in COPs that reflects their plan to charge and account for their expected discharge throughout the day. </a:t>
            </a:r>
          </a:p>
          <a:p>
            <a:endParaRPr lang="en-US" sz="800">
              <a:solidFill>
                <a:schemeClr val="tx2"/>
              </a:solidFill>
            </a:endParaRPr>
          </a:p>
          <a:p>
            <a:r>
              <a:rPr lang="en-US" sz="1600">
                <a:solidFill>
                  <a:schemeClr val="tx2"/>
                </a:solidFill>
              </a:rPr>
              <a:t>Lastly, ERCOT reiterates that post-RTC Go-Live, as more experience with RTC is gained, ERCOT intends to transition to setting deployment factors a day or two days prior to the Operating Day, informed by forecasted uncertainty, and/or other relevant data. </a:t>
            </a:r>
          </a:p>
          <a:p>
            <a:endParaRPr lang="en-US" sz="800">
              <a:solidFill>
                <a:schemeClr val="tx2"/>
              </a:solidFill>
            </a:endParaRPr>
          </a:p>
          <a:p>
            <a:r>
              <a:rPr lang="en-US" sz="1600">
                <a:solidFill>
                  <a:schemeClr val="tx2"/>
                </a:solidFill>
              </a:rPr>
              <a:t>ERCOT welcomes any further feedback stakeholders may have.</a:t>
            </a:r>
            <a:endParaRPr lang="en-US" sz="2400"/>
          </a:p>
        </p:txBody>
      </p:sp>
      <p:sp>
        <p:nvSpPr>
          <p:cNvPr id="4" name="Slide Number Placeholder 3">
            <a:extLst>
              <a:ext uri="{FF2B5EF4-FFF2-40B4-BE49-F238E27FC236}">
                <a16:creationId xmlns:a16="http://schemas.microsoft.com/office/drawing/2014/main" id="{4DF152F7-4132-0794-9407-0738B008F917}"/>
              </a:ext>
            </a:extLst>
          </p:cNvPr>
          <p:cNvSpPr>
            <a:spLocks noGrp="1"/>
          </p:cNvSpPr>
          <p:nvPr>
            <p:ph type="sldNum" sz="quarter" idx="4"/>
          </p:nvPr>
        </p:nvSpPr>
        <p:spPr/>
        <p:txBody>
          <a:bodyPr/>
          <a:lstStyle/>
          <a:p>
            <a:fld id="{1D93BD3E-1E9A-4970-A6F7-E7AC52762E0C}" type="slidenum">
              <a:rPr lang="en-US" smtClean="0"/>
              <a:pPr/>
              <a:t>17</a:t>
            </a:fld>
            <a:endParaRPr lang="en-US"/>
          </a:p>
        </p:txBody>
      </p:sp>
    </p:spTree>
    <p:extLst>
      <p:ext uri="{BB962C8B-B14F-4D97-AF65-F5344CB8AC3E}">
        <p14:creationId xmlns:p14="http://schemas.microsoft.com/office/powerpoint/2010/main" val="1157395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43B21-8CEB-BD82-6A60-358752116845}"/>
              </a:ext>
            </a:extLst>
          </p:cNvPr>
          <p:cNvSpPr>
            <a:spLocks noGrp="1"/>
          </p:cNvSpPr>
          <p:nvPr>
            <p:ph type="ctrTitle"/>
          </p:nvPr>
        </p:nvSpPr>
        <p:spPr/>
        <p:txBody>
          <a:bodyPr/>
          <a:lstStyle/>
          <a:p>
            <a:r>
              <a:rPr lang="en-US"/>
              <a:t>Appendix</a:t>
            </a:r>
          </a:p>
        </p:txBody>
      </p:sp>
      <p:sp>
        <p:nvSpPr>
          <p:cNvPr id="4" name="Slide Number Placeholder 3">
            <a:extLst>
              <a:ext uri="{FF2B5EF4-FFF2-40B4-BE49-F238E27FC236}">
                <a16:creationId xmlns:a16="http://schemas.microsoft.com/office/drawing/2014/main" id="{087019C8-830B-C205-6987-FF605CBB823F}"/>
              </a:ext>
            </a:extLst>
          </p:cNvPr>
          <p:cNvSpPr>
            <a:spLocks noGrp="1"/>
          </p:cNvSpPr>
          <p:nvPr>
            <p:ph type="sldNum" sz="quarter" idx="4"/>
          </p:nvPr>
        </p:nvSpPr>
        <p:spPr/>
        <p:txBody>
          <a:bodyPr/>
          <a:lstStyle/>
          <a:p>
            <a:fld id="{1D93BD3E-1E9A-4970-A6F7-E7AC52762E0C}" type="slidenum">
              <a:rPr lang="en-US" smtClean="0"/>
              <a:pPr/>
              <a:t>18</a:t>
            </a:fld>
            <a:endParaRPr lang="en-US"/>
          </a:p>
        </p:txBody>
      </p:sp>
    </p:spTree>
    <p:extLst>
      <p:ext uri="{BB962C8B-B14F-4D97-AF65-F5344CB8AC3E}">
        <p14:creationId xmlns:p14="http://schemas.microsoft.com/office/powerpoint/2010/main" val="1923426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4521D-3512-9099-5A3A-CE3B125DA99B}"/>
              </a:ext>
            </a:extLst>
          </p:cNvPr>
          <p:cNvSpPr>
            <a:spLocks noGrp="1"/>
          </p:cNvSpPr>
          <p:nvPr>
            <p:ph type="title"/>
          </p:nvPr>
        </p:nvSpPr>
        <p:spPr/>
        <p:txBody>
          <a:bodyPr/>
          <a:lstStyle/>
          <a:p>
            <a:r>
              <a:rPr lang="en-US"/>
              <a:t>Note on HBSOC COP Submission</a:t>
            </a:r>
          </a:p>
        </p:txBody>
      </p:sp>
      <p:sp>
        <p:nvSpPr>
          <p:cNvPr id="3" name="Content Placeholder 2">
            <a:extLst>
              <a:ext uri="{FF2B5EF4-FFF2-40B4-BE49-F238E27FC236}">
                <a16:creationId xmlns:a16="http://schemas.microsoft.com/office/drawing/2014/main" id="{B21067CB-6A4F-0491-5E6F-217AB17405A8}"/>
              </a:ext>
            </a:extLst>
          </p:cNvPr>
          <p:cNvSpPr>
            <a:spLocks noGrp="1"/>
          </p:cNvSpPr>
          <p:nvPr>
            <p:ph idx="1"/>
          </p:nvPr>
        </p:nvSpPr>
        <p:spPr/>
        <p:txBody>
          <a:bodyPr/>
          <a:lstStyle/>
          <a:p>
            <a:r>
              <a:rPr lang="en-US" sz="1600">
                <a:solidFill>
                  <a:schemeClr val="tx2"/>
                </a:solidFill>
              </a:rPr>
              <a:t>ERCOT’s observation is that the HBSOC profiles submitted in COPs today are vastly different than the actual SOC seen in Real-Time and many a times are “flat” or unchanging during all hours of a day.</a:t>
            </a:r>
          </a:p>
          <a:p>
            <a:endParaRPr lang="en-US" sz="600">
              <a:solidFill>
                <a:schemeClr val="tx2"/>
              </a:solidFill>
            </a:endParaRPr>
          </a:p>
          <a:p>
            <a:r>
              <a:rPr lang="en-US" sz="1600">
                <a:solidFill>
                  <a:schemeClr val="tx2"/>
                </a:solidFill>
              </a:rPr>
              <a:t>ERCOT reiterates “flat” or unchanging HBSOC profile for an ESR in COP are problematic both today and under RTC. </a:t>
            </a:r>
          </a:p>
          <a:p>
            <a:endParaRPr lang="en-US" sz="600">
              <a:solidFill>
                <a:schemeClr val="tx2"/>
              </a:solidFill>
            </a:endParaRPr>
          </a:p>
          <a:p>
            <a:r>
              <a:rPr lang="en-US" sz="1600">
                <a:solidFill>
                  <a:schemeClr val="tx2"/>
                </a:solidFill>
              </a:rPr>
              <a:t>These type of profiles will greatly restrict RTC RUC’s ability to dispatch ESRs for energy and AS. Even with zero AS deployment factors, ESRs will be exposing themselves to the risk of being caught short by the RUC Capacity Short calculation. </a:t>
            </a:r>
          </a:p>
          <a:p>
            <a:endParaRPr lang="en-US" sz="600">
              <a:solidFill>
                <a:schemeClr val="tx2"/>
              </a:solidFill>
            </a:endParaRPr>
          </a:p>
          <a:p>
            <a:r>
              <a:rPr lang="en-US" sz="1600">
                <a:solidFill>
                  <a:schemeClr val="tx2"/>
                </a:solidFill>
              </a:rPr>
              <a:t>ERCOT requests ESR operators to submit HBSOC in COPs that reflects their plan to charge to cover their AS POSITION and the depletion of SOC based on ASDFs, the AS POSITION they intend to cover. They already (can) do this today after DAM awards and any subsequent AS Trades. On top of this , optionally, they can superimpose any EXPECTED SOC depletion purely from energy basepoint assuming no conversion of AS to energy (excess over energy deployment from ASDFs).</a:t>
            </a:r>
          </a:p>
          <a:p>
            <a:endParaRPr lang="en-US"/>
          </a:p>
        </p:txBody>
      </p:sp>
      <p:sp>
        <p:nvSpPr>
          <p:cNvPr id="4" name="Slide Number Placeholder 3">
            <a:extLst>
              <a:ext uri="{FF2B5EF4-FFF2-40B4-BE49-F238E27FC236}">
                <a16:creationId xmlns:a16="http://schemas.microsoft.com/office/drawing/2014/main" id="{17BE98DF-EE9B-F7A7-A47C-D957CFF8F4B4}"/>
              </a:ext>
            </a:extLst>
          </p:cNvPr>
          <p:cNvSpPr>
            <a:spLocks noGrp="1"/>
          </p:cNvSpPr>
          <p:nvPr>
            <p:ph type="sldNum" sz="quarter" idx="4"/>
          </p:nvPr>
        </p:nvSpPr>
        <p:spPr/>
        <p:txBody>
          <a:bodyPr/>
          <a:lstStyle/>
          <a:p>
            <a:fld id="{1D93BD3E-1E9A-4970-A6F7-E7AC52762E0C}" type="slidenum">
              <a:rPr lang="en-US" smtClean="0"/>
              <a:pPr/>
              <a:t>19</a:t>
            </a:fld>
            <a:endParaRPr lang="en-US"/>
          </a:p>
        </p:txBody>
      </p:sp>
    </p:spTree>
    <p:extLst>
      <p:ext uri="{BB962C8B-B14F-4D97-AF65-F5344CB8AC3E}">
        <p14:creationId xmlns:p14="http://schemas.microsoft.com/office/powerpoint/2010/main" val="3811971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2FFD12-88C6-04E8-EA21-2E9487571A4A}"/>
              </a:ext>
            </a:extLst>
          </p:cNvPr>
          <p:cNvSpPr>
            <a:spLocks noGrp="1"/>
          </p:cNvSpPr>
          <p:nvPr>
            <p:ph type="title"/>
          </p:nvPr>
        </p:nvSpPr>
        <p:spPr/>
        <p:txBody>
          <a:bodyPr/>
          <a:lstStyle/>
          <a:p>
            <a:r>
              <a:rPr lang="en-US"/>
              <a:t>Introduction</a:t>
            </a:r>
          </a:p>
        </p:txBody>
      </p:sp>
      <p:sp>
        <p:nvSpPr>
          <p:cNvPr id="5" name="Content Placeholder 4">
            <a:extLst>
              <a:ext uri="{FF2B5EF4-FFF2-40B4-BE49-F238E27FC236}">
                <a16:creationId xmlns:a16="http://schemas.microsoft.com/office/drawing/2014/main" id="{877094A3-ACE1-B2B9-8743-BC31F3FEE963}"/>
              </a:ext>
            </a:extLst>
          </p:cNvPr>
          <p:cNvSpPr>
            <a:spLocks noGrp="1"/>
          </p:cNvSpPr>
          <p:nvPr>
            <p:ph idx="1"/>
          </p:nvPr>
        </p:nvSpPr>
        <p:spPr/>
        <p:txBody>
          <a:bodyPr lIns="274320" tIns="0"/>
          <a:lstStyle/>
          <a:p>
            <a:pPr>
              <a:spcBef>
                <a:spcPts val="0"/>
              </a:spcBef>
            </a:pPr>
            <a:r>
              <a:rPr lang="en-US" sz="1600">
                <a:solidFill>
                  <a:schemeClr val="tx2"/>
                </a:solidFill>
              </a:rPr>
              <a:t>ERCOT relies on (H)RUC studies to assess if sufficient capacity and energy is online and available in every hour to serve load, manage congestion and procure reserves.</a:t>
            </a:r>
          </a:p>
          <a:p>
            <a:pPr lvl="1">
              <a:spcBef>
                <a:spcPts val="0"/>
              </a:spcBef>
            </a:pPr>
            <a:r>
              <a:rPr lang="en-US" sz="1600">
                <a:solidFill>
                  <a:schemeClr val="tx2"/>
                </a:solidFill>
              </a:rPr>
              <a:t>While RTC-RUC will continue to have a set of constraints that are similar to today’s RUC focus on Hour Beginning State of Change (HBSOC), minimum SOC, and maximum SOC within an individual hour, it will have</a:t>
            </a:r>
            <a:r>
              <a:rPr lang="en-US" sz="1600" b="1">
                <a:solidFill>
                  <a:schemeClr val="tx2"/>
                </a:solidFill>
              </a:rPr>
              <a:t> an additional constraint</a:t>
            </a:r>
            <a:r>
              <a:rPr lang="en-US" sz="1600">
                <a:solidFill>
                  <a:schemeClr val="tx2"/>
                </a:solidFill>
              </a:rPr>
              <a:t> to evaluate how uncertainties may impact the hour to hour change in HBSOC.</a:t>
            </a:r>
          </a:p>
          <a:p>
            <a:pPr lvl="1"/>
            <a:endParaRPr lang="en-US" sz="1600">
              <a:solidFill>
                <a:schemeClr val="tx2"/>
              </a:solidFill>
            </a:endParaRPr>
          </a:p>
          <a:p>
            <a:r>
              <a:rPr lang="en-US" sz="1600">
                <a:solidFill>
                  <a:schemeClr val="tx2"/>
                </a:solidFill>
              </a:rPr>
              <a:t>RTC-RUC studies like today’s RUC will use selected forecast for load, wind, solar and every ESR’s COP submitted hour-beginning SOC (HBSOC) information but unlike today’s RUC will assign base points and AS awards to resources.</a:t>
            </a:r>
          </a:p>
          <a:p>
            <a:pPr lvl="1"/>
            <a:r>
              <a:rPr lang="en-US" sz="1600"/>
              <a:t>Note that “AS awards” and “usage of energy” are referring to the perspective of the RUC optimization and not binding AS awards and energy deployment to the Resource’s QSE, e.g., through the Real-Time Market.</a:t>
            </a:r>
          </a:p>
          <a:p>
            <a:pPr lvl="1"/>
            <a:endParaRPr lang="en-US" sz="1600">
              <a:solidFill>
                <a:schemeClr val="tx2"/>
              </a:solidFill>
            </a:endParaRPr>
          </a:p>
          <a:p>
            <a:r>
              <a:rPr lang="en-US" sz="1600">
                <a:solidFill>
                  <a:schemeClr val="tx2"/>
                </a:solidFill>
              </a:rPr>
              <a:t>Real Time events like unit trips or unexpected weather can cause the deviations from what was “planned” for an operating day both from a capacity and energy perspective. </a:t>
            </a:r>
          </a:p>
          <a:p>
            <a:endParaRPr lang="en-US" sz="400">
              <a:solidFill>
                <a:schemeClr val="tx2"/>
              </a:solidFill>
            </a:endParaRPr>
          </a:p>
          <a:p>
            <a:endParaRPr lang="en-US"/>
          </a:p>
        </p:txBody>
      </p:sp>
      <p:sp>
        <p:nvSpPr>
          <p:cNvPr id="3" name="Slide Number Placeholder 2">
            <a:extLst>
              <a:ext uri="{FF2B5EF4-FFF2-40B4-BE49-F238E27FC236}">
                <a16:creationId xmlns:a16="http://schemas.microsoft.com/office/drawing/2014/main" id="{3DD98209-7499-4282-9761-9764C8F56AC6}"/>
              </a:ext>
            </a:extLst>
          </p:cNvPr>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1346949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B94B2-800B-95AF-2B45-EFB427C3EB7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E7F804E-1D56-1578-CF5C-DCCD912F5F85}"/>
              </a:ext>
            </a:extLst>
          </p:cNvPr>
          <p:cNvSpPr>
            <a:spLocks noGrp="1"/>
          </p:cNvSpPr>
          <p:nvPr>
            <p:ph type="title"/>
          </p:nvPr>
        </p:nvSpPr>
        <p:spPr/>
        <p:txBody>
          <a:bodyPr lIns="91440" tIns="45720" rIns="91440" bIns="45720" anchor="t"/>
          <a:lstStyle/>
          <a:p>
            <a:r>
              <a:rPr lang="en-US"/>
              <a:t>RUC Capacity Short Reference Material</a:t>
            </a:r>
          </a:p>
        </p:txBody>
      </p:sp>
      <p:sp>
        <p:nvSpPr>
          <p:cNvPr id="4" name="Slide Number Placeholder 3">
            <a:extLst>
              <a:ext uri="{FF2B5EF4-FFF2-40B4-BE49-F238E27FC236}">
                <a16:creationId xmlns:a16="http://schemas.microsoft.com/office/drawing/2014/main" id="{E1A6D627-47C3-AAFD-A14E-86A9B6B51C5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lang="en-US" dirty="0"/>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B1F5B11E-537A-8EBB-86B7-37128F424036}"/>
              </a:ext>
            </a:extLst>
          </p:cNvPr>
          <p:cNvSpPr>
            <a:spLocks noGrp="1"/>
          </p:cNvSpPr>
          <p:nvPr>
            <p:ph idx="4294967295"/>
          </p:nvPr>
        </p:nvSpPr>
        <p:spPr>
          <a:xfrm>
            <a:off x="247472" y="762000"/>
            <a:ext cx="8725256" cy="5459338"/>
          </a:xfrm>
          <a:prstGeom prst="rect">
            <a:avLst/>
          </a:prstGeom>
        </p:spPr>
        <p:txBody>
          <a:bodyPr lIns="91440" tIns="45720" rIns="91440" bIns="45720" anchor="t"/>
          <a:lstStyle/>
          <a:p>
            <a:pPr>
              <a:spcBef>
                <a:spcPts val="1400"/>
              </a:spcBef>
              <a:spcAft>
                <a:spcPts val="600"/>
              </a:spcAft>
              <a:buFont typeface="+mj-lt"/>
              <a:buAutoNum type="arabicPeriod" startAt="7"/>
            </a:pPr>
            <a:r>
              <a:rPr lang="en-US" sz="1400">
                <a:solidFill>
                  <a:schemeClr val="tx2"/>
                </a:solidFill>
              </a:rPr>
              <a:t>The RUC Capacity Short calculations will use optimization techniques to minimize a QSE’s potential energy and/or Ancillary Service shortfall. This optimization process, will also consider the change in the COP submitted HB SOC across consecutive hours for an ESR to determine the </a:t>
            </a:r>
            <a:r>
              <a:rPr lang="en-US" sz="1400" b="1">
                <a:solidFill>
                  <a:schemeClr val="tx2"/>
                </a:solidFill>
              </a:rPr>
              <a:t>best use of that change in energy to cover the QSE’s energy and Ancillary Services position for each hour in the RUC study period</a:t>
            </a:r>
            <a:r>
              <a:rPr lang="en-US" sz="1400">
                <a:solidFill>
                  <a:schemeClr val="tx2"/>
                </a:solidFill>
              </a:rPr>
              <a:t>. </a:t>
            </a:r>
          </a:p>
          <a:p>
            <a:pPr>
              <a:spcBef>
                <a:spcPts val="1400"/>
              </a:spcBef>
              <a:spcAft>
                <a:spcPts val="600"/>
              </a:spcAft>
              <a:buFont typeface="+mj-lt"/>
              <a:buAutoNum type="arabicPeriod" startAt="7"/>
            </a:pPr>
            <a:r>
              <a:rPr lang="en-US" sz="1400">
                <a:solidFill>
                  <a:schemeClr val="tx2"/>
                </a:solidFill>
              </a:rPr>
              <a:t>Links to background information on RUC Capacity Short Calculation:</a:t>
            </a:r>
            <a:endParaRPr lang="en-US" sz="1600">
              <a:solidFill>
                <a:schemeClr val="tx2"/>
              </a:solidFill>
            </a:endParaRPr>
          </a:p>
          <a:p>
            <a:pPr lvl="1" indent="-342900">
              <a:buFont typeface="Arial" panose="020B0604020202020204" pitchFamily="34" charset="0"/>
              <a:buChar char="•"/>
            </a:pPr>
            <a:r>
              <a:rPr lang="en-US" sz="12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2"/>
              </a:rPr>
              <a:t>RTC B Modifications to RUC Capacity Short Calcs 02192024 v2.pptx</a:t>
            </a:r>
            <a:endParaRPr lang="en-US" sz="1200">
              <a:effectLst/>
              <a:latin typeface="Aptos" panose="020B0004020202020204" pitchFamily="34" charset="0"/>
              <a:ea typeface="Aptos" panose="020B0004020202020204" pitchFamily="34" charset="0"/>
              <a:cs typeface="Aptos" panose="020B0004020202020204" pitchFamily="34" charset="0"/>
            </a:endParaRPr>
          </a:p>
          <a:p>
            <a:pPr lvl="1" indent="-342900">
              <a:buFont typeface="Arial" panose="020B0604020202020204" pitchFamily="34" charset="0"/>
              <a:buChar char="•"/>
            </a:pPr>
            <a:r>
              <a:rPr lang="en-US" sz="12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3"/>
              </a:rPr>
              <a:t>RTC B Additional examples RUC Capacity Short Calcs 03172024 v1.pptx</a:t>
            </a:r>
            <a:r>
              <a:rPr lang="en-US" sz="1600">
                <a:solidFill>
                  <a:schemeClr val="tx2"/>
                </a:solidFill>
              </a:rPr>
              <a:t> </a:t>
            </a:r>
          </a:p>
          <a:p>
            <a:pPr lvl="1" indent="-342900">
              <a:buFont typeface="Arial" panose="020B0604020202020204" pitchFamily="34" charset="0"/>
              <a:buChar char="•"/>
            </a:pPr>
            <a:r>
              <a:rPr lang="en-US" sz="1200" u="sng">
                <a:solidFill>
                  <a:srgbClr val="467886"/>
                </a:solidFill>
                <a:latin typeface="Arial" panose="020B0604020202020204" pitchFamily="34" charset="0"/>
                <a:hlinkClick r:id="rId4" tooltip="RTC+B Modifications to RUC Capacity Short Calcs 03172024">
                  <a:extLst>
                    <a:ext uri="{A12FA001-AC4F-418D-AE19-62706E023703}">
                      <ahyp:hlinkClr xmlns:ahyp="http://schemas.microsoft.com/office/drawing/2018/hyperlinkcolor" val="tx"/>
                    </a:ext>
                  </a:extLst>
                </a:hlinkClick>
              </a:rPr>
              <a:t>RTC+B Modifications to RUC Capacity Short Calcs 03172024</a:t>
            </a:r>
            <a:r>
              <a:rPr lang="en-US" sz="1200" u="sng">
                <a:solidFill>
                  <a:srgbClr val="467886"/>
                </a:solidFill>
                <a:latin typeface="Arial" panose="020B0604020202020204" pitchFamily="34" charset="0"/>
              </a:rPr>
              <a:t>  (This is a spreadsheet)</a:t>
            </a:r>
          </a:p>
          <a:p>
            <a:pPr lvl="1" indent="-342900">
              <a:buFont typeface="Symbol" panose="05050102010706020507" pitchFamily="18" charset="2"/>
              <a:buChar char=""/>
            </a:pPr>
            <a:endParaRPr lang="en-US" sz="1600">
              <a:solidFill>
                <a:schemeClr val="tx2"/>
              </a:solidFill>
            </a:endParaRPr>
          </a:p>
          <a:p>
            <a:endParaRPr lang="en-US" sz="1400">
              <a:cs typeface="Arial"/>
            </a:endParaRPr>
          </a:p>
        </p:txBody>
      </p:sp>
    </p:spTree>
    <p:extLst>
      <p:ext uri="{BB962C8B-B14F-4D97-AF65-F5344CB8AC3E}">
        <p14:creationId xmlns:p14="http://schemas.microsoft.com/office/powerpoint/2010/main" val="1823363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16FD-5509-5946-B8F2-1A0F661E36FD}"/>
              </a:ext>
            </a:extLst>
          </p:cNvPr>
          <p:cNvSpPr>
            <a:spLocks noGrp="1"/>
          </p:cNvSpPr>
          <p:nvPr>
            <p:ph type="title"/>
          </p:nvPr>
        </p:nvSpPr>
        <p:spPr/>
        <p:txBody>
          <a:bodyPr/>
          <a:lstStyle/>
          <a:p>
            <a:r>
              <a:rPr lang="en-US"/>
              <a:t>February 19 and 20, 2025 </a:t>
            </a:r>
          </a:p>
        </p:txBody>
      </p:sp>
      <p:sp>
        <p:nvSpPr>
          <p:cNvPr id="3" name="Content Placeholder 2">
            <a:extLst>
              <a:ext uri="{FF2B5EF4-FFF2-40B4-BE49-F238E27FC236}">
                <a16:creationId xmlns:a16="http://schemas.microsoft.com/office/drawing/2014/main" id="{EFF74B51-C27B-C78F-D49B-8A28CB085CB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14F8D98-0DE3-670C-F71D-0117FEDC600D}"/>
              </a:ext>
            </a:extLst>
          </p:cNvPr>
          <p:cNvSpPr>
            <a:spLocks noGrp="1"/>
          </p:cNvSpPr>
          <p:nvPr>
            <p:ph type="sldNum" sz="quarter" idx="4"/>
          </p:nvPr>
        </p:nvSpPr>
        <p:spPr/>
        <p:txBody>
          <a:bodyPr/>
          <a:lstStyle/>
          <a:p>
            <a:fld id="{1D93BD3E-1E9A-4970-A6F7-E7AC52762E0C}" type="slidenum">
              <a:rPr lang="en-US" smtClean="0"/>
              <a:pPr/>
              <a:t>21</a:t>
            </a:fld>
            <a:endParaRPr lang="en-US"/>
          </a:p>
        </p:txBody>
      </p:sp>
      <p:pic>
        <p:nvPicPr>
          <p:cNvPr id="5" name="Picture 4">
            <a:extLst>
              <a:ext uri="{FF2B5EF4-FFF2-40B4-BE49-F238E27FC236}">
                <a16:creationId xmlns:a16="http://schemas.microsoft.com/office/drawing/2014/main" id="{2764F240-0871-E580-8961-19948B843479}"/>
              </a:ext>
            </a:extLst>
          </p:cNvPr>
          <p:cNvPicPr>
            <a:picLocks noChangeAspect="1"/>
          </p:cNvPicPr>
          <p:nvPr/>
        </p:nvPicPr>
        <p:blipFill>
          <a:blip r:embed="rId2"/>
          <a:stretch>
            <a:fillRect/>
          </a:stretch>
        </p:blipFill>
        <p:spPr>
          <a:xfrm>
            <a:off x="203200" y="1066735"/>
            <a:ext cx="8534400" cy="4528096"/>
          </a:xfrm>
          <a:prstGeom prst="rect">
            <a:avLst/>
          </a:prstGeom>
        </p:spPr>
      </p:pic>
    </p:spTree>
    <p:extLst>
      <p:ext uri="{BB962C8B-B14F-4D97-AF65-F5344CB8AC3E}">
        <p14:creationId xmlns:p14="http://schemas.microsoft.com/office/powerpoint/2010/main" val="2595073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EB69E-8A5B-382A-8089-700C49E1381E}"/>
              </a:ext>
            </a:extLst>
          </p:cNvPr>
          <p:cNvSpPr>
            <a:spLocks noGrp="1"/>
          </p:cNvSpPr>
          <p:nvPr>
            <p:ph type="title"/>
          </p:nvPr>
        </p:nvSpPr>
        <p:spPr/>
        <p:txBody>
          <a:bodyPr/>
          <a:lstStyle/>
          <a:p>
            <a:r>
              <a:rPr lang="en-US"/>
              <a:t>Non-Spin Energy Deployed in Past 3 Winters</a:t>
            </a:r>
          </a:p>
        </p:txBody>
      </p:sp>
      <p:sp>
        <p:nvSpPr>
          <p:cNvPr id="3" name="Content Placeholder 2">
            <a:extLst>
              <a:ext uri="{FF2B5EF4-FFF2-40B4-BE49-F238E27FC236}">
                <a16:creationId xmlns:a16="http://schemas.microsoft.com/office/drawing/2014/main" id="{90D0CA22-F652-1D22-DF08-7271673359F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A303A2C-8C67-525C-C2C1-69D643AED3F8}"/>
              </a:ext>
            </a:extLst>
          </p:cNvPr>
          <p:cNvSpPr>
            <a:spLocks noGrp="1"/>
          </p:cNvSpPr>
          <p:nvPr>
            <p:ph type="sldNum" sz="quarter" idx="4"/>
          </p:nvPr>
        </p:nvSpPr>
        <p:spPr/>
        <p:txBody>
          <a:bodyPr/>
          <a:lstStyle/>
          <a:p>
            <a:fld id="{1D93BD3E-1E9A-4970-A6F7-E7AC52762E0C}" type="slidenum">
              <a:rPr lang="en-US" smtClean="0"/>
              <a:pPr/>
              <a:t>22</a:t>
            </a:fld>
            <a:endParaRPr lang="en-US"/>
          </a:p>
        </p:txBody>
      </p:sp>
      <p:pic>
        <p:nvPicPr>
          <p:cNvPr id="5" name="Picture 4">
            <a:extLst>
              <a:ext uri="{FF2B5EF4-FFF2-40B4-BE49-F238E27FC236}">
                <a16:creationId xmlns:a16="http://schemas.microsoft.com/office/drawing/2014/main" id="{A92BF3DA-34F1-54D2-4CB1-3AA6967E2075}"/>
              </a:ext>
            </a:extLst>
          </p:cNvPr>
          <p:cNvPicPr>
            <a:picLocks noChangeAspect="1"/>
          </p:cNvPicPr>
          <p:nvPr/>
        </p:nvPicPr>
        <p:blipFill>
          <a:blip r:embed="rId2"/>
          <a:stretch>
            <a:fillRect/>
          </a:stretch>
        </p:blipFill>
        <p:spPr>
          <a:xfrm>
            <a:off x="837275" y="815177"/>
            <a:ext cx="7469450" cy="5422392"/>
          </a:xfrm>
          <a:prstGeom prst="rect">
            <a:avLst/>
          </a:prstGeom>
        </p:spPr>
      </p:pic>
    </p:spTree>
    <p:extLst>
      <p:ext uri="{BB962C8B-B14F-4D97-AF65-F5344CB8AC3E}">
        <p14:creationId xmlns:p14="http://schemas.microsoft.com/office/powerpoint/2010/main" val="1399475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BFEA0-9444-50C9-C1BE-BB06F2223498}"/>
              </a:ext>
            </a:extLst>
          </p:cNvPr>
          <p:cNvSpPr>
            <a:spLocks noGrp="1"/>
          </p:cNvSpPr>
          <p:nvPr>
            <p:ph type="title"/>
          </p:nvPr>
        </p:nvSpPr>
        <p:spPr/>
        <p:txBody>
          <a:bodyPr/>
          <a:lstStyle/>
          <a:p>
            <a:r>
              <a:rPr lang="en-US"/>
              <a:t>Introduction, Contd.</a:t>
            </a:r>
          </a:p>
        </p:txBody>
      </p:sp>
      <p:sp>
        <p:nvSpPr>
          <p:cNvPr id="3" name="Content Placeholder 2">
            <a:extLst>
              <a:ext uri="{FF2B5EF4-FFF2-40B4-BE49-F238E27FC236}">
                <a16:creationId xmlns:a16="http://schemas.microsoft.com/office/drawing/2014/main" id="{D3FE3E6B-2385-AAE4-AF17-B9FDCB2F4EC4}"/>
              </a:ext>
            </a:extLst>
          </p:cNvPr>
          <p:cNvSpPr>
            <a:spLocks noGrp="1"/>
          </p:cNvSpPr>
          <p:nvPr>
            <p:ph idx="1"/>
          </p:nvPr>
        </p:nvSpPr>
        <p:spPr/>
        <p:txBody>
          <a:bodyPr/>
          <a:lstStyle/>
          <a:p>
            <a:r>
              <a:rPr lang="en-US" sz="1600">
                <a:solidFill>
                  <a:schemeClr val="tx2"/>
                </a:solidFill>
              </a:rPr>
              <a:t>AS Deployment Factors (ASDFs) and RUC AS Duration are two levers in RUC to account for potential errors in RUC inputs that allow ERCOT operators to plan for the operating day based on what has the potential to happen. </a:t>
            </a:r>
          </a:p>
          <a:p>
            <a:pPr lvl="1"/>
            <a:endParaRPr lang="en-US" sz="1400">
              <a:solidFill>
                <a:schemeClr val="tx2"/>
              </a:solidFill>
            </a:endParaRPr>
          </a:p>
          <a:p>
            <a:r>
              <a:rPr lang="en-US" sz="1600">
                <a:solidFill>
                  <a:schemeClr val="tx2"/>
                </a:solidFill>
              </a:rPr>
              <a:t>In other words, ASDFs and RUC AS Duration can be used to ensure that there is enough generation committed in the scenario of ESRs carrying AS that is needed to meet system energy requirements during a multi-hour event of generator forced outages and net load under-forecast.  (A prime example of such an event is May 13, 2022.)</a:t>
            </a:r>
          </a:p>
          <a:p>
            <a:pPr lvl="1"/>
            <a:r>
              <a:rPr lang="en-US" sz="1600">
                <a:solidFill>
                  <a:schemeClr val="tx2"/>
                </a:solidFill>
              </a:rPr>
              <a:t>Worth noting the current AS methodology only establishes a MW requirement based on historic uncertainty, it does not establish a MWh requirement to account for energy (MWh) uncertainty. Further while AS product duration requirements partially address this, it does not capture sufficiently the energy picture for multi-hour events.</a:t>
            </a:r>
          </a:p>
          <a:p>
            <a:endParaRPr lang="en-US"/>
          </a:p>
        </p:txBody>
      </p:sp>
      <p:sp>
        <p:nvSpPr>
          <p:cNvPr id="4" name="Slide Number Placeholder 3">
            <a:extLst>
              <a:ext uri="{FF2B5EF4-FFF2-40B4-BE49-F238E27FC236}">
                <a16:creationId xmlns:a16="http://schemas.microsoft.com/office/drawing/2014/main" id="{E3AA10C8-B087-661A-1518-0711D8AC659F}"/>
              </a:ext>
            </a:extLst>
          </p:cNvPr>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173831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3C0D5-D055-DB66-9709-C5FEAD8A0B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8A6A38A-FB3C-6B21-F94C-EA9E8F8809FB}"/>
              </a:ext>
            </a:extLst>
          </p:cNvPr>
          <p:cNvSpPr>
            <a:spLocks noGrp="1"/>
          </p:cNvSpPr>
          <p:nvPr>
            <p:ph type="title"/>
          </p:nvPr>
        </p:nvSpPr>
        <p:spPr/>
        <p:txBody>
          <a:bodyPr/>
          <a:lstStyle/>
          <a:p>
            <a:r>
              <a:rPr lang="en-US"/>
              <a:t>Changing RUC AS duration may not be very impactful</a:t>
            </a:r>
          </a:p>
        </p:txBody>
      </p:sp>
      <p:sp>
        <p:nvSpPr>
          <p:cNvPr id="5" name="Content Placeholder 4">
            <a:extLst>
              <a:ext uri="{FF2B5EF4-FFF2-40B4-BE49-F238E27FC236}">
                <a16:creationId xmlns:a16="http://schemas.microsoft.com/office/drawing/2014/main" id="{C11CD5C1-B187-18B2-0F38-10FB1290A91F}"/>
              </a:ext>
            </a:extLst>
          </p:cNvPr>
          <p:cNvSpPr>
            <a:spLocks noGrp="1"/>
          </p:cNvSpPr>
          <p:nvPr>
            <p:ph idx="1"/>
          </p:nvPr>
        </p:nvSpPr>
        <p:spPr/>
        <p:txBody>
          <a:bodyPr/>
          <a:lstStyle/>
          <a:p>
            <a:r>
              <a:rPr lang="en-US" sz="1600">
                <a:solidFill>
                  <a:schemeClr val="tx2"/>
                </a:solidFill>
              </a:rPr>
              <a:t>Correlating RUC AS Duration to SCED is only impactful in case of how RUC treats RRS “awards” with the proposed RRS-ASDF=0. </a:t>
            </a:r>
          </a:p>
          <a:p>
            <a:pPr lvl="1"/>
            <a:r>
              <a:rPr lang="en-US" sz="1600">
                <a:solidFill>
                  <a:schemeClr val="tx2"/>
                </a:solidFill>
              </a:rPr>
              <a:t>Example, 100MW ESR with 50MWh SOC will be awarded 100MW of RRS in SCED (since Duration is 30 minutes in SCED) whereas RUC will only “award” 50MW.</a:t>
            </a:r>
          </a:p>
          <a:p>
            <a:endParaRPr lang="en-US" sz="1600">
              <a:solidFill>
                <a:schemeClr val="tx2"/>
              </a:solidFill>
            </a:endParaRPr>
          </a:p>
          <a:p>
            <a:r>
              <a:rPr lang="en-US" sz="1600">
                <a:solidFill>
                  <a:schemeClr val="tx2"/>
                </a:solidFill>
              </a:rPr>
              <a:t>For Regulation, the ASDF are computed from historical hourly energy (MWh) from regulation deployment. So, with Regulation ASDF &gt; 0 and based on an hourly energy deployed value, the Regulation duration of 1 hour in RUC is appropriate as RUC dispatch is for each hour. This setup will align RUC results to hourly average SCED results. </a:t>
            </a:r>
          </a:p>
          <a:p>
            <a:pPr lvl="1"/>
            <a:r>
              <a:rPr lang="en-US" sz="1600">
                <a:solidFill>
                  <a:schemeClr val="tx2"/>
                </a:solidFill>
              </a:rPr>
              <a:t>Further it may be worth noting that non-zero ASDFs for Regulation Up and Down can offset one another in the RUC process.  </a:t>
            </a:r>
          </a:p>
          <a:p>
            <a:endParaRPr lang="en-US" sz="1600">
              <a:solidFill>
                <a:schemeClr val="tx2"/>
              </a:solidFill>
            </a:endParaRPr>
          </a:p>
          <a:p>
            <a:r>
              <a:rPr lang="en-US" sz="1600">
                <a:solidFill>
                  <a:schemeClr val="tx2"/>
                </a:solidFill>
              </a:rPr>
              <a:t>Lastly, in case of Non-Spin the qualification criteria will ensure that RUC does not award an ESR at MW levels SCED can’t (i.e., the qualification prevents RUC from thinking a 100 MWh ESR can provide anything beyond 25 MW) .</a:t>
            </a:r>
          </a:p>
          <a:p>
            <a:endParaRPr lang="en-US" sz="1600">
              <a:solidFill>
                <a:schemeClr val="tx2"/>
              </a:solidFill>
            </a:endParaRPr>
          </a:p>
          <a:p>
            <a:endParaRPr lang="en-US"/>
          </a:p>
        </p:txBody>
      </p:sp>
      <p:sp>
        <p:nvSpPr>
          <p:cNvPr id="3" name="Slide Number Placeholder 2">
            <a:extLst>
              <a:ext uri="{FF2B5EF4-FFF2-40B4-BE49-F238E27FC236}">
                <a16:creationId xmlns:a16="http://schemas.microsoft.com/office/drawing/2014/main" id="{C37F0950-63C8-B0CC-C692-2A15CAD645FF}"/>
              </a:ext>
            </a:extLst>
          </p:cNvPr>
          <p:cNvSpPr>
            <a:spLocks noGrp="1"/>
          </p:cNvSpPr>
          <p:nvPr>
            <p:ph type="sldNum" sz="quarter" idx="4"/>
          </p:nvPr>
        </p:nvSpPr>
        <p:spPr/>
        <p:txBody>
          <a:bodyPr/>
          <a:lstStyle/>
          <a:p>
            <a:fld id="{1D93BD3E-1E9A-4970-A6F7-E7AC52762E0C}" type="slidenum">
              <a:rPr lang="en-US" smtClean="0"/>
              <a:pPr/>
              <a:t>4</a:t>
            </a:fld>
            <a:endParaRPr lang="en-US"/>
          </a:p>
        </p:txBody>
      </p:sp>
    </p:spTree>
    <p:extLst>
      <p:ext uri="{BB962C8B-B14F-4D97-AF65-F5344CB8AC3E}">
        <p14:creationId xmlns:p14="http://schemas.microsoft.com/office/powerpoint/2010/main" val="156925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5CB67-2ED8-D99B-073A-31EA6B3E8125}"/>
              </a:ext>
            </a:extLst>
          </p:cNvPr>
          <p:cNvSpPr>
            <a:spLocks noGrp="1"/>
          </p:cNvSpPr>
          <p:nvPr>
            <p:ph type="title"/>
          </p:nvPr>
        </p:nvSpPr>
        <p:spPr/>
        <p:txBody>
          <a:bodyPr/>
          <a:lstStyle/>
          <a:p>
            <a:r>
              <a:rPr lang="en-US"/>
              <a:t>ASDF = 0 incentivize unreasonable HBSOC inputs and unreasonable RUC results</a:t>
            </a:r>
          </a:p>
        </p:txBody>
      </p:sp>
      <p:sp>
        <p:nvSpPr>
          <p:cNvPr id="3" name="Content Placeholder 2">
            <a:extLst>
              <a:ext uri="{FF2B5EF4-FFF2-40B4-BE49-F238E27FC236}">
                <a16:creationId xmlns:a16="http://schemas.microsoft.com/office/drawing/2014/main" id="{F301A4C1-9F10-9350-4710-C46DCA8743A6}"/>
              </a:ext>
            </a:extLst>
          </p:cNvPr>
          <p:cNvSpPr>
            <a:spLocks noGrp="1"/>
          </p:cNvSpPr>
          <p:nvPr>
            <p:ph idx="1"/>
          </p:nvPr>
        </p:nvSpPr>
        <p:spPr/>
        <p:txBody>
          <a:bodyPr tIns="274320"/>
          <a:lstStyle/>
          <a:p>
            <a:endParaRPr lang="en-US" sz="400">
              <a:solidFill>
                <a:schemeClr val="tx2"/>
              </a:solidFill>
            </a:endParaRPr>
          </a:p>
          <a:p>
            <a:r>
              <a:rPr lang="en-US" sz="1600">
                <a:solidFill>
                  <a:schemeClr val="tx2"/>
                </a:solidFill>
              </a:rPr>
              <a:t>The purpose of using ASDFs is to enable RUC to account for ESR SOC energy usage in case of under forecast of net-load. An ancillary benefit of using ASDFs is to drive reasonable HBSOC submissions, so that RUC provides reasonable commitment recommendations. </a:t>
            </a:r>
            <a:r>
              <a:rPr lang="en-US" sz="1600" i="1">
                <a:solidFill>
                  <a:schemeClr val="tx2"/>
                </a:solidFill>
              </a:rPr>
              <a:t>ASDFs of zero provide a bad incentive to provide flat HBSOCs, which is not how we see ESRs operate today in aggregate. </a:t>
            </a:r>
            <a:r>
              <a:rPr lang="en-US" sz="1600" u="sng">
                <a:solidFill>
                  <a:schemeClr val="tx2"/>
                </a:solidFill>
              </a:rPr>
              <a:t>This effectively tells RUC to not use ERSs for energy and to look elsewhere for Resources to meet load, including generator commitment.</a:t>
            </a:r>
          </a:p>
          <a:p>
            <a:r>
              <a:rPr lang="en-US" sz="1600" b="1">
                <a:solidFill>
                  <a:schemeClr val="tx2"/>
                </a:solidFill>
              </a:rPr>
              <a:t>Under what situation can ASDF’s = 0 is arguably acceptable? </a:t>
            </a:r>
          </a:p>
          <a:p>
            <a:pPr lvl="1"/>
            <a:r>
              <a:rPr lang="en-US" sz="1400">
                <a:solidFill>
                  <a:schemeClr val="tx2"/>
                </a:solidFill>
              </a:rPr>
              <a:t>If at 10-am COP HBSOC profiles are reasonable and the forecast for peak hours of an operating day are reasonable (i.e. less weather uncertainty), then in real time ESR energy reserved for ECRS and Non-Spin will likely not be used to serve load. </a:t>
            </a:r>
            <a:r>
              <a:rPr lang="en-US" sz="1400" i="1">
                <a:solidFill>
                  <a:schemeClr val="tx2"/>
                </a:solidFill>
              </a:rPr>
              <a:t>RUC ASDFs for such an input setup can be zero as it is less likely that ECRS and/or Non-Spin will need to be converted into energy</a:t>
            </a:r>
            <a:r>
              <a:rPr lang="en-US" sz="1400">
                <a:solidFill>
                  <a:schemeClr val="tx2"/>
                </a:solidFill>
              </a:rPr>
              <a:t> (i.e., 100% of the service deployed), particularly across multiple hours, </a:t>
            </a:r>
            <a:r>
              <a:rPr lang="en-US" sz="1400" b="1" i="1">
                <a:solidFill>
                  <a:schemeClr val="tx2"/>
                </a:solidFill>
              </a:rPr>
              <a:t>although there is still a risk of generator forced outages</a:t>
            </a:r>
            <a:r>
              <a:rPr lang="en-US" sz="1400">
                <a:solidFill>
                  <a:schemeClr val="tx2"/>
                </a:solidFill>
              </a:rPr>
              <a:t>.</a:t>
            </a:r>
          </a:p>
          <a:p>
            <a:r>
              <a:rPr lang="en-US" sz="1600" b="1">
                <a:solidFill>
                  <a:schemeClr val="tx2"/>
                </a:solidFill>
              </a:rPr>
              <a:t>Under what situation can ASDF’s = 0 is not acceptable? </a:t>
            </a:r>
          </a:p>
          <a:p>
            <a:pPr lvl="1"/>
            <a:r>
              <a:rPr lang="en-US" sz="1400">
                <a:solidFill>
                  <a:schemeClr val="tx2"/>
                </a:solidFill>
              </a:rPr>
              <a:t>However, if at 10-am COP HBSOC profiles are reasonable but forecast for peak hours of an operating day is uncertain (i.e. under-forecast in net load is likely), then in Real Time ESR energy reserved for ECRS and Non-Spin may be used to serve load (i.e. SCED is likely to procure less ECRS and Non-Spin). If this has a strong likelihood to be a multi-hour under-forecast event then the planned operations in the RUC study will be vastly different from Real Time outcome if ASDF were set to be zero or a low value. And </a:t>
            </a:r>
            <a:r>
              <a:rPr lang="en-US" sz="1400" i="1">
                <a:solidFill>
                  <a:schemeClr val="tx2"/>
                </a:solidFill>
              </a:rPr>
              <a:t>there is a higher risk of not having sufficient energy in Real Time to serve load.</a:t>
            </a:r>
          </a:p>
        </p:txBody>
      </p:sp>
      <p:sp>
        <p:nvSpPr>
          <p:cNvPr id="4" name="Slide Number Placeholder 3">
            <a:extLst>
              <a:ext uri="{FF2B5EF4-FFF2-40B4-BE49-F238E27FC236}">
                <a16:creationId xmlns:a16="http://schemas.microsoft.com/office/drawing/2014/main" id="{42D2E7B9-401F-E132-DC4A-AA90E9A30C61}"/>
              </a:ext>
            </a:extLst>
          </p:cNvPr>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1942193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AABEAE-CCAA-8375-2F4B-24F5ED80236B}"/>
              </a:ext>
            </a:extLst>
          </p:cNvPr>
          <p:cNvSpPr>
            <a:spLocks noGrp="1"/>
          </p:cNvSpPr>
          <p:nvPr>
            <p:ph type="title"/>
          </p:nvPr>
        </p:nvSpPr>
        <p:spPr/>
        <p:txBody>
          <a:bodyPr/>
          <a:lstStyle/>
          <a:p>
            <a:r>
              <a:rPr lang="en-US"/>
              <a:t>May 13, 2022</a:t>
            </a:r>
          </a:p>
        </p:txBody>
      </p:sp>
      <p:sp>
        <p:nvSpPr>
          <p:cNvPr id="3" name="Content Placeholder 2">
            <a:extLst>
              <a:ext uri="{FF2B5EF4-FFF2-40B4-BE49-F238E27FC236}">
                <a16:creationId xmlns:a16="http://schemas.microsoft.com/office/drawing/2014/main" id="{B322E30B-02F6-2164-8BD3-95A5A7720BB5}"/>
              </a:ext>
            </a:extLst>
          </p:cNvPr>
          <p:cNvSpPr>
            <a:spLocks noGrp="1"/>
          </p:cNvSpPr>
          <p:nvPr>
            <p:ph idx="1"/>
          </p:nvPr>
        </p:nvSpPr>
        <p:spPr>
          <a:xfrm>
            <a:off x="304798" y="855406"/>
            <a:ext cx="5541197" cy="5064627"/>
          </a:xfrm>
          <a:prstGeom prst="rect">
            <a:avLst/>
          </a:prstGeom>
        </p:spPr>
        <p:txBody>
          <a:bodyPr tIns="91440"/>
          <a:lstStyle/>
          <a:p>
            <a:pPr marL="0" indent="0">
              <a:buNone/>
            </a:pPr>
            <a:r>
              <a:rPr lang="en-US" sz="1400">
                <a:solidFill>
                  <a:schemeClr val="tx2"/>
                </a:solidFill>
              </a:rPr>
              <a:t>May 13, 2022 was expected to be a tight operating day. Capacity margin reduced even further due to higher than forecasted net load and approximately 2,422 MW of forced outages that occurred between 11am and 3pm. Non-Spin was deployed for nearly 5.1 hours on this day.</a:t>
            </a:r>
          </a:p>
        </p:txBody>
      </p:sp>
      <p:sp>
        <p:nvSpPr>
          <p:cNvPr id="2" name="Slide Number Placeholder 1">
            <a:extLst>
              <a:ext uri="{FF2B5EF4-FFF2-40B4-BE49-F238E27FC236}">
                <a16:creationId xmlns:a16="http://schemas.microsoft.com/office/drawing/2014/main" id="{720E0C18-6C0F-36DC-F104-D78BEA61BB27}"/>
              </a:ext>
            </a:extLst>
          </p:cNvPr>
          <p:cNvSpPr>
            <a:spLocks noGrp="1"/>
          </p:cNvSpPr>
          <p:nvPr>
            <p:ph type="sldNum" sz="quarter" idx="4"/>
          </p:nvPr>
        </p:nvSpPr>
        <p:spPr/>
        <p:txBody>
          <a:bodyPr/>
          <a:lstStyle/>
          <a:p>
            <a:fld id="{CDB75BAC-74D7-43DA-9DE7-3912ED22B407}" type="slidenum">
              <a:rPr lang="en-US" smtClean="0"/>
              <a:pPr/>
              <a:t>6</a:t>
            </a:fld>
            <a:endParaRPr lang="en-US"/>
          </a:p>
        </p:txBody>
      </p:sp>
      <p:grpSp>
        <p:nvGrpSpPr>
          <p:cNvPr id="19" name="Group 18">
            <a:extLst>
              <a:ext uri="{FF2B5EF4-FFF2-40B4-BE49-F238E27FC236}">
                <a16:creationId xmlns:a16="http://schemas.microsoft.com/office/drawing/2014/main" id="{3341427A-9A91-0286-5DCB-D10F8FE5B54D}"/>
              </a:ext>
            </a:extLst>
          </p:cNvPr>
          <p:cNvGrpSpPr/>
          <p:nvPr/>
        </p:nvGrpSpPr>
        <p:grpSpPr>
          <a:xfrm>
            <a:off x="746586" y="2325688"/>
            <a:ext cx="7394799" cy="4410282"/>
            <a:chOff x="4634483" y="2339548"/>
            <a:chExt cx="4533978" cy="2732198"/>
          </a:xfrm>
        </p:grpSpPr>
        <p:pic>
          <p:nvPicPr>
            <p:cNvPr id="18" name="Picture 17">
              <a:extLst>
                <a:ext uri="{FF2B5EF4-FFF2-40B4-BE49-F238E27FC236}">
                  <a16:creationId xmlns:a16="http://schemas.microsoft.com/office/drawing/2014/main" id="{1D9300C9-BA90-7599-2A3E-63FED757C713}"/>
                </a:ext>
              </a:extLst>
            </p:cNvPr>
            <p:cNvPicPr>
              <a:picLocks noChangeAspect="1"/>
            </p:cNvPicPr>
            <p:nvPr/>
          </p:nvPicPr>
          <p:blipFill>
            <a:blip r:embed="rId3"/>
            <a:stretch>
              <a:fillRect/>
            </a:stretch>
          </p:blipFill>
          <p:spPr>
            <a:xfrm>
              <a:off x="4634483" y="2393783"/>
              <a:ext cx="4533978" cy="2677963"/>
            </a:xfrm>
            <a:prstGeom prst="rect">
              <a:avLst/>
            </a:prstGeom>
            <a:ln w="12700">
              <a:solidFill>
                <a:schemeClr val="tx1"/>
              </a:solidFill>
            </a:ln>
          </p:spPr>
        </p:pic>
        <p:sp>
          <p:nvSpPr>
            <p:cNvPr id="8" name="TextBox 7">
              <a:extLst>
                <a:ext uri="{FF2B5EF4-FFF2-40B4-BE49-F238E27FC236}">
                  <a16:creationId xmlns:a16="http://schemas.microsoft.com/office/drawing/2014/main" id="{583592C8-ADE4-3DFD-BC36-A5A823AE4E71}"/>
                </a:ext>
              </a:extLst>
            </p:cNvPr>
            <p:cNvSpPr txBox="1"/>
            <p:nvPr/>
          </p:nvSpPr>
          <p:spPr>
            <a:xfrm>
              <a:off x="4634483" y="2339548"/>
              <a:ext cx="1163227" cy="171441"/>
            </a:xfrm>
            <a:prstGeom prst="rect">
              <a:avLst/>
            </a:prstGeom>
            <a:solidFill>
              <a:schemeClr val="accent3">
                <a:lumMod val="20000"/>
                <a:lumOff val="80000"/>
              </a:schemeClr>
            </a:solidFill>
          </p:spPr>
          <p:txBody>
            <a:bodyPr wrap="square" rtlCol="0">
              <a:spAutoFit/>
            </a:bodyPr>
            <a:lstStyle/>
            <a:p>
              <a:r>
                <a:rPr lang="en-US" sz="1200"/>
                <a:t>(</a:t>
              </a:r>
              <a:r>
                <a:rPr lang="en-US" sz="1200">
                  <a:hlinkClick r:id="rId4"/>
                </a:rPr>
                <a:t>Additional Event Details</a:t>
              </a:r>
              <a:r>
                <a:rPr lang="en-US" sz="1200"/>
                <a:t>)</a:t>
              </a:r>
              <a:endParaRPr lang="en-US" sz="1200" b="1" i="1">
                <a:solidFill>
                  <a:schemeClr val="accent1"/>
                </a:solidFill>
              </a:endParaRPr>
            </a:p>
          </p:txBody>
        </p:sp>
      </p:grpSp>
      <p:pic>
        <p:nvPicPr>
          <p:cNvPr id="4" name="Picture 3">
            <a:extLst>
              <a:ext uri="{FF2B5EF4-FFF2-40B4-BE49-F238E27FC236}">
                <a16:creationId xmlns:a16="http://schemas.microsoft.com/office/drawing/2014/main" id="{931218DA-B2E2-CC23-E457-484BD6B77286}"/>
              </a:ext>
            </a:extLst>
          </p:cNvPr>
          <p:cNvPicPr>
            <a:picLocks noChangeAspect="1"/>
          </p:cNvPicPr>
          <p:nvPr/>
        </p:nvPicPr>
        <p:blipFill>
          <a:blip r:embed="rId5"/>
          <a:stretch>
            <a:fillRect/>
          </a:stretch>
        </p:blipFill>
        <p:spPr>
          <a:xfrm>
            <a:off x="5634961" y="13740"/>
            <a:ext cx="3509039" cy="2313432"/>
          </a:xfrm>
          <a:prstGeom prst="rect">
            <a:avLst/>
          </a:prstGeom>
          <a:ln w="12700">
            <a:solidFill>
              <a:schemeClr val="tx1"/>
            </a:solidFill>
          </a:ln>
        </p:spPr>
      </p:pic>
    </p:spTree>
    <p:extLst>
      <p:ext uri="{BB962C8B-B14F-4D97-AF65-F5344CB8AC3E}">
        <p14:creationId xmlns:p14="http://schemas.microsoft.com/office/powerpoint/2010/main" val="1995563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988AB-E898-DA02-3D8D-56CFF4FF73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9FFB29-F8D3-1E83-B26F-7713B5C8D70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D579034-779C-0D53-6035-93D8027C24FE}"/>
              </a:ext>
            </a:extLst>
          </p:cNvPr>
          <p:cNvSpPr>
            <a:spLocks noGrp="1"/>
          </p:cNvSpPr>
          <p:nvPr>
            <p:ph type="sldNum" sz="quarter" idx="4"/>
          </p:nvPr>
        </p:nvSpPr>
        <p:spPr/>
        <p:txBody>
          <a:bodyPr/>
          <a:lstStyle/>
          <a:p>
            <a:fld id="{1D93BD3E-1E9A-4970-A6F7-E7AC52762E0C}" type="slidenum">
              <a:rPr lang="en-US" smtClean="0"/>
              <a:pPr/>
              <a:t>7</a:t>
            </a:fld>
            <a:endParaRPr lang="en-US"/>
          </a:p>
        </p:txBody>
      </p:sp>
      <p:pic>
        <p:nvPicPr>
          <p:cNvPr id="5" name="Picture 4">
            <a:extLst>
              <a:ext uri="{FF2B5EF4-FFF2-40B4-BE49-F238E27FC236}">
                <a16:creationId xmlns:a16="http://schemas.microsoft.com/office/drawing/2014/main" id="{0D9E1FFB-2581-B7A0-D774-52A8B1FEE323}"/>
              </a:ext>
            </a:extLst>
          </p:cNvPr>
          <p:cNvPicPr>
            <a:picLocks noChangeAspect="1"/>
          </p:cNvPicPr>
          <p:nvPr/>
        </p:nvPicPr>
        <p:blipFill>
          <a:blip r:embed="rId2"/>
          <a:stretch>
            <a:fillRect/>
          </a:stretch>
        </p:blipFill>
        <p:spPr>
          <a:xfrm>
            <a:off x="0" y="76200"/>
            <a:ext cx="9144000" cy="6627728"/>
          </a:xfrm>
          <a:prstGeom prst="rect">
            <a:avLst/>
          </a:prstGeom>
        </p:spPr>
      </p:pic>
    </p:spTree>
    <p:extLst>
      <p:ext uri="{BB962C8B-B14F-4D97-AF65-F5344CB8AC3E}">
        <p14:creationId xmlns:p14="http://schemas.microsoft.com/office/powerpoint/2010/main" val="4200658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A8CDDA-EFFE-6C72-CD1D-CF148776A7F8}"/>
              </a:ext>
            </a:extLst>
          </p:cNvPr>
          <p:cNvPicPr>
            <a:picLocks noChangeAspect="1"/>
          </p:cNvPicPr>
          <p:nvPr/>
        </p:nvPicPr>
        <p:blipFill>
          <a:blip r:embed="rId2"/>
          <a:stretch>
            <a:fillRect/>
          </a:stretch>
        </p:blipFill>
        <p:spPr>
          <a:xfrm>
            <a:off x="100225" y="458117"/>
            <a:ext cx="7225729" cy="3096741"/>
          </a:xfrm>
          <a:prstGeom prst="rect">
            <a:avLst/>
          </a:prstGeom>
        </p:spPr>
      </p:pic>
      <p:sp>
        <p:nvSpPr>
          <p:cNvPr id="2" name="Title 1">
            <a:extLst>
              <a:ext uri="{FF2B5EF4-FFF2-40B4-BE49-F238E27FC236}">
                <a16:creationId xmlns:a16="http://schemas.microsoft.com/office/drawing/2014/main" id="{B69B7785-7327-70C6-18F1-4F6038F29C4F}"/>
              </a:ext>
            </a:extLst>
          </p:cNvPr>
          <p:cNvSpPr>
            <a:spLocks noGrp="1"/>
          </p:cNvSpPr>
          <p:nvPr>
            <p:ph type="title"/>
          </p:nvPr>
        </p:nvSpPr>
        <p:spPr/>
        <p:txBody>
          <a:bodyPr/>
          <a:lstStyle/>
          <a:p>
            <a:r>
              <a:rPr lang="en-US"/>
              <a:t>January 22, 2024</a:t>
            </a:r>
          </a:p>
        </p:txBody>
      </p:sp>
      <p:sp>
        <p:nvSpPr>
          <p:cNvPr id="4" name="Slide Number Placeholder 3">
            <a:extLst>
              <a:ext uri="{FF2B5EF4-FFF2-40B4-BE49-F238E27FC236}">
                <a16:creationId xmlns:a16="http://schemas.microsoft.com/office/drawing/2014/main" id="{96848201-0906-6664-AD36-31C22E8DB120}"/>
              </a:ext>
            </a:extLst>
          </p:cNvPr>
          <p:cNvSpPr>
            <a:spLocks noGrp="1"/>
          </p:cNvSpPr>
          <p:nvPr>
            <p:ph type="sldNum" sz="quarter" idx="4"/>
          </p:nvPr>
        </p:nvSpPr>
        <p:spPr/>
        <p:txBody>
          <a:bodyPr/>
          <a:lstStyle/>
          <a:p>
            <a:fld id="{1D93BD3E-1E9A-4970-A6F7-E7AC52762E0C}" type="slidenum">
              <a:rPr lang="en-US" smtClean="0"/>
              <a:pPr/>
              <a:t>8</a:t>
            </a:fld>
            <a:endParaRPr lang="en-US"/>
          </a:p>
        </p:txBody>
      </p:sp>
      <p:sp>
        <p:nvSpPr>
          <p:cNvPr id="8" name="Content Placeholder 7">
            <a:extLst>
              <a:ext uri="{FF2B5EF4-FFF2-40B4-BE49-F238E27FC236}">
                <a16:creationId xmlns:a16="http://schemas.microsoft.com/office/drawing/2014/main" id="{16CE5370-61C6-F96F-B07A-F56C991E64E8}"/>
              </a:ext>
            </a:extLst>
          </p:cNvPr>
          <p:cNvSpPr>
            <a:spLocks noGrp="1"/>
          </p:cNvSpPr>
          <p:nvPr>
            <p:ph idx="1"/>
          </p:nvPr>
        </p:nvSpPr>
        <p:spPr>
          <a:xfrm>
            <a:off x="304800" y="3554858"/>
            <a:ext cx="3763765" cy="2487964"/>
          </a:xfrm>
        </p:spPr>
        <p:txBody>
          <a:bodyPr/>
          <a:lstStyle/>
          <a:p>
            <a:pPr marL="0" indent="0">
              <a:buNone/>
            </a:pPr>
            <a:r>
              <a:rPr lang="en-US" sz="1600">
                <a:solidFill>
                  <a:schemeClr val="tx2"/>
                </a:solidFill>
              </a:rPr>
              <a:t>January 22, 2024 saw a large under-forecast of net-load primarily due to over forecast of wind. There were RUC commitments going into operations on this day. Non-Spin energy was used for several hours. </a:t>
            </a:r>
          </a:p>
        </p:txBody>
      </p:sp>
      <p:pic>
        <p:nvPicPr>
          <p:cNvPr id="9" name="Picture 8">
            <a:extLst>
              <a:ext uri="{FF2B5EF4-FFF2-40B4-BE49-F238E27FC236}">
                <a16:creationId xmlns:a16="http://schemas.microsoft.com/office/drawing/2014/main" id="{E3FAD850-5685-0671-B345-A0F16D299BC3}"/>
              </a:ext>
            </a:extLst>
          </p:cNvPr>
          <p:cNvPicPr>
            <a:picLocks noChangeAspect="1"/>
          </p:cNvPicPr>
          <p:nvPr/>
        </p:nvPicPr>
        <p:blipFill>
          <a:blip r:embed="rId3"/>
          <a:stretch>
            <a:fillRect/>
          </a:stretch>
        </p:blipFill>
        <p:spPr>
          <a:xfrm>
            <a:off x="4247183" y="3306372"/>
            <a:ext cx="4896817" cy="3551628"/>
          </a:xfrm>
          <a:prstGeom prst="rect">
            <a:avLst/>
          </a:prstGeom>
        </p:spPr>
      </p:pic>
    </p:spTree>
    <p:extLst>
      <p:ext uri="{BB962C8B-B14F-4D97-AF65-F5344CB8AC3E}">
        <p14:creationId xmlns:p14="http://schemas.microsoft.com/office/powerpoint/2010/main" val="4226455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6D3AD3-6889-26C0-619E-2E084CD4143E}"/>
              </a:ext>
            </a:extLst>
          </p:cNvPr>
          <p:cNvPicPr>
            <a:picLocks noChangeAspect="1"/>
          </p:cNvPicPr>
          <p:nvPr/>
        </p:nvPicPr>
        <p:blipFill>
          <a:blip r:embed="rId2"/>
          <a:stretch>
            <a:fillRect/>
          </a:stretch>
        </p:blipFill>
        <p:spPr>
          <a:xfrm>
            <a:off x="2328809" y="296862"/>
            <a:ext cx="6815191" cy="2920796"/>
          </a:xfrm>
          <a:prstGeom prst="rect">
            <a:avLst/>
          </a:prstGeom>
        </p:spPr>
      </p:pic>
      <p:sp>
        <p:nvSpPr>
          <p:cNvPr id="2" name="Title 1">
            <a:extLst>
              <a:ext uri="{FF2B5EF4-FFF2-40B4-BE49-F238E27FC236}">
                <a16:creationId xmlns:a16="http://schemas.microsoft.com/office/drawing/2014/main" id="{A36BC892-6DE0-06FD-0C07-92E2AD7F6F18}"/>
              </a:ext>
            </a:extLst>
          </p:cNvPr>
          <p:cNvSpPr>
            <a:spLocks noGrp="1"/>
          </p:cNvSpPr>
          <p:nvPr>
            <p:ph type="title"/>
          </p:nvPr>
        </p:nvSpPr>
        <p:spPr/>
        <p:txBody>
          <a:bodyPr/>
          <a:lstStyle/>
          <a:p>
            <a:r>
              <a:rPr lang="en-US"/>
              <a:t>February 19 and 20, 2025 </a:t>
            </a:r>
          </a:p>
        </p:txBody>
      </p:sp>
      <p:sp>
        <p:nvSpPr>
          <p:cNvPr id="3" name="Content Placeholder 2">
            <a:extLst>
              <a:ext uri="{FF2B5EF4-FFF2-40B4-BE49-F238E27FC236}">
                <a16:creationId xmlns:a16="http://schemas.microsoft.com/office/drawing/2014/main" id="{16C0E333-3F33-A363-D717-0AC79AD9DFAA}"/>
              </a:ext>
            </a:extLst>
          </p:cNvPr>
          <p:cNvSpPr>
            <a:spLocks noGrp="1"/>
          </p:cNvSpPr>
          <p:nvPr>
            <p:ph idx="1"/>
          </p:nvPr>
        </p:nvSpPr>
        <p:spPr>
          <a:xfrm>
            <a:off x="5080000" y="3022810"/>
            <a:ext cx="4069899" cy="3403183"/>
          </a:xfrm>
        </p:spPr>
        <p:txBody>
          <a:bodyPr/>
          <a:lstStyle/>
          <a:p>
            <a:pPr marL="0" indent="0">
              <a:buNone/>
            </a:pPr>
            <a:r>
              <a:rPr lang="en-US" sz="1600">
                <a:solidFill>
                  <a:schemeClr val="tx2"/>
                </a:solidFill>
              </a:rPr>
              <a:t>February 20, 2025 was winter peak load day. There was significant sustained under forecast of net-load on February 19, 2025. There were RUC commitments going into operations on this day. Non-Spin energy was used for several hours. </a:t>
            </a:r>
          </a:p>
        </p:txBody>
      </p:sp>
      <p:sp>
        <p:nvSpPr>
          <p:cNvPr id="4" name="Slide Number Placeholder 3">
            <a:extLst>
              <a:ext uri="{FF2B5EF4-FFF2-40B4-BE49-F238E27FC236}">
                <a16:creationId xmlns:a16="http://schemas.microsoft.com/office/drawing/2014/main" id="{DACBD296-C9D1-7104-9CA2-B1864F634D8C}"/>
              </a:ext>
            </a:extLst>
          </p:cNvPr>
          <p:cNvSpPr>
            <a:spLocks noGrp="1"/>
          </p:cNvSpPr>
          <p:nvPr>
            <p:ph type="sldNum" sz="quarter" idx="4"/>
          </p:nvPr>
        </p:nvSpPr>
        <p:spPr/>
        <p:txBody>
          <a:bodyPr/>
          <a:lstStyle/>
          <a:p>
            <a:fld id="{1D93BD3E-1E9A-4970-A6F7-E7AC52762E0C}" type="slidenum">
              <a:rPr lang="en-US" smtClean="0"/>
              <a:pPr/>
              <a:t>9</a:t>
            </a:fld>
            <a:endParaRPr lang="en-US"/>
          </a:p>
        </p:txBody>
      </p:sp>
      <p:pic>
        <p:nvPicPr>
          <p:cNvPr id="6" name="Picture 5">
            <a:extLst>
              <a:ext uri="{FF2B5EF4-FFF2-40B4-BE49-F238E27FC236}">
                <a16:creationId xmlns:a16="http://schemas.microsoft.com/office/drawing/2014/main" id="{A67D884B-5F36-277F-3246-D57C6933D3E6}"/>
              </a:ext>
            </a:extLst>
          </p:cNvPr>
          <p:cNvPicPr>
            <a:picLocks noChangeAspect="1"/>
          </p:cNvPicPr>
          <p:nvPr/>
        </p:nvPicPr>
        <p:blipFill>
          <a:blip r:embed="rId3"/>
          <a:stretch>
            <a:fillRect/>
          </a:stretch>
        </p:blipFill>
        <p:spPr>
          <a:xfrm>
            <a:off x="0" y="3170211"/>
            <a:ext cx="5080000" cy="3687789"/>
          </a:xfrm>
          <a:prstGeom prst="rect">
            <a:avLst/>
          </a:prstGeom>
        </p:spPr>
      </p:pic>
    </p:spTree>
    <p:extLst>
      <p:ext uri="{BB962C8B-B14F-4D97-AF65-F5344CB8AC3E}">
        <p14:creationId xmlns:p14="http://schemas.microsoft.com/office/powerpoint/2010/main" val="3768719382"/>
      </p:ext>
    </p:extLst>
  </p:cSld>
  <p:clrMapOvr>
    <a:masterClrMapping/>
  </p:clrMapOvr>
</p:sld>
</file>

<file path=ppt/theme/theme1.xml><?xml version="1.0" encoding="utf-8"?>
<a:theme xmlns:a="http://schemas.openxmlformats.org/drawingml/2006/main" name="Cover Slid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Vertic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0999AAC16EAB41985F08B9B30BD6F8" ma:contentTypeVersion="4" ma:contentTypeDescription="Create a new document." ma:contentTypeScope="" ma:versionID="e17db7c92bbe4a954239b0aad63199c1">
  <xsd:schema xmlns:xsd="http://www.w3.org/2001/XMLSchema" xmlns:xs="http://www.w3.org/2001/XMLSchema" xmlns:p="http://schemas.microsoft.com/office/2006/metadata/properties" xmlns:ns2="8d5ee879-813f-4fb9-b7c2-a59846c21aeb" targetNamespace="http://schemas.microsoft.com/office/2006/metadata/properties" ma:root="true" ma:fieldsID="dbeeea33673683b355d19f3b50507d1a" ns2:_="">
    <xsd:import namespace="8d5ee879-813f-4fb9-b7c2-a59846c21aeb"/>
    <xsd:element name="properties">
      <xsd:complexType>
        <xsd:sequence>
          <xsd:element name="documentManagement">
            <xsd:complexType>
              <xsd:all>
                <xsd:element ref="ns2:Audience" minOccurs="0"/>
                <xsd:element ref="ns2:Year"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ee879-813f-4fb9-b7c2-a59846c21aeb" elementFormDefault="qualified">
    <xsd:import namespace="http://schemas.microsoft.com/office/2006/documentManagement/types"/>
    <xsd:import namespace="http://schemas.microsoft.com/office/infopath/2007/PartnerControls"/>
    <xsd:element name="Audience" ma:index="8" nillable="true" ma:displayName="Audience" ma:format="Dropdown" ma:internalName="Audience">
      <xsd:simpleType>
        <xsd:restriction base="dms:Choice">
          <xsd:enumeration value="Internal "/>
          <xsd:enumeration value="Confidential"/>
          <xsd:enumeration value="Public"/>
        </xsd:restriction>
      </xsd:simpleType>
    </xsd:element>
    <xsd:element name="Year" ma:index="9" nillable="true" ma:displayName="Year" ma:format="Dropdown" ma:internalName="Year">
      <xsd:simpleType>
        <xsd:restriction base="dms:Choice">
          <xsd:enumeration value="2022"/>
          <xsd:enumeration value="2023"/>
          <xsd:enumeration value="2024"/>
          <xsd:enumeration value="202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Year xmlns="8d5ee879-813f-4fb9-b7c2-a59846c21aeb" xsi:nil="true"/>
    <Audience xmlns="8d5ee879-813f-4fb9-b7c2-a59846c21aeb">Confidential</Audie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07F39D-321E-491D-BC99-C5D8AFA75F4F}">
  <ds:schemaRefs>
    <ds:schemaRef ds:uri="8d5ee879-813f-4fb9-b7c2-a59846c21a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A526C54-2038-4DDB-9077-84C80FF069E0}">
  <ds:schemaRefs>
    <ds:schemaRef ds:uri="8d5ee879-813f-4fb9-b7c2-a59846c21a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F18ABE5-2C97-4413-ACB0-B3080BAFCA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2141</Words>
  <Application>Microsoft Office PowerPoint</Application>
  <PresentationFormat>On-screen Show (4:3)</PresentationFormat>
  <Paragraphs>144</Paragraphs>
  <Slides>22</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Aptos</vt:lpstr>
      <vt:lpstr>Arial</vt:lpstr>
      <vt:lpstr>Calibri</vt:lpstr>
      <vt:lpstr>Symbol</vt:lpstr>
      <vt:lpstr>Cover Slide</vt:lpstr>
      <vt:lpstr>Horizontal Theme</vt:lpstr>
      <vt:lpstr>Vertical Theme</vt:lpstr>
      <vt:lpstr>PowerPoint Presentation</vt:lpstr>
      <vt:lpstr>Introduction</vt:lpstr>
      <vt:lpstr>Introduction, Contd.</vt:lpstr>
      <vt:lpstr>Changing RUC AS duration may not be very impactful</vt:lpstr>
      <vt:lpstr>ASDF = 0 incentivize unreasonable HBSOC inputs and unreasonable RUC results</vt:lpstr>
      <vt:lpstr>May 13, 2022</vt:lpstr>
      <vt:lpstr>PowerPoint Presentation</vt:lpstr>
      <vt:lpstr>January 22, 2024</vt:lpstr>
      <vt:lpstr>February 19 and 20, 2025 </vt:lpstr>
      <vt:lpstr>Non-Spin Energy Deployed in 2022-2023</vt:lpstr>
      <vt:lpstr>Non-Spin Energy Deployed in 2023-2024</vt:lpstr>
      <vt:lpstr>Non-Spin Energy Deployed in 2024-2025</vt:lpstr>
      <vt:lpstr>Non-Spin Energy Use &amp; Non-Spin DF for Go-Live</vt:lpstr>
      <vt:lpstr>ECRS and Non-Spin ASDFs</vt:lpstr>
      <vt:lpstr>AS Deployment Factors For Go-live: Regulation Service</vt:lpstr>
      <vt:lpstr>AS Deployment Factors For Go-live: RRS PFR and FFR</vt:lpstr>
      <vt:lpstr>Summary</vt:lpstr>
      <vt:lpstr>Appendix</vt:lpstr>
      <vt:lpstr>Note on HBSOC COP Submission</vt:lpstr>
      <vt:lpstr>RUC Capacity Short Reference Material</vt:lpstr>
      <vt:lpstr>February 19 and 20, 2025 </vt:lpstr>
      <vt:lpstr>Non-Spin Energy Deployed in Past 3 Winters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Mago, Nitika</cp:lastModifiedBy>
  <cp:revision>2</cp:revision>
  <cp:lastPrinted>2017-10-10T21:31:05Z</cp:lastPrinted>
  <dcterms:created xsi:type="dcterms:W3CDTF">2016-01-21T15:20:31Z</dcterms:created>
  <dcterms:modified xsi:type="dcterms:W3CDTF">2025-11-07T23:58:09Z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0x0101006D0999AAC16EAB41985F08B9B30BD6F8</vt:lpwstr>
  </property>
  <property fmtid="{D5CDD505-2E9C-101B-9397-08002B2CF9AE}" pid="3" name="Order">
    <vt:r8>3100</vt:r8>
  </property>
  <property fmtid="{D5CDD505-2E9C-101B-9397-08002B2CF9AE}" pid="4" name="xd_ProgID">
    <vt:lpwstr/>
  </property>
  <property fmtid="{D5CDD505-2E9C-101B-9397-08002B2CF9AE}" pid="5" name="Information Classification">
    <vt:lpwstr>ERCOT Limited</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y fmtid="{D5CDD505-2E9C-101B-9397-08002B2CF9AE}" pid="11" name="MSIP_Label_7084cbda-52b8-46fb-a7b7-cb5bd465ed85_Enabled">
    <vt:lpwstr>true</vt:lpwstr>
  </property>
  <property fmtid="{D5CDD505-2E9C-101B-9397-08002B2CF9AE}" pid="12" name="MSIP_Label_7084cbda-52b8-46fb-a7b7-cb5bd465ed85_Method">
    <vt:lpwstr>Standard</vt:lpwstr>
  </property>
  <property fmtid="{D5CDD505-2E9C-101B-9397-08002B2CF9AE}" pid="13" name="MSIP_Label_7084cbda-52b8-46fb-a7b7-cb5bd465ed85_Name">
    <vt:lpwstr>Internal</vt:lpwstr>
  </property>
  <property fmtid="{D5CDD505-2E9C-101B-9397-08002B2CF9AE}" pid="14" name="MSIP_Label_7084cbda-52b8-46fb-a7b7-cb5bd465ed85_SiteId">
    <vt:lpwstr>0afb747d-bff7-4596-a9fc-950ef9e0ec45</vt:lpwstr>
  </property>
  <property fmtid="{D5CDD505-2E9C-101B-9397-08002B2CF9AE}" pid="15" name="MSIP_Label_7084cbda-52b8-46fb-a7b7-cb5bd465ed85_ActionId">
    <vt:lpwstr>5d946f7a-545d-4fce-a01a-b6ac1d484218</vt:lpwstr>
  </property>
  <property fmtid="{D5CDD505-2E9C-101B-9397-08002B2CF9AE}" pid="16" name="MSIP_Label_7084cbda-52b8-46fb-a7b7-cb5bd465ed85_ContentBits">
    <vt:lpwstr>0</vt:lpwstr>
  </property>
  <property fmtid="{D5CDD505-2E9C-101B-9397-08002B2CF9AE}" pid="17" name="MSIP_Label_7084cbda-52b8-46fb-a7b7-cb5bd465ed85_Tag">
    <vt:lpwstr>10, 3, 0, 2</vt:lpwstr>
  </property>
  <property fmtid="{D5CDD505-2E9C-101B-9397-08002B2CF9AE}" pid="18" name="MSIP_Label_7084cbda-52b8-46fb-a7b7-cb5bd465ed85_SetDate">
    <vt:lpwstr>2025-11-07T23:12:35Z</vt:lpwstr>
  </property>
</Properties>
</file>