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5"/>
  </p:notesMasterIdLst>
  <p:sldIdLst>
    <p:sldId id="259" r:id="rId2"/>
    <p:sldId id="268" r:id="rId3"/>
    <p:sldId id="267"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F3300"/>
    <a:srgbClr val="FF6600"/>
    <a:srgbClr val="FF0000"/>
    <a:srgbClr val="0000FF"/>
    <a:srgbClr val="FF9900"/>
    <a:srgbClr val="99CCFF"/>
    <a:srgbClr val="00091A"/>
    <a:srgbClr val="996633"/>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EFCBBE-AAEC-4C4B-A9AF-84EA5AF7323E}" v="94" dt="2025-10-28T19:03:46.8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712" autoAdjust="0"/>
  </p:normalViewPr>
  <p:slideViewPr>
    <p:cSldViewPr snapToGrid="0">
      <p:cViewPr varScale="1">
        <p:scale>
          <a:sx n="117" d="100"/>
          <a:sy n="117" d="100"/>
        </p:scale>
        <p:origin x="29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A815DA-6878-42E1-9CCA-8BF1112152E7}" type="datetimeFigureOut">
              <a:rPr lang="en-US" smtClean="0"/>
              <a:t>10/28/2025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7DF8E-9A9F-4B81-9561-34F6552D108E}" type="slidenum">
              <a:rPr lang="en-US" smtClean="0"/>
              <a:t>‹#›</a:t>
            </a:fld>
            <a:endParaRPr lang="en-US"/>
          </a:p>
        </p:txBody>
      </p:sp>
    </p:spTree>
    <p:extLst>
      <p:ext uri="{BB962C8B-B14F-4D97-AF65-F5344CB8AC3E}">
        <p14:creationId xmlns:p14="http://schemas.microsoft.com/office/powerpoint/2010/main" val="126410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0C883-CCA9-14F4-644B-DE211F9E38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3686EC-B91D-BDBE-955E-CF4849BFE1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F22CBF-A40D-86BF-F844-C74C2A6D05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F6732F-A53D-2F34-DF2B-33F893ECF619}"/>
              </a:ext>
            </a:extLst>
          </p:cNvPr>
          <p:cNvSpPr>
            <a:spLocks noGrp="1"/>
          </p:cNvSpPr>
          <p:nvPr>
            <p:ph type="sldNum" sz="quarter" idx="5"/>
          </p:nvPr>
        </p:nvSpPr>
        <p:spPr/>
        <p:txBody>
          <a:bodyPr/>
          <a:lstStyle/>
          <a:p>
            <a:fld id="{BE77DF8E-9A9F-4B81-9561-34F6552D108E}" type="slidenum">
              <a:rPr lang="en-US" smtClean="0"/>
              <a:t>1</a:t>
            </a:fld>
            <a:endParaRPr lang="en-US"/>
          </a:p>
        </p:txBody>
      </p:sp>
    </p:spTree>
    <p:extLst>
      <p:ext uri="{BB962C8B-B14F-4D97-AF65-F5344CB8AC3E}">
        <p14:creationId xmlns:p14="http://schemas.microsoft.com/office/powerpoint/2010/main" val="4190754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262FF-ADBC-3B6E-F689-562F09BA69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2E190C-6BAA-F846-0EA2-297EA53167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73E592-A289-8CB7-1AEF-9B73E5D5C0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5BA708-1EF9-3242-02FC-A9CB608FA7AF}"/>
              </a:ext>
            </a:extLst>
          </p:cNvPr>
          <p:cNvSpPr>
            <a:spLocks noGrp="1"/>
          </p:cNvSpPr>
          <p:nvPr>
            <p:ph type="sldNum" sz="quarter" idx="5"/>
          </p:nvPr>
        </p:nvSpPr>
        <p:spPr/>
        <p:txBody>
          <a:bodyPr/>
          <a:lstStyle/>
          <a:p>
            <a:fld id="{BE77DF8E-9A9F-4B81-9561-34F6552D108E}" type="slidenum">
              <a:rPr lang="en-US" smtClean="0"/>
              <a:t>2</a:t>
            </a:fld>
            <a:endParaRPr lang="en-US"/>
          </a:p>
        </p:txBody>
      </p:sp>
    </p:spTree>
    <p:extLst>
      <p:ext uri="{BB962C8B-B14F-4D97-AF65-F5344CB8AC3E}">
        <p14:creationId xmlns:p14="http://schemas.microsoft.com/office/powerpoint/2010/main" val="736539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8D418-ED3E-41A7-4B66-26437B2431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F11415-CBEE-427D-D82D-CF1FCC7A9A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FA6261-F8E3-2D86-FB26-882690ED47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458293-401D-511D-A0AB-0195F91F6697}"/>
              </a:ext>
            </a:extLst>
          </p:cNvPr>
          <p:cNvSpPr>
            <a:spLocks noGrp="1"/>
          </p:cNvSpPr>
          <p:nvPr>
            <p:ph type="sldNum" sz="quarter" idx="5"/>
          </p:nvPr>
        </p:nvSpPr>
        <p:spPr/>
        <p:txBody>
          <a:bodyPr/>
          <a:lstStyle/>
          <a:p>
            <a:fld id="{BE77DF8E-9A9F-4B81-9561-34F6552D108E}" type="slidenum">
              <a:rPr lang="en-US" smtClean="0"/>
              <a:t>3</a:t>
            </a:fld>
            <a:endParaRPr lang="en-US"/>
          </a:p>
        </p:txBody>
      </p:sp>
    </p:spTree>
    <p:extLst>
      <p:ext uri="{BB962C8B-B14F-4D97-AF65-F5344CB8AC3E}">
        <p14:creationId xmlns:p14="http://schemas.microsoft.com/office/powerpoint/2010/main" val="39364276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722BD9-C53A-496A-8F7F-BBEC76092103}"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1695349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722BD9-C53A-496A-8F7F-BBEC76092103}"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3930260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722BD9-C53A-496A-8F7F-BBEC76092103}"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3911299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722BD9-C53A-496A-8F7F-BBEC76092103}"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4E9F0285-9518-4FA9-9CA3-384D8219CBA9}"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800491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722BD9-C53A-496A-8F7F-BBEC76092103}"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30560211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2722BD9-C53A-496A-8F7F-BBEC76092103}" type="datetimeFigureOut">
              <a:rPr lang="en-US" smtClean="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3770379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2722BD9-C53A-496A-8F7F-BBEC76092103}" type="datetimeFigureOut">
              <a:rPr lang="en-US" smtClean="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29350335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722BD9-C53A-496A-8F7F-BBEC76092103}"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12295718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12722BD9-C53A-496A-8F7F-BBEC76092103}" type="datetimeFigureOut">
              <a:rPr lang="en-US" smtClean="0"/>
              <a:t>10/28/2025</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4E9F0285-9518-4FA9-9CA3-384D8219CBA9}" type="slidenum">
              <a:rPr lang="en-US" smtClean="0"/>
              <a:t>‹#›</a:t>
            </a:fld>
            <a:endParaRPr lang="en-US"/>
          </a:p>
        </p:txBody>
      </p:sp>
    </p:spTree>
    <p:extLst>
      <p:ext uri="{BB962C8B-B14F-4D97-AF65-F5344CB8AC3E}">
        <p14:creationId xmlns:p14="http://schemas.microsoft.com/office/powerpoint/2010/main" val="1033850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722BD9-C53A-496A-8F7F-BBEC76092103}"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4094202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722BD9-C53A-496A-8F7F-BBEC76092103}"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1454672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722BD9-C53A-496A-8F7F-BBEC76092103}"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3723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722BD9-C53A-496A-8F7F-BBEC76092103}" type="datetimeFigureOut">
              <a:rPr lang="en-US" smtClean="0"/>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379559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722BD9-C53A-496A-8F7F-BBEC76092103}" type="datetimeFigureOut">
              <a:rPr lang="en-US" smtClean="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2198868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12722BD9-C53A-496A-8F7F-BBEC76092103}" type="datetimeFigureOut">
              <a:rPr lang="en-US" smtClean="0"/>
              <a:t>10/28/2025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876592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722BD9-C53A-496A-8F7F-BBEC76092103}"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3169817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722BD9-C53A-496A-8F7F-BBEC76092103}"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9F0285-9518-4FA9-9CA3-384D8219CBA9}" type="slidenum">
              <a:rPr lang="en-US" smtClean="0"/>
              <a:t>‹#›</a:t>
            </a:fld>
            <a:endParaRPr lang="en-US"/>
          </a:p>
        </p:txBody>
      </p:sp>
    </p:spTree>
    <p:extLst>
      <p:ext uri="{BB962C8B-B14F-4D97-AF65-F5344CB8AC3E}">
        <p14:creationId xmlns:p14="http://schemas.microsoft.com/office/powerpoint/2010/main" val="486801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2722BD9-C53A-496A-8F7F-BBEC76092103}" type="datetimeFigureOut">
              <a:rPr lang="en-US" smtClean="0"/>
              <a:t>10/28/2025</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4E9F0285-9518-4FA9-9CA3-384D8219CBA9}" type="slidenum">
              <a:rPr lang="en-US" smtClean="0"/>
              <a:t>‹#›</a:t>
            </a:fld>
            <a:endParaRPr lang="en-US"/>
          </a:p>
        </p:txBody>
      </p:sp>
    </p:spTree>
    <p:extLst>
      <p:ext uri="{BB962C8B-B14F-4D97-AF65-F5344CB8AC3E}">
        <p14:creationId xmlns:p14="http://schemas.microsoft.com/office/powerpoint/2010/main" val="3201564909"/>
      </p:ext>
    </p:extLst>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06902-05E0-0168-B7BC-4ED576D50F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A94383-3B19-2A46-1EFD-F44CBA5303C2}"/>
              </a:ext>
            </a:extLst>
          </p:cNvPr>
          <p:cNvSpPr>
            <a:spLocks noGrp="1"/>
          </p:cNvSpPr>
          <p:nvPr>
            <p:ph type="ctrTitle"/>
          </p:nvPr>
        </p:nvSpPr>
        <p:spPr>
          <a:xfrm>
            <a:off x="-1" y="2733709"/>
            <a:ext cx="8912507" cy="1373070"/>
          </a:xfrm>
        </p:spPr>
        <p:txBody>
          <a:bodyPr anchor="ctr">
            <a:noAutofit/>
          </a:bodyPr>
          <a:lstStyle/>
          <a:p>
            <a:pPr>
              <a:spcAft>
                <a:spcPts val="600"/>
              </a:spcAft>
              <a:buClr>
                <a:schemeClr val="accent1"/>
              </a:buClr>
              <a:buSzPct val="80000"/>
            </a:pPr>
            <a:r>
              <a:rPr lang="en-US" dirty="0">
                <a:ln w="12700">
                  <a:solidFill>
                    <a:schemeClr val="tx1"/>
                  </a:solidFill>
                </a:ln>
                <a:effectLst>
                  <a:glow rad="63500">
                    <a:srgbClr val="002060">
                      <a:alpha val="40000"/>
                    </a:srgbClr>
                  </a:glow>
                  <a:outerShdw blurRad="50800" dist="38100" dir="2700000" algn="tl" rotWithShape="0">
                    <a:schemeClr val="bg1">
                      <a:alpha val="40000"/>
                    </a:schemeClr>
                  </a:outerShdw>
                </a:effectLst>
                <a:latin typeface="Congenial SemiBold" panose="02000503040000020004" pitchFamily="2" charset="0"/>
                <a:cs typeface="72 Black" panose="020B0A04030603020204" pitchFamily="34" charset="0"/>
              </a:rPr>
              <a:t>TEXAS SET/LP WG UPDATE</a:t>
            </a:r>
          </a:p>
        </p:txBody>
      </p:sp>
      <p:sp>
        <p:nvSpPr>
          <p:cNvPr id="3" name="Subtitle 2">
            <a:extLst>
              <a:ext uri="{FF2B5EF4-FFF2-40B4-BE49-F238E27FC236}">
                <a16:creationId xmlns:a16="http://schemas.microsoft.com/office/drawing/2014/main" id="{A7223466-AD36-6A29-E577-91992F6EF344}"/>
              </a:ext>
            </a:extLst>
          </p:cNvPr>
          <p:cNvSpPr>
            <a:spLocks noGrp="1"/>
          </p:cNvSpPr>
          <p:nvPr>
            <p:ph type="subTitle" idx="1"/>
          </p:nvPr>
        </p:nvSpPr>
        <p:spPr>
          <a:xfrm>
            <a:off x="277793" y="3692479"/>
            <a:ext cx="9023351" cy="1388165"/>
          </a:xfrm>
        </p:spPr>
        <p:txBody>
          <a:bodyPr>
            <a:normAutofit/>
          </a:bodyPr>
          <a:lstStyle/>
          <a:p>
            <a:pPr algn="l">
              <a:spcBef>
                <a:spcPct val="0"/>
              </a:spcBef>
              <a:spcAft>
                <a:spcPts val="600"/>
              </a:spcAft>
            </a:pPr>
            <a:r>
              <a:rPr lang="en-US" b="1" cap="all" dirty="0">
                <a:ln w="6350">
                  <a:solidFill>
                    <a:schemeClr val="tx1"/>
                  </a:solidFill>
                </a:ln>
                <a:effectLst>
                  <a:glow rad="63500">
                    <a:srgbClr val="002060">
                      <a:alpha val="40000"/>
                    </a:srgbClr>
                  </a:glow>
                  <a:outerShdw blurRad="50800" dist="38100" dir="2700000" algn="tl" rotWithShape="0">
                    <a:schemeClr val="bg1">
                      <a:alpha val="40000"/>
                    </a:schemeClr>
                  </a:outerShdw>
                </a:effectLst>
                <a:latin typeface="Congenial SemiBold" panose="02000503040000020004" pitchFamily="2" charset="0"/>
                <a:ea typeface="+mj-ea"/>
                <a:cs typeface="72 Black" panose="020B0A04030603020204" pitchFamily="34" charset="0"/>
              </a:rPr>
              <a:t>TEXAS Standard Electronic Transactions/Load Profiling </a:t>
            </a:r>
          </a:p>
        </p:txBody>
      </p:sp>
    </p:spTree>
    <p:extLst>
      <p:ext uri="{BB962C8B-B14F-4D97-AF65-F5344CB8AC3E}">
        <p14:creationId xmlns:p14="http://schemas.microsoft.com/office/powerpoint/2010/main" val="328231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a:extLst>
            <a:ext uri="{FF2B5EF4-FFF2-40B4-BE49-F238E27FC236}">
              <a16:creationId xmlns:a16="http://schemas.microsoft.com/office/drawing/2014/main" id="{11175259-0662-0B04-531F-3B6FAC1C788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65EFF51-1F16-4B93-8A72-02B7EE97D127}"/>
              </a:ext>
            </a:extLst>
          </p:cNvPr>
          <p:cNvSpPr txBox="1"/>
          <p:nvPr/>
        </p:nvSpPr>
        <p:spPr>
          <a:xfrm>
            <a:off x="318895" y="1765783"/>
            <a:ext cx="11429409" cy="4629985"/>
          </a:xfrm>
          <a:prstGeom prst="rect">
            <a:avLst/>
          </a:prstGeom>
          <a:noFill/>
        </p:spPr>
        <p:txBody>
          <a:bodyPr wrap="square">
            <a:spAutoFit/>
          </a:bodyPr>
          <a:lstStyle/>
          <a:p>
            <a:pPr marL="1143000" marR="0">
              <a:lnSpc>
                <a:spcPct val="90000"/>
              </a:lnSpc>
              <a:spcAft>
                <a:spcPts val="800"/>
              </a:spcAft>
              <a:buNone/>
            </a:pPr>
            <a:r>
              <a:rPr lang="en-US" sz="1800" b="1" kern="1200" dirty="0">
                <a:solidFill>
                  <a:srgbClr val="FFFFFF"/>
                </a:solidFill>
                <a:effectLst/>
              </a:rPr>
              <a:t> </a:t>
            </a:r>
            <a:endParaRPr lang="en-US" sz="1800" b="1" kern="100" dirty="0">
              <a:solidFill>
                <a:srgbClr val="FFFFFF"/>
              </a:solidFill>
              <a:effectLst/>
            </a:endParaRPr>
          </a:p>
          <a:p>
            <a:pPr marL="0" marR="0">
              <a:lnSpc>
                <a:spcPct val="90000"/>
              </a:lnSpc>
              <a:spcAft>
                <a:spcPts val="800"/>
              </a:spcAft>
              <a:buNone/>
            </a:pPr>
            <a:r>
              <a:rPr lang="en-US" sz="2000" b="1" kern="1200" dirty="0">
                <a:solidFill>
                  <a:srgbClr val="FFFFFF"/>
                </a:solidFill>
                <a:effectLst/>
              </a:rPr>
              <a:t>Texas Standard Electronic Transactions/Load Profiling Working Group (TX SET/LP WG) reporting to the Retail Market Subcommittee (RMS) shall:</a:t>
            </a:r>
            <a:endParaRPr lang="en-US" sz="2000" b="1" kern="100" dirty="0">
              <a:solidFill>
                <a:srgbClr val="FFFFFF"/>
              </a:solidFill>
              <a:effectLst/>
            </a:endParaRPr>
          </a:p>
          <a:p>
            <a:pPr marL="342900" marR="0" lvl="0" indent="-342900">
              <a:lnSpc>
                <a:spcPct val="90000"/>
              </a:lnSpc>
              <a:spcAft>
                <a:spcPts val="400"/>
              </a:spcAft>
              <a:buFont typeface="Symbol" panose="05050102010706020507" pitchFamily="18" charset="2"/>
              <a:buChar char=""/>
            </a:pPr>
            <a:r>
              <a:rPr lang="en-US" sz="2000" b="1" kern="1200" dirty="0">
                <a:solidFill>
                  <a:srgbClr val="FFFFFF"/>
                </a:solidFill>
                <a:effectLst/>
              </a:rPr>
              <a:t>Act as a forum in which Market Participants may design new, or modify existing, transactions to improve the customer experience in the ERCOT Market via TX SET Change Controls;   </a:t>
            </a:r>
            <a:endParaRPr lang="en-US" sz="2000" b="1" kern="100" dirty="0">
              <a:solidFill>
                <a:srgbClr val="FFFFFF"/>
              </a:solidFill>
              <a:effectLst/>
            </a:endParaRPr>
          </a:p>
          <a:p>
            <a:pPr marL="342900" marR="0" lvl="0" indent="-342900">
              <a:lnSpc>
                <a:spcPct val="90000"/>
              </a:lnSpc>
              <a:spcAft>
                <a:spcPts val="400"/>
              </a:spcAft>
              <a:buFont typeface="Symbol" panose="05050102010706020507" pitchFamily="18" charset="2"/>
              <a:buChar char=""/>
            </a:pPr>
            <a:r>
              <a:rPr lang="en-US" sz="2000" b="1" kern="1200" dirty="0">
                <a:solidFill>
                  <a:srgbClr val="FFFFFF"/>
                </a:solidFill>
                <a:effectLst/>
              </a:rPr>
              <a:t>Control the publication and version management of TX SET documentation;</a:t>
            </a:r>
            <a:endParaRPr lang="en-US" sz="2000" b="1" kern="100" dirty="0">
              <a:solidFill>
                <a:srgbClr val="FFFFFF"/>
              </a:solidFill>
              <a:effectLst/>
            </a:endParaRPr>
          </a:p>
          <a:p>
            <a:pPr marL="342900" marR="0" lvl="0" indent="-342900">
              <a:lnSpc>
                <a:spcPct val="90000"/>
              </a:lnSpc>
              <a:spcAft>
                <a:spcPts val="400"/>
              </a:spcAft>
              <a:buFont typeface="Symbol" panose="05050102010706020507" pitchFamily="18" charset="2"/>
              <a:buChar char=""/>
            </a:pPr>
            <a:r>
              <a:rPr lang="en-US" sz="2000" b="1" kern="1200" dirty="0">
                <a:solidFill>
                  <a:srgbClr val="FFFFFF"/>
                </a:solidFill>
                <a:effectLst/>
              </a:rPr>
              <a:t>Collaborate with the ERCOT Flight Administrator to ensure testing processes and procedures are defined for the market in the Texas Market Test Plan (TMTP);</a:t>
            </a:r>
            <a:endParaRPr lang="en-US" sz="2000" b="1" kern="100" dirty="0">
              <a:solidFill>
                <a:srgbClr val="FFFFFF"/>
              </a:solidFill>
              <a:effectLst/>
            </a:endParaRPr>
          </a:p>
          <a:p>
            <a:pPr marL="342900" marR="0" lvl="0" indent="-342900">
              <a:lnSpc>
                <a:spcPct val="90000"/>
              </a:lnSpc>
              <a:spcAft>
                <a:spcPts val="400"/>
              </a:spcAft>
              <a:buFont typeface="Symbol" panose="05050102010706020507" pitchFamily="18" charset="2"/>
              <a:buChar char=""/>
            </a:pPr>
            <a:r>
              <a:rPr lang="en-US" sz="2000" b="1" kern="1200" dirty="0">
                <a:solidFill>
                  <a:srgbClr val="FFFFFF"/>
                </a:solidFill>
                <a:effectLst/>
              </a:rPr>
              <a:t>Facilitate changes to be reflected in the ERCOT Protocols and the Load Profiling Guide (LPG) upon review of requested changes to Load Profiles, evaluation of Load Profiling methodologies, and coordination with ERCOT in developing Load Profiles; and</a:t>
            </a:r>
            <a:endParaRPr lang="en-US" sz="2000" b="1" kern="100" dirty="0">
              <a:solidFill>
                <a:srgbClr val="FFFFFF"/>
              </a:solidFill>
              <a:effectLst/>
            </a:endParaRPr>
          </a:p>
          <a:p>
            <a:pPr marL="342900" marR="0" lvl="0" indent="-342900">
              <a:lnSpc>
                <a:spcPct val="90000"/>
              </a:lnSpc>
              <a:spcAft>
                <a:spcPts val="400"/>
              </a:spcAft>
              <a:buFont typeface="Symbol" panose="05050102010706020507" pitchFamily="18" charset="2"/>
              <a:buChar char=""/>
            </a:pPr>
            <a:r>
              <a:rPr lang="en-US" sz="2000" b="1" kern="1200" dirty="0">
                <a:solidFill>
                  <a:srgbClr val="FFFFFF"/>
                </a:solidFill>
                <a:effectLst/>
              </a:rPr>
              <a:t>Update business practices and processes through the submission of: Nodal Protocol Revision Requests (NPRRs), Retail Market Guide Revision Requests (RMGRRs), and Load Profiling Guide Revision Requests (LPGRRs).</a:t>
            </a:r>
            <a:endParaRPr lang="en-US" sz="20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B8ACCE22-3312-9C8A-58B8-5BE73C81D880}"/>
              </a:ext>
            </a:extLst>
          </p:cNvPr>
          <p:cNvSpPr txBox="1"/>
          <p:nvPr/>
        </p:nvSpPr>
        <p:spPr>
          <a:xfrm>
            <a:off x="95492" y="915059"/>
            <a:ext cx="6094070" cy="769441"/>
          </a:xfrm>
          <a:prstGeom prst="rect">
            <a:avLst/>
          </a:prstGeom>
          <a:noFill/>
        </p:spPr>
        <p:txBody>
          <a:bodyPr wrap="square">
            <a:spAutoFit/>
          </a:bodyPr>
          <a:lstStyle/>
          <a:p>
            <a:r>
              <a:rPr lang="en-US" sz="4400" dirty="0">
                <a:ln w="12700">
                  <a:solidFill>
                    <a:schemeClr val="tx1"/>
                  </a:solidFill>
                </a:ln>
                <a:effectLst>
                  <a:glow rad="63500">
                    <a:srgbClr val="002060">
                      <a:alpha val="40000"/>
                    </a:srgbClr>
                  </a:glow>
                  <a:outerShdw blurRad="50800" dist="38100" dir="2700000" algn="tl" rotWithShape="0">
                    <a:schemeClr val="bg1">
                      <a:alpha val="40000"/>
                    </a:schemeClr>
                  </a:outerShdw>
                </a:effectLst>
                <a:latin typeface="Congenial SemiBold" panose="02000503040000020004" pitchFamily="2" charset="0"/>
                <a:cs typeface="72 Black" panose="020B0A04030603020204" pitchFamily="34" charset="0"/>
              </a:rPr>
              <a:t>Working Group Scope</a:t>
            </a:r>
            <a:endParaRPr lang="en-US" sz="4400" dirty="0"/>
          </a:p>
        </p:txBody>
      </p:sp>
    </p:spTree>
    <p:extLst>
      <p:ext uri="{BB962C8B-B14F-4D97-AF65-F5344CB8AC3E}">
        <p14:creationId xmlns:p14="http://schemas.microsoft.com/office/powerpoint/2010/main" val="2695039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69354-268B-8118-BCB1-46B324A9B1E2}"/>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CFC8C4B0-88B9-2528-366B-C374F808F9E7}"/>
              </a:ext>
            </a:extLst>
          </p:cNvPr>
          <p:cNvSpPr txBox="1"/>
          <p:nvPr/>
        </p:nvSpPr>
        <p:spPr>
          <a:xfrm>
            <a:off x="0" y="604224"/>
            <a:ext cx="11962038" cy="1446550"/>
          </a:xfrm>
          <a:prstGeom prst="rect">
            <a:avLst/>
          </a:prstGeom>
          <a:noFill/>
        </p:spPr>
        <p:txBody>
          <a:bodyPr wrap="square">
            <a:spAutoFit/>
          </a:bodyPr>
          <a:lstStyle/>
          <a:p>
            <a:r>
              <a:rPr lang="en-US" sz="4400" dirty="0">
                <a:ln w="12700">
                  <a:solidFill>
                    <a:schemeClr val="tx1"/>
                  </a:solidFill>
                </a:ln>
                <a:effectLst>
                  <a:glow rad="63500">
                    <a:srgbClr val="002060">
                      <a:alpha val="40000"/>
                    </a:srgbClr>
                  </a:glow>
                  <a:outerShdw blurRad="50800" dist="38100" dir="2700000" algn="tl" rotWithShape="0">
                    <a:schemeClr val="bg1">
                      <a:alpha val="40000"/>
                    </a:schemeClr>
                  </a:outerShdw>
                </a:effectLst>
                <a:latin typeface="Congenial SemiBold" panose="02000503040000020004" pitchFamily="2" charset="0"/>
                <a:cs typeface="72 Black" panose="020B0A04030603020204" pitchFamily="34" charset="0"/>
              </a:rPr>
              <a:t>TEXAS SET/LP WG Leadership Model Discussion &amp; Next Meeting</a:t>
            </a:r>
          </a:p>
        </p:txBody>
      </p:sp>
      <p:sp>
        <p:nvSpPr>
          <p:cNvPr id="9" name="TextBox 8">
            <a:extLst>
              <a:ext uri="{FF2B5EF4-FFF2-40B4-BE49-F238E27FC236}">
                <a16:creationId xmlns:a16="http://schemas.microsoft.com/office/drawing/2014/main" id="{6F87558D-1DBF-1ECE-D55D-22E699B5FE2D}"/>
              </a:ext>
            </a:extLst>
          </p:cNvPr>
          <p:cNvSpPr txBox="1"/>
          <p:nvPr/>
        </p:nvSpPr>
        <p:spPr>
          <a:xfrm>
            <a:off x="2481943" y="204107"/>
            <a:ext cx="10066564" cy="646331"/>
          </a:xfrm>
          <a:prstGeom prst="rect">
            <a:avLst/>
          </a:prstGeom>
          <a:noFill/>
        </p:spPr>
        <p:txBody>
          <a:bodyPr wrap="square" rtlCol="0">
            <a:spAutoFit/>
          </a:bodyPr>
          <a:lstStyle/>
          <a:p>
            <a:endParaRPr lang="en-US" dirty="0"/>
          </a:p>
          <a:p>
            <a:endParaRPr lang="en-US" dirty="0"/>
          </a:p>
        </p:txBody>
      </p:sp>
      <p:sp>
        <p:nvSpPr>
          <p:cNvPr id="10" name="TextBox 9">
            <a:extLst>
              <a:ext uri="{FF2B5EF4-FFF2-40B4-BE49-F238E27FC236}">
                <a16:creationId xmlns:a16="http://schemas.microsoft.com/office/drawing/2014/main" id="{02EF7252-530F-9FEF-78B3-832C3E0E7AD6}"/>
              </a:ext>
            </a:extLst>
          </p:cNvPr>
          <p:cNvSpPr txBox="1"/>
          <p:nvPr/>
        </p:nvSpPr>
        <p:spPr>
          <a:xfrm>
            <a:off x="323464" y="1945397"/>
            <a:ext cx="11429409" cy="4642040"/>
          </a:xfrm>
          <a:prstGeom prst="rect">
            <a:avLst/>
          </a:prstGeom>
          <a:noFill/>
        </p:spPr>
        <p:txBody>
          <a:bodyPr wrap="square">
            <a:spAutoFit/>
          </a:bodyPr>
          <a:lstStyle/>
          <a:p>
            <a:pPr marL="1143000" marR="0">
              <a:lnSpc>
                <a:spcPct val="90000"/>
              </a:lnSpc>
              <a:spcAft>
                <a:spcPts val="800"/>
              </a:spcAft>
              <a:buNone/>
            </a:pPr>
            <a:r>
              <a:rPr lang="en-US" sz="1800" b="1" kern="1200" dirty="0">
                <a:solidFill>
                  <a:srgbClr val="FFFFFF"/>
                </a:solidFill>
                <a:effectLst/>
              </a:rPr>
              <a:t> </a:t>
            </a:r>
            <a:endParaRPr lang="en-US" sz="1800" b="1" kern="100" dirty="0">
              <a:solidFill>
                <a:srgbClr val="FFFFFF"/>
              </a:solidFill>
              <a:effectLst/>
            </a:endParaRPr>
          </a:p>
          <a:p>
            <a:r>
              <a:rPr lang="en-US" sz="2000" dirty="0"/>
              <a:t>Discussed leadership models at TEXAS SET and PWG meetings</a:t>
            </a:r>
          </a:p>
          <a:p>
            <a:pPr marL="342900" marR="0" lvl="0" indent="-342900">
              <a:lnSpc>
                <a:spcPct val="90000"/>
              </a:lnSpc>
              <a:spcAft>
                <a:spcPts val="400"/>
              </a:spcAft>
              <a:buFont typeface="Symbol" panose="05050102010706020507" pitchFamily="18" charset="2"/>
              <a:buChar char=""/>
            </a:pPr>
            <a:r>
              <a:rPr lang="en-US" sz="2000" kern="1200" dirty="0">
                <a:solidFill>
                  <a:srgbClr val="FFFFFF"/>
                </a:solidFill>
                <a:effectLst/>
              </a:rPr>
              <a:t>No consensus was reached</a:t>
            </a:r>
          </a:p>
          <a:p>
            <a:pPr marL="800100" lvl="1" indent="-342900">
              <a:lnSpc>
                <a:spcPct val="90000"/>
              </a:lnSpc>
              <a:spcAft>
                <a:spcPts val="400"/>
              </a:spcAft>
              <a:buFont typeface="Symbol" panose="05050102010706020507" pitchFamily="18" charset="2"/>
              <a:buChar char=""/>
            </a:pPr>
            <a:r>
              <a:rPr lang="en-US" sz="2000"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1 Chair 2 Vice Chairs</a:t>
            </a:r>
          </a:p>
          <a:p>
            <a:pPr marL="800100" lvl="1" indent="-342900">
              <a:lnSpc>
                <a:spcPct val="90000"/>
              </a:lnSpc>
              <a:spcAft>
                <a:spcPts val="400"/>
              </a:spcAft>
              <a:buFont typeface="Symbol" panose="05050102010706020507" pitchFamily="18" charset="2"/>
              <a:buChar char=""/>
            </a:pPr>
            <a:r>
              <a:rPr lang="en-US" sz="2000" kern="100" dirty="0">
                <a:solidFill>
                  <a:srgbClr val="FFFFFF"/>
                </a:solidFill>
                <a:latin typeface="Aptos" panose="020B0004020202020204" pitchFamily="34" charset="0"/>
                <a:ea typeface="Aptos" panose="020B0004020202020204" pitchFamily="34" charset="0"/>
                <a:cs typeface="Times New Roman" panose="02020603050405020304" pitchFamily="18" charset="0"/>
              </a:rPr>
              <a:t>3 Co Chairs</a:t>
            </a:r>
          </a:p>
          <a:p>
            <a:pPr marL="800100" lvl="1" indent="-342900">
              <a:lnSpc>
                <a:spcPct val="90000"/>
              </a:lnSpc>
              <a:spcAft>
                <a:spcPts val="400"/>
              </a:spcAft>
              <a:buFont typeface="Symbol" panose="05050102010706020507" pitchFamily="18" charset="2"/>
              <a:buChar char=""/>
            </a:pPr>
            <a:r>
              <a:rPr lang="en-US" sz="2000" kern="100" dirty="0">
                <a:solidFill>
                  <a:srgbClr val="FFFFFF"/>
                </a:solidFill>
                <a:latin typeface="Aptos" panose="020B0004020202020204" pitchFamily="34" charset="0"/>
                <a:ea typeface="Aptos" panose="020B0004020202020204" pitchFamily="34" charset="0"/>
                <a:cs typeface="Times New Roman" panose="02020603050405020304" pitchFamily="18" charset="0"/>
              </a:rPr>
              <a:t>2 Chairs 2 Vice Chairs</a:t>
            </a:r>
          </a:p>
          <a:p>
            <a:pPr lvl="1">
              <a:lnSpc>
                <a:spcPct val="90000"/>
              </a:lnSpc>
              <a:spcAft>
                <a:spcPts val="400"/>
              </a:spcAft>
            </a:pPr>
            <a:endParaRPr lang="en-US" sz="2000" kern="100" dirty="0">
              <a:solidFill>
                <a:srgbClr val="FFFFFF"/>
              </a:solidFill>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90000"/>
              </a:lnSpc>
              <a:spcAft>
                <a:spcPts val="400"/>
              </a:spcAft>
              <a:buFont typeface="Symbol" panose="05050102010706020507" pitchFamily="18" charset="2"/>
              <a:buChar char=""/>
            </a:pPr>
            <a:r>
              <a:rPr lang="en-US" sz="2000"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RMS/SET/PWG Leadership Conference Call</a:t>
            </a:r>
          </a:p>
          <a:p>
            <a:pPr marL="800100" lvl="1" indent="-342900">
              <a:lnSpc>
                <a:spcPct val="90000"/>
              </a:lnSpc>
              <a:spcAft>
                <a:spcPts val="400"/>
              </a:spcAft>
              <a:buFont typeface="Symbol" panose="05050102010706020507" pitchFamily="18" charset="2"/>
              <a:buChar char=""/>
            </a:pPr>
            <a:r>
              <a:rPr lang="en-US" sz="2000"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2 Chairs 1 Vice Chair</a:t>
            </a:r>
          </a:p>
          <a:p>
            <a:pPr lvl="1">
              <a:lnSpc>
                <a:spcPct val="90000"/>
              </a:lnSpc>
              <a:spcAft>
                <a:spcPts val="400"/>
              </a:spcAft>
            </a:pPr>
            <a:endParaRPr lang="en-US" sz="2000" kern="100" dirty="0">
              <a:solidFill>
                <a:srgbClr val="FFFFFF"/>
              </a:solidFill>
              <a:latin typeface="Aptos" panose="020B0004020202020204" pitchFamily="34" charset="0"/>
              <a:ea typeface="Aptos" panose="020B0004020202020204" pitchFamily="34" charset="0"/>
              <a:cs typeface="Times New Roman" panose="02020603050405020304" pitchFamily="18" charset="0"/>
            </a:endParaRPr>
          </a:p>
          <a:p>
            <a:pPr>
              <a:lnSpc>
                <a:spcPct val="90000"/>
              </a:lnSpc>
              <a:spcAft>
                <a:spcPts val="400"/>
              </a:spcAft>
            </a:pPr>
            <a:r>
              <a:rPr lang="en-US" sz="2000"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Next Meeting Joint PWG/TEXAS SET Meeting</a:t>
            </a:r>
          </a:p>
          <a:p>
            <a:pPr marL="800100" lvl="1" indent="-342900">
              <a:lnSpc>
                <a:spcPct val="90000"/>
              </a:lnSpc>
              <a:spcAft>
                <a:spcPts val="400"/>
              </a:spcAft>
              <a:buFont typeface="Symbol" panose="05050102010706020507" pitchFamily="18" charset="2"/>
              <a:buChar char=""/>
            </a:pPr>
            <a:r>
              <a:rPr lang="en-US" sz="2000" kern="100" dirty="0">
                <a:solidFill>
                  <a:srgbClr val="FFFFFF"/>
                </a:solidFill>
                <a:latin typeface="Aptos" panose="020B0004020202020204" pitchFamily="34" charset="0"/>
                <a:ea typeface="Aptos" panose="020B0004020202020204" pitchFamily="34" charset="0"/>
                <a:cs typeface="Times New Roman" panose="02020603050405020304" pitchFamily="18" charset="0"/>
              </a:rPr>
              <a:t>November 11</a:t>
            </a:r>
            <a:r>
              <a:rPr lang="en-US" sz="2000" kern="100" baseline="30000" dirty="0">
                <a:solidFill>
                  <a:srgbClr val="FFFFFF"/>
                </a:solidFill>
                <a:latin typeface="Aptos" panose="020B0004020202020204" pitchFamily="34" charset="0"/>
                <a:ea typeface="Aptos" panose="020B0004020202020204" pitchFamily="34" charset="0"/>
                <a:cs typeface="Times New Roman" panose="02020603050405020304" pitchFamily="18" charset="0"/>
              </a:rPr>
              <a:t>th</a:t>
            </a:r>
            <a:endParaRPr lang="en-US" sz="2000" kern="100" dirty="0">
              <a:solidFill>
                <a:srgbClr val="FFFFFF"/>
              </a:solidFill>
              <a:latin typeface="Aptos" panose="020B0004020202020204" pitchFamily="34" charset="0"/>
              <a:ea typeface="Aptos" panose="020B0004020202020204" pitchFamily="34" charset="0"/>
              <a:cs typeface="Times New Roman" panose="02020603050405020304" pitchFamily="18" charset="0"/>
            </a:endParaRPr>
          </a:p>
          <a:p>
            <a:pPr marL="800100" lvl="1" indent="-342900">
              <a:lnSpc>
                <a:spcPct val="90000"/>
              </a:lnSpc>
              <a:spcAft>
                <a:spcPts val="400"/>
              </a:spcAft>
              <a:buFont typeface="Symbol" panose="05050102010706020507" pitchFamily="18" charset="2"/>
              <a:buChar char=""/>
            </a:pPr>
            <a:r>
              <a:rPr lang="en-US" sz="2000" kern="100" dirty="0">
                <a:solidFill>
                  <a:srgbClr val="FFFFFF"/>
                </a:solidFill>
                <a:latin typeface="Aptos" panose="020B0004020202020204" pitchFamily="34" charset="0"/>
                <a:ea typeface="Aptos" panose="020B0004020202020204" pitchFamily="34" charset="0"/>
                <a:cs typeface="Times New Roman" panose="02020603050405020304" pitchFamily="18" charset="0"/>
              </a:rPr>
              <a:t>9:30 AM</a:t>
            </a:r>
          </a:p>
          <a:p>
            <a:pPr marL="800100" lvl="1" indent="-342900">
              <a:lnSpc>
                <a:spcPct val="90000"/>
              </a:lnSpc>
              <a:spcAft>
                <a:spcPts val="400"/>
              </a:spcAft>
              <a:buFont typeface="Symbol" panose="05050102010706020507" pitchFamily="18" charset="2"/>
              <a:buChar char=""/>
            </a:pPr>
            <a:r>
              <a:rPr lang="en-US" sz="2000" kern="100" dirty="0" err="1">
                <a:solidFill>
                  <a:srgbClr val="FFFFFF"/>
                </a:solidFill>
                <a:latin typeface="Aptos" panose="020B0004020202020204" pitchFamily="34" charset="0"/>
                <a:ea typeface="Aptos" panose="020B0004020202020204" pitchFamily="34" charset="0"/>
                <a:cs typeface="Times New Roman" panose="02020603050405020304" pitchFamily="18" charset="0"/>
              </a:rPr>
              <a:t>WebEx</a:t>
            </a:r>
            <a:r>
              <a:rPr lang="en-US" sz="2000" kern="100" dirty="0">
                <a:solidFill>
                  <a:srgbClr val="FFFFFF"/>
                </a:solidFill>
                <a:latin typeface="Aptos" panose="020B0004020202020204" pitchFamily="34" charset="0"/>
                <a:ea typeface="Aptos" panose="020B0004020202020204" pitchFamily="34" charset="0"/>
                <a:cs typeface="Times New Roman" panose="02020603050405020304" pitchFamily="18" charset="0"/>
              </a:rPr>
              <a:t> Only</a:t>
            </a:r>
          </a:p>
        </p:txBody>
      </p:sp>
    </p:spTree>
    <p:extLst>
      <p:ext uri="{BB962C8B-B14F-4D97-AF65-F5344CB8AC3E}">
        <p14:creationId xmlns:p14="http://schemas.microsoft.com/office/powerpoint/2010/main" val="1591949815"/>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7f7157e-03dd-4df4-a10b-f59d8fe642d0}" enabled="0" method="" siteId="{f7f7157e-03dd-4df4-a10b-f59d8fe642d0}" removed="1"/>
</clbl:labelList>
</file>

<file path=docProps/app.xml><?xml version="1.0" encoding="utf-8"?>
<Properties xmlns="http://schemas.openxmlformats.org/officeDocument/2006/extended-properties" xmlns:vt="http://schemas.openxmlformats.org/officeDocument/2006/docPropsVTypes">
  <Template>Berlin</Template>
  <TotalTime>27253</TotalTime>
  <Words>257</Words>
  <Application>Microsoft Office PowerPoint</Application>
  <PresentationFormat>Widescreen</PresentationFormat>
  <Paragraphs>28</Paragraphs>
  <Slides>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Aptos</vt:lpstr>
      <vt:lpstr>Arial</vt:lpstr>
      <vt:lpstr>Calibri</vt:lpstr>
      <vt:lpstr>Congenial SemiBold</vt:lpstr>
      <vt:lpstr>Symbol</vt:lpstr>
      <vt:lpstr>Trebuchet MS</vt:lpstr>
      <vt:lpstr>Berlin</vt:lpstr>
      <vt:lpstr>TEXAS SET/LP WG UPDATE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SET UPDATE</dc:title>
  <dc:creator>Patrick, Kyle</dc:creator>
  <cp:lastModifiedBy>Patrick, Kyle</cp:lastModifiedBy>
  <cp:revision>210</cp:revision>
  <dcterms:created xsi:type="dcterms:W3CDTF">2023-01-06T15:32:23Z</dcterms:created>
  <dcterms:modified xsi:type="dcterms:W3CDTF">2025-10-28T19:20:23Z</dcterms:modified>
</cp:coreProperties>
</file>