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85" r:id="rId2"/>
    <p:sldId id="28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0038"/>
    <a:srgbClr val="717073"/>
    <a:srgbClr val="007698"/>
    <a:srgbClr val="EF3E42"/>
    <a:srgbClr val="003D83"/>
    <a:srgbClr val="49A9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03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102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1C0E3-AFF0-B540-BDA0-8122F751C8D9}" type="datetimeFigureOut">
              <a:rPr lang="en-US" smtClean="0"/>
              <a:t>11/6/2025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0CC79-1C0C-F642-A258-1ED897B181D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361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357E16-E70C-D34A-BE6E-EAA50A7F1E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0" y="858"/>
            <a:ext cx="12188950" cy="68562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2267441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with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2E5B34-75E3-A840-B202-AE4D88217B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106776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17F624-FA5A-5E44-91EF-D98B80CB7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640080"/>
            <a:ext cx="10244447" cy="641267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CC4DA-646E-6C4D-88F0-C0C3E1397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371600"/>
            <a:ext cx="10972799" cy="4754880"/>
          </a:xfrm>
        </p:spPr>
        <p:txBody>
          <a:bodyPr/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3pPr>
            <a:lvl4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4pPr>
            <a:lvl5pPr>
              <a:buClr>
                <a:srgbClr val="007698"/>
              </a:buClr>
              <a:defRPr sz="1600">
                <a:solidFill>
                  <a:srgbClr val="717073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8EF9ED-23CB-E647-B8B9-154642824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FDA270-0AE5-874F-AC96-CBCC8B124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A277192B-F444-8E46-910E-47EF8E49DE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3121584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B3DF7-8F53-DC4F-9A46-C6C4711AA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40080"/>
            <a:ext cx="10244447" cy="641861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DC2FB-9B4A-6F40-B191-612D3C0845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371599"/>
            <a:ext cx="5410200" cy="4754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B375C0-57EC-144C-95E3-21A9BBFAC1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71600"/>
            <a:ext cx="5410198" cy="4754880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C3741-18B2-CB40-B848-B5DA4CF6D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E9F88-4833-3D41-9BC1-03895FBF7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B5BE1267-3EAE-7C40-AD76-EABB5DD4A751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4028896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1FBEE-5FA1-314C-84CF-DADF2FF9B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640080"/>
            <a:ext cx="10244446" cy="692786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700C73-F27B-6546-B67F-5E7EA8B00F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2" y="1371600"/>
            <a:ext cx="538797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B02AF4-60C7-134F-BD6E-8677FF812B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2" y="2254249"/>
            <a:ext cx="5387974" cy="3935413"/>
          </a:xfrm>
        </p:spPr>
        <p:txBody>
          <a:bodyPr/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E8844A-4D95-8B4F-9757-5BD5164004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371600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D50D96-349B-4F4A-A8B8-F2D783E366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254250"/>
            <a:ext cx="5183188" cy="3935412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buClr>
                <a:srgbClr val="007698"/>
              </a:buClr>
              <a:defRPr sz="1600"/>
            </a:lvl2pPr>
            <a:lvl3pPr>
              <a:buClr>
                <a:srgbClr val="007698"/>
              </a:buClr>
              <a:defRPr sz="1600"/>
            </a:lvl3pPr>
            <a:lvl4pPr>
              <a:buClr>
                <a:srgbClr val="007698"/>
              </a:buClr>
              <a:defRPr sz="1600"/>
            </a:lvl4pPr>
            <a:lvl5pPr>
              <a:buClr>
                <a:srgbClr val="007698"/>
              </a:buCl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18C384-AE99-9749-A721-BF19E22D0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79364E-247E-3349-88E0-C87E4E99D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4E31C54F-19E5-B642-AEBC-A5A2752008F8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255984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D4622-68C1-464B-8643-DB971BAE4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40080"/>
            <a:ext cx="10244447" cy="641861"/>
          </a:xfrm>
        </p:spPr>
        <p:txBody>
          <a:bodyPr anchor="t" anchorCtr="0">
            <a:normAutofit/>
          </a:bodyPr>
          <a:lstStyle>
            <a:lvl1pPr>
              <a:defRPr sz="3000" b="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836BB4-D4AE-0C47-8D33-E6A5D5C5B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E3F652-7F98-3A47-9F75-C3AB83433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16CF-C9AA-AD44-BBB6-8180664C3BE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957E547-A0C3-AA4E-9249-2B5EC46D9C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</p:spTree>
    <p:extLst>
      <p:ext uri="{BB962C8B-B14F-4D97-AF65-F5344CB8AC3E}">
        <p14:creationId xmlns:p14="http://schemas.microsoft.com/office/powerpoint/2010/main" val="1443671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8D357E16-E70C-D34A-BE6E-EAA50A7F1EF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51" y="858"/>
            <a:ext cx="12188948" cy="68562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066799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Place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9AF9B89-D4DE-CC47-A883-C09B473473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4" y="857"/>
            <a:ext cx="12188952" cy="6856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477783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_ChooseYour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C8233480-AA54-1C40-BA0F-5F8AEFF6239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>
              <a:lumMod val="90000"/>
            </a:schemeClr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92E86F6-6F17-8544-B84F-D91A1E61098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9601" y="2672079"/>
            <a:ext cx="10744199" cy="2311560"/>
          </a:xfrm>
        </p:spPr>
        <p:txBody>
          <a:bodyPr anchor="b">
            <a:normAutofit/>
          </a:bodyPr>
          <a:lstStyle>
            <a:lvl1pPr algn="l"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4A80C-A052-BE4E-86B4-E3EE2F3F8C7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9601" y="4986100"/>
            <a:ext cx="10744199" cy="330675"/>
          </a:xfrm>
        </p:spPr>
        <p:txBody>
          <a:bodyPr>
            <a:normAutofit/>
          </a:bodyPr>
          <a:lstStyle>
            <a:lvl1pPr marL="0" indent="0" algn="l">
              <a:buNone/>
              <a:defRPr sz="17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F4AB7F2-335F-5C41-95A0-763AF01D40FB}"/>
              </a:ext>
            </a:extLst>
          </p:cNvPr>
          <p:cNvSpPr txBox="1"/>
          <p:nvPr userDrawn="1"/>
        </p:nvSpPr>
        <p:spPr>
          <a:xfrm>
            <a:off x="0" y="647961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kern="1200" dirty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Confidential – For internal purposes only</a:t>
            </a:r>
            <a:endParaRPr lang="en-US" sz="1000" kern="1200" dirty="0">
              <a:solidFill>
                <a:schemeClr val="bg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8C52F44-F800-1E4F-8855-47A356E2DF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91672" y="6079372"/>
            <a:ext cx="6104964" cy="392112"/>
          </a:xfrm>
        </p:spPr>
        <p:txBody>
          <a:bodyPr>
            <a:normAutofit/>
          </a:bodyPr>
          <a:lstStyle>
            <a:lvl1pPr>
              <a:defRPr sz="15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CCAF4479-7C01-B641-A207-78086E89E2E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91672" y="5699227"/>
            <a:ext cx="6104964" cy="392112"/>
          </a:xfrm>
        </p:spPr>
        <p:txBody>
          <a:bodyPr>
            <a:normAutofit/>
          </a:bodyPr>
          <a:lstStyle>
            <a:lvl1pPr>
              <a:defRPr sz="15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47E2B5-DBC1-AA48-BED1-C9F0013ED7A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17706" y="292019"/>
            <a:ext cx="1318928" cy="8525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622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5" y="0"/>
            <a:ext cx="12188950" cy="68579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chemeClr val="bg1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4224704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Divider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6" y="0"/>
            <a:ext cx="12188948" cy="685799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chemeClr val="bg1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529468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Divider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7D090DF-F64C-2E41-B9DF-5B3193DE6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6" y="0"/>
            <a:ext cx="12188948" cy="685799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17834" y="4456656"/>
            <a:ext cx="10164564" cy="847091"/>
          </a:xfrm>
        </p:spPr>
        <p:txBody>
          <a:bodyPr anchor="b">
            <a:normAutofit/>
          </a:bodyPr>
          <a:lstStyle>
            <a:lvl1pPr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CLICK TO 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417834" y="5314020"/>
            <a:ext cx="10164564" cy="826771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407364" y="3986374"/>
            <a:ext cx="3924300" cy="339565"/>
          </a:xfrm>
        </p:spPr>
        <p:txBody>
          <a:bodyPr>
            <a:normAutofit/>
          </a:bodyPr>
          <a:lstStyle>
            <a:lvl1pPr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16943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with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C14E3167-D07C-DA46-8256-9B5ED90B71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4121173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with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32E5B34-75E3-A840-B202-AE4D88217B7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4" y="0"/>
            <a:ext cx="12188952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4951893-7B85-2741-B347-04B5FBD309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78362" y="4734054"/>
            <a:ext cx="7128068" cy="826771"/>
          </a:xfrm>
        </p:spPr>
        <p:txBody>
          <a:bodyPr anchor="b">
            <a:normAutofit/>
          </a:bodyPr>
          <a:lstStyle>
            <a:lvl1pPr algn="r">
              <a:defRPr sz="4200">
                <a:solidFill>
                  <a:srgbClr val="007698"/>
                </a:solidFill>
              </a:defRPr>
            </a:lvl1pPr>
          </a:lstStyle>
          <a:p>
            <a:r>
              <a:rPr lang="en-US" dirty="0"/>
              <a:t>EDIT DIVIDER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963FB-3B93-7140-A553-6B16264751B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4378360" y="5530003"/>
            <a:ext cx="7128069" cy="579966"/>
          </a:xfrm>
        </p:spPr>
        <p:txBody>
          <a:bodyPr>
            <a:normAutofit/>
          </a:bodyPr>
          <a:lstStyle>
            <a:lvl1pPr marL="0" indent="0" algn="r">
              <a:buNone/>
              <a:defRPr sz="1600" b="1">
                <a:solidFill>
                  <a:srgbClr val="00769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TEXT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FEF30B-168A-4A4E-A97F-F8A291B1F4D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582130" y="4274046"/>
            <a:ext cx="3924300" cy="339565"/>
          </a:xfrm>
        </p:spPr>
        <p:txBody>
          <a:bodyPr>
            <a:normAutofit/>
          </a:bodyPr>
          <a:lstStyle>
            <a:lvl1pPr algn="r">
              <a:defRPr sz="1400" b="0">
                <a:solidFill>
                  <a:srgbClr val="717073"/>
                </a:solidFill>
              </a:defRPr>
            </a:lvl1pPr>
            <a:lvl2pPr marL="11113" indent="0">
              <a:buNone/>
              <a:defRPr/>
            </a:lvl2pPr>
          </a:lstStyle>
          <a:p>
            <a:pPr lvl="0"/>
            <a:r>
              <a:rPr lang="en-US" dirty="0"/>
              <a:t>SECTION #</a:t>
            </a:r>
          </a:p>
        </p:txBody>
      </p:sp>
    </p:spTree>
    <p:extLst>
      <p:ext uri="{BB962C8B-B14F-4D97-AF65-F5344CB8AC3E}">
        <p14:creationId xmlns:p14="http://schemas.microsoft.com/office/powerpoint/2010/main" val="1719842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73CC07C-ABFA-8941-80AB-18C83B4978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25" y="2"/>
            <a:ext cx="12188950" cy="5954232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3DFC76-F3D9-5148-BDB2-6E47FFAF28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65125"/>
            <a:ext cx="109728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726354-91BA-6B42-8CFE-67E081E82D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825625"/>
            <a:ext cx="1097279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A937B-3054-C04E-A949-6499E25F58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12242" y="6300364"/>
            <a:ext cx="61049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150000"/>
              </a:lnSpc>
              <a:defRPr lang="en-US" sz="700" i="1" smtClean="0">
                <a:effectLst/>
              </a:defRPr>
            </a:lvl1pPr>
          </a:lstStyle>
          <a:p>
            <a:r>
              <a:rPr lang="en-US" sz="1000" dirty="0"/>
              <a:t>Presentation title</a:t>
            </a:r>
          </a:p>
          <a:p>
            <a:r>
              <a:rPr lang="en-US" dirty="0"/>
              <a:t>©2021 Oncor Electric Delivery Company LLC. All rights reserved.                  Confidential – For internal purposes only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36811-3504-E544-909D-C3E548D18C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636C6-D50D-CD4F-8420-AB7583C42C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9" y="6356350"/>
            <a:ext cx="3224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>
                <a:solidFill>
                  <a:srgbClr val="717073"/>
                </a:solidFill>
              </a:defRPr>
            </a:lvl1pPr>
          </a:lstStyle>
          <a:p>
            <a:fld id="{A4D616CF-C9AA-AD44-BBB6-8180664C3BE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103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60" r:id="rId3"/>
    <p:sldLayoutId id="2147483667" r:id="rId4"/>
    <p:sldLayoutId id="2147483651" r:id="rId5"/>
    <p:sldLayoutId id="2147483661" r:id="rId6"/>
    <p:sldLayoutId id="2147483662" r:id="rId7"/>
    <p:sldLayoutId id="2147483663" r:id="rId8"/>
    <p:sldLayoutId id="2147483664" r:id="rId9"/>
    <p:sldLayoutId id="2147483666" r:id="rId10"/>
    <p:sldLayoutId id="2147483650" r:id="rId11"/>
    <p:sldLayoutId id="2147483652" r:id="rId12"/>
    <p:sldLayoutId id="2147483653" r:id="rId13"/>
    <p:sldLayoutId id="2147483654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860038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800" b="0" kern="1200">
          <a:solidFill>
            <a:srgbClr val="717073"/>
          </a:solidFill>
          <a:latin typeface="+mn-lt"/>
          <a:ea typeface="+mn-ea"/>
          <a:cs typeface="+mn-cs"/>
        </a:defRPr>
      </a:lvl1pPr>
      <a:lvl2pPr marL="236538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2pPr>
      <a:lvl3pPr marL="461963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3pPr>
      <a:lvl4pPr marL="687388" indent="-2254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4pPr>
      <a:lvl5pPr marL="925513" indent="-238125" algn="l" defTabSz="914400" rtl="0" eaLnBrk="1" latinLnBrk="0" hangingPunct="1">
        <a:lnSpc>
          <a:spcPct val="90000"/>
        </a:lnSpc>
        <a:spcBef>
          <a:spcPts val="500"/>
        </a:spcBef>
        <a:buClr>
          <a:srgbClr val="860038"/>
        </a:buClr>
        <a:buFont typeface="Arial" panose="020B0604020202020204" pitchFamily="34" charset="0"/>
        <a:buChar char="•"/>
        <a:tabLst/>
        <a:defRPr sz="1800" kern="1200">
          <a:solidFill>
            <a:srgbClr val="717073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1B106-2BDF-4645-9BAF-7B73C0539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SSWG Report to ROS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B00CC8-40FA-2C45-8543-9E783E1702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November 6, 2025</a:t>
            </a:r>
          </a:p>
          <a:p>
            <a:r>
              <a:rPr lang="en-US" sz="1400" b="0" dirty="0"/>
              <a:t>Chair: Zach Walker (Zachary.Walker2@oncor.com)</a:t>
            </a:r>
          </a:p>
          <a:p>
            <a:r>
              <a:rPr lang="en-US" sz="1400" b="0" dirty="0"/>
              <a:t>Vice Chair: Chris Ramirez (cramirez@wettllc.com)</a:t>
            </a:r>
          </a:p>
        </p:txBody>
      </p:sp>
    </p:spTree>
    <p:extLst>
      <p:ext uri="{BB962C8B-B14F-4D97-AF65-F5344CB8AC3E}">
        <p14:creationId xmlns:p14="http://schemas.microsoft.com/office/powerpoint/2010/main" val="1682260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612ED-D11B-DF4C-BFCA-78D7D19B3C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463" y="446895"/>
            <a:ext cx="10244447" cy="641267"/>
          </a:xfrm>
        </p:spPr>
        <p:txBody>
          <a:bodyPr/>
          <a:lstStyle/>
          <a:p>
            <a:r>
              <a:rPr lang="en-US" dirty="0"/>
              <a:t>SSWG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EAC6D2-D710-984E-B524-9578FAC3FD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414" y="1178414"/>
            <a:ext cx="5955849" cy="499378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b="1" dirty="0">
                <a:solidFill>
                  <a:srgbClr val="860038"/>
                </a:solidFill>
              </a:rPr>
              <a:t>Key Updates</a:t>
            </a:r>
            <a:endParaRPr lang="en-US" dirty="0"/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Arial" panose="020B0604020202020204" pitchFamily="34" charset="0"/>
              <a:buChar char="•"/>
            </a:pPr>
            <a:r>
              <a:rPr lang="en-US" b="1" dirty="0"/>
              <a:t>25SSWG Case Build #2 (update build)</a:t>
            </a: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Target Posting: </a:t>
            </a:r>
            <a:r>
              <a:rPr lang="en-US" strike="sngStrike" dirty="0"/>
              <a:t>October 17</a:t>
            </a:r>
            <a:r>
              <a:rPr lang="en-US" strike="sngStrike" baseline="30000" dirty="0"/>
              <a:t>th</a:t>
            </a:r>
            <a:r>
              <a:rPr lang="en-US" baseline="30000" dirty="0"/>
              <a:t>     </a:t>
            </a:r>
            <a:r>
              <a:rPr lang="en-US" dirty="0">
                <a:solidFill>
                  <a:srgbClr val="FF0000"/>
                </a:solidFill>
              </a:rPr>
              <a:t>November 7</a:t>
            </a:r>
            <a:r>
              <a:rPr lang="en-US" baseline="30000" dirty="0">
                <a:solidFill>
                  <a:srgbClr val="FF0000"/>
                </a:solidFill>
              </a:rPr>
              <a:t>th</a:t>
            </a:r>
            <a:r>
              <a:rPr lang="en-US" dirty="0">
                <a:solidFill>
                  <a:srgbClr val="FF0000"/>
                </a:solidFill>
              </a:rPr>
              <a:t> </a:t>
            </a:r>
            <a:endParaRPr lang="en-US" dirty="0"/>
          </a:p>
          <a:p>
            <a:pPr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dirty="0"/>
          </a:p>
          <a:p>
            <a:pPr marL="285750" indent="-285750"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  <a:buFont typeface="Arial" panose="020B0604020202020204" pitchFamily="34" charset="0"/>
              <a:buChar char="•"/>
            </a:pPr>
            <a:r>
              <a:rPr lang="en-US" b="1" dirty="0"/>
              <a:t>PGRR127 - Addition of Proposed Generation to the Planning Models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SSWG discussed and coordinated with company representatives to file comments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No further feedback at this time</a:t>
            </a:r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WG agreed to direct future discussions or comments to PLWG</a:t>
            </a:r>
          </a:p>
          <a:p>
            <a:pPr marL="747713" lvl="2" indent="-285750">
              <a:lnSpc>
                <a:spcPct val="100000"/>
              </a:lnSpc>
              <a:spcBef>
                <a:spcPts val="600"/>
              </a:spcBef>
            </a:pPr>
            <a:r>
              <a:rPr lang="en-US" dirty="0"/>
              <a:t>Recommends removal from SSWG open action items</a:t>
            </a:r>
          </a:p>
          <a:p>
            <a:pPr>
              <a:lnSpc>
                <a:spcPct val="100000"/>
              </a:lnSpc>
              <a:spcBef>
                <a:spcPts val="600"/>
              </a:spcBef>
              <a:buClr>
                <a:srgbClr val="007698"/>
              </a:buClr>
            </a:pPr>
            <a:endParaRPr lang="en-US" b="1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endParaRPr lang="en-US" b="1" dirty="0"/>
          </a:p>
          <a:p>
            <a:pPr marL="747713" lvl="2" indent="-285750">
              <a:lnSpc>
                <a:spcPct val="100000"/>
              </a:lnSpc>
              <a:spcBef>
                <a:spcPts val="600"/>
              </a:spcBef>
            </a:pPr>
            <a:endParaRPr lang="en-US" sz="1100" dirty="0"/>
          </a:p>
          <a:p>
            <a:pPr marL="747713" lvl="2" indent="-285750"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pPr lvl="1" indent="0">
              <a:lnSpc>
                <a:spcPct val="100000"/>
              </a:lnSpc>
              <a:spcBef>
                <a:spcPts val="600"/>
              </a:spcBef>
              <a:buNone/>
            </a:pP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pPr marL="522288" lvl="1" indent="-285750">
              <a:lnSpc>
                <a:spcPct val="100000"/>
              </a:lnSpc>
              <a:spcBef>
                <a:spcPts val="600"/>
              </a:spcBef>
            </a:pPr>
            <a:endParaRPr lang="en-US" dirty="0"/>
          </a:p>
          <a:p>
            <a:endParaRPr lang="en-US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9E18FBAA-DD75-BA42-B59B-333320BEB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599" y="6442414"/>
            <a:ext cx="3224349" cy="365125"/>
          </a:xfrm>
        </p:spPr>
        <p:txBody>
          <a:bodyPr/>
          <a:lstStyle/>
          <a:p>
            <a:fld id="{A4D616CF-C9AA-AD44-BBB6-8180664C3BE1}" type="slidenum">
              <a:rPr lang="en-US" sz="1000" smtClean="0"/>
              <a:t>2</a:t>
            </a:fld>
            <a:endParaRPr lang="en-US" sz="1000" dirty="0"/>
          </a:p>
        </p:txBody>
      </p:sp>
      <p:sp>
        <p:nvSpPr>
          <p:cNvPr id="7" name="Date Placeholder 5">
            <a:extLst>
              <a:ext uri="{FF2B5EF4-FFF2-40B4-BE49-F238E27FC236}">
                <a16:creationId xmlns:a16="http://schemas.microsoft.com/office/drawing/2014/main" id="{708D11B1-4A16-A64A-9EB5-EAA0FD04A5E6}"/>
              </a:ext>
            </a:extLst>
          </p:cNvPr>
          <p:cNvSpPr txBox="1">
            <a:spLocks/>
          </p:cNvSpPr>
          <p:nvPr/>
        </p:nvSpPr>
        <p:spPr>
          <a:xfrm>
            <a:off x="448229" y="6461734"/>
            <a:ext cx="8546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lnSpc>
                <a:spcPct val="150000"/>
              </a:lnSpc>
              <a:defRPr lang="en-US" sz="700" i="1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800" i="0" dirty="0">
                <a:solidFill>
                  <a:srgbClr val="717073"/>
                </a:solidFill>
              </a:rPr>
              <a:t>SSWG Report to ROS </a:t>
            </a:r>
            <a:r>
              <a:rPr lang="en-US" dirty="0">
                <a:solidFill>
                  <a:srgbClr val="717073"/>
                </a:solidFill>
              </a:rPr>
              <a:t>                  				External</a:t>
            </a:r>
          </a:p>
        </p:txBody>
      </p:sp>
      <p:pic>
        <p:nvPicPr>
          <p:cNvPr id="4" name="Picture 3" descr="Timeline&#10;&#10;Description automatically generated with medium confidence">
            <a:extLst>
              <a:ext uri="{FF2B5EF4-FFF2-40B4-BE49-F238E27FC236}">
                <a16:creationId xmlns:a16="http://schemas.microsoft.com/office/drawing/2014/main" id="{8AD2A430-4436-3754-FAE1-B6C245D533DE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8594" y="1458480"/>
            <a:ext cx="5403323" cy="231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5361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ncor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1334</TotalTime>
  <Words>106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Oncor Theme</vt:lpstr>
      <vt:lpstr>SSWG Report to ROS</vt:lpstr>
      <vt:lpstr>SSWG Report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Hatley</dc:creator>
  <cp:lastModifiedBy>Walker, Zach</cp:lastModifiedBy>
  <cp:revision>151</cp:revision>
  <dcterms:created xsi:type="dcterms:W3CDTF">2020-02-27T19:53:34Z</dcterms:created>
  <dcterms:modified xsi:type="dcterms:W3CDTF">2025-11-06T15:06:49Z</dcterms:modified>
</cp:coreProperties>
</file>