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66"/>
  </p:notesMasterIdLst>
  <p:handoutMasterIdLst>
    <p:handoutMasterId r:id="rId67"/>
  </p:handoutMasterIdLst>
  <p:sldIdLst>
    <p:sldId id="260" r:id="rId7"/>
    <p:sldId id="258" r:id="rId8"/>
    <p:sldId id="338" r:id="rId9"/>
    <p:sldId id="261" r:id="rId10"/>
    <p:sldId id="262" r:id="rId11"/>
    <p:sldId id="263" r:id="rId12"/>
    <p:sldId id="344" r:id="rId13"/>
    <p:sldId id="264" r:id="rId14"/>
    <p:sldId id="265" r:id="rId15"/>
    <p:sldId id="266" r:id="rId16"/>
    <p:sldId id="267" r:id="rId17"/>
    <p:sldId id="273" r:id="rId18"/>
    <p:sldId id="337" r:id="rId19"/>
    <p:sldId id="275" r:id="rId20"/>
    <p:sldId id="276" r:id="rId21"/>
    <p:sldId id="277" r:id="rId22"/>
    <p:sldId id="339" r:id="rId23"/>
    <p:sldId id="278" r:id="rId24"/>
    <p:sldId id="280" r:id="rId25"/>
    <p:sldId id="281" r:id="rId26"/>
    <p:sldId id="282" r:id="rId27"/>
    <p:sldId id="285" r:id="rId28"/>
    <p:sldId id="286" r:id="rId29"/>
    <p:sldId id="287" r:id="rId30"/>
    <p:sldId id="288" r:id="rId31"/>
    <p:sldId id="289" r:id="rId32"/>
    <p:sldId id="290" r:id="rId33"/>
    <p:sldId id="292" r:id="rId34"/>
    <p:sldId id="294" r:id="rId35"/>
    <p:sldId id="340" r:id="rId36"/>
    <p:sldId id="302" r:id="rId37"/>
    <p:sldId id="303" r:id="rId38"/>
    <p:sldId id="310" r:id="rId39"/>
    <p:sldId id="304" r:id="rId40"/>
    <p:sldId id="306" r:id="rId41"/>
    <p:sldId id="307" r:id="rId42"/>
    <p:sldId id="308" r:id="rId43"/>
    <p:sldId id="309" r:id="rId44"/>
    <p:sldId id="312" r:id="rId45"/>
    <p:sldId id="313" r:id="rId46"/>
    <p:sldId id="314" r:id="rId47"/>
    <p:sldId id="315" r:id="rId48"/>
    <p:sldId id="316" r:id="rId49"/>
    <p:sldId id="317" r:id="rId50"/>
    <p:sldId id="318" r:id="rId51"/>
    <p:sldId id="319" r:id="rId52"/>
    <p:sldId id="320" r:id="rId53"/>
    <p:sldId id="341" r:id="rId54"/>
    <p:sldId id="322" r:id="rId55"/>
    <p:sldId id="323" r:id="rId56"/>
    <p:sldId id="342" r:id="rId57"/>
    <p:sldId id="325" r:id="rId58"/>
    <p:sldId id="326" r:id="rId59"/>
    <p:sldId id="327" r:id="rId60"/>
    <p:sldId id="328" r:id="rId61"/>
    <p:sldId id="329" r:id="rId62"/>
    <p:sldId id="330" r:id="rId63"/>
    <p:sldId id="331" r:id="rId64"/>
    <p:sldId id="343"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2" d="100"/>
          <a:sy n="112" d="100"/>
        </p:scale>
        <p:origin x="1584" y="324"/>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11/5/2025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11/5/2025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2236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2337974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3242044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335378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663837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1059162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3114610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1233872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208693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757771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87320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2245753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1269669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a:p>
        </p:txBody>
      </p:sp>
    </p:spTree>
    <p:extLst>
      <p:ext uri="{BB962C8B-B14F-4D97-AF65-F5344CB8AC3E}">
        <p14:creationId xmlns:p14="http://schemas.microsoft.com/office/powerpoint/2010/main" val="929318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2681755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a:p>
        </p:txBody>
      </p:sp>
    </p:spTree>
    <p:extLst>
      <p:ext uri="{BB962C8B-B14F-4D97-AF65-F5344CB8AC3E}">
        <p14:creationId xmlns:p14="http://schemas.microsoft.com/office/powerpoint/2010/main" val="3674533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29</a:t>
            </a:fld>
            <a:endParaRPr lang="en-US"/>
          </a:p>
        </p:txBody>
      </p:sp>
    </p:spTree>
    <p:extLst>
      <p:ext uri="{BB962C8B-B14F-4D97-AF65-F5344CB8AC3E}">
        <p14:creationId xmlns:p14="http://schemas.microsoft.com/office/powerpoint/2010/main" val="3230725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31</a:t>
            </a:fld>
            <a:endParaRPr lang="en-US"/>
          </a:p>
        </p:txBody>
      </p:sp>
    </p:spTree>
    <p:extLst>
      <p:ext uri="{BB962C8B-B14F-4D97-AF65-F5344CB8AC3E}">
        <p14:creationId xmlns:p14="http://schemas.microsoft.com/office/powerpoint/2010/main" val="4048645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32</a:t>
            </a:fld>
            <a:endParaRPr lang="en-US"/>
          </a:p>
        </p:txBody>
      </p:sp>
    </p:spTree>
    <p:extLst>
      <p:ext uri="{BB962C8B-B14F-4D97-AF65-F5344CB8AC3E}">
        <p14:creationId xmlns:p14="http://schemas.microsoft.com/office/powerpoint/2010/main" val="3764090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33</a:t>
            </a:fld>
            <a:endParaRPr lang="en-US"/>
          </a:p>
        </p:txBody>
      </p:sp>
    </p:spTree>
    <p:extLst>
      <p:ext uri="{BB962C8B-B14F-4D97-AF65-F5344CB8AC3E}">
        <p14:creationId xmlns:p14="http://schemas.microsoft.com/office/powerpoint/2010/main" val="2527928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a:p>
        </p:txBody>
      </p:sp>
    </p:spTree>
    <p:extLst>
      <p:ext uri="{BB962C8B-B14F-4D97-AF65-F5344CB8AC3E}">
        <p14:creationId xmlns:p14="http://schemas.microsoft.com/office/powerpoint/2010/main" val="668999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1423175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35</a:t>
            </a:fld>
            <a:endParaRPr lang="en-US"/>
          </a:p>
        </p:txBody>
      </p:sp>
    </p:spTree>
    <p:extLst>
      <p:ext uri="{BB962C8B-B14F-4D97-AF65-F5344CB8AC3E}">
        <p14:creationId xmlns:p14="http://schemas.microsoft.com/office/powerpoint/2010/main" val="2564941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36</a:t>
            </a:fld>
            <a:endParaRPr lang="en-US"/>
          </a:p>
        </p:txBody>
      </p:sp>
    </p:spTree>
    <p:extLst>
      <p:ext uri="{BB962C8B-B14F-4D97-AF65-F5344CB8AC3E}">
        <p14:creationId xmlns:p14="http://schemas.microsoft.com/office/powerpoint/2010/main" val="1816132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37</a:t>
            </a:fld>
            <a:endParaRPr lang="en-US"/>
          </a:p>
        </p:txBody>
      </p:sp>
    </p:spTree>
    <p:extLst>
      <p:ext uri="{BB962C8B-B14F-4D97-AF65-F5344CB8AC3E}">
        <p14:creationId xmlns:p14="http://schemas.microsoft.com/office/powerpoint/2010/main" val="3822582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38</a:t>
            </a:fld>
            <a:endParaRPr lang="en-US"/>
          </a:p>
        </p:txBody>
      </p:sp>
    </p:spTree>
    <p:extLst>
      <p:ext uri="{BB962C8B-B14F-4D97-AF65-F5344CB8AC3E}">
        <p14:creationId xmlns:p14="http://schemas.microsoft.com/office/powerpoint/2010/main" val="2785400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39</a:t>
            </a:fld>
            <a:endParaRPr lang="en-US"/>
          </a:p>
        </p:txBody>
      </p:sp>
    </p:spTree>
    <p:extLst>
      <p:ext uri="{BB962C8B-B14F-4D97-AF65-F5344CB8AC3E}">
        <p14:creationId xmlns:p14="http://schemas.microsoft.com/office/powerpoint/2010/main" val="1292920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40</a:t>
            </a:fld>
            <a:endParaRPr lang="en-US"/>
          </a:p>
        </p:txBody>
      </p:sp>
    </p:spTree>
    <p:extLst>
      <p:ext uri="{BB962C8B-B14F-4D97-AF65-F5344CB8AC3E}">
        <p14:creationId xmlns:p14="http://schemas.microsoft.com/office/powerpoint/2010/main" val="1775425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41</a:t>
            </a:fld>
            <a:endParaRPr lang="en-US"/>
          </a:p>
        </p:txBody>
      </p:sp>
    </p:spTree>
    <p:extLst>
      <p:ext uri="{BB962C8B-B14F-4D97-AF65-F5344CB8AC3E}">
        <p14:creationId xmlns:p14="http://schemas.microsoft.com/office/powerpoint/2010/main" val="3312994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42</a:t>
            </a:fld>
            <a:endParaRPr lang="en-US"/>
          </a:p>
        </p:txBody>
      </p:sp>
    </p:spTree>
    <p:extLst>
      <p:ext uri="{BB962C8B-B14F-4D97-AF65-F5344CB8AC3E}">
        <p14:creationId xmlns:p14="http://schemas.microsoft.com/office/powerpoint/2010/main" val="2341824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43</a:t>
            </a:fld>
            <a:endParaRPr lang="en-US"/>
          </a:p>
        </p:txBody>
      </p:sp>
    </p:spTree>
    <p:extLst>
      <p:ext uri="{BB962C8B-B14F-4D97-AF65-F5344CB8AC3E}">
        <p14:creationId xmlns:p14="http://schemas.microsoft.com/office/powerpoint/2010/main" val="1148126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44</a:t>
            </a:fld>
            <a:endParaRPr lang="en-US"/>
          </a:p>
        </p:txBody>
      </p:sp>
    </p:spTree>
    <p:extLst>
      <p:ext uri="{BB962C8B-B14F-4D97-AF65-F5344CB8AC3E}">
        <p14:creationId xmlns:p14="http://schemas.microsoft.com/office/powerpoint/2010/main" val="1780273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2440302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45</a:t>
            </a:fld>
            <a:endParaRPr lang="en-US"/>
          </a:p>
        </p:txBody>
      </p:sp>
    </p:spTree>
    <p:extLst>
      <p:ext uri="{BB962C8B-B14F-4D97-AF65-F5344CB8AC3E}">
        <p14:creationId xmlns:p14="http://schemas.microsoft.com/office/powerpoint/2010/main" val="1696001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46</a:t>
            </a:fld>
            <a:endParaRPr lang="en-US"/>
          </a:p>
        </p:txBody>
      </p:sp>
    </p:spTree>
    <p:extLst>
      <p:ext uri="{BB962C8B-B14F-4D97-AF65-F5344CB8AC3E}">
        <p14:creationId xmlns:p14="http://schemas.microsoft.com/office/powerpoint/2010/main" val="6751710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47</a:t>
            </a:fld>
            <a:endParaRPr lang="en-US"/>
          </a:p>
        </p:txBody>
      </p:sp>
    </p:spTree>
    <p:extLst>
      <p:ext uri="{BB962C8B-B14F-4D97-AF65-F5344CB8AC3E}">
        <p14:creationId xmlns:p14="http://schemas.microsoft.com/office/powerpoint/2010/main" val="20190130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49</a:t>
            </a:fld>
            <a:endParaRPr lang="en-US"/>
          </a:p>
        </p:txBody>
      </p:sp>
    </p:spTree>
    <p:extLst>
      <p:ext uri="{BB962C8B-B14F-4D97-AF65-F5344CB8AC3E}">
        <p14:creationId xmlns:p14="http://schemas.microsoft.com/office/powerpoint/2010/main" val="41508442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50</a:t>
            </a:fld>
            <a:endParaRPr lang="en-US"/>
          </a:p>
        </p:txBody>
      </p:sp>
    </p:spTree>
    <p:extLst>
      <p:ext uri="{BB962C8B-B14F-4D97-AF65-F5344CB8AC3E}">
        <p14:creationId xmlns:p14="http://schemas.microsoft.com/office/powerpoint/2010/main" val="20307102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52</a:t>
            </a:fld>
            <a:endParaRPr lang="en-US"/>
          </a:p>
        </p:txBody>
      </p:sp>
    </p:spTree>
    <p:extLst>
      <p:ext uri="{BB962C8B-B14F-4D97-AF65-F5344CB8AC3E}">
        <p14:creationId xmlns:p14="http://schemas.microsoft.com/office/powerpoint/2010/main" val="704430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53</a:t>
            </a:fld>
            <a:endParaRPr lang="en-US"/>
          </a:p>
        </p:txBody>
      </p:sp>
    </p:spTree>
    <p:extLst>
      <p:ext uri="{BB962C8B-B14F-4D97-AF65-F5344CB8AC3E}">
        <p14:creationId xmlns:p14="http://schemas.microsoft.com/office/powerpoint/2010/main" val="31549166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54</a:t>
            </a:fld>
            <a:endParaRPr lang="en-US"/>
          </a:p>
        </p:txBody>
      </p:sp>
    </p:spTree>
    <p:extLst>
      <p:ext uri="{BB962C8B-B14F-4D97-AF65-F5344CB8AC3E}">
        <p14:creationId xmlns:p14="http://schemas.microsoft.com/office/powerpoint/2010/main" val="2532279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55</a:t>
            </a:fld>
            <a:endParaRPr lang="en-US"/>
          </a:p>
        </p:txBody>
      </p:sp>
    </p:spTree>
    <p:extLst>
      <p:ext uri="{BB962C8B-B14F-4D97-AF65-F5344CB8AC3E}">
        <p14:creationId xmlns:p14="http://schemas.microsoft.com/office/powerpoint/2010/main" val="27686235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56</a:t>
            </a:fld>
            <a:endParaRPr lang="en-US"/>
          </a:p>
        </p:txBody>
      </p:sp>
    </p:spTree>
    <p:extLst>
      <p:ext uri="{BB962C8B-B14F-4D97-AF65-F5344CB8AC3E}">
        <p14:creationId xmlns:p14="http://schemas.microsoft.com/office/powerpoint/2010/main" val="2006765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31732400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57</a:t>
            </a:fld>
            <a:endParaRPr lang="en-US"/>
          </a:p>
        </p:txBody>
      </p:sp>
    </p:spTree>
    <p:extLst>
      <p:ext uri="{BB962C8B-B14F-4D97-AF65-F5344CB8AC3E}">
        <p14:creationId xmlns:p14="http://schemas.microsoft.com/office/powerpoint/2010/main" val="24875730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58</a:t>
            </a:fld>
            <a:endParaRPr lang="en-US"/>
          </a:p>
        </p:txBody>
      </p:sp>
    </p:spTree>
    <p:extLst>
      <p:ext uri="{BB962C8B-B14F-4D97-AF65-F5344CB8AC3E}">
        <p14:creationId xmlns:p14="http://schemas.microsoft.com/office/powerpoint/2010/main" val="66046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2718043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2620989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758101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333754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estsa.ercot.com/workcente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mailto:clientservices@ercot.com" TargetMode="External"/><Relationship Id="rId4" Type="http://schemas.openxmlformats.org/officeDocument/2006/relationships/hyperlink" Target="mailto:flighttesting@ercot.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ercot.com/mktrules/nprotocols/curren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rcot.com/services/rq/lse/trt/index.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puc.state.tx.u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puc.texas.gov/agency/rulesnlaws/subrules/electric/25.107/25.107.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lists.ercot.com/"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ercot.com/services/rq/lse/trt/index.html"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ercot.com/services/rq/lse/tfi/index.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rcot.com/mktrules/nprotocols/curren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www.sos.state.tx.us/" TargetMode="External"/><Relationship Id="rId4" Type="http://schemas.openxmlformats.org/officeDocument/2006/relationships/hyperlink" Target="http://www.dnb.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RetailMarketTesting@ercot.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mailto:flighttesting@ercot.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1981200"/>
            <a:ext cx="4343400" cy="3354765"/>
          </a:xfrm>
          <a:prstGeom prst="rect">
            <a:avLst/>
          </a:prstGeom>
          <a:noFill/>
        </p:spPr>
        <p:txBody>
          <a:bodyPr wrap="square" rtlCol="0">
            <a:spAutoFit/>
          </a:bodyPr>
          <a:lstStyle/>
          <a:p>
            <a:r>
              <a:rPr lang="en-US" sz="3200" b="1" dirty="0"/>
              <a:t>Texas Retail Market </a:t>
            </a:r>
          </a:p>
          <a:p>
            <a:r>
              <a:rPr lang="en-US" sz="3200" b="1" dirty="0"/>
              <a:t>Testing</a:t>
            </a:r>
            <a:br>
              <a:rPr lang="en-US" sz="3200" b="1" dirty="0"/>
            </a:br>
            <a:r>
              <a:rPr lang="en-US" sz="3200" b="1" dirty="0"/>
              <a:t>Flight 0226</a:t>
            </a:r>
          </a:p>
          <a:p>
            <a:r>
              <a:rPr lang="en-US" sz="3200" b="1" dirty="0"/>
              <a:t>TX SET 5.0</a:t>
            </a:r>
          </a:p>
          <a:p>
            <a:endParaRPr lang="en-US" dirty="0"/>
          </a:p>
          <a:p>
            <a:r>
              <a:rPr lang="fr-FR" sz="2400" dirty="0"/>
              <a:t>Market Participant</a:t>
            </a:r>
          </a:p>
          <a:p>
            <a:r>
              <a:rPr lang="fr-FR" sz="2400" dirty="0"/>
              <a:t>Retail Testing Orientation</a:t>
            </a:r>
          </a:p>
          <a:p>
            <a:endParaRPr lang="en-US" dirty="0"/>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Signing up for Flight 0226: Current LSEs</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marL="508000" lvl="0" indent="-508000" fontAlgn="base">
              <a:spcAft>
                <a:spcPct val="0"/>
              </a:spcAft>
              <a:buNone/>
            </a:pPr>
            <a:r>
              <a:rPr lang="en-US" altLang="en-US" sz="2400" b="1" kern="0" dirty="0">
                <a:solidFill>
                  <a:srgbClr val="000000"/>
                </a:solidFill>
              </a:rPr>
              <a:t>To sign up for Flight 0226, a current LSE must complete the following by Flight Signup Deadline:</a:t>
            </a:r>
          </a:p>
          <a:p>
            <a:pPr marL="508000" lvl="0" indent="-508000" algn="ctr" fontAlgn="base">
              <a:spcAft>
                <a:spcPct val="0"/>
              </a:spcAft>
              <a:buNone/>
            </a:pPr>
            <a:r>
              <a:rPr lang="en-US" altLang="en-US" sz="2400" b="1" kern="0" dirty="0">
                <a:solidFill>
                  <a:srgbClr val="0000CC"/>
                </a:solidFill>
              </a:rPr>
              <a:t>Wednesday, January 28, 2026 - 5:00 p.m. CPT</a:t>
            </a:r>
            <a:endParaRPr lang="en-US" altLang="en-US" sz="18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LSE must be setup in FlighTrak to be able to Register</a:t>
            </a:r>
          </a:p>
          <a:p>
            <a:pPr marL="508000" lvl="0" indent="-508000" fontAlgn="base">
              <a:spcAft>
                <a:spcPct val="0"/>
              </a:spcAft>
              <a:buFontTx/>
              <a:buChar char="•"/>
            </a:pPr>
            <a:r>
              <a:rPr lang="en-US" altLang="en-US" sz="2400" b="1" kern="0" dirty="0">
                <a:solidFill>
                  <a:srgbClr val="000000"/>
                </a:solidFill>
              </a:rPr>
              <a:t>AR/BAR must submit their Flight Registration in FlighTrak</a:t>
            </a:r>
          </a:p>
          <a:p>
            <a:pPr marL="1371600" lvl="2" indent="-457200" fontAlgn="base">
              <a:spcAft>
                <a:spcPct val="0"/>
              </a:spcAft>
              <a:buFontTx/>
              <a:buChar char="•"/>
            </a:pPr>
            <a:r>
              <a:rPr lang="en-US" altLang="en-US" sz="2000" kern="0" dirty="0">
                <a:solidFill>
                  <a:srgbClr val="000000"/>
                </a:solidFill>
              </a:rPr>
              <a:t>FlighTrak login page is located at </a:t>
            </a:r>
            <a:r>
              <a:rPr lang="en-US" altLang="en-US" sz="2000" kern="0" dirty="0">
                <a:solidFill>
                  <a:srgbClr val="000000"/>
                </a:solidFill>
                <a:hlinkClick r:id="rId3"/>
              </a:rPr>
              <a:t>https://testsa.ercot.com/workcenter/</a:t>
            </a: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For questions concerning Flight Registration please email </a:t>
            </a:r>
            <a:r>
              <a:rPr lang="en-US" altLang="en-US" sz="2000" kern="0" dirty="0">
                <a:solidFill>
                  <a:srgbClr val="000000"/>
                </a:solidFill>
                <a:hlinkClick r:id="rId4"/>
              </a:rPr>
              <a:t>flighttesting@ercot.com</a:t>
            </a:r>
            <a:r>
              <a:rPr lang="en-US" altLang="en-US" sz="2000" kern="0" dirty="0">
                <a:solidFill>
                  <a:srgbClr val="000000"/>
                </a:solidFill>
              </a:rPr>
              <a:t> or </a:t>
            </a:r>
            <a:r>
              <a:rPr lang="en-US" altLang="en-US" sz="2000" kern="0" dirty="0">
                <a:solidFill>
                  <a:srgbClr val="000000"/>
                </a:solidFill>
                <a:hlinkClick r:id="rId5"/>
              </a:rPr>
              <a:t>clientservices@ercot.com</a:t>
            </a:r>
            <a:r>
              <a:rPr lang="en-US" altLang="en-US" sz="2000" kern="0" dirty="0">
                <a:solidFill>
                  <a:srgbClr val="000000"/>
                </a:solidFill>
              </a:rPr>
              <a:t> </a:t>
            </a:r>
          </a:p>
          <a:p>
            <a:pPr marL="1371600" lvl="2" indent="-457200" fontAlgn="base">
              <a:spcAft>
                <a:spcPct val="0"/>
              </a:spcAft>
              <a:buFontTx/>
              <a:buChar char="•"/>
            </a:pPr>
            <a:endParaRPr lang="en-US" altLang="en-US" sz="800" kern="0" dirty="0">
              <a:solidFill>
                <a:srgbClr val="000000"/>
              </a:solidFill>
            </a:endParaRPr>
          </a:p>
          <a:p>
            <a:pPr marL="0" lvl="0" indent="0" fontAlgn="base">
              <a:spcAft>
                <a:spcPct val="0"/>
              </a:spcAft>
              <a:buNone/>
            </a:pPr>
            <a:endParaRPr lang="en-US" altLang="en-US" sz="2000" kern="0" dirty="0">
              <a:solidFill>
                <a:srgbClr val="000000"/>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10</a:t>
            </a:fld>
            <a:endParaRPr lang="en-US"/>
          </a:p>
        </p:txBody>
      </p:sp>
    </p:spTree>
    <p:extLst>
      <p:ext uri="{BB962C8B-B14F-4D97-AF65-F5344CB8AC3E}">
        <p14:creationId xmlns:p14="http://schemas.microsoft.com/office/powerpoint/2010/main" val="175120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Registration Requirements</a:t>
            </a:r>
            <a:endParaRPr lang="en-US" b="1" dirty="0">
              <a:solidFill>
                <a:schemeClr val="accent1"/>
              </a:solidFill>
            </a:endParaRPr>
          </a:p>
        </p:txBody>
      </p:sp>
      <p:sp>
        <p:nvSpPr>
          <p:cNvPr id="3" name="Content Placeholder 2"/>
          <p:cNvSpPr>
            <a:spLocks noGrp="1"/>
          </p:cNvSpPr>
          <p:nvPr>
            <p:ph idx="1"/>
          </p:nvPr>
        </p:nvSpPr>
        <p:spPr>
          <a:xfrm>
            <a:off x="304800" y="1066800"/>
            <a:ext cx="8534400" cy="3276600"/>
          </a:xfrm>
        </p:spPr>
        <p:txBody>
          <a:bodyPr/>
          <a:lstStyle/>
          <a:p>
            <a:pPr marL="508000" lvl="0" indent="-508000" fontAlgn="base">
              <a:spcAft>
                <a:spcPct val="0"/>
              </a:spcAft>
              <a:buFontTx/>
              <a:buChar char="•"/>
            </a:pPr>
            <a:r>
              <a:rPr lang="en-US" altLang="en-US" sz="2400" b="1" kern="0" dirty="0">
                <a:solidFill>
                  <a:srgbClr val="000000"/>
                </a:solidFill>
              </a:rPr>
              <a:t>ERCOT Registration Requirements are defined in Protocol Section 16: Registration and Qualification of MPs</a:t>
            </a:r>
            <a:endParaRPr lang="en-US" altLang="en-US" sz="2600" b="1" kern="0" dirty="0">
              <a:solidFill>
                <a:srgbClr val="000000"/>
              </a:solidFill>
            </a:endParaRPr>
          </a:p>
          <a:p>
            <a:pPr marL="965200" lvl="1" indent="-508000" fontAlgn="base">
              <a:spcAft>
                <a:spcPct val="0"/>
              </a:spcAft>
              <a:buFontTx/>
              <a:buChar char="–"/>
            </a:pPr>
            <a:r>
              <a:rPr lang="en-US" altLang="en-US" sz="2000" kern="0" dirty="0">
                <a:solidFill>
                  <a:srgbClr val="000000"/>
                </a:solidFill>
                <a:hlinkClick r:id="rId3"/>
              </a:rPr>
              <a:t>http://www.ercot.com/mktrules/nprotocols/current</a:t>
            </a:r>
            <a:endParaRPr lang="en-US" altLang="en-US" sz="2000" kern="0" dirty="0">
              <a:solidFill>
                <a:srgbClr val="000000"/>
              </a:solidFill>
            </a:endParaRPr>
          </a:p>
          <a:p>
            <a:pPr marL="508000" lvl="0" indent="-508000" fontAlgn="base">
              <a:spcAft>
                <a:spcPct val="0"/>
              </a:spcAft>
              <a:buFontTx/>
              <a:buChar char="•"/>
            </a:pPr>
            <a:endParaRPr lang="en-US" altLang="en-US" sz="20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ERCOT Registration Requirements must be fulfilled prior to a Market Participant receiving their Retail Qualification letter and migrating to production.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pic>
        <p:nvPicPr>
          <p:cNvPr id="5" name="Picture 4"/>
          <p:cNvPicPr>
            <a:picLocks noChangeAspect="1"/>
          </p:cNvPicPr>
          <p:nvPr/>
        </p:nvPicPr>
        <p:blipFill>
          <a:blip r:embed="rId4"/>
          <a:stretch>
            <a:fillRect/>
          </a:stretch>
        </p:blipFill>
        <p:spPr>
          <a:xfrm>
            <a:off x="6172200" y="4572000"/>
            <a:ext cx="2505673" cy="1664352"/>
          </a:xfrm>
          <a:prstGeom prst="rect">
            <a:avLst/>
          </a:prstGeom>
        </p:spPr>
      </p:pic>
    </p:spTree>
    <p:extLst>
      <p:ext uri="{BB962C8B-B14F-4D97-AF65-F5344CB8AC3E}">
        <p14:creationId xmlns:p14="http://schemas.microsoft.com/office/powerpoint/2010/main" val="1609075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LSE Registration Requirements</a:t>
            </a:r>
            <a:endParaRPr lang="en-US" b="1" dirty="0">
              <a:solidFill>
                <a:schemeClr val="accent1"/>
              </a:solidFill>
            </a:endParaRPr>
          </a:p>
        </p:txBody>
      </p:sp>
      <p:sp>
        <p:nvSpPr>
          <p:cNvPr id="3" name="Content Placeholder 2"/>
          <p:cNvSpPr>
            <a:spLocks noGrp="1"/>
          </p:cNvSpPr>
          <p:nvPr>
            <p:ph idx="1"/>
          </p:nvPr>
        </p:nvSpPr>
        <p:spPr>
          <a:xfrm>
            <a:off x="304800" y="1143000"/>
            <a:ext cx="7162800" cy="4319832"/>
          </a:xfrm>
        </p:spPr>
        <p:txBody>
          <a:bodyPr/>
          <a:lstStyle/>
          <a:p>
            <a:pPr marL="508000" lvl="0" indent="-508000" fontAlgn="base">
              <a:spcAft>
                <a:spcPct val="0"/>
              </a:spcAft>
              <a:buNone/>
            </a:pPr>
            <a:r>
              <a:rPr lang="en-US" altLang="en-US" sz="2400" b="1" kern="0" dirty="0">
                <a:solidFill>
                  <a:srgbClr val="000000"/>
                </a:solidFill>
              </a:rPr>
              <a:t>New Load Serving Entity (LSE) Registration Requirements:</a:t>
            </a:r>
            <a:endParaRPr lang="en-US" altLang="en-US" sz="2000" b="1" kern="0" dirty="0">
              <a:solidFill>
                <a:srgbClr val="000000"/>
              </a:solidFill>
            </a:endParaRPr>
          </a:p>
          <a:p>
            <a:pPr marL="508000" lvl="0" indent="-508000" fontAlgn="base">
              <a:spcAft>
                <a:spcPct val="0"/>
              </a:spcAft>
              <a:buNone/>
            </a:pPr>
            <a:endParaRPr lang="en-US" altLang="en-US" sz="20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LSE Application Completed</a:t>
            </a:r>
          </a:p>
          <a:p>
            <a:pPr marL="508000" lvl="0" indent="-508000" fontAlgn="base">
              <a:spcAft>
                <a:spcPct val="0"/>
              </a:spcAft>
              <a:buNone/>
            </a:pPr>
            <a:endParaRPr lang="en-US" altLang="en-US" sz="800" b="1" kern="0" dirty="0">
              <a:solidFill>
                <a:srgbClr val="000000"/>
              </a:solidFill>
            </a:endParaRPr>
          </a:p>
          <a:p>
            <a:pPr marL="1371600" lvl="2" indent="-457200" fontAlgn="base">
              <a:spcAft>
                <a:spcPct val="0"/>
              </a:spcAft>
              <a:buFontTx/>
              <a:buChar char="•"/>
            </a:pPr>
            <a:r>
              <a:rPr lang="en-US" altLang="en-US" sz="2000" kern="0" dirty="0">
                <a:solidFill>
                  <a:srgbClr val="000000"/>
                </a:solidFill>
              </a:rPr>
              <a:t>Executed Standard Form Agreement</a:t>
            </a:r>
          </a:p>
          <a:p>
            <a:pPr marL="1371600" lvl="2" indent="-457200" fontAlgn="base">
              <a:spcAft>
                <a:spcPct val="0"/>
              </a:spcAft>
              <a:buFontTx/>
              <a:buChar char="•"/>
            </a:pPr>
            <a:r>
              <a:rPr lang="en-US" altLang="en-US" sz="2000" kern="0" dirty="0">
                <a:solidFill>
                  <a:srgbClr val="000000"/>
                </a:solidFill>
              </a:rPr>
              <a:t>QSE Designation</a:t>
            </a:r>
          </a:p>
          <a:p>
            <a:pPr marL="1828800" lvl="3" indent="-457200" fontAlgn="base">
              <a:spcAft>
                <a:spcPct val="0"/>
              </a:spcAft>
              <a:buNone/>
            </a:pPr>
            <a:r>
              <a:rPr lang="en-US" altLang="en-US" kern="0" dirty="0">
                <a:solidFill>
                  <a:srgbClr val="000000"/>
                </a:solidFill>
              </a:rPr>
              <a:t>Note – QSE must be qualified/certified by ERCOT</a:t>
            </a:r>
          </a:p>
          <a:p>
            <a:pPr marL="1828800" lvl="3" indent="-4572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LSE Application Fee Received</a:t>
            </a:r>
          </a:p>
          <a:p>
            <a:pPr marL="508000" lvl="0" indent="-508000" fontAlgn="base">
              <a:spcAft>
                <a:spcPct val="0"/>
              </a:spcAft>
              <a:buNone/>
            </a:pPr>
            <a:endParaRPr lang="en-US" altLang="en-US" sz="8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PUCT Certification Issued (not required for MOU/EC)</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5" name="Picture 4"/>
          <p:cNvPicPr>
            <a:picLocks noChangeAspect="1"/>
          </p:cNvPicPr>
          <p:nvPr/>
        </p:nvPicPr>
        <p:blipFill>
          <a:blip r:embed="rId3"/>
          <a:stretch>
            <a:fillRect/>
          </a:stretch>
        </p:blipFill>
        <p:spPr>
          <a:xfrm>
            <a:off x="6966805" y="1465193"/>
            <a:ext cx="1853345" cy="1847248"/>
          </a:xfrm>
          <a:prstGeom prst="rect">
            <a:avLst/>
          </a:prstGeom>
        </p:spPr>
      </p:pic>
    </p:spTree>
    <p:extLst>
      <p:ext uri="{BB962C8B-B14F-4D97-AF65-F5344CB8AC3E}">
        <p14:creationId xmlns:p14="http://schemas.microsoft.com/office/powerpoint/2010/main" val="2959695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sp>
        <p:nvSpPr>
          <p:cNvPr id="7" name="Rectangle 6"/>
          <p:cNvSpPr/>
          <p:nvPr/>
        </p:nvSpPr>
        <p:spPr>
          <a:xfrm>
            <a:off x="2761248" y="914400"/>
            <a:ext cx="3621504" cy="646331"/>
          </a:xfrm>
          <a:prstGeom prst="rect">
            <a:avLst/>
          </a:prstGeom>
        </p:spPr>
        <p:txBody>
          <a:bodyPr wrap="none">
            <a:spAutoFit/>
          </a:bodyPr>
          <a:lstStyle/>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rPr>
              <a:t>Flight Overview</a:t>
            </a:r>
          </a:p>
        </p:txBody>
      </p:sp>
      <p:pic>
        <p:nvPicPr>
          <p:cNvPr id="8"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33400" y="4876800"/>
            <a:ext cx="2590800" cy="876300"/>
          </a:xfrm>
          <a:prstGeom prst="rect">
            <a:avLst/>
          </a:prstGeom>
          <a:noFill/>
        </p:spPr>
      </p:pic>
      <p:pic>
        <p:nvPicPr>
          <p:cNvPr id="9"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648200"/>
            <a:ext cx="33051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3352800" y="2057400"/>
            <a:ext cx="2379663" cy="2286000"/>
          </a:xfrm>
          <a:prstGeom prst="rect">
            <a:avLst/>
          </a:prstGeom>
          <a:noFill/>
        </p:spPr>
      </p:pic>
    </p:spTree>
    <p:extLst>
      <p:ext uri="{BB962C8B-B14F-4D97-AF65-F5344CB8AC3E}">
        <p14:creationId xmlns:p14="http://schemas.microsoft.com/office/powerpoint/2010/main" val="164821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Flight 0226 Test Participants</a:t>
            </a:r>
            <a:endParaRPr lang="en-US" b="1" dirty="0">
              <a:solidFill>
                <a:schemeClr val="accent1"/>
              </a:solidFill>
            </a:endParaRPr>
          </a:p>
        </p:txBody>
      </p:sp>
      <p:sp>
        <p:nvSpPr>
          <p:cNvPr id="3" name="Content Placeholder 2"/>
          <p:cNvSpPr>
            <a:spLocks noGrp="1"/>
          </p:cNvSpPr>
          <p:nvPr>
            <p:ph idx="1"/>
          </p:nvPr>
        </p:nvSpPr>
        <p:spPr>
          <a:xfrm>
            <a:off x="304800" y="1066800"/>
            <a:ext cx="8534400" cy="4800600"/>
          </a:xfrm>
        </p:spPr>
        <p:txBody>
          <a:bodyPr/>
          <a:lstStyle/>
          <a:p>
            <a:pPr marL="508000" lvl="0" indent="-508000" fontAlgn="base">
              <a:spcAft>
                <a:spcPct val="0"/>
              </a:spcAft>
              <a:buFontTx/>
              <a:buChar char="•"/>
            </a:pPr>
            <a:r>
              <a:rPr lang="en-US" altLang="en-US" sz="2400" b="1" kern="0" dirty="0">
                <a:solidFill>
                  <a:srgbClr val="000000"/>
                </a:solidFill>
              </a:rPr>
              <a:t>Existing CRs currently in the Market</a:t>
            </a:r>
          </a:p>
          <a:p>
            <a:pPr marL="965200" lvl="1" indent="-508000" fontAlgn="base">
              <a:spcAft>
                <a:spcPct val="0"/>
              </a:spcAft>
              <a:buFontTx/>
              <a:buChar char="–"/>
            </a:pPr>
            <a:r>
              <a:rPr lang="en-US" altLang="en-US" sz="2400" kern="0" dirty="0">
                <a:solidFill>
                  <a:srgbClr val="000000"/>
                </a:solidFill>
              </a:rPr>
              <a:t>Some may be testing in new TDSP territories or for new functionality</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Existing TDSPs</a:t>
            </a:r>
          </a:p>
          <a:p>
            <a:pPr marL="965200" lvl="1" indent="-508000" fontAlgn="base">
              <a:spcAft>
                <a:spcPct val="0"/>
              </a:spcAft>
              <a:buFontTx/>
              <a:buChar char="–"/>
            </a:pPr>
            <a:r>
              <a:rPr lang="en-US" altLang="en-US" sz="2400" kern="0" dirty="0">
                <a:solidFill>
                  <a:srgbClr val="000000"/>
                </a:solidFill>
              </a:rPr>
              <a:t>Some may be testing new CR relationships</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ERCOT</a:t>
            </a:r>
          </a:p>
          <a:p>
            <a:pPr marL="965200" lvl="1" indent="-508000" fontAlgn="base">
              <a:spcAft>
                <a:spcPct val="0"/>
              </a:spcAft>
              <a:buFontTx/>
              <a:buChar char="–"/>
            </a:pPr>
            <a:r>
              <a:rPr lang="en-US" altLang="en-US" sz="2400" kern="0" dirty="0">
                <a:solidFill>
                  <a:srgbClr val="000000"/>
                </a:solidFill>
              </a:rPr>
              <a:t>Testing any new CR/TDSP relationships or new CR functionality</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CRs new to the Market</a:t>
            </a:r>
          </a:p>
          <a:p>
            <a:pPr marL="965200" lvl="1" indent="-508000" fontAlgn="base">
              <a:spcAft>
                <a:spcPct val="0"/>
              </a:spcAft>
              <a:buFontTx/>
              <a:buChar char="–"/>
            </a:pPr>
            <a:r>
              <a:rPr lang="en-US" altLang="en-US" sz="2400" kern="0" dirty="0">
                <a:solidFill>
                  <a:srgbClr val="000000"/>
                </a:solidFill>
              </a:rPr>
              <a:t>Testing full Flight using ‘NEW’ Track</a:t>
            </a:r>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spTree>
    <p:extLst>
      <p:ext uri="{BB962C8B-B14F-4D97-AF65-F5344CB8AC3E}">
        <p14:creationId xmlns:p14="http://schemas.microsoft.com/office/powerpoint/2010/main" val="884971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How Do We Move Forward?</a:t>
            </a:r>
            <a:endParaRPr lang="en-US" b="1" dirty="0">
              <a:solidFill>
                <a:schemeClr val="accent1"/>
              </a:solidFill>
            </a:endParaRPr>
          </a:p>
        </p:txBody>
      </p:sp>
      <p:sp>
        <p:nvSpPr>
          <p:cNvPr id="3" name="Content Placeholder 2"/>
          <p:cNvSpPr>
            <a:spLocks noGrp="1"/>
          </p:cNvSpPr>
          <p:nvPr>
            <p:ph idx="1"/>
          </p:nvPr>
        </p:nvSpPr>
        <p:spPr>
          <a:xfrm>
            <a:off x="304800" y="838200"/>
            <a:ext cx="8534400" cy="5334000"/>
          </a:xfrm>
        </p:spPr>
        <p:txBody>
          <a:bodyPr/>
          <a:lstStyle/>
          <a:p>
            <a:pPr marL="508000" lvl="0" indent="-508000" fontAlgn="base">
              <a:spcAft>
                <a:spcPts val="600"/>
              </a:spcAft>
              <a:buFontTx/>
              <a:buChar char="•"/>
            </a:pPr>
            <a:r>
              <a:rPr lang="en-US" altLang="en-US" sz="2400" b="1" kern="0" dirty="0">
                <a:solidFill>
                  <a:srgbClr val="000000"/>
                </a:solidFill>
              </a:rPr>
              <a:t>Days – MPs and ERCOT are required to complete their daily activities as outlined in the testing scripts.</a:t>
            </a:r>
          </a:p>
          <a:p>
            <a:pPr marL="508000" lvl="0" indent="-508000" fontAlgn="base">
              <a:spcAft>
                <a:spcPts val="600"/>
              </a:spcAft>
              <a:buFontTx/>
              <a:buChar char="•"/>
            </a:pPr>
            <a:r>
              <a:rPr lang="en-US" sz="2400" b="1" dirty="0"/>
              <a:t>Timing</a:t>
            </a:r>
            <a:r>
              <a:rPr lang="en-US" altLang="en-US" sz="2400" b="1" kern="0" dirty="0">
                <a:solidFill>
                  <a:srgbClr val="000000"/>
                </a:solidFill>
              </a:rPr>
              <a:t> – </a:t>
            </a:r>
            <a:r>
              <a:rPr lang="en-US" sz="2400" b="1" dirty="0"/>
              <a:t>MPs are expected to have their transactions sent to Trading Partners as early as possible each day due to the number of transactions sent each day per script. This will allow MP receiving the transactions to process them and send out responses or determine if the transactions contain errors. </a:t>
            </a:r>
            <a:r>
              <a:rPr lang="en-US" sz="2400" b="1" dirty="0">
                <a:solidFill>
                  <a:srgbClr val="FF0000"/>
                </a:solidFill>
              </a:rPr>
              <a:t>If you are unable to send your transactions by noon, please inform the appropriate testing contacts.</a:t>
            </a:r>
            <a:endParaRPr lang="en-US" altLang="en-US" sz="2400" b="1" kern="0" dirty="0">
              <a:solidFill>
                <a:srgbClr val="FF0000"/>
              </a:solidFill>
            </a:endParaRPr>
          </a:p>
          <a:p>
            <a:pPr marL="508000" lvl="0" indent="-508000" fontAlgn="base">
              <a:spcAft>
                <a:spcPct val="0"/>
              </a:spcAft>
              <a:buFontTx/>
              <a:buChar char="•"/>
            </a:pPr>
            <a:r>
              <a:rPr lang="en-US" altLang="en-US" sz="2400" b="1" kern="0" dirty="0">
                <a:solidFill>
                  <a:srgbClr val="000000"/>
                </a:solidFill>
              </a:rPr>
              <a:t>Critical Dates – Some scripts have critical dates that must be met for specific Business Rules to be tested successfully.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spTree>
    <p:extLst>
      <p:ext uri="{BB962C8B-B14F-4D97-AF65-F5344CB8AC3E}">
        <p14:creationId xmlns:p14="http://schemas.microsoft.com/office/powerpoint/2010/main" val="1386221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We Move Forward?</a:t>
            </a:r>
            <a:endParaRPr lang="en-US" b="1" dirty="0">
              <a:solidFill>
                <a:schemeClr val="accent1"/>
              </a:solidFill>
            </a:endParaRPr>
          </a:p>
        </p:txBody>
      </p:sp>
      <p:sp>
        <p:nvSpPr>
          <p:cNvPr id="3" name="Content Placeholder 2"/>
          <p:cNvSpPr>
            <a:spLocks noGrp="1"/>
          </p:cNvSpPr>
          <p:nvPr>
            <p:ph idx="1"/>
          </p:nvPr>
        </p:nvSpPr>
        <p:spPr>
          <a:xfrm>
            <a:off x="304800" y="1066800"/>
            <a:ext cx="8534400" cy="5029200"/>
          </a:xfrm>
        </p:spPr>
        <p:txBody>
          <a:bodyPr/>
          <a:lstStyle/>
          <a:p>
            <a:pPr marL="508000" lvl="0" indent="-508000" fontAlgn="base">
              <a:spcAft>
                <a:spcPct val="0"/>
              </a:spcAft>
              <a:buFontTx/>
              <a:buChar char="•"/>
            </a:pPr>
            <a:r>
              <a:rPr lang="en-US" altLang="en-US" sz="2800" b="1" kern="0" dirty="0">
                <a:solidFill>
                  <a:srgbClr val="000000"/>
                </a:solidFill>
              </a:rPr>
              <a:t>Check Points – Check Points will exist throughout the market test. These check points exist to allow:</a:t>
            </a:r>
          </a:p>
          <a:p>
            <a:pPr marL="508000" lvl="0" indent="-508000" fontAlgn="base">
              <a:spcAft>
                <a:spcPct val="0"/>
              </a:spcAft>
              <a:buNone/>
            </a:pPr>
            <a:endParaRPr lang="en-US" altLang="en-US" sz="800" b="1" kern="0" dirty="0">
              <a:solidFill>
                <a:srgbClr val="000000"/>
              </a:solidFill>
            </a:endParaRPr>
          </a:p>
          <a:p>
            <a:pPr marL="965200" lvl="1" indent="-508000" fontAlgn="base">
              <a:spcAft>
                <a:spcPct val="0"/>
              </a:spcAft>
              <a:buFontTx/>
              <a:buChar char="–"/>
            </a:pPr>
            <a:r>
              <a:rPr lang="en-US" altLang="en-US" kern="0" dirty="0">
                <a:solidFill>
                  <a:srgbClr val="000000"/>
                </a:solidFill>
              </a:rPr>
              <a:t>The Flight Administrator to gauge where the market test is in relation to the flight timeline.</a:t>
            </a:r>
          </a:p>
          <a:p>
            <a:pPr marL="965200" lvl="1" indent="-508000" fontAlgn="base">
              <a:spcAft>
                <a:spcPct val="0"/>
              </a:spcAft>
              <a:buFontTx/>
              <a:buChar char="–"/>
            </a:pPr>
            <a:r>
              <a:rPr lang="en-US" altLang="en-US" kern="0" dirty="0">
                <a:solidFill>
                  <a:srgbClr val="000000"/>
                </a:solidFill>
              </a:rPr>
              <a:t>Take necessary action to get the flight back on schedule.</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800" b="1" kern="0" dirty="0">
                <a:solidFill>
                  <a:srgbClr val="000000"/>
                </a:solidFill>
              </a:rPr>
              <a:t>Weekends – The Flight Administrator may elect to use weekends for testing in the event testing has fallen behind schedule.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Tree>
    <p:extLst>
      <p:ext uri="{BB962C8B-B14F-4D97-AF65-F5344CB8AC3E}">
        <p14:creationId xmlns:p14="http://schemas.microsoft.com/office/powerpoint/2010/main" val="3270307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sp>
        <p:nvSpPr>
          <p:cNvPr id="3" name="Rectangle 2"/>
          <p:cNvSpPr/>
          <p:nvPr/>
        </p:nvSpPr>
        <p:spPr>
          <a:xfrm>
            <a:off x="2286000" y="2057400"/>
            <a:ext cx="4572000" cy="1766637"/>
          </a:xfrm>
          <a:prstGeom prst="rect">
            <a:avLst/>
          </a:prstGeom>
        </p:spPr>
        <p:txBody>
          <a:bodyPr>
            <a:spAutoFit/>
          </a:bodyPr>
          <a:lstStyle/>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Testing Tracks</a:t>
            </a:r>
          </a:p>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and</a:t>
            </a:r>
          </a:p>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Testing Relationships</a:t>
            </a:r>
          </a:p>
        </p:txBody>
      </p:sp>
    </p:spTree>
    <p:extLst>
      <p:ext uri="{BB962C8B-B14F-4D97-AF65-F5344CB8AC3E}">
        <p14:creationId xmlns:p14="http://schemas.microsoft.com/office/powerpoint/2010/main" val="1817219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Tracks for V5.0 End-to-End Scripts</a:t>
            </a:r>
            <a:endParaRPr lang="en-US" b="1" dirty="0">
              <a:solidFill>
                <a:schemeClr val="accent1"/>
              </a:solidFill>
            </a:endParaRPr>
          </a:p>
        </p:txBody>
      </p:sp>
      <p:sp>
        <p:nvSpPr>
          <p:cNvPr id="3" name="Content Placeholder 2"/>
          <p:cNvSpPr>
            <a:spLocks noGrp="1"/>
          </p:cNvSpPr>
          <p:nvPr>
            <p:ph idx="1"/>
          </p:nvPr>
        </p:nvSpPr>
        <p:spPr>
          <a:xfrm>
            <a:off x="304800" y="920750"/>
            <a:ext cx="5257800" cy="5105400"/>
          </a:xfrm>
        </p:spPr>
        <p:txBody>
          <a:bodyPr/>
          <a:lstStyle/>
          <a:p>
            <a:pPr marL="508000" lvl="0" indent="-508000" fontAlgn="base">
              <a:lnSpc>
                <a:spcPct val="90000"/>
              </a:lnSpc>
              <a:spcAft>
                <a:spcPct val="0"/>
              </a:spcAft>
              <a:buFontTx/>
              <a:buChar char="•"/>
            </a:pPr>
            <a:r>
              <a:rPr lang="en-US" altLang="en-US" sz="2800" b="1" kern="0" dirty="0">
                <a:solidFill>
                  <a:srgbClr val="000000"/>
                </a:solidFill>
              </a:rPr>
              <a:t>Track Names</a:t>
            </a:r>
            <a:endParaRPr lang="en-US" altLang="en-US" sz="2400" b="1" kern="0" dirty="0">
              <a:solidFill>
                <a:srgbClr val="000000"/>
              </a:solidFill>
            </a:endParaRPr>
          </a:p>
          <a:p>
            <a:pPr marL="965200" lvl="1" indent="-508000" fontAlgn="base">
              <a:lnSpc>
                <a:spcPct val="90000"/>
              </a:lnSpc>
              <a:spcAft>
                <a:spcPct val="0"/>
              </a:spcAft>
              <a:buFontTx/>
              <a:buChar char="–"/>
            </a:pPr>
            <a:r>
              <a:rPr lang="en-US" altLang="en-US" sz="2200" kern="0" dirty="0">
                <a:solidFill>
                  <a:srgbClr val="000000"/>
                </a:solidFill>
              </a:rPr>
              <a:t>TX SET 5.0</a:t>
            </a:r>
          </a:p>
          <a:p>
            <a:pPr marL="965200" lvl="1" indent="-508000" fontAlgn="base">
              <a:lnSpc>
                <a:spcPct val="90000"/>
              </a:lnSpc>
              <a:spcAft>
                <a:spcPct val="0"/>
              </a:spcAft>
              <a:buFontTx/>
              <a:buChar char="–"/>
            </a:pPr>
            <a:r>
              <a:rPr lang="en-US" altLang="en-US" sz="2200" kern="0" dirty="0">
                <a:solidFill>
                  <a:srgbClr val="000000"/>
                </a:solidFill>
              </a:rPr>
              <a:t>Connectivity Testing Scripts</a:t>
            </a:r>
          </a:p>
          <a:p>
            <a:pPr marL="965200" lvl="1" indent="-508000" fontAlgn="base">
              <a:lnSpc>
                <a:spcPct val="90000"/>
              </a:lnSpc>
              <a:spcAft>
                <a:spcPct val="0"/>
              </a:spcAft>
              <a:buFontTx/>
              <a:buChar char="–"/>
            </a:pPr>
            <a:r>
              <a:rPr lang="en-US" altLang="en-US" sz="2200" kern="0" dirty="0">
                <a:solidFill>
                  <a:srgbClr val="000000"/>
                </a:solidFill>
              </a:rPr>
              <a:t>All New IOU CRs</a:t>
            </a:r>
          </a:p>
          <a:p>
            <a:pPr marL="965200" lvl="1" indent="-508000" fontAlgn="base">
              <a:lnSpc>
                <a:spcPct val="90000"/>
              </a:lnSpc>
              <a:spcAft>
                <a:spcPct val="0"/>
              </a:spcAft>
              <a:buFontTx/>
              <a:buChar char="–"/>
            </a:pPr>
            <a:r>
              <a:rPr lang="en-US" altLang="en-US" sz="2200" kern="0" dirty="0">
                <a:solidFill>
                  <a:srgbClr val="000000"/>
                </a:solidFill>
              </a:rPr>
              <a:t>All New MOU/EC CRs</a:t>
            </a:r>
          </a:p>
          <a:p>
            <a:pPr marL="965200" lvl="1" indent="-508000" fontAlgn="base">
              <a:spcAft>
                <a:spcPct val="0"/>
              </a:spcAft>
              <a:buFontTx/>
              <a:buChar char="–"/>
            </a:pPr>
            <a:r>
              <a:rPr lang="en-US" altLang="en-US" sz="2200" kern="0" dirty="0">
                <a:solidFill>
                  <a:srgbClr val="000000"/>
                </a:solidFill>
              </a:rPr>
              <a:t>All New IOU CSA CRs</a:t>
            </a:r>
          </a:p>
          <a:p>
            <a:pPr marL="965200" lvl="1" indent="-508000" fontAlgn="base">
              <a:spcAft>
                <a:spcPct val="0"/>
              </a:spcAft>
              <a:buFontTx/>
              <a:buChar char="–"/>
            </a:pPr>
            <a:r>
              <a:rPr lang="en-US" altLang="en-US" sz="2200" kern="0" dirty="0">
                <a:solidFill>
                  <a:srgbClr val="000000"/>
                </a:solidFill>
              </a:rPr>
              <a:t>All New MOU/EC CSA CRs</a:t>
            </a:r>
          </a:p>
          <a:p>
            <a:pPr marL="965200" lvl="1" indent="-508000" fontAlgn="base">
              <a:spcAft>
                <a:spcPct val="0"/>
              </a:spcAft>
              <a:buFontTx/>
              <a:buChar char="–"/>
            </a:pPr>
            <a:r>
              <a:rPr lang="en-US" altLang="en-US" sz="2200" kern="0" dirty="0">
                <a:solidFill>
                  <a:srgbClr val="000000"/>
                </a:solidFill>
              </a:rPr>
              <a:t>PUCT REP Certification Option 2 LSEs</a:t>
            </a:r>
          </a:p>
          <a:p>
            <a:pPr marL="965200" lvl="1" indent="-508000" fontAlgn="base">
              <a:spcAft>
                <a:spcPct val="0"/>
              </a:spcAft>
              <a:buFontTx/>
              <a:buChar char="–"/>
            </a:pPr>
            <a:r>
              <a:rPr lang="en-US" altLang="en-US" sz="2200" kern="0" dirty="0">
                <a:solidFill>
                  <a:srgbClr val="000000"/>
                </a:solidFill>
              </a:rPr>
              <a:t>Existing CR – Changing Service Provider</a:t>
            </a:r>
          </a:p>
          <a:p>
            <a:pPr marL="965200" lvl="1" indent="-508000" fontAlgn="base">
              <a:spcAft>
                <a:spcPct val="0"/>
              </a:spcAft>
              <a:buFontTx/>
              <a:buChar char="–"/>
            </a:pPr>
            <a:r>
              <a:rPr lang="en-US" altLang="en-US" sz="2200" kern="0" dirty="0">
                <a:solidFill>
                  <a:srgbClr val="000000"/>
                </a:solidFill>
              </a:rPr>
              <a:t>Existing CR – Changing Bank</a:t>
            </a:r>
          </a:p>
          <a:p>
            <a:pPr marL="965200" lvl="1" indent="-508000" fontAlgn="base">
              <a:lnSpc>
                <a:spcPct val="90000"/>
              </a:lnSpc>
              <a:spcAft>
                <a:spcPct val="0"/>
              </a:spcAft>
              <a:buFontTx/>
              <a:buChar char="–"/>
            </a:pPr>
            <a:endParaRPr lang="en-US" altLang="en-US" sz="24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pic>
        <p:nvPicPr>
          <p:cNvPr id="5"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172200" y="1981200"/>
            <a:ext cx="2679700" cy="2984500"/>
          </a:xfrm>
          <a:prstGeom prst="rect">
            <a:avLst/>
          </a:prstGeom>
          <a:noFill/>
        </p:spPr>
      </p:pic>
    </p:spTree>
    <p:extLst>
      <p:ext uri="{BB962C8B-B14F-4D97-AF65-F5344CB8AC3E}">
        <p14:creationId xmlns:p14="http://schemas.microsoft.com/office/powerpoint/2010/main" val="2796887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Tracks for V5.0 End-to-End Scripts</a:t>
            </a:r>
            <a:endParaRPr lang="en-US" b="1" dirty="0">
              <a:solidFill>
                <a:schemeClr val="accent1"/>
              </a:solidFill>
            </a:endParaRPr>
          </a:p>
        </p:txBody>
      </p:sp>
      <p:sp>
        <p:nvSpPr>
          <p:cNvPr id="3" name="Content Placeholder 2"/>
          <p:cNvSpPr>
            <a:spLocks noGrp="1"/>
          </p:cNvSpPr>
          <p:nvPr>
            <p:ph idx="1"/>
          </p:nvPr>
        </p:nvSpPr>
        <p:spPr>
          <a:xfrm>
            <a:off x="304800" y="838200"/>
            <a:ext cx="8534400" cy="5181600"/>
          </a:xfrm>
        </p:spPr>
        <p:txBody>
          <a:bodyPr/>
          <a:lstStyle/>
          <a:p>
            <a:pPr marL="508000" lvl="0" indent="-508000" fontAlgn="base">
              <a:spcAft>
                <a:spcPct val="0"/>
              </a:spcAft>
              <a:buFontTx/>
              <a:buChar char="•"/>
            </a:pPr>
            <a:r>
              <a:rPr lang="en-US" altLang="en-US" sz="2400" b="1" kern="0" dirty="0">
                <a:solidFill>
                  <a:srgbClr val="000000"/>
                </a:solidFill>
              </a:rPr>
              <a:t>New IOU CR</a:t>
            </a:r>
          </a:p>
          <a:p>
            <a:pPr marL="965200" lvl="1" indent="-508000" fontAlgn="base">
              <a:spcAft>
                <a:spcPct val="0"/>
              </a:spcAft>
              <a:buFontTx/>
              <a:buChar char="–"/>
            </a:pPr>
            <a:r>
              <a:rPr lang="en-US" altLang="en-US" sz="2000" kern="0" dirty="0">
                <a:solidFill>
                  <a:srgbClr val="000000"/>
                </a:solidFill>
              </a:rPr>
              <a:t>All New LSEs will execute all scripts in this track with at least one TDSP territory that the LSE is entering</a:t>
            </a:r>
            <a:endParaRPr lang="en-US" altLang="en-US" sz="1000" kern="0" dirty="0">
              <a:solidFill>
                <a:srgbClr val="000000"/>
              </a:solidFill>
            </a:endParaRPr>
          </a:p>
          <a:p>
            <a:pPr marL="508000" lvl="0" indent="-508000" fontAlgn="base">
              <a:spcAft>
                <a:spcPct val="0"/>
              </a:spcAft>
              <a:buFontTx/>
              <a:buChar char="•"/>
            </a:pPr>
            <a:r>
              <a:rPr lang="en-US" altLang="en-US" sz="2400" b="1" kern="0" dirty="0">
                <a:solidFill>
                  <a:srgbClr val="000000"/>
                </a:solidFill>
              </a:rPr>
              <a:t>New MOU/EC CR</a:t>
            </a:r>
          </a:p>
          <a:p>
            <a:pPr marL="965200" lvl="1" indent="-508000" fontAlgn="base">
              <a:spcAft>
                <a:spcPct val="0"/>
              </a:spcAft>
              <a:buFontTx/>
              <a:buChar char="–"/>
            </a:pPr>
            <a:r>
              <a:rPr lang="en-US" altLang="en-US" sz="2000" kern="0" dirty="0">
                <a:solidFill>
                  <a:srgbClr val="000000"/>
                </a:solidFill>
              </a:rPr>
              <a:t>Any LSE who signed up to test with a MOU/EC TDSP will execute all scripts in this track with the MOU/EC TDSP</a:t>
            </a:r>
          </a:p>
          <a:p>
            <a:pPr marL="508000" lvl="0" indent="-508000" fontAlgn="base">
              <a:spcAft>
                <a:spcPct val="0"/>
              </a:spcAft>
              <a:buFontTx/>
              <a:buChar char="•"/>
            </a:pPr>
            <a:r>
              <a:rPr lang="en-US" altLang="en-US" sz="2400" b="1" kern="0" dirty="0">
                <a:solidFill>
                  <a:srgbClr val="000000"/>
                </a:solidFill>
              </a:rPr>
              <a:t>New IOU CSA CR</a:t>
            </a:r>
          </a:p>
          <a:p>
            <a:pPr marL="965200" lvl="1" indent="-508000" fontAlgn="base">
              <a:spcAft>
                <a:spcPct val="0"/>
              </a:spcAft>
              <a:buFontTx/>
              <a:buChar char="–"/>
            </a:pPr>
            <a:r>
              <a:rPr lang="en-US" altLang="en-US" sz="2000" kern="0" dirty="0">
                <a:solidFill>
                  <a:srgbClr val="000000"/>
                </a:solidFill>
              </a:rPr>
              <a:t>New IOU CSA LSEs and existing LSEs wanting to add CSA functionality will test this track with ERCOT who will simulate the TDSP</a:t>
            </a:r>
          </a:p>
          <a:p>
            <a:pPr marL="508000" lvl="0" indent="-508000" fontAlgn="base">
              <a:spcAft>
                <a:spcPct val="0"/>
              </a:spcAft>
              <a:buFontTx/>
              <a:buChar char="•"/>
            </a:pPr>
            <a:r>
              <a:rPr lang="en-US" altLang="en-US" sz="2400" b="1" kern="0" dirty="0">
                <a:solidFill>
                  <a:srgbClr val="000000"/>
                </a:solidFill>
              </a:rPr>
              <a:t>New MOU/EC CSA CR</a:t>
            </a:r>
          </a:p>
          <a:p>
            <a:pPr marL="965200" lvl="1" indent="-508000" fontAlgn="base">
              <a:spcAft>
                <a:spcPct val="0"/>
              </a:spcAft>
              <a:buFontTx/>
              <a:buChar char="–"/>
            </a:pPr>
            <a:r>
              <a:rPr lang="en-US" altLang="en-US" sz="2000" kern="0" dirty="0">
                <a:solidFill>
                  <a:srgbClr val="000000"/>
                </a:solidFill>
              </a:rPr>
              <a:t>New MOU/EC CSA LSEs and existing MOU/EC LSEs wanting to add CSA functionality in MOU/EC territories will test this track with the MOU/EC TDSP territory the LSE is entering</a:t>
            </a:r>
          </a:p>
          <a:p>
            <a:pPr marL="965200" lvl="1" indent="-508000" fontAlgn="base">
              <a:spcAft>
                <a:spcPct val="0"/>
              </a:spcAft>
              <a:buFontTx/>
              <a:buChar char="–"/>
            </a:pPr>
            <a:endParaRPr lang="en-US" altLang="en-US" sz="20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spTree>
    <p:extLst>
      <p:ext uri="{BB962C8B-B14F-4D97-AF65-F5344CB8AC3E}">
        <p14:creationId xmlns:p14="http://schemas.microsoft.com/office/powerpoint/2010/main" val="224688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b="1" dirty="0"/>
              <a:t>Agenda</a:t>
            </a:r>
          </a:p>
          <a:p>
            <a:r>
              <a:rPr lang="en-US" sz="2400" dirty="0"/>
              <a:t>Business Requirements for Entering Test Flight</a:t>
            </a:r>
          </a:p>
          <a:p>
            <a:r>
              <a:rPr lang="en-US" sz="2400" dirty="0"/>
              <a:t>Flight Overview</a:t>
            </a:r>
          </a:p>
          <a:p>
            <a:r>
              <a:rPr lang="en-US" sz="2400" dirty="0"/>
              <a:t>FlighTrak Overview</a:t>
            </a:r>
          </a:p>
          <a:p>
            <a:r>
              <a:rPr lang="en-US" sz="2400" dirty="0"/>
              <a:t>Texas SET		</a:t>
            </a:r>
          </a:p>
          <a:p>
            <a:r>
              <a:rPr lang="en-US" sz="2400" dirty="0"/>
              <a:t>Scripts Overview</a:t>
            </a:r>
          </a:p>
          <a:p>
            <a:r>
              <a:rPr lang="en-US" sz="2400" dirty="0"/>
              <a:t>TDSP Issues Experienced</a:t>
            </a:r>
          </a:p>
          <a:p>
            <a:r>
              <a:rPr lang="en-US" sz="2400" dirty="0"/>
              <a:t>Retail Testing Requirements and Expectations</a:t>
            </a:r>
          </a:p>
          <a:p>
            <a:r>
              <a:rPr lang="en-US" sz="2400" dirty="0"/>
              <a:t>Timeline Review and Next Steps</a:t>
            </a:r>
          </a:p>
        </p:txBody>
      </p:sp>
    </p:spTree>
    <p:extLst>
      <p:ext uri="{BB962C8B-B14F-4D97-AF65-F5344CB8AC3E}">
        <p14:creationId xmlns:p14="http://schemas.microsoft.com/office/powerpoint/2010/main" val="53049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Tracks for V5.0 End-to-End Scripts</a:t>
            </a:r>
            <a:endParaRPr lang="en-US" b="1" dirty="0">
              <a:solidFill>
                <a:schemeClr val="accent1"/>
              </a:solidFill>
            </a:endParaRPr>
          </a:p>
        </p:txBody>
      </p:sp>
      <p:sp>
        <p:nvSpPr>
          <p:cNvPr id="3" name="Content Placeholder 2"/>
          <p:cNvSpPr>
            <a:spLocks noGrp="1"/>
          </p:cNvSpPr>
          <p:nvPr>
            <p:ph idx="1"/>
          </p:nvPr>
        </p:nvSpPr>
        <p:spPr>
          <a:xfrm>
            <a:off x="381000" y="1295400"/>
            <a:ext cx="8534400" cy="3886200"/>
          </a:xfrm>
        </p:spPr>
        <p:txBody>
          <a:bodyPr/>
          <a:lstStyle/>
          <a:p>
            <a:pPr marL="508000" lvl="0" indent="-508000" fontAlgn="base">
              <a:spcAft>
                <a:spcPct val="0"/>
              </a:spcAft>
              <a:buFontTx/>
              <a:buChar char="•"/>
            </a:pPr>
            <a:r>
              <a:rPr lang="en-US" altLang="en-US" sz="2400" b="1" kern="0" dirty="0">
                <a:solidFill>
                  <a:srgbClr val="000000"/>
                </a:solidFill>
              </a:rPr>
              <a:t>PUCT REP Certification Option 2 LSEs</a:t>
            </a:r>
          </a:p>
          <a:p>
            <a:pPr marL="965200" lvl="1" indent="-508000" fontAlgn="base">
              <a:spcAft>
                <a:spcPct val="0"/>
              </a:spcAft>
              <a:buFontTx/>
              <a:buChar char="–"/>
            </a:pPr>
            <a:r>
              <a:rPr lang="en-US" altLang="en-US" sz="2000" kern="0" dirty="0">
                <a:solidFill>
                  <a:srgbClr val="000000"/>
                </a:solidFill>
              </a:rPr>
              <a:t>LSEs who are PUCT REP Option 2 LSEs are only required to test this track within the Market</a:t>
            </a:r>
            <a:endParaRPr lang="en-US" altLang="en-US" sz="20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Changing Service Provider</a:t>
            </a:r>
          </a:p>
          <a:p>
            <a:pPr marL="965200" lvl="1" indent="-508000" fontAlgn="base">
              <a:spcAft>
                <a:spcPct val="0"/>
              </a:spcAft>
              <a:buFontTx/>
              <a:buChar char="–"/>
            </a:pPr>
            <a:r>
              <a:rPr lang="en-US" altLang="en-US" sz="2000" kern="0" dirty="0">
                <a:solidFill>
                  <a:srgbClr val="000000"/>
                </a:solidFill>
              </a:rPr>
              <a:t>LSEs who are changing Service Providers will execute all scripts in the track with all TDSP territories in which the LSE is certified</a:t>
            </a:r>
          </a:p>
          <a:p>
            <a:pPr marL="565150" indent="-508000" fontAlgn="base">
              <a:spcAft>
                <a:spcPct val="0"/>
              </a:spcAft>
            </a:pPr>
            <a:r>
              <a:rPr lang="en-US" altLang="en-US" sz="2400" b="1" kern="0" dirty="0">
                <a:solidFill>
                  <a:srgbClr val="000000"/>
                </a:solidFill>
              </a:rPr>
              <a:t>Changing Bank</a:t>
            </a:r>
          </a:p>
          <a:p>
            <a:pPr marL="965200" lvl="1" indent="-508000" fontAlgn="base">
              <a:spcAft>
                <a:spcPct val="0"/>
              </a:spcAft>
            </a:pPr>
            <a:r>
              <a:rPr lang="en-US" altLang="en-US" sz="2000" kern="0" dirty="0">
                <a:solidFill>
                  <a:srgbClr val="000000"/>
                </a:solidFill>
              </a:rPr>
              <a:t>LSEs who are changing Banks will execute all scripts in the track with all TDSP territories in which the LSE is certified</a:t>
            </a:r>
          </a:p>
          <a:p>
            <a:pPr marL="965200" lvl="1" indent="-508000" fontAlgn="base">
              <a:spcAft>
                <a:spcPct val="0"/>
              </a:spcAft>
              <a:buFontTx/>
              <a:buChar char="–"/>
            </a:pPr>
            <a:endParaRPr lang="en-US" altLang="en-US" sz="22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spTree>
    <p:extLst>
      <p:ext uri="{BB962C8B-B14F-4D97-AF65-F5344CB8AC3E}">
        <p14:creationId xmlns:p14="http://schemas.microsoft.com/office/powerpoint/2010/main" val="600280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NAESB Connectivity Testing</a:t>
            </a:r>
            <a:endParaRPr lang="en-US" b="1" dirty="0">
              <a:solidFill>
                <a:schemeClr val="accent1"/>
              </a:solidFill>
            </a:endParaRPr>
          </a:p>
        </p:txBody>
      </p:sp>
      <p:sp>
        <p:nvSpPr>
          <p:cNvPr id="3" name="Content Placeholder 2"/>
          <p:cNvSpPr>
            <a:spLocks noGrp="1"/>
          </p:cNvSpPr>
          <p:nvPr>
            <p:ph idx="1"/>
          </p:nvPr>
        </p:nvSpPr>
        <p:spPr>
          <a:xfrm>
            <a:off x="304800" y="790574"/>
            <a:ext cx="8534400" cy="5381625"/>
          </a:xfrm>
        </p:spPr>
        <p:txBody>
          <a:bodyPr/>
          <a:lstStyle/>
          <a:p>
            <a:pPr marL="508000" lvl="0" indent="-508000" fontAlgn="base">
              <a:spcAft>
                <a:spcPct val="0"/>
              </a:spcAft>
              <a:buNone/>
            </a:pPr>
            <a:endParaRPr lang="en-US" altLang="en-US" sz="9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All testing participants must test Connectivity using NAESB EDM v1.6, Testing with ERCOT requires TLS 1.2 </a:t>
            </a:r>
          </a:p>
          <a:p>
            <a:pPr marL="508000" lvl="0" indent="-508000" fontAlgn="base">
              <a:spcAft>
                <a:spcPct val="0"/>
              </a:spcAft>
              <a:buFontTx/>
              <a:buChar char="•"/>
            </a:pPr>
            <a:endParaRPr lang="en-US" altLang="en-US" sz="12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Everyone participating in Flight 0226 must test Connectivity with all trading partner relationships defined within your testing specifications and ERCOT</a:t>
            </a:r>
          </a:p>
          <a:p>
            <a:pPr marL="508000" lvl="0" indent="-508000" fontAlgn="base">
              <a:spcAft>
                <a:spcPct val="0"/>
              </a:spcAft>
              <a:buFontTx/>
              <a:buChar char="•"/>
            </a:pPr>
            <a:endParaRPr lang="en-US" altLang="en-US" sz="12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If escalation is required for connectivity transactions, include the NAESB connectivity log in the comments field of the FlighTrak connectivity script issue</a:t>
            </a:r>
          </a:p>
          <a:p>
            <a:pPr marL="508000" lvl="0" indent="-508000" fontAlgn="base">
              <a:spcAft>
                <a:spcPct val="0"/>
              </a:spcAft>
              <a:buFontTx/>
              <a:buChar char="•"/>
            </a:pPr>
            <a:endParaRPr lang="en-US" altLang="en-US" sz="12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After Connectivity is tested, any changes will require retesting before the start of the Flight</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spTree>
    <p:extLst>
      <p:ext uri="{BB962C8B-B14F-4D97-AF65-F5344CB8AC3E}">
        <p14:creationId xmlns:p14="http://schemas.microsoft.com/office/powerpoint/2010/main" val="1968568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Relationships</a:t>
            </a:r>
            <a:endParaRPr lang="en-US" b="1" dirty="0">
              <a:solidFill>
                <a:schemeClr val="accent1"/>
              </a:solidFill>
            </a:endParaRPr>
          </a:p>
        </p:txBody>
      </p:sp>
      <p:sp>
        <p:nvSpPr>
          <p:cNvPr id="3" name="Content Placeholder 2"/>
          <p:cNvSpPr>
            <a:spLocks noGrp="1"/>
          </p:cNvSpPr>
          <p:nvPr>
            <p:ph idx="1"/>
          </p:nvPr>
        </p:nvSpPr>
        <p:spPr>
          <a:xfrm>
            <a:off x="304800" y="1219200"/>
            <a:ext cx="8534400" cy="4319832"/>
          </a:xfrm>
        </p:spPr>
        <p:txBody>
          <a:bodyPr/>
          <a:lstStyle/>
          <a:p>
            <a:pPr marL="508000" lvl="0" indent="-508000" fontAlgn="base">
              <a:spcAft>
                <a:spcPct val="0"/>
              </a:spcAft>
              <a:buFontTx/>
              <a:buChar char="•"/>
            </a:pPr>
            <a:r>
              <a:rPr lang="en-US" altLang="en-US" sz="2400" b="1" kern="0" dirty="0">
                <a:solidFill>
                  <a:srgbClr val="000000"/>
                </a:solidFill>
              </a:rPr>
              <a:t>ERCOT has committed to providing the following information to the market:</a:t>
            </a:r>
          </a:p>
          <a:p>
            <a:pPr marL="508000" lvl="0" indent="-508000" fontAlgn="base">
              <a:spcAft>
                <a:spcPct val="0"/>
              </a:spcAft>
              <a:buNone/>
            </a:pPr>
            <a:endParaRPr lang="en-US" altLang="en-US" sz="800" b="1" kern="0" dirty="0">
              <a:solidFill>
                <a:srgbClr val="000000"/>
              </a:solidFill>
            </a:endParaRPr>
          </a:p>
          <a:p>
            <a:pPr marL="965200" lvl="1" indent="-508000" fontAlgn="base">
              <a:spcAft>
                <a:spcPct val="0"/>
              </a:spcAft>
              <a:buFontTx/>
              <a:buChar char="–"/>
            </a:pPr>
            <a:r>
              <a:rPr lang="en-US" altLang="en-US" sz="2400" kern="0" dirty="0">
                <a:solidFill>
                  <a:srgbClr val="000000"/>
                </a:solidFill>
              </a:rPr>
              <a:t>For all new LSEs and TDSPs in the market, The Final Testing Matrixes to view Flight testing relationships and scripts will be available Friday, January 30, 2026, in FlighTrak.    </a:t>
            </a:r>
          </a:p>
          <a:p>
            <a:pPr marL="965200" lvl="1" indent="-508000" fontAlgn="base">
              <a:spcAft>
                <a:spcPct val="0"/>
              </a:spcAft>
              <a:buNone/>
            </a:pPr>
            <a:endParaRPr lang="en-US" altLang="en-US" sz="800" kern="0" dirty="0">
              <a:solidFill>
                <a:srgbClr val="000000"/>
              </a:solidFill>
            </a:endParaRPr>
          </a:p>
          <a:p>
            <a:pPr marL="1371600" lvl="2" indent="-457200" fontAlgn="base">
              <a:spcAft>
                <a:spcPct val="0"/>
              </a:spcAft>
              <a:buNone/>
            </a:pPr>
            <a:endParaRPr lang="en-US" altLang="en-US" sz="800" kern="0" dirty="0">
              <a:solidFill>
                <a:srgbClr val="000000"/>
              </a:solidFill>
            </a:endParaRPr>
          </a:p>
          <a:p>
            <a:pPr marL="965200" lvl="1" indent="-508000" fontAlgn="base">
              <a:spcAft>
                <a:spcPct val="0"/>
              </a:spcAft>
              <a:buFontTx/>
              <a:buChar char="–"/>
            </a:pPr>
            <a:r>
              <a:rPr lang="en-US" altLang="en-US" sz="2400" kern="0" dirty="0">
                <a:solidFill>
                  <a:srgbClr val="000000"/>
                </a:solidFill>
              </a:rPr>
              <a:t>These lists will be available to all testing partners who have access to FlighTrak and are testing in the Flight and their designates.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spTree>
    <p:extLst>
      <p:ext uri="{BB962C8B-B14F-4D97-AF65-F5344CB8AC3E}">
        <p14:creationId xmlns:p14="http://schemas.microsoft.com/office/powerpoint/2010/main" val="2816899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Relationships</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FontTx/>
              <a:buChar char="•"/>
            </a:pPr>
            <a:r>
              <a:rPr lang="en-US" altLang="en-US" sz="2200" b="1" kern="0" dirty="0">
                <a:solidFill>
                  <a:srgbClr val="000000"/>
                </a:solidFill>
              </a:rPr>
              <a:t>If a Market Participant has issues with the testing relationships, issues </a:t>
            </a:r>
            <a:r>
              <a:rPr lang="en-US" altLang="en-US" sz="2200" b="1" u="sng" kern="0" dirty="0">
                <a:solidFill>
                  <a:srgbClr val="000000"/>
                </a:solidFill>
              </a:rPr>
              <a:t>must</a:t>
            </a:r>
            <a:r>
              <a:rPr lang="en-US" altLang="en-US" sz="2200" b="1" kern="0" dirty="0">
                <a:solidFill>
                  <a:srgbClr val="000000"/>
                </a:solidFill>
              </a:rPr>
              <a:t> be communicated back to ERCOT by 5:00 p.m. on Monday, February 2, 2026.  </a:t>
            </a:r>
          </a:p>
          <a:p>
            <a:pPr marL="508000" lvl="0" indent="-508000" fontAlgn="base">
              <a:spcAft>
                <a:spcPct val="0"/>
              </a:spcAft>
              <a:buNone/>
            </a:pPr>
            <a:endParaRPr lang="en-US" altLang="en-US" sz="2200" b="1" kern="0" dirty="0">
              <a:solidFill>
                <a:srgbClr val="000000"/>
              </a:solidFill>
            </a:endParaRPr>
          </a:p>
          <a:p>
            <a:pPr marL="508000" lvl="0" indent="-508000" fontAlgn="base">
              <a:spcAft>
                <a:spcPct val="0"/>
              </a:spcAft>
              <a:buFontTx/>
              <a:buChar char="•"/>
            </a:pPr>
            <a:r>
              <a:rPr lang="en-US" altLang="en-US" sz="2200" b="1" kern="0" dirty="0">
                <a:solidFill>
                  <a:srgbClr val="000000"/>
                </a:solidFill>
              </a:rPr>
              <a:t>ERCOT will contact each party who has issues and work towards resolving the issue.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spTree>
    <p:extLst>
      <p:ext uri="{BB962C8B-B14F-4D97-AF65-F5344CB8AC3E}">
        <p14:creationId xmlns:p14="http://schemas.microsoft.com/office/powerpoint/2010/main" val="706132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899318"/>
          </a:xfrm>
        </p:spPr>
        <p:txBody>
          <a:bodyPr/>
          <a:lstStyle/>
          <a:p>
            <a:r>
              <a:rPr lang="en-US" dirty="0"/>
              <a:t>What Happens If I Don’t Meet Flight Checkpoints/Tasks?</a:t>
            </a:r>
            <a:endParaRPr lang="en-US" b="1" dirty="0">
              <a:solidFill>
                <a:schemeClr val="accent1"/>
              </a:solidFill>
            </a:endParaRPr>
          </a:p>
        </p:txBody>
      </p:sp>
      <p:sp>
        <p:nvSpPr>
          <p:cNvPr id="3" name="Content Placeholder 2"/>
          <p:cNvSpPr>
            <a:spLocks noGrp="1"/>
          </p:cNvSpPr>
          <p:nvPr>
            <p:ph idx="1"/>
          </p:nvPr>
        </p:nvSpPr>
        <p:spPr>
          <a:xfrm>
            <a:off x="304800" y="1295400"/>
            <a:ext cx="8534400" cy="4724400"/>
          </a:xfrm>
        </p:spPr>
        <p:txBody>
          <a:bodyPr/>
          <a:lstStyle/>
          <a:p>
            <a:r>
              <a:rPr lang="en-US" sz="2400" dirty="0"/>
              <a:t>Possible daily conference call with the Flight Administrator</a:t>
            </a:r>
          </a:p>
          <a:p>
            <a:pPr marL="0" indent="0">
              <a:buNone/>
            </a:pPr>
            <a:endParaRPr lang="en-US" sz="1200" dirty="0"/>
          </a:p>
          <a:p>
            <a:r>
              <a:rPr lang="en-US" sz="2400" dirty="0"/>
              <a:t>Escalation procedures to executive management at the MP, ERCOT, and possibly the PUCT</a:t>
            </a:r>
          </a:p>
          <a:p>
            <a:pPr marL="0" indent="0">
              <a:buNone/>
            </a:pPr>
            <a:endParaRPr lang="en-US" sz="1200" dirty="0"/>
          </a:p>
          <a:p>
            <a:r>
              <a:rPr lang="en-US" sz="2400" dirty="0"/>
              <a:t>MP may be requested to work overtime and/or weekends to catch up</a:t>
            </a:r>
          </a:p>
          <a:p>
            <a:endParaRPr lang="en-US" sz="1200" dirty="0"/>
          </a:p>
          <a:p>
            <a:r>
              <a:rPr lang="en-US" sz="2400" dirty="0"/>
              <a:t>MP may be asked to start the script over at a later time</a:t>
            </a:r>
          </a:p>
          <a:p>
            <a:endParaRPr lang="en-US" sz="2400" dirty="0"/>
          </a:p>
          <a:p>
            <a:r>
              <a:rPr lang="en-US" sz="2400" dirty="0"/>
              <a:t>MP may be asked to test during the next Test Flight</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spTree>
    <p:extLst>
      <p:ext uri="{BB962C8B-B14F-4D97-AF65-F5344CB8AC3E}">
        <p14:creationId xmlns:p14="http://schemas.microsoft.com/office/powerpoint/2010/main" val="496929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Pre-Testing Preparation</a:t>
            </a:r>
            <a:endParaRPr lang="en-US" b="1" dirty="0">
              <a:solidFill>
                <a:schemeClr val="accent1"/>
              </a:solidFill>
            </a:endParaRPr>
          </a:p>
        </p:txBody>
      </p:sp>
      <p:sp>
        <p:nvSpPr>
          <p:cNvPr id="3" name="Content Placeholder 2"/>
          <p:cNvSpPr>
            <a:spLocks noGrp="1"/>
          </p:cNvSpPr>
          <p:nvPr>
            <p:ph idx="1"/>
          </p:nvPr>
        </p:nvSpPr>
        <p:spPr>
          <a:xfrm>
            <a:off x="304800" y="1066800"/>
            <a:ext cx="8534400" cy="4648200"/>
          </a:xfrm>
        </p:spPr>
        <p:txBody>
          <a:bodyPr/>
          <a:lstStyle/>
          <a:p>
            <a:pPr marL="508000" lvl="0" indent="-508000" fontAlgn="base">
              <a:lnSpc>
                <a:spcPct val="90000"/>
              </a:lnSpc>
              <a:spcAft>
                <a:spcPct val="0"/>
              </a:spcAft>
              <a:buFontTx/>
              <a:buChar char="•"/>
            </a:pPr>
            <a:r>
              <a:rPr lang="en-US" altLang="en-US" sz="2400" b="1" kern="0" dirty="0">
                <a:solidFill>
                  <a:srgbClr val="000000"/>
                </a:solidFill>
              </a:rPr>
              <a:t>Review ERCOT Protocols, Solution to Stacking documentation, Texas Market Test Plan, TDSP Tariffs, and the Terms and Conditions</a:t>
            </a:r>
          </a:p>
          <a:p>
            <a:pPr marL="508000" lvl="0" indent="-508000" fontAlgn="base">
              <a:lnSpc>
                <a:spcPct val="90000"/>
              </a:lnSpc>
              <a:spcAft>
                <a:spcPct val="0"/>
              </a:spcAft>
              <a:buNone/>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Review the TX SET V5.0 Implementation Guides</a:t>
            </a:r>
          </a:p>
          <a:p>
            <a:pPr marL="965200" lvl="1" indent="-508000" fontAlgn="base">
              <a:lnSpc>
                <a:spcPct val="90000"/>
              </a:lnSpc>
              <a:spcAft>
                <a:spcPct val="0"/>
              </a:spcAft>
              <a:buFontTx/>
              <a:buChar char="–"/>
            </a:pPr>
            <a:r>
              <a:rPr lang="en-US" altLang="en-US" sz="2400" kern="0" dirty="0">
                <a:solidFill>
                  <a:srgbClr val="000000"/>
                </a:solidFill>
              </a:rPr>
              <a:t>These often contain additional information on the business processes</a:t>
            </a:r>
          </a:p>
          <a:p>
            <a:pPr marL="965200" lvl="1"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Market Participants </a:t>
            </a:r>
            <a:r>
              <a:rPr lang="en-US" altLang="en-US" sz="2400" b="1" u="sng" kern="0" dirty="0">
                <a:solidFill>
                  <a:srgbClr val="000000"/>
                </a:solidFill>
              </a:rPr>
              <a:t>must</a:t>
            </a:r>
            <a:r>
              <a:rPr lang="en-US" altLang="en-US" sz="2400" b="1" kern="0" dirty="0">
                <a:solidFill>
                  <a:srgbClr val="000000"/>
                </a:solidFill>
              </a:rPr>
              <a:t> establish banking relationships prior to the Registration deadline</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Review Flight 0226 Pre-Testing Timeline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spTree>
    <p:extLst>
      <p:ext uri="{BB962C8B-B14F-4D97-AF65-F5344CB8AC3E}">
        <p14:creationId xmlns:p14="http://schemas.microsoft.com/office/powerpoint/2010/main" val="2109803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Pre-Testing Preparation</a:t>
            </a:r>
            <a:endParaRPr lang="en-US" b="1" dirty="0">
              <a:solidFill>
                <a:schemeClr val="accent1"/>
              </a:solidFill>
            </a:endParaRPr>
          </a:p>
        </p:txBody>
      </p:sp>
      <p:sp>
        <p:nvSpPr>
          <p:cNvPr id="3" name="Content Placeholder 2"/>
          <p:cNvSpPr>
            <a:spLocks noGrp="1"/>
          </p:cNvSpPr>
          <p:nvPr>
            <p:ph idx="1"/>
          </p:nvPr>
        </p:nvSpPr>
        <p:spPr>
          <a:xfrm>
            <a:off x="304800" y="1143000"/>
            <a:ext cx="8534400" cy="4648199"/>
          </a:xfrm>
        </p:spPr>
        <p:txBody>
          <a:bodyPr/>
          <a:lstStyle/>
          <a:p>
            <a:pPr marL="508000" lvl="0" indent="-508000" fontAlgn="base">
              <a:lnSpc>
                <a:spcPct val="90000"/>
              </a:lnSpc>
              <a:spcAft>
                <a:spcPct val="0"/>
              </a:spcAft>
              <a:buFontTx/>
              <a:buChar char="•"/>
            </a:pPr>
            <a:r>
              <a:rPr lang="en-US" altLang="en-US" sz="2400" b="1" kern="0" dirty="0">
                <a:solidFill>
                  <a:srgbClr val="000000"/>
                </a:solidFill>
              </a:rPr>
              <a:t>Review all test scripts within your test tracks</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Contact ERCOT and/or Texas SET working group when you have questions</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If you have a service provider, coordinate your testing activities in advance</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When utilizing a service provider for Flight Testing, the testing process between the MP and the service provider must be representative of their production environments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spTree>
    <p:extLst>
      <p:ext uri="{BB962C8B-B14F-4D97-AF65-F5344CB8AC3E}">
        <p14:creationId xmlns:p14="http://schemas.microsoft.com/office/powerpoint/2010/main" val="3048489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The Testing Process</a:t>
            </a:r>
            <a:endParaRPr lang="en-US" b="1" dirty="0">
              <a:solidFill>
                <a:schemeClr val="accent1"/>
              </a:solidFill>
            </a:endParaRPr>
          </a:p>
        </p:txBody>
      </p:sp>
      <p:sp>
        <p:nvSpPr>
          <p:cNvPr id="3" name="Content Placeholder 2"/>
          <p:cNvSpPr>
            <a:spLocks noGrp="1"/>
          </p:cNvSpPr>
          <p:nvPr>
            <p:ph idx="1"/>
          </p:nvPr>
        </p:nvSpPr>
        <p:spPr>
          <a:xfrm>
            <a:off x="304800" y="1371600"/>
            <a:ext cx="8534400" cy="4114800"/>
          </a:xfrm>
        </p:spPr>
        <p:txBody>
          <a:bodyPr/>
          <a:lstStyle/>
          <a:p>
            <a:pPr marL="508000" lvl="0" indent="-508000" fontAlgn="base">
              <a:spcAft>
                <a:spcPct val="0"/>
              </a:spcAft>
              <a:buFontTx/>
              <a:buChar char="•"/>
            </a:pPr>
            <a:r>
              <a:rPr lang="en-US" altLang="en-US" sz="2600" b="1" kern="0" dirty="0">
                <a:solidFill>
                  <a:srgbClr val="000000"/>
                </a:solidFill>
              </a:rPr>
              <a:t>Preparation – Review test scripts for your testing track(s)</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Connectivity Testing</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“Penny Test”</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Sending and Receiving Transactions</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Test Script Days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spTree>
    <p:extLst>
      <p:ext uri="{BB962C8B-B14F-4D97-AF65-F5344CB8AC3E}">
        <p14:creationId xmlns:p14="http://schemas.microsoft.com/office/powerpoint/2010/main" val="4063331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Contacts</a:t>
            </a:r>
            <a:endParaRPr lang="en-US" b="1" dirty="0">
              <a:solidFill>
                <a:schemeClr val="accent1"/>
              </a:solidFill>
            </a:endParaRPr>
          </a:p>
        </p:txBody>
      </p:sp>
      <p:sp>
        <p:nvSpPr>
          <p:cNvPr id="3" name="Content Placeholder 2"/>
          <p:cNvSpPr>
            <a:spLocks noGrp="1"/>
          </p:cNvSpPr>
          <p:nvPr>
            <p:ph idx="1"/>
          </p:nvPr>
        </p:nvSpPr>
        <p:spPr>
          <a:xfrm>
            <a:off x="381000" y="1100864"/>
            <a:ext cx="8305800" cy="4876800"/>
          </a:xfrm>
        </p:spPr>
        <p:txBody>
          <a:bodyPr wrap="square"/>
          <a:lstStyle/>
          <a:p>
            <a:pPr marL="508000" indent="-508000" fontAlgn="base">
              <a:spcAft>
                <a:spcPct val="0"/>
              </a:spcAft>
              <a:buNone/>
            </a:pPr>
            <a:r>
              <a:rPr lang="en-US" altLang="en-US" sz="2400" b="1" kern="0" dirty="0">
                <a:solidFill>
                  <a:srgbClr val="000000"/>
                </a:solidFill>
              </a:rPr>
              <a:t>      Market Participants must provide the following Testing Contacts in the testing specifications area of FlighTrak</a:t>
            </a:r>
          </a:p>
          <a:p>
            <a:pPr marL="508000" lvl="0" indent="-508000" fontAlgn="base">
              <a:spcAft>
                <a:spcPct val="0"/>
              </a:spcAft>
              <a:buFontTx/>
              <a:buChar char="•"/>
            </a:pPr>
            <a:endParaRPr lang="en-US" altLang="en-US" sz="3000" b="1" kern="0" dirty="0">
              <a:solidFill>
                <a:srgbClr val="000000"/>
              </a:solidFill>
            </a:endParaRPr>
          </a:p>
          <a:p>
            <a:pPr marL="0" lvl="0" indent="0" fontAlgn="base">
              <a:spcAft>
                <a:spcPct val="0"/>
              </a:spcAft>
              <a:buNone/>
            </a:pPr>
            <a:endParaRPr lang="en-US" altLang="en-US" sz="3000" b="1" kern="0" dirty="0">
              <a:solidFill>
                <a:srgbClr val="000000"/>
              </a:solidFill>
            </a:endParaRPr>
          </a:p>
          <a:p>
            <a:pPr marL="1371600" lvl="2" indent="-457200" fontAlgn="base">
              <a:spcAft>
                <a:spcPct val="0"/>
              </a:spcAft>
              <a:buFontTx/>
              <a:buChar char="•"/>
            </a:pPr>
            <a:r>
              <a:rPr lang="en-US" altLang="en-US" sz="2000" kern="0" dirty="0">
                <a:solidFill>
                  <a:srgbClr val="000000"/>
                </a:solidFill>
              </a:rPr>
              <a:t>Primary &amp; Secondary Testing Contact</a:t>
            </a:r>
          </a:p>
          <a:p>
            <a:pPr marL="1371600" lvl="2" indent="-457200" fontAlgn="base">
              <a:spcAft>
                <a:spcPct val="0"/>
              </a:spcAft>
              <a:buNone/>
            </a:pP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Primary &amp; Secondary Business Contact – </a:t>
            </a:r>
            <a:r>
              <a:rPr lang="en-US" altLang="en-US" sz="2000" b="1" kern="0" dirty="0">
                <a:solidFill>
                  <a:srgbClr val="000000"/>
                </a:solidFill>
              </a:rPr>
              <a:t>MUST</a:t>
            </a:r>
            <a:r>
              <a:rPr lang="en-US" altLang="en-US" sz="2000" kern="0" dirty="0">
                <a:solidFill>
                  <a:srgbClr val="000000"/>
                </a:solidFill>
              </a:rPr>
              <a:t> be an employee of the Market Participant company</a:t>
            </a:r>
          </a:p>
          <a:p>
            <a:pPr marL="1371600" lvl="2" indent="-457200" fontAlgn="base">
              <a:spcAft>
                <a:spcPct val="0"/>
              </a:spcAft>
              <a:buNone/>
            </a:pPr>
            <a:endParaRPr lang="en-US" altLang="en-US" sz="20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pic>
        <p:nvPicPr>
          <p:cNvPr id="5" name="Picture 4"/>
          <p:cNvPicPr>
            <a:picLocks noChangeAspect="1"/>
          </p:cNvPicPr>
          <p:nvPr/>
        </p:nvPicPr>
        <p:blipFill>
          <a:blip r:embed="rId3"/>
          <a:stretch>
            <a:fillRect/>
          </a:stretch>
        </p:blipFill>
        <p:spPr>
          <a:xfrm>
            <a:off x="6705600" y="2133600"/>
            <a:ext cx="1828959" cy="1603387"/>
          </a:xfrm>
          <a:prstGeom prst="rect">
            <a:avLst/>
          </a:prstGeom>
        </p:spPr>
      </p:pic>
    </p:spTree>
    <p:extLst>
      <p:ext uri="{BB962C8B-B14F-4D97-AF65-F5344CB8AC3E}">
        <p14:creationId xmlns:p14="http://schemas.microsoft.com/office/powerpoint/2010/main" val="4229381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Contacts</a:t>
            </a:r>
            <a:endParaRPr lang="en-US" b="1" dirty="0">
              <a:solidFill>
                <a:schemeClr val="accent1"/>
              </a:solidFill>
            </a:endParaRPr>
          </a:p>
        </p:txBody>
      </p:sp>
      <p:sp>
        <p:nvSpPr>
          <p:cNvPr id="3" name="Content Placeholder 2"/>
          <p:cNvSpPr>
            <a:spLocks noGrp="1"/>
          </p:cNvSpPr>
          <p:nvPr>
            <p:ph idx="1"/>
          </p:nvPr>
        </p:nvSpPr>
        <p:spPr>
          <a:xfrm>
            <a:off x="285750" y="1219200"/>
            <a:ext cx="8534400" cy="4648200"/>
          </a:xfrm>
        </p:spPr>
        <p:txBody>
          <a:bodyPr/>
          <a:lstStyle/>
          <a:p>
            <a:pPr marL="508000" lvl="0" indent="-508000" fontAlgn="base">
              <a:spcAft>
                <a:spcPct val="0"/>
              </a:spcAft>
              <a:buNone/>
            </a:pPr>
            <a:r>
              <a:rPr lang="en-US" altLang="en-US" sz="2400" b="1" kern="0" dirty="0">
                <a:solidFill>
                  <a:srgbClr val="000000"/>
                </a:solidFill>
              </a:rPr>
              <a:t>Market Participants must provide the following Testing Contacts in FlighTrak: (Continued)</a:t>
            </a:r>
          </a:p>
          <a:p>
            <a:pPr marL="508000" lvl="0" indent="-508000" fontAlgn="base">
              <a:spcAft>
                <a:spcPct val="0"/>
              </a:spcAft>
              <a:buNone/>
            </a:pPr>
            <a:endParaRPr lang="en-US" altLang="en-US" sz="3000" b="1" kern="0" dirty="0">
              <a:solidFill>
                <a:srgbClr val="000000"/>
              </a:solidFill>
            </a:endParaRPr>
          </a:p>
          <a:p>
            <a:pPr marL="1371600" lvl="2" indent="-457200" fontAlgn="base">
              <a:spcAft>
                <a:spcPct val="0"/>
              </a:spcAft>
              <a:buFontTx/>
              <a:buChar char="•"/>
            </a:pPr>
            <a:r>
              <a:rPr lang="en-US" altLang="en-US" sz="2000" kern="0" dirty="0">
                <a:solidFill>
                  <a:srgbClr val="000000"/>
                </a:solidFill>
              </a:rPr>
              <a:t>Treasury Contact</a:t>
            </a:r>
          </a:p>
          <a:p>
            <a:pPr marL="1371600" lvl="2" indent="-457200" fontAlgn="base">
              <a:spcAft>
                <a:spcPct val="0"/>
              </a:spcAft>
              <a:buFontTx/>
              <a:buChar char="•"/>
            </a:pP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Primary &amp; Secondary </a:t>
            </a:r>
          </a:p>
          <a:p>
            <a:pPr marL="1371600" lvl="2" indent="-457200" fontAlgn="base">
              <a:spcAft>
                <a:spcPct val="0"/>
              </a:spcAft>
              <a:buNone/>
            </a:pPr>
            <a:r>
              <a:rPr lang="en-US" altLang="en-US" sz="2000" kern="0" dirty="0">
                <a:solidFill>
                  <a:srgbClr val="000000"/>
                </a:solidFill>
              </a:rPr>
              <a:t>	Connectivity Contacts</a:t>
            </a:r>
          </a:p>
          <a:p>
            <a:pPr marL="914400" lvl="2" indent="0" fontAlgn="base">
              <a:spcAft>
                <a:spcPct val="0"/>
              </a:spcAft>
              <a:buNone/>
            </a:pP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Contacts should be updated as MP contact information changes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a:p>
        </p:txBody>
      </p:sp>
      <p:pic>
        <p:nvPicPr>
          <p:cNvPr id="5" name="Picture 4"/>
          <p:cNvPicPr>
            <a:picLocks noChangeAspect="1"/>
          </p:cNvPicPr>
          <p:nvPr/>
        </p:nvPicPr>
        <p:blipFill>
          <a:blip r:embed="rId3"/>
          <a:stretch>
            <a:fillRect/>
          </a:stretch>
        </p:blipFill>
        <p:spPr>
          <a:xfrm>
            <a:off x="5867400" y="2362200"/>
            <a:ext cx="1841152" cy="1646063"/>
          </a:xfrm>
          <a:prstGeom prst="rect">
            <a:avLst/>
          </a:prstGeom>
        </p:spPr>
      </p:pic>
    </p:spTree>
    <p:extLst>
      <p:ext uri="{BB962C8B-B14F-4D97-AF65-F5344CB8AC3E}">
        <p14:creationId xmlns:p14="http://schemas.microsoft.com/office/powerpoint/2010/main" val="1878052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
        <p:nvSpPr>
          <p:cNvPr id="3" name="Rectangle 2"/>
          <p:cNvSpPr/>
          <p:nvPr/>
        </p:nvSpPr>
        <p:spPr>
          <a:xfrm>
            <a:off x="1676400" y="762000"/>
            <a:ext cx="5562600" cy="1077218"/>
          </a:xfrm>
          <a:prstGeom prst="rect">
            <a:avLst/>
          </a:prstGeom>
        </p:spPr>
        <p:txBody>
          <a:bodyPr wrap="square">
            <a:spAutoFit/>
          </a:bodyPr>
          <a:lstStyle/>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Business Requirements for Entering Test Flight</a:t>
            </a:r>
          </a:p>
        </p:txBody>
      </p:sp>
      <p:pic>
        <p:nvPicPr>
          <p:cNvPr id="11" name="Picture 10"/>
          <p:cNvPicPr>
            <a:picLocks noChangeAspect="1"/>
          </p:cNvPicPr>
          <p:nvPr/>
        </p:nvPicPr>
        <p:blipFill>
          <a:blip r:embed="rId2"/>
          <a:stretch>
            <a:fillRect/>
          </a:stretch>
        </p:blipFill>
        <p:spPr>
          <a:xfrm>
            <a:off x="2667000" y="2362200"/>
            <a:ext cx="3962743" cy="2749534"/>
          </a:xfrm>
          <a:prstGeom prst="rect">
            <a:avLst/>
          </a:prstGeom>
        </p:spPr>
      </p:pic>
    </p:spTree>
    <p:extLst>
      <p:ext uri="{BB962C8B-B14F-4D97-AF65-F5344CB8AC3E}">
        <p14:creationId xmlns:p14="http://schemas.microsoft.com/office/powerpoint/2010/main" val="659982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sp>
        <p:nvSpPr>
          <p:cNvPr id="3" name="Rectangle 2"/>
          <p:cNvSpPr/>
          <p:nvPr/>
        </p:nvSpPr>
        <p:spPr>
          <a:xfrm>
            <a:off x="609600" y="946369"/>
            <a:ext cx="7924800" cy="1077218"/>
          </a:xfrm>
          <a:prstGeom prst="rect">
            <a:avLst/>
          </a:prstGeom>
        </p:spPr>
        <p:txBody>
          <a:bodyPr wrap="square">
            <a:spAutoFit/>
          </a:bodyPr>
          <a:lstStyle/>
          <a:p>
            <a:pPr marL="342900" lvl="0" indent="-342900" algn="ctr" fontAlgn="base">
              <a:spcBef>
                <a:spcPct val="20000"/>
              </a:spcBef>
              <a:spcAft>
                <a:spcPct val="0"/>
              </a:spcAft>
            </a:pPr>
            <a:r>
              <a:rPr lang="en-US" altLang="en-US" sz="3200" b="1" kern="0" dirty="0">
                <a:solidFill>
                  <a:srgbClr val="000000"/>
                </a:solidFill>
              </a:rPr>
              <a:t>Your One Stop Shop for Retail Market Testing!</a:t>
            </a:r>
          </a:p>
        </p:txBody>
      </p:sp>
      <p:sp>
        <p:nvSpPr>
          <p:cNvPr id="2" name="Rectangle 1"/>
          <p:cNvSpPr/>
          <p:nvPr/>
        </p:nvSpPr>
        <p:spPr>
          <a:xfrm>
            <a:off x="3440921" y="304800"/>
            <a:ext cx="2262158"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dirty="0">
                <a:ln>
                  <a:noFill/>
                </a:ln>
                <a:effectLst/>
                <a:uLnTx/>
                <a:uFillTx/>
                <a:latin typeface="Arial" panose="020B0604020202020204" pitchFamily="34" charset="0"/>
                <a:ea typeface="+mj-ea"/>
                <a:cs typeface="+mj-cs"/>
              </a:rPr>
              <a:t>FlighTrak</a:t>
            </a:r>
          </a:p>
        </p:txBody>
      </p:sp>
      <p:pic>
        <p:nvPicPr>
          <p:cNvPr id="5" name="Picture 4"/>
          <p:cNvPicPr>
            <a:picLocks noChangeAspect="1"/>
          </p:cNvPicPr>
          <p:nvPr/>
        </p:nvPicPr>
        <p:blipFill>
          <a:blip r:embed="rId2"/>
          <a:stretch>
            <a:fillRect/>
          </a:stretch>
        </p:blipFill>
        <p:spPr>
          <a:xfrm>
            <a:off x="3036079" y="2023587"/>
            <a:ext cx="2667000" cy="2095500"/>
          </a:xfrm>
          <a:prstGeom prst="rect">
            <a:avLst/>
          </a:prstGeom>
        </p:spPr>
      </p:pic>
      <p:sp>
        <p:nvSpPr>
          <p:cNvPr id="6" name="Rectangle 5"/>
          <p:cNvSpPr/>
          <p:nvPr/>
        </p:nvSpPr>
        <p:spPr>
          <a:xfrm>
            <a:off x="445279" y="4191000"/>
            <a:ext cx="7848600" cy="1409617"/>
          </a:xfrm>
          <a:prstGeom prst="rect">
            <a:avLst/>
          </a:prstGeom>
        </p:spPr>
        <p:txBody>
          <a:bodyPr wrap="square">
            <a:spAutoFit/>
          </a:bodyPr>
          <a:lstStyle/>
          <a:p>
            <a:pPr marL="342900" lvl="0" indent="-342900" algn="ctr" fontAlgn="base">
              <a:spcBef>
                <a:spcPct val="20000"/>
              </a:spcBef>
              <a:spcAft>
                <a:spcPct val="0"/>
              </a:spcAft>
            </a:pPr>
            <a:r>
              <a:rPr lang="en-US" altLang="en-US" sz="3200" b="1" kern="0" dirty="0">
                <a:solidFill>
                  <a:srgbClr val="000000"/>
                </a:solidFill>
              </a:rPr>
              <a:t>  Please reference the FlighTrak Users Guide for information about FlighTrak</a:t>
            </a:r>
          </a:p>
          <a:p>
            <a:pPr marL="342900" lvl="0" indent="-342900" algn="ctr" fontAlgn="base">
              <a:spcBef>
                <a:spcPct val="20000"/>
              </a:spcBef>
              <a:spcAft>
                <a:spcPct val="0"/>
              </a:spcAft>
            </a:pPr>
            <a:r>
              <a:rPr lang="en-US" altLang="en-US" b="1" kern="0" dirty="0">
                <a:solidFill>
                  <a:srgbClr val="000000"/>
                </a:solidFill>
                <a:hlinkClick r:id="rId3"/>
              </a:rPr>
              <a:t>http://www.ercot.com/services/rq/lse/trt/index.html</a:t>
            </a:r>
            <a:endParaRPr lang="en-US" altLang="en-US" b="1" kern="0" dirty="0">
              <a:solidFill>
                <a:srgbClr val="000000"/>
              </a:solidFill>
            </a:endParaRPr>
          </a:p>
        </p:txBody>
      </p:sp>
    </p:spTree>
    <p:extLst>
      <p:ext uri="{BB962C8B-B14F-4D97-AF65-F5344CB8AC3E}">
        <p14:creationId xmlns:p14="http://schemas.microsoft.com/office/powerpoint/2010/main" val="2545879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b="1" dirty="0">
                <a:solidFill>
                  <a:schemeClr val="accent1"/>
                </a:solidFill>
              </a:rPr>
              <a:t>Options</a:t>
            </a:r>
          </a:p>
        </p:txBody>
      </p:sp>
      <p:sp>
        <p:nvSpPr>
          <p:cNvPr id="3" name="Content Placeholder 2"/>
          <p:cNvSpPr>
            <a:spLocks noGrp="1"/>
          </p:cNvSpPr>
          <p:nvPr>
            <p:ph idx="1"/>
          </p:nvPr>
        </p:nvSpPr>
        <p:spPr>
          <a:xfrm>
            <a:off x="304800" y="1219200"/>
            <a:ext cx="8534400" cy="1371599"/>
          </a:xfrm>
        </p:spPr>
        <p:txBody>
          <a:bodyPr/>
          <a:lstStyle/>
          <a:p>
            <a:pPr marL="508000" indent="-508000">
              <a:buNone/>
            </a:pPr>
            <a:endParaRPr lang="en-US" altLang="en-US" sz="1000" dirty="0"/>
          </a:p>
          <a:p>
            <a:pPr marL="508000" indent="-508000">
              <a:buNone/>
            </a:pPr>
            <a:r>
              <a:rPr lang="en-US" altLang="en-US" sz="2400" dirty="0"/>
              <a:t>	What is the difference between Service Order/Outage Options and PUCT REP Certification Options?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pic>
        <p:nvPicPr>
          <p:cNvPr id="5"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76600" y="2819400"/>
            <a:ext cx="2909888" cy="2836863"/>
          </a:xfrm>
          <a:prstGeom prst="rect">
            <a:avLst/>
          </a:prstGeom>
          <a:noFill/>
        </p:spPr>
      </p:pic>
    </p:spTree>
    <p:extLst>
      <p:ext uri="{BB962C8B-B14F-4D97-AF65-F5344CB8AC3E}">
        <p14:creationId xmlns:p14="http://schemas.microsoft.com/office/powerpoint/2010/main" val="156076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IOU Service Order &amp; Outage Options</a:t>
            </a:r>
            <a:endParaRPr lang="en-US" b="1" dirty="0">
              <a:solidFill>
                <a:schemeClr val="accent1"/>
              </a:solidFill>
            </a:endParaRPr>
          </a:p>
        </p:txBody>
      </p:sp>
      <p:sp>
        <p:nvSpPr>
          <p:cNvPr id="3" name="Content Placeholder 2"/>
          <p:cNvSpPr>
            <a:spLocks noGrp="1"/>
          </p:cNvSpPr>
          <p:nvPr>
            <p:ph idx="1"/>
          </p:nvPr>
        </p:nvSpPr>
        <p:spPr>
          <a:xfrm>
            <a:off x="276225" y="1066800"/>
            <a:ext cx="8534400" cy="4319832"/>
          </a:xfrm>
        </p:spPr>
        <p:txBody>
          <a:bodyPr/>
          <a:lstStyle/>
          <a:p>
            <a:pPr marL="508000" lvl="0" indent="-508000" fontAlgn="base">
              <a:spcAft>
                <a:spcPct val="0"/>
              </a:spcAft>
              <a:buNone/>
            </a:pPr>
            <a:endParaRPr lang="en-US" altLang="en-US" sz="2400" b="1" kern="0" dirty="0">
              <a:solidFill>
                <a:srgbClr val="000000"/>
              </a:solidFill>
            </a:endParaRPr>
          </a:p>
          <a:p>
            <a:pPr marL="508000" lvl="0" indent="-508000" fontAlgn="base">
              <a:spcAft>
                <a:spcPct val="0"/>
              </a:spcAft>
              <a:buNone/>
            </a:pPr>
            <a:r>
              <a:rPr lang="en-US" altLang="en-US" sz="2400" b="1" kern="0" dirty="0">
                <a:solidFill>
                  <a:srgbClr val="000000"/>
                </a:solidFill>
              </a:rPr>
              <a:t>	</a:t>
            </a:r>
            <a:r>
              <a:rPr lang="en-US" altLang="en-US" sz="2400" kern="0" dirty="0">
                <a:solidFill>
                  <a:srgbClr val="000000"/>
                </a:solidFill>
              </a:rPr>
              <a:t>More Information on the Service Order and Outage Options can be found in the Standard Terms &amp; Conditions: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www.puc.state.tx.us</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Select Industry</a:t>
            </a:r>
          </a:p>
          <a:p>
            <a:pPr marL="508000" lvl="0" indent="-508000" fontAlgn="base">
              <a:spcAft>
                <a:spcPct val="0"/>
              </a:spcAft>
              <a:buNone/>
            </a:pPr>
            <a:r>
              <a:rPr lang="en-US" altLang="en-US" sz="2400" kern="0" dirty="0">
                <a:solidFill>
                  <a:srgbClr val="000000"/>
                </a:solidFill>
              </a:rPr>
              <a:t>			Select Rates and Tariffs (under “Electric”)</a:t>
            </a:r>
          </a:p>
          <a:p>
            <a:pPr marL="508000" lvl="0" indent="-508000" fontAlgn="base">
              <a:spcAft>
                <a:spcPct val="0"/>
              </a:spcAft>
              <a:buNone/>
            </a:pPr>
            <a:r>
              <a:rPr lang="en-US" altLang="en-US" sz="2400" kern="0" dirty="0">
                <a:solidFill>
                  <a:srgbClr val="000000"/>
                </a:solidFill>
              </a:rPr>
              <a:t>			Select Transmission and Distribution Rates </a:t>
            </a:r>
          </a:p>
          <a:p>
            <a:pPr marL="508000" lvl="0" indent="-508000" fontAlgn="base">
              <a:spcAft>
                <a:spcPct val="0"/>
              </a:spcAft>
              <a:buNone/>
            </a:pPr>
            <a:r>
              <a:rPr lang="en-US" altLang="en-US" sz="2400" kern="0" dirty="0">
                <a:solidFill>
                  <a:srgbClr val="000000"/>
                </a:solidFill>
              </a:rPr>
              <a:t>				for Investor Owned Utilities (IOU)</a:t>
            </a: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spTree>
    <p:extLst>
      <p:ext uri="{BB962C8B-B14F-4D97-AF65-F5344CB8AC3E}">
        <p14:creationId xmlns:p14="http://schemas.microsoft.com/office/powerpoint/2010/main" val="1726338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IOU Service Order &amp; Outage Options</a:t>
            </a:r>
            <a:endParaRPr lang="en-US" b="1" dirty="0">
              <a:solidFill>
                <a:schemeClr val="accent1"/>
              </a:solidFill>
            </a:endParaRPr>
          </a:p>
        </p:txBody>
      </p:sp>
      <p:sp>
        <p:nvSpPr>
          <p:cNvPr id="3" name="Content Placeholder 2"/>
          <p:cNvSpPr>
            <a:spLocks noGrp="1"/>
          </p:cNvSpPr>
          <p:nvPr>
            <p:ph idx="1"/>
          </p:nvPr>
        </p:nvSpPr>
        <p:spPr>
          <a:xfrm>
            <a:off x="304800" y="1295400"/>
            <a:ext cx="8534400" cy="4319832"/>
          </a:xfrm>
        </p:spPr>
        <p:txBody>
          <a:bodyPr/>
          <a:lstStyle/>
          <a:p>
            <a:pPr marL="508000" lvl="0" indent="-508000" fontAlgn="base">
              <a:spcAft>
                <a:spcPct val="0"/>
              </a:spcAft>
              <a:buFontTx/>
              <a:buChar char="•"/>
            </a:pPr>
            <a:r>
              <a:rPr lang="en-US" altLang="en-US" sz="2400" u="sng" kern="0" dirty="0">
                <a:solidFill>
                  <a:srgbClr val="000000"/>
                </a:solidFill>
              </a:rPr>
              <a:t>Option 1</a:t>
            </a:r>
            <a:r>
              <a:rPr lang="en-US" altLang="en-US" sz="2400" kern="0" dirty="0">
                <a:solidFill>
                  <a:srgbClr val="000000"/>
                </a:solidFill>
              </a:rPr>
              <a:t> – LSE may direct Retail Customers to call the LSE for such reporting or requests and electronically forward outage information to the TDSP</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FontTx/>
              <a:buChar char="•"/>
            </a:pPr>
            <a:r>
              <a:rPr lang="en-US" altLang="en-US" sz="2400" u="sng" kern="0" dirty="0">
                <a:solidFill>
                  <a:srgbClr val="000000"/>
                </a:solidFill>
              </a:rPr>
              <a:t>Option 2</a:t>
            </a:r>
            <a:r>
              <a:rPr lang="en-US" altLang="en-US" sz="2400" kern="0" dirty="0">
                <a:solidFill>
                  <a:srgbClr val="000000"/>
                </a:solidFill>
              </a:rPr>
              <a:t> – LSE may direct Retail Customers to call the LSE for such reporting or requests and then forward the call to the TDSP</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FontTx/>
              <a:buChar char="•"/>
            </a:pPr>
            <a:r>
              <a:rPr lang="en-US" altLang="en-US" sz="2400" u="sng" kern="0" dirty="0">
                <a:solidFill>
                  <a:srgbClr val="000000"/>
                </a:solidFill>
              </a:rPr>
              <a:t>Option 3</a:t>
            </a:r>
            <a:r>
              <a:rPr lang="en-US" altLang="en-US" sz="2400" kern="0" dirty="0">
                <a:solidFill>
                  <a:srgbClr val="000000"/>
                </a:solidFill>
              </a:rPr>
              <a:t> – LSE may direct Retail Customers to directly call TDSP to make such reports or requests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spTree>
    <p:extLst>
      <p:ext uri="{BB962C8B-B14F-4D97-AF65-F5344CB8AC3E}">
        <p14:creationId xmlns:p14="http://schemas.microsoft.com/office/powerpoint/2010/main" val="1632004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MOU/EC Service Order &amp; Outage Options</a:t>
            </a:r>
            <a:endParaRPr lang="en-US" b="1" dirty="0">
              <a:solidFill>
                <a:schemeClr val="accent1"/>
              </a:solidFill>
            </a:endParaRPr>
          </a:p>
        </p:txBody>
      </p:sp>
      <p:sp>
        <p:nvSpPr>
          <p:cNvPr id="3" name="Content Placeholder 2"/>
          <p:cNvSpPr>
            <a:spLocks noGrp="1"/>
          </p:cNvSpPr>
          <p:nvPr>
            <p:ph idx="1"/>
          </p:nvPr>
        </p:nvSpPr>
        <p:spPr>
          <a:xfrm>
            <a:off x="304800" y="1295400"/>
            <a:ext cx="8534400" cy="4319832"/>
          </a:xfrm>
        </p:spPr>
        <p:txBody>
          <a:bodyPr/>
          <a:lstStyle/>
          <a:p>
            <a:pPr marL="508000" lvl="0" indent="-508000" fontAlgn="base">
              <a:spcAft>
                <a:spcPct val="0"/>
              </a:spcAft>
              <a:buFontTx/>
              <a:buChar char="•"/>
            </a:pPr>
            <a:r>
              <a:rPr lang="en-US" altLang="en-US" sz="2400" u="sng" kern="0" dirty="0">
                <a:solidFill>
                  <a:srgbClr val="000000"/>
                </a:solidFill>
              </a:rPr>
              <a:t>Option 1</a:t>
            </a:r>
            <a:r>
              <a:rPr lang="en-US" altLang="en-US" sz="2400" kern="0" dirty="0">
                <a:solidFill>
                  <a:srgbClr val="000000"/>
                </a:solidFill>
              </a:rPr>
              <a:t> – </a:t>
            </a:r>
          </a:p>
          <a:p>
            <a:pPr marL="508000" lvl="0" indent="-508000" fontAlgn="base">
              <a:spcAft>
                <a:spcPct val="0"/>
              </a:spcAft>
              <a:buNone/>
            </a:pPr>
            <a:r>
              <a:rPr lang="en-US" altLang="en-US" sz="2400" kern="0" dirty="0">
                <a:solidFill>
                  <a:srgbClr val="000000"/>
                </a:solidFill>
              </a:rPr>
              <a:t>	Unless otherwise agreed to by LSE and MOU/EC TDSP, the LSE will direct Retail Customers to call or contact the MOU/EC TDSP directly to report outages, interruptions, irregularities, and/or to make service requests.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The LSE will provide Retail Customers with a toll-free number supplied by the MOU/EC TDSP for purposes of such reporting.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spTree>
    <p:extLst>
      <p:ext uri="{BB962C8B-B14F-4D97-AF65-F5344CB8AC3E}">
        <p14:creationId xmlns:p14="http://schemas.microsoft.com/office/powerpoint/2010/main" val="607928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MOU/EC Service Order &amp; Outage Options</a:t>
            </a:r>
            <a:endParaRPr lang="en-US" b="1" dirty="0">
              <a:solidFill>
                <a:schemeClr val="accent1"/>
              </a:solidFill>
            </a:endParaRPr>
          </a:p>
        </p:txBody>
      </p:sp>
      <p:sp>
        <p:nvSpPr>
          <p:cNvPr id="3" name="Content Placeholder 2"/>
          <p:cNvSpPr>
            <a:spLocks noGrp="1"/>
          </p:cNvSpPr>
          <p:nvPr>
            <p:ph idx="1"/>
          </p:nvPr>
        </p:nvSpPr>
        <p:spPr>
          <a:xfrm>
            <a:off x="304800" y="1066800"/>
            <a:ext cx="8534400" cy="4800600"/>
          </a:xfrm>
        </p:spPr>
        <p:txBody>
          <a:bodyPr/>
          <a:lstStyle/>
          <a:p>
            <a:pPr marL="508000" lvl="0" indent="-508000" fontAlgn="base">
              <a:spcAft>
                <a:spcPct val="0"/>
              </a:spcAft>
              <a:buNone/>
            </a:pPr>
            <a:r>
              <a:rPr lang="en-US" altLang="en-US" sz="2400" kern="0" dirty="0">
                <a:solidFill>
                  <a:srgbClr val="000000"/>
                </a:solidFill>
              </a:rPr>
              <a:t>Alternatively, and only with the mutual consent of LSE and MOU/EC TDSP, one of the following options can be selected:</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Option 2 – Retail Customers will be directed to call the LSE to report outages, interruptions, irregularities, and/or service requests. The LSE will then electronically forward such information to MOU/EC TDSP</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Option 3 – Retail Customers will be directed to call the LSE to report outages, interruptions, irregularities, and/or service requests. The LSE will then forward such calls to MOU/EC TDSP</a:t>
            </a:r>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spTree>
    <p:extLst>
      <p:ext uri="{BB962C8B-B14F-4D97-AF65-F5344CB8AC3E}">
        <p14:creationId xmlns:p14="http://schemas.microsoft.com/office/powerpoint/2010/main" val="3137272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PUCT REP Certification Options</a:t>
            </a:r>
            <a:endParaRPr lang="en-US" b="1" dirty="0">
              <a:solidFill>
                <a:schemeClr val="accent1"/>
              </a:solidFill>
            </a:endParaRPr>
          </a:p>
        </p:txBody>
      </p:sp>
      <p:sp>
        <p:nvSpPr>
          <p:cNvPr id="3" name="Content Placeholder 2"/>
          <p:cNvSpPr>
            <a:spLocks noGrp="1"/>
          </p:cNvSpPr>
          <p:nvPr>
            <p:ph idx="1"/>
          </p:nvPr>
        </p:nvSpPr>
        <p:spPr>
          <a:xfrm>
            <a:off x="310415" y="914400"/>
            <a:ext cx="8534400" cy="5181600"/>
          </a:xfrm>
        </p:spPr>
        <p:txBody>
          <a:bodyPr/>
          <a:lstStyle/>
          <a:p>
            <a:pPr marL="508000" lvl="0" indent="-508000" fontAlgn="base">
              <a:spcAft>
                <a:spcPct val="0"/>
              </a:spcAft>
              <a:buFontTx/>
              <a:buChar char="•"/>
            </a:pPr>
            <a:r>
              <a:rPr lang="en-US" altLang="en-US" sz="2400" kern="0" dirty="0">
                <a:solidFill>
                  <a:srgbClr val="000000"/>
                </a:solidFill>
              </a:rPr>
              <a:t>Option 1 – REPs defining their service area by geography</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Option 2 – REPs defining their service area by customers</a:t>
            </a:r>
            <a:endParaRPr lang="en-US" altLang="en-US" sz="1400" kern="0" dirty="0">
              <a:solidFill>
                <a:srgbClr val="000000"/>
              </a:solidFill>
            </a:endParaRPr>
          </a:p>
          <a:p>
            <a:pPr marL="965200" lvl="1" indent="-508000" fontAlgn="base">
              <a:spcAft>
                <a:spcPct val="0"/>
              </a:spcAft>
              <a:buFontTx/>
              <a:buChar char="–"/>
            </a:pPr>
            <a:r>
              <a:rPr lang="en-US" altLang="en-US" sz="2400" kern="0" dirty="0">
                <a:solidFill>
                  <a:srgbClr val="000000"/>
                </a:solidFill>
              </a:rPr>
              <a:t>Option 2 LSEs that serve only their own load such as power plants may qualify as an Option 2 REP when they file for their PUCT REP certification</a:t>
            </a:r>
          </a:p>
          <a:p>
            <a:pPr marL="965200" lvl="1" indent="-508000" fontAlgn="base">
              <a:spcAft>
                <a:spcPct val="0"/>
              </a:spcAft>
              <a:buFontTx/>
              <a:buChar char="–"/>
            </a:pPr>
            <a:r>
              <a:rPr lang="en-US" altLang="en-US" sz="2400" kern="0" dirty="0">
                <a:solidFill>
                  <a:srgbClr val="000000"/>
                </a:solidFill>
              </a:rPr>
              <a:t>Option 2 LSEs would test with the TDSPs that provide wires service to their affected loads</a:t>
            </a:r>
          </a:p>
          <a:p>
            <a:pPr marL="965200" lvl="1" indent="-508000" fontAlgn="base">
              <a:spcAft>
                <a:spcPct val="0"/>
              </a:spcAft>
              <a:buFontTx/>
              <a:buChar char="–"/>
            </a:pPr>
            <a:r>
              <a:rPr lang="en-US" altLang="en-US" sz="2400" kern="0" dirty="0">
                <a:solidFill>
                  <a:srgbClr val="000000"/>
                </a:solidFill>
              </a:rPr>
              <a:t>See the following document on the PUCT website for more information on PUCT REP Certification Options</a:t>
            </a:r>
          </a:p>
          <a:p>
            <a:pPr marL="965200" lvl="1" indent="-508000" fontAlgn="base">
              <a:spcAft>
                <a:spcPct val="0"/>
              </a:spcAft>
              <a:buNone/>
            </a:pPr>
            <a:r>
              <a:rPr lang="en-US" altLang="en-US" sz="1600" kern="0" dirty="0">
                <a:solidFill>
                  <a:srgbClr val="000000"/>
                </a:solidFill>
                <a:hlinkClick r:id="rId3"/>
              </a:rPr>
              <a:t>https://www.puc.texas.gov/agency/rulesnlaws/subrules/electric/25.107/25.107.pdf</a:t>
            </a:r>
            <a:endParaRPr lang="en-US" altLang="en-US" sz="1600" kern="0" dirty="0">
              <a:solidFill>
                <a:srgbClr val="000000"/>
              </a:solidFill>
            </a:endParaRPr>
          </a:p>
          <a:p>
            <a:pPr marL="965200" lvl="1" indent="-508000" fontAlgn="base">
              <a:spcAft>
                <a:spcPct val="0"/>
              </a:spcAft>
              <a:buNone/>
            </a:pPr>
            <a:endParaRPr lang="en-US" altLang="en-US" sz="800" kern="0" dirty="0">
              <a:solidFill>
                <a:srgbClr val="000000"/>
              </a:solidFill>
            </a:endParaRPr>
          </a:p>
          <a:p>
            <a:pPr marL="965200" lvl="1" indent="-508000" fontAlgn="base">
              <a:spcAft>
                <a:spcPct val="0"/>
              </a:spcAft>
              <a:buNone/>
            </a:pPr>
            <a:r>
              <a:rPr lang="en-US" altLang="en-US" sz="2400" b="1" kern="0" dirty="0">
                <a:solidFill>
                  <a:srgbClr val="FF3300"/>
                </a:solidFill>
              </a:rPr>
              <a:t>Please do not confuse this with Service Order Option 1, 2, or 3 and/or Outage Option 1, 2, or 3.</a:t>
            </a:r>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a:p>
        </p:txBody>
      </p:sp>
    </p:spTree>
    <p:extLst>
      <p:ext uri="{BB962C8B-B14F-4D97-AF65-F5344CB8AC3E}">
        <p14:creationId xmlns:p14="http://schemas.microsoft.com/office/powerpoint/2010/main" val="4218968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Options</a:t>
            </a:r>
            <a:endParaRPr lang="en-US" b="1" dirty="0">
              <a:solidFill>
                <a:schemeClr val="accent1"/>
              </a:solidFill>
            </a:endParaRPr>
          </a:p>
        </p:txBody>
      </p:sp>
      <p:sp>
        <p:nvSpPr>
          <p:cNvPr id="3" name="Content Placeholder 2"/>
          <p:cNvSpPr>
            <a:spLocks noGrp="1"/>
          </p:cNvSpPr>
          <p:nvPr>
            <p:ph idx="1"/>
          </p:nvPr>
        </p:nvSpPr>
        <p:spPr>
          <a:xfrm>
            <a:off x="342900" y="1143000"/>
            <a:ext cx="8534400" cy="4876800"/>
          </a:xfrm>
        </p:spPr>
        <p:txBody>
          <a:bodyPr/>
          <a:lstStyle/>
          <a:p>
            <a:pPr marL="508000" lvl="0" indent="-508000" fontAlgn="base">
              <a:lnSpc>
                <a:spcPct val="90000"/>
              </a:lnSpc>
              <a:spcAft>
                <a:spcPct val="0"/>
              </a:spcAft>
              <a:buNone/>
            </a:pPr>
            <a:r>
              <a:rPr lang="en-US" altLang="en-US" sz="2400" kern="0" dirty="0">
                <a:solidFill>
                  <a:srgbClr val="000000"/>
                </a:solidFill>
              </a:rPr>
              <a:t>Again……</a:t>
            </a:r>
          </a:p>
          <a:p>
            <a:pPr marL="508000" lvl="0" indent="-508000" fontAlgn="base">
              <a:lnSpc>
                <a:spcPct val="90000"/>
              </a:lnSpc>
              <a:spcAft>
                <a:spcPct val="0"/>
              </a:spcAft>
              <a:buNone/>
            </a:pPr>
            <a:r>
              <a:rPr lang="en-US" altLang="en-US" sz="2400" kern="0" dirty="0">
                <a:solidFill>
                  <a:srgbClr val="000000"/>
                </a:solidFill>
              </a:rPr>
              <a:t>	What is the difference between Service Order/ Outage Options and PUCT REP Certification Options?</a:t>
            </a:r>
          </a:p>
          <a:p>
            <a:pPr marL="508000" lvl="0"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Service Order/ Outage Options refer to how the REP communicates with its customers and the TDSP with regard to service orders and outages</a:t>
            </a:r>
          </a:p>
          <a:p>
            <a:pPr marL="508000" lvl="0" indent="-508000" fontAlgn="base">
              <a:lnSpc>
                <a:spcPct val="90000"/>
              </a:lnSpc>
              <a:spcAft>
                <a:spcPct val="0"/>
              </a:spcAft>
              <a:buFontTx/>
              <a:buChar char="•"/>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PUCT REP Certification Options refer to how the REP defines their service area: geographically or by customers they will serve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a:p>
        </p:txBody>
      </p:sp>
    </p:spTree>
    <p:extLst>
      <p:ext uri="{BB962C8B-B14F-4D97-AF65-F5344CB8AC3E}">
        <p14:creationId xmlns:p14="http://schemas.microsoft.com/office/powerpoint/2010/main" val="3357741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PUCT REP Certification Option 2 REPs Only</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FontTx/>
              <a:buChar char="•"/>
            </a:pPr>
            <a:r>
              <a:rPr lang="en-US" altLang="en-US" sz="2400" b="1" kern="0" dirty="0">
                <a:solidFill>
                  <a:srgbClr val="000000"/>
                </a:solidFill>
              </a:rPr>
              <a:t>Scripts that must be executed</a:t>
            </a:r>
          </a:p>
          <a:p>
            <a:pPr marL="508000" lvl="0" indent="-508000" fontAlgn="base">
              <a:spcAft>
                <a:spcPct val="0"/>
              </a:spcAft>
              <a:buFontTx/>
              <a:buChar char="•"/>
            </a:pPr>
            <a:endParaRPr lang="en-US" altLang="en-US" sz="2600" kern="0" dirty="0">
              <a:solidFill>
                <a:srgbClr val="000000"/>
              </a:solidFill>
            </a:endParaRPr>
          </a:p>
          <a:p>
            <a:pPr marL="965200" lvl="1" indent="-508000" fontAlgn="base">
              <a:spcAft>
                <a:spcPct val="0"/>
              </a:spcAft>
              <a:buFontTx/>
              <a:buChar char="–"/>
            </a:pPr>
            <a:r>
              <a:rPr lang="en-US" altLang="en-US" sz="2400" kern="0" dirty="0">
                <a:solidFill>
                  <a:srgbClr val="000000"/>
                </a:solidFill>
              </a:rPr>
              <a:t>I-BANK01 (Payment/Bank Script)</a:t>
            </a:r>
          </a:p>
          <a:p>
            <a:pPr marL="965200" lvl="1" indent="-508000" fontAlgn="base">
              <a:spcAft>
                <a:spcPct val="0"/>
              </a:spcAft>
              <a:buNone/>
            </a:pPr>
            <a:endParaRPr lang="en-US" altLang="en-US" sz="800" kern="0" dirty="0">
              <a:solidFill>
                <a:srgbClr val="000000"/>
              </a:solidFill>
            </a:endParaRPr>
          </a:p>
          <a:p>
            <a:pPr marL="965200" lvl="1" indent="-508000" fontAlgn="base">
              <a:spcAft>
                <a:spcPct val="0"/>
              </a:spcAft>
              <a:buFontTx/>
              <a:buChar char="–"/>
            </a:pPr>
            <a:r>
              <a:rPr lang="en-US" altLang="en-US" sz="2400" kern="0" dirty="0">
                <a:solidFill>
                  <a:srgbClr val="000000"/>
                </a:solidFill>
              </a:rPr>
              <a:t>ENR01 (MVI on Standard Meter ESI ID, usage, cycle bill)</a:t>
            </a:r>
          </a:p>
          <a:p>
            <a:pPr marL="965200" lvl="1" indent="-508000" fontAlgn="base">
              <a:spcAft>
                <a:spcPct val="0"/>
              </a:spcAft>
              <a:buFontTx/>
              <a:buChar char="–"/>
            </a:pPr>
            <a:r>
              <a:rPr lang="en-US" altLang="en-US" sz="2400" kern="0" dirty="0">
                <a:solidFill>
                  <a:srgbClr val="000000"/>
                </a:solidFill>
              </a:rPr>
              <a:t>These Scripts are subject to change.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a:p>
        </p:txBody>
      </p:sp>
    </p:spTree>
    <p:extLst>
      <p:ext uri="{BB962C8B-B14F-4D97-AF65-F5344CB8AC3E}">
        <p14:creationId xmlns:p14="http://schemas.microsoft.com/office/powerpoint/2010/main" val="2705004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Texas SET Working Group</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lnSpc>
                <a:spcPct val="90000"/>
              </a:lnSpc>
              <a:spcAft>
                <a:spcPct val="0"/>
              </a:spcAft>
              <a:buFontTx/>
              <a:buChar char="•"/>
            </a:pPr>
            <a:r>
              <a:rPr lang="en-US" altLang="en-US" sz="2400" kern="0" dirty="0">
                <a:solidFill>
                  <a:srgbClr val="000000"/>
                </a:solidFill>
              </a:rPr>
              <a:t>Evaluates market processes defined by ERCOT Protocols, other RMS Working Groups, and PUCT Rulemakings to establish testing requirements and materials necessary to validate those processes among Market Participants</a:t>
            </a:r>
            <a:endParaRPr lang="en-US" altLang="en-US" sz="2400" b="1" kern="0" dirty="0">
              <a:solidFill>
                <a:srgbClr val="000000"/>
              </a:solidFill>
            </a:endParaRPr>
          </a:p>
          <a:p>
            <a:pPr marL="965200" lvl="1"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Develops and maintains testing processes and related testing standards for the MPs directly involved in the testing process.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39</a:t>
            </a:fld>
            <a:endParaRPr lang="en-US"/>
          </a:p>
        </p:txBody>
      </p:sp>
    </p:spTree>
    <p:extLst>
      <p:ext uri="{BB962C8B-B14F-4D97-AF65-F5344CB8AC3E}">
        <p14:creationId xmlns:p14="http://schemas.microsoft.com/office/powerpoint/2010/main" val="275504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Entering Test Flight</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r>
              <a:rPr lang="en-US" sz="2800" b="1" dirty="0"/>
              <a:t>How do I sign up to participate in Flight 0226?</a:t>
            </a:r>
          </a:p>
          <a:p>
            <a:pPr lvl="1">
              <a:buFont typeface="Arial" panose="020B0604020202020204" pitchFamily="34" charset="0"/>
              <a:buChar char="•"/>
            </a:pPr>
            <a:r>
              <a:rPr lang="en-US" sz="2400" dirty="0"/>
              <a:t>New LSE</a:t>
            </a:r>
          </a:p>
          <a:p>
            <a:pPr lvl="1">
              <a:buFont typeface="Arial" panose="020B0604020202020204" pitchFamily="34" charset="0"/>
              <a:buChar char="•"/>
            </a:pPr>
            <a:r>
              <a:rPr lang="en-US" sz="2400" dirty="0"/>
              <a:t>Current MPs</a:t>
            </a:r>
          </a:p>
          <a:p>
            <a:pPr lvl="1">
              <a:buFont typeface="Arial" panose="020B0604020202020204" pitchFamily="34" charset="0"/>
              <a:buChar char="•"/>
            </a:pPr>
            <a:r>
              <a:rPr lang="en-US" sz="2400" dirty="0"/>
              <a:t>Additional DUNS for Certified REP</a:t>
            </a:r>
          </a:p>
          <a:p>
            <a:endParaRPr lang="en-US" dirty="0"/>
          </a:p>
          <a:p>
            <a:r>
              <a:rPr lang="en-US" sz="2800" b="1" dirty="0"/>
              <a:t>What are the business requirements I must fulfill before entering the test flight?</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4</a:t>
            </a:fld>
            <a:endParaRPr lang="en-US"/>
          </a:p>
        </p:txBody>
      </p:sp>
    </p:spTree>
    <p:extLst>
      <p:ext uri="{BB962C8B-B14F-4D97-AF65-F5344CB8AC3E}">
        <p14:creationId xmlns:p14="http://schemas.microsoft.com/office/powerpoint/2010/main" val="2826358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Texas Market Test Plan (TMTP)</a:t>
            </a:r>
            <a:endParaRPr lang="en-US" b="1" dirty="0">
              <a:solidFill>
                <a:schemeClr val="accent1"/>
              </a:solidFill>
            </a:endParaRPr>
          </a:p>
        </p:txBody>
      </p:sp>
      <p:sp>
        <p:nvSpPr>
          <p:cNvPr id="3" name="Content Placeholder 2"/>
          <p:cNvSpPr>
            <a:spLocks noGrp="1"/>
          </p:cNvSpPr>
          <p:nvPr>
            <p:ph idx="1"/>
          </p:nvPr>
        </p:nvSpPr>
        <p:spPr>
          <a:xfrm>
            <a:off x="295275" y="1066800"/>
            <a:ext cx="8534400" cy="5029200"/>
          </a:xfrm>
        </p:spPr>
        <p:txBody>
          <a:bodyPr/>
          <a:lstStyle/>
          <a:p>
            <a:pPr marL="508000" lvl="0" indent="-508000" fontAlgn="base">
              <a:spcAft>
                <a:spcPct val="0"/>
              </a:spcAft>
              <a:buNone/>
            </a:pPr>
            <a:r>
              <a:rPr lang="en-US" altLang="en-US" sz="2400" kern="0" dirty="0">
                <a:solidFill>
                  <a:srgbClr val="000000"/>
                </a:solidFill>
              </a:rPr>
              <a:t>	</a:t>
            </a:r>
            <a:r>
              <a:rPr lang="en-US" altLang="en-US" sz="2000" b="1" kern="0" dirty="0">
                <a:solidFill>
                  <a:srgbClr val="000000"/>
                </a:solidFill>
              </a:rPr>
              <a:t>The processes and procedures for testing are defined in the Texas Market Test Plan as follows:</a:t>
            </a:r>
          </a:p>
          <a:p>
            <a:pPr marL="508000" lvl="0" indent="-508000" fontAlgn="base">
              <a:spcAft>
                <a:spcPct val="0"/>
              </a:spcAft>
              <a:buNone/>
            </a:pPr>
            <a:r>
              <a:rPr lang="en-US" altLang="en-US" sz="2000" b="1" kern="0" dirty="0">
                <a:solidFill>
                  <a:srgbClr val="000000"/>
                </a:solidFill>
              </a:rPr>
              <a:t>		</a:t>
            </a:r>
            <a:r>
              <a:rPr lang="en-US" altLang="en-US" sz="2000" b="1" kern="0" dirty="0">
                <a:solidFill>
                  <a:srgbClr val="000000"/>
                </a:solidFill>
                <a:hlinkClick r:id="rId3"/>
              </a:rPr>
              <a:t>http://www.ercot.com</a:t>
            </a:r>
            <a:endParaRPr lang="en-US" altLang="en-US" sz="2000" b="1" kern="0" dirty="0">
              <a:solidFill>
                <a:srgbClr val="000000"/>
              </a:solidFill>
            </a:endParaRPr>
          </a:p>
          <a:p>
            <a:pPr marL="508000" lvl="0" indent="-508000" fontAlgn="base">
              <a:spcAft>
                <a:spcPct val="0"/>
              </a:spcAft>
              <a:buNone/>
            </a:pPr>
            <a:r>
              <a:rPr lang="en-US" altLang="en-US" sz="2000" b="1" kern="0" dirty="0">
                <a:solidFill>
                  <a:srgbClr val="000000"/>
                </a:solidFill>
              </a:rPr>
              <a:t>		Select Committees and Groups</a:t>
            </a:r>
          </a:p>
          <a:p>
            <a:pPr marL="508000" lvl="0" indent="-508000" fontAlgn="base">
              <a:spcAft>
                <a:spcPct val="0"/>
              </a:spcAft>
              <a:buNone/>
            </a:pPr>
            <a:r>
              <a:rPr lang="en-US" altLang="en-US" sz="2000" b="1" kern="0" dirty="0">
                <a:solidFill>
                  <a:srgbClr val="000000"/>
                </a:solidFill>
              </a:rPr>
              <a:t>		Under Retail Market Subcommittee (RMS),</a:t>
            </a:r>
          </a:p>
          <a:p>
            <a:pPr marL="508000" lvl="0" indent="-508000" fontAlgn="base">
              <a:spcAft>
                <a:spcPct val="0"/>
              </a:spcAft>
              <a:buNone/>
            </a:pPr>
            <a:r>
              <a:rPr lang="en-US" altLang="en-US" sz="2000" b="1" kern="0" dirty="0">
                <a:solidFill>
                  <a:srgbClr val="000000"/>
                </a:solidFill>
              </a:rPr>
              <a:t>			Select Texas SET WG </a:t>
            </a:r>
          </a:p>
          <a:p>
            <a:pPr marL="508000" lvl="0" indent="-508000" fontAlgn="base">
              <a:spcAft>
                <a:spcPct val="0"/>
              </a:spcAft>
              <a:buNone/>
            </a:pPr>
            <a:r>
              <a:rPr lang="en-US" altLang="en-US" sz="2000" b="1" kern="0" dirty="0">
                <a:solidFill>
                  <a:srgbClr val="000000"/>
                </a:solidFill>
              </a:rPr>
              <a:t>		Under Key Documents, Select TMTP Document</a:t>
            </a:r>
          </a:p>
          <a:p>
            <a:pPr marL="508000" indent="-508000" fontAlgn="base">
              <a:spcAft>
                <a:spcPct val="0"/>
              </a:spcAft>
              <a:buNone/>
            </a:pPr>
            <a:r>
              <a:rPr lang="en-US" altLang="en-US" sz="2000" b="1" kern="0" dirty="0">
                <a:solidFill>
                  <a:srgbClr val="000000"/>
                </a:solidFill>
              </a:rPr>
              <a:t>					or</a:t>
            </a:r>
          </a:p>
          <a:p>
            <a:pPr marL="508000" lvl="0" indent="-508000" fontAlgn="base">
              <a:spcAft>
                <a:spcPct val="0"/>
              </a:spcAft>
              <a:buNone/>
            </a:pPr>
            <a:r>
              <a:rPr lang="en-US" altLang="en-US" sz="2000" b="1" kern="0" dirty="0">
                <a:solidFill>
                  <a:srgbClr val="000000"/>
                </a:solidFill>
              </a:rPr>
              <a:t>		</a:t>
            </a:r>
            <a:r>
              <a:rPr lang="en-US" altLang="en-US" sz="2000" b="1" kern="0" dirty="0">
                <a:solidFill>
                  <a:srgbClr val="000000"/>
                </a:solidFill>
                <a:hlinkClick r:id="rId3"/>
              </a:rPr>
              <a:t>http://www.ercot.com</a:t>
            </a:r>
            <a:endParaRPr lang="en-US" altLang="en-US" sz="2000" b="1" kern="0" dirty="0">
              <a:solidFill>
                <a:srgbClr val="000000"/>
              </a:solidFill>
            </a:endParaRPr>
          </a:p>
          <a:p>
            <a:pPr marL="508000" lvl="0" indent="-508000" fontAlgn="base">
              <a:spcAft>
                <a:spcPct val="0"/>
              </a:spcAft>
              <a:buNone/>
            </a:pPr>
            <a:r>
              <a:rPr lang="en-US" altLang="en-US" sz="2000" b="1" kern="0" dirty="0">
                <a:solidFill>
                  <a:srgbClr val="000000"/>
                </a:solidFill>
              </a:rPr>
              <a:t>		Select Services</a:t>
            </a:r>
          </a:p>
          <a:p>
            <a:pPr marL="508000" lvl="0" indent="-508000" fontAlgn="base">
              <a:spcAft>
                <a:spcPct val="0"/>
              </a:spcAft>
              <a:buNone/>
            </a:pPr>
            <a:r>
              <a:rPr lang="en-US" altLang="en-US" sz="2000" b="1" kern="0" dirty="0">
                <a:solidFill>
                  <a:srgbClr val="000000"/>
                </a:solidFill>
              </a:rPr>
              <a:t>		Select Registration and Qualification</a:t>
            </a:r>
          </a:p>
          <a:p>
            <a:pPr marL="508000" lvl="0" indent="-508000" fontAlgn="base">
              <a:spcAft>
                <a:spcPct val="0"/>
              </a:spcAft>
              <a:buNone/>
            </a:pPr>
            <a:r>
              <a:rPr lang="en-US" altLang="en-US" sz="2000" b="1" kern="0" dirty="0">
                <a:solidFill>
                  <a:srgbClr val="000000"/>
                </a:solidFill>
              </a:rPr>
              <a:t>		Select Load Serving Entities</a:t>
            </a:r>
          </a:p>
          <a:p>
            <a:pPr marL="508000" lvl="0" indent="-508000" fontAlgn="base">
              <a:spcAft>
                <a:spcPct val="0"/>
              </a:spcAft>
              <a:buNone/>
            </a:pPr>
            <a:r>
              <a:rPr lang="en-US" altLang="en-US" sz="2000" b="1" kern="0" dirty="0">
                <a:solidFill>
                  <a:srgbClr val="000000"/>
                </a:solidFill>
              </a:rPr>
              <a:t>		Under Key Documents Select TMTP Document</a:t>
            </a:r>
          </a:p>
          <a:p>
            <a:pPr marL="508000" lvl="0" indent="-508000" fontAlgn="base">
              <a:spcAft>
                <a:spcPct val="0"/>
              </a:spcAft>
              <a:buNone/>
            </a:pPr>
            <a:endParaRPr lang="en-US" altLang="en-US" sz="20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40</a:t>
            </a:fld>
            <a:endParaRPr lang="en-US"/>
          </a:p>
        </p:txBody>
      </p:sp>
    </p:spTree>
    <p:extLst>
      <p:ext uri="{BB962C8B-B14F-4D97-AF65-F5344CB8AC3E}">
        <p14:creationId xmlns:p14="http://schemas.microsoft.com/office/powerpoint/2010/main" val="3356739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Texas SET Participation</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FontTx/>
              <a:buChar char="•"/>
            </a:pPr>
            <a:r>
              <a:rPr lang="en-US" altLang="en-US" sz="2400" kern="0" dirty="0">
                <a:solidFill>
                  <a:srgbClr val="000000"/>
                </a:solidFill>
              </a:rPr>
              <a:t>Participation in meetings allows your entity a chance to offer suggestions for improvement of the testing process</a:t>
            </a:r>
          </a:p>
          <a:p>
            <a:pPr marL="508000" lvl="0" indent="-508000" fontAlgn="base">
              <a:spcAft>
                <a:spcPct val="0"/>
              </a:spcAft>
              <a:buFontTx/>
              <a:buChar char="•"/>
            </a:pPr>
            <a:endParaRPr lang="en-US" altLang="en-US" sz="2400" kern="0" dirty="0">
              <a:solidFill>
                <a:srgbClr val="000000"/>
              </a:solidFill>
            </a:endParaRPr>
          </a:p>
          <a:p>
            <a:pPr marL="508000" lvl="0" indent="-508000" fontAlgn="base">
              <a:spcAft>
                <a:spcPct val="0"/>
              </a:spcAft>
              <a:buFontTx/>
              <a:buChar char="•"/>
            </a:pPr>
            <a:r>
              <a:rPr lang="en-US" altLang="en-US" sz="2400" kern="0" dirty="0">
                <a:solidFill>
                  <a:srgbClr val="000000"/>
                </a:solidFill>
              </a:rPr>
              <a:t>Continued participation is a valuable opportunity for your company to keep up to date on Market changes and upgrades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41</a:t>
            </a:fld>
            <a:endParaRPr lang="en-US"/>
          </a:p>
        </p:txBody>
      </p:sp>
    </p:spTree>
    <p:extLst>
      <p:ext uri="{BB962C8B-B14F-4D97-AF65-F5344CB8AC3E}">
        <p14:creationId xmlns:p14="http://schemas.microsoft.com/office/powerpoint/2010/main" val="1231720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I Sign Up For Mailing Lists?</a:t>
            </a:r>
            <a:endParaRPr lang="en-US" b="1" dirty="0">
              <a:solidFill>
                <a:schemeClr val="accent1"/>
              </a:solidFill>
            </a:endParaRPr>
          </a:p>
        </p:txBody>
      </p:sp>
      <p:sp>
        <p:nvSpPr>
          <p:cNvPr id="3" name="Content Placeholder 2"/>
          <p:cNvSpPr>
            <a:spLocks noGrp="1"/>
          </p:cNvSpPr>
          <p:nvPr>
            <p:ph idx="1"/>
          </p:nvPr>
        </p:nvSpPr>
        <p:spPr>
          <a:xfrm>
            <a:off x="304800" y="914400"/>
            <a:ext cx="8534400" cy="5257800"/>
          </a:xfrm>
        </p:spPr>
        <p:txBody>
          <a:bodyPr/>
          <a:lstStyle/>
          <a:p>
            <a:pPr marL="508000" lvl="0" indent="-508000" fontAlgn="base">
              <a:spcAft>
                <a:spcPct val="0"/>
              </a:spcAft>
              <a:buNone/>
            </a:pPr>
            <a:r>
              <a:rPr lang="en-US" altLang="en-US" sz="2400" kern="0" dirty="0">
                <a:solidFill>
                  <a:srgbClr val="000000"/>
                </a:solidFill>
              </a:rPr>
              <a:t>Go to </a:t>
            </a:r>
            <a:r>
              <a:rPr lang="en-US" altLang="en-US" sz="2400" kern="0" dirty="0">
                <a:solidFill>
                  <a:srgbClr val="000000"/>
                </a:solidFill>
                <a:hlinkClick r:id="rId3"/>
              </a:rPr>
              <a:t>http://lists.ercot.com</a:t>
            </a:r>
            <a:endParaRPr lang="en-US" altLang="en-US" sz="2400" kern="0" dirty="0">
              <a:solidFill>
                <a:srgbClr val="000000"/>
              </a:solidFill>
            </a:endParaRPr>
          </a:p>
          <a:p>
            <a:pPr marL="508000" lvl="0" indent="-508000" fontAlgn="base">
              <a:spcAft>
                <a:spcPct val="0"/>
              </a:spcAft>
              <a:buNone/>
            </a:pPr>
            <a:endParaRPr lang="en-US" altLang="en-US" sz="800" kern="0" dirty="0">
              <a:solidFill>
                <a:srgbClr val="000000"/>
              </a:solidFill>
            </a:endParaRPr>
          </a:p>
          <a:p>
            <a:pPr marL="508000" lvl="0" indent="-508000" fontAlgn="base">
              <a:spcAft>
                <a:spcPct val="0"/>
              </a:spcAft>
              <a:buNone/>
            </a:pPr>
            <a:r>
              <a:rPr lang="en-US" altLang="en-US" sz="2400" b="1" kern="0" dirty="0">
                <a:solidFill>
                  <a:srgbClr val="000000"/>
                </a:solidFill>
              </a:rPr>
              <a:t>If you have a </a:t>
            </a:r>
            <a:r>
              <a:rPr lang="en-US" altLang="en-US" sz="2400" b="1" kern="0" dirty="0" err="1">
                <a:solidFill>
                  <a:srgbClr val="000000"/>
                </a:solidFill>
              </a:rPr>
              <a:t>ListServ</a:t>
            </a:r>
            <a:r>
              <a:rPr lang="en-US" altLang="en-US" sz="2400" b="1" kern="0" dirty="0">
                <a:solidFill>
                  <a:srgbClr val="000000"/>
                </a:solidFill>
              </a:rPr>
              <a:t> password</a:t>
            </a:r>
          </a:p>
          <a:p>
            <a:pPr marL="965200" lvl="1" indent="-508000" fontAlgn="base">
              <a:spcAft>
                <a:spcPct val="0"/>
              </a:spcAft>
              <a:buFontTx/>
              <a:buChar char="–"/>
            </a:pPr>
            <a:r>
              <a:rPr lang="en-US" altLang="en-US" sz="2200" kern="0" dirty="0">
                <a:solidFill>
                  <a:srgbClr val="000000"/>
                </a:solidFill>
              </a:rPr>
              <a:t>Select Log In</a:t>
            </a:r>
          </a:p>
          <a:p>
            <a:pPr marL="965200" lvl="1" indent="-508000" fontAlgn="base">
              <a:spcAft>
                <a:spcPct val="0"/>
              </a:spcAft>
              <a:buFontTx/>
              <a:buChar char="–"/>
            </a:pPr>
            <a:r>
              <a:rPr lang="en-US" altLang="en-US" sz="2200" kern="0" dirty="0">
                <a:solidFill>
                  <a:srgbClr val="000000"/>
                </a:solidFill>
              </a:rPr>
              <a:t>Enter your email address and password</a:t>
            </a:r>
          </a:p>
          <a:p>
            <a:pPr marL="965200" lvl="1" indent="-508000" fontAlgn="base">
              <a:spcAft>
                <a:spcPct val="0"/>
              </a:spcAft>
              <a:buFontTx/>
              <a:buChar char="–"/>
            </a:pPr>
            <a:r>
              <a:rPr lang="en-US" altLang="en-US" sz="2200" kern="0" dirty="0">
                <a:solidFill>
                  <a:srgbClr val="000000"/>
                </a:solidFill>
              </a:rPr>
              <a:t>Select Log In</a:t>
            </a:r>
          </a:p>
          <a:p>
            <a:pPr marL="965200" lvl="1" indent="-508000" fontAlgn="base">
              <a:spcAft>
                <a:spcPct val="0"/>
              </a:spcAft>
              <a:buFontTx/>
              <a:buChar char="–"/>
            </a:pPr>
            <a:endParaRPr lang="en-US" altLang="en-US" sz="800" kern="0" dirty="0">
              <a:solidFill>
                <a:srgbClr val="000000"/>
              </a:solidFill>
            </a:endParaRPr>
          </a:p>
          <a:p>
            <a:pPr marL="508000" lvl="0" indent="-508000" fontAlgn="base">
              <a:spcAft>
                <a:spcPct val="0"/>
              </a:spcAft>
              <a:buNone/>
            </a:pPr>
            <a:r>
              <a:rPr lang="en-US" altLang="en-US" sz="2400" b="1" kern="0" dirty="0">
                <a:solidFill>
                  <a:srgbClr val="000000"/>
                </a:solidFill>
              </a:rPr>
              <a:t>If you do </a:t>
            </a:r>
            <a:r>
              <a:rPr lang="en-US" altLang="en-US" sz="2400" b="1" u="sng" kern="0" dirty="0">
                <a:solidFill>
                  <a:srgbClr val="000000"/>
                </a:solidFill>
              </a:rPr>
              <a:t>not</a:t>
            </a:r>
            <a:r>
              <a:rPr lang="en-US" altLang="en-US" sz="2400" b="1" kern="0" dirty="0">
                <a:solidFill>
                  <a:srgbClr val="000000"/>
                </a:solidFill>
              </a:rPr>
              <a:t> have a </a:t>
            </a:r>
            <a:r>
              <a:rPr lang="en-US" altLang="en-US" sz="2400" b="1" kern="0" dirty="0" err="1">
                <a:solidFill>
                  <a:srgbClr val="000000"/>
                </a:solidFill>
              </a:rPr>
              <a:t>ListServ</a:t>
            </a:r>
            <a:r>
              <a:rPr lang="en-US" altLang="en-US" sz="2400" b="1" kern="0" dirty="0">
                <a:solidFill>
                  <a:srgbClr val="000000"/>
                </a:solidFill>
              </a:rPr>
              <a:t> password</a:t>
            </a:r>
          </a:p>
          <a:p>
            <a:pPr marL="965200" lvl="1" indent="-508000" fontAlgn="base">
              <a:spcAft>
                <a:spcPct val="0"/>
              </a:spcAft>
              <a:buFontTx/>
              <a:buChar char="–"/>
            </a:pPr>
            <a:r>
              <a:rPr lang="en-US" altLang="en-US" sz="2200" kern="0" dirty="0">
                <a:solidFill>
                  <a:srgbClr val="000000"/>
                </a:solidFill>
              </a:rPr>
              <a:t>Select Log In</a:t>
            </a:r>
          </a:p>
          <a:p>
            <a:pPr marL="965200" lvl="1" indent="-508000" fontAlgn="base">
              <a:spcAft>
                <a:spcPct val="0"/>
              </a:spcAft>
              <a:buFontTx/>
              <a:buChar char="–"/>
            </a:pPr>
            <a:r>
              <a:rPr lang="en-US" altLang="en-US" sz="2200" kern="0" dirty="0">
                <a:solidFill>
                  <a:srgbClr val="000000"/>
                </a:solidFill>
              </a:rPr>
              <a:t>Select the link, get a new LISTSERV password</a:t>
            </a:r>
          </a:p>
          <a:p>
            <a:pPr marL="965200" lvl="1" indent="-508000" fontAlgn="base">
              <a:spcAft>
                <a:spcPct val="0"/>
              </a:spcAft>
              <a:buFontTx/>
              <a:buChar char="–"/>
            </a:pPr>
            <a:r>
              <a:rPr lang="en-US" altLang="en-US" sz="2200" kern="0" dirty="0">
                <a:solidFill>
                  <a:srgbClr val="000000"/>
                </a:solidFill>
              </a:rPr>
              <a:t>Enter your email address, password, verify your password</a:t>
            </a:r>
          </a:p>
          <a:p>
            <a:pPr marL="965200" lvl="1" indent="-508000" fontAlgn="base">
              <a:spcAft>
                <a:spcPct val="0"/>
              </a:spcAft>
              <a:buFontTx/>
              <a:buChar char="–"/>
            </a:pPr>
            <a:r>
              <a:rPr lang="en-US" altLang="en-US" sz="2200" kern="0" dirty="0">
                <a:solidFill>
                  <a:srgbClr val="000000"/>
                </a:solidFill>
              </a:rPr>
              <a:t>Select Register Password</a:t>
            </a:r>
          </a:p>
          <a:p>
            <a:pPr marL="965200" lvl="1" indent="-508000" fontAlgn="base">
              <a:spcAft>
                <a:spcPct val="0"/>
              </a:spcAft>
              <a:buFontTx/>
              <a:buChar char="–"/>
            </a:pPr>
            <a:r>
              <a:rPr lang="en-US" altLang="en-US" sz="2200" kern="0" dirty="0">
                <a:solidFill>
                  <a:srgbClr val="000000"/>
                </a:solidFill>
              </a:rPr>
              <a:t>A confirmation email will be sent to you</a:t>
            </a:r>
          </a:p>
          <a:p>
            <a:pPr marL="965200" lvl="1" indent="-508000" fontAlgn="base">
              <a:spcAft>
                <a:spcPct val="0"/>
              </a:spcAft>
              <a:buFontTx/>
              <a:buChar char="–"/>
            </a:pPr>
            <a:r>
              <a:rPr lang="en-US" altLang="en-US" sz="2200" kern="0" dirty="0">
                <a:solidFill>
                  <a:srgbClr val="000000"/>
                </a:solidFill>
              </a:rPr>
              <a:t>Open the email and select the link within the email</a:t>
            </a:r>
          </a:p>
        </p:txBody>
      </p:sp>
      <p:sp>
        <p:nvSpPr>
          <p:cNvPr id="4" name="Slide Number Placeholder 3"/>
          <p:cNvSpPr>
            <a:spLocks noGrp="1"/>
          </p:cNvSpPr>
          <p:nvPr>
            <p:ph type="sldNum" sz="quarter" idx="4"/>
          </p:nvPr>
        </p:nvSpPr>
        <p:spPr/>
        <p:txBody>
          <a:bodyPr/>
          <a:lstStyle/>
          <a:p>
            <a:fld id="{1D93BD3E-1E9A-4970-A6F7-E7AC52762E0C}" type="slidenum">
              <a:rPr lang="en-US" smtClean="0"/>
              <a:pPr/>
              <a:t>42</a:t>
            </a:fld>
            <a:endParaRPr lang="en-US"/>
          </a:p>
        </p:txBody>
      </p:sp>
    </p:spTree>
    <p:extLst>
      <p:ext uri="{BB962C8B-B14F-4D97-AF65-F5344CB8AC3E}">
        <p14:creationId xmlns:p14="http://schemas.microsoft.com/office/powerpoint/2010/main" val="798024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I Sign Up For Mailing Lists?</a:t>
            </a:r>
            <a:endParaRPr lang="en-US" b="1" dirty="0">
              <a:solidFill>
                <a:schemeClr val="accent1"/>
              </a:solidFill>
            </a:endParaRPr>
          </a:p>
        </p:txBody>
      </p:sp>
      <p:sp>
        <p:nvSpPr>
          <p:cNvPr id="3" name="Content Placeholder 2"/>
          <p:cNvSpPr>
            <a:spLocks noGrp="1"/>
          </p:cNvSpPr>
          <p:nvPr>
            <p:ph idx="1"/>
          </p:nvPr>
        </p:nvSpPr>
        <p:spPr>
          <a:xfrm>
            <a:off x="304800" y="914400"/>
            <a:ext cx="8534400" cy="5105400"/>
          </a:xfrm>
        </p:spPr>
        <p:txBody>
          <a:bodyPr/>
          <a:lstStyle/>
          <a:p>
            <a:pPr marL="508000" lvl="0" indent="-508000" fontAlgn="base">
              <a:lnSpc>
                <a:spcPct val="90000"/>
              </a:lnSpc>
              <a:spcAft>
                <a:spcPct val="0"/>
              </a:spcAft>
              <a:buNone/>
            </a:pPr>
            <a:r>
              <a:rPr lang="en-US" altLang="en-US" sz="2400" b="1" kern="0" dirty="0">
                <a:solidFill>
                  <a:srgbClr val="000000"/>
                </a:solidFill>
              </a:rPr>
              <a:t>To Subscribe to a Mailing List</a:t>
            </a:r>
          </a:p>
          <a:p>
            <a:pPr marL="965200" lvl="1" indent="-508000" fontAlgn="base">
              <a:lnSpc>
                <a:spcPct val="90000"/>
              </a:lnSpc>
              <a:spcAft>
                <a:spcPct val="0"/>
              </a:spcAft>
              <a:buFontTx/>
              <a:buChar char="–"/>
            </a:pPr>
            <a:r>
              <a:rPr lang="en-US" altLang="en-US" sz="2400" kern="0" dirty="0">
                <a:solidFill>
                  <a:srgbClr val="000000"/>
                </a:solidFill>
              </a:rPr>
              <a:t>Select Subscriber’s Corner tab</a:t>
            </a:r>
          </a:p>
          <a:p>
            <a:pPr marL="965200" lvl="1" indent="-508000" fontAlgn="base">
              <a:lnSpc>
                <a:spcPct val="90000"/>
              </a:lnSpc>
              <a:spcAft>
                <a:spcPct val="0"/>
              </a:spcAft>
              <a:buFontTx/>
              <a:buChar char="–"/>
            </a:pPr>
            <a:r>
              <a:rPr lang="en-US" altLang="en-US" sz="2400" kern="0" dirty="0">
                <a:solidFill>
                  <a:srgbClr val="000000"/>
                </a:solidFill>
              </a:rPr>
              <a:t>Search Options, select Show All Lists from the drop down, click the search button</a:t>
            </a:r>
          </a:p>
          <a:p>
            <a:pPr marL="965200" lvl="1" indent="-508000" fontAlgn="base">
              <a:lnSpc>
                <a:spcPct val="90000"/>
              </a:lnSpc>
              <a:spcAft>
                <a:spcPct val="0"/>
              </a:spcAft>
              <a:buFontTx/>
              <a:buChar char="–"/>
            </a:pPr>
            <a:r>
              <a:rPr lang="en-US" altLang="en-US" sz="2400" kern="0" dirty="0">
                <a:solidFill>
                  <a:srgbClr val="000000"/>
                </a:solidFill>
              </a:rPr>
              <a:t>A list of the mailing lists will appear</a:t>
            </a:r>
          </a:p>
          <a:p>
            <a:pPr marL="965200" lvl="1" indent="-508000" fontAlgn="base">
              <a:lnSpc>
                <a:spcPct val="90000"/>
              </a:lnSpc>
              <a:spcAft>
                <a:spcPct val="0"/>
              </a:spcAft>
              <a:buFontTx/>
              <a:buChar char="–"/>
            </a:pPr>
            <a:r>
              <a:rPr lang="en-US" altLang="en-US" sz="2400" kern="0" dirty="0">
                <a:solidFill>
                  <a:srgbClr val="000000"/>
                </a:solidFill>
              </a:rPr>
              <a:t>Select the box next to the mailing list that you would like to subscribe to</a:t>
            </a:r>
          </a:p>
          <a:p>
            <a:pPr marL="965200" lvl="1" indent="-508000" fontAlgn="base">
              <a:lnSpc>
                <a:spcPct val="90000"/>
              </a:lnSpc>
              <a:spcAft>
                <a:spcPct val="0"/>
              </a:spcAft>
              <a:buFontTx/>
              <a:buChar char="–"/>
            </a:pPr>
            <a:r>
              <a:rPr lang="en-US" altLang="en-US" sz="2400" kern="0" dirty="0">
                <a:solidFill>
                  <a:srgbClr val="000000"/>
                </a:solidFill>
              </a:rPr>
              <a:t>Select Subscribe from the drop down box. This box is located at the bottom of the screen</a:t>
            </a:r>
          </a:p>
          <a:p>
            <a:pPr marL="965200" lvl="1" indent="-508000" fontAlgn="base">
              <a:lnSpc>
                <a:spcPct val="90000"/>
              </a:lnSpc>
              <a:spcAft>
                <a:spcPct val="0"/>
              </a:spcAft>
              <a:buFontTx/>
              <a:buChar char="–"/>
            </a:pPr>
            <a:r>
              <a:rPr lang="en-US" altLang="en-US" sz="2400" kern="0" dirty="0">
                <a:solidFill>
                  <a:srgbClr val="000000"/>
                </a:solidFill>
              </a:rPr>
              <a:t>Select Submit</a:t>
            </a:r>
          </a:p>
          <a:p>
            <a:pPr marL="965200" lvl="1" indent="-508000" fontAlgn="base">
              <a:lnSpc>
                <a:spcPct val="90000"/>
              </a:lnSpc>
              <a:spcAft>
                <a:spcPct val="0"/>
              </a:spcAft>
              <a:buFontTx/>
              <a:buChar char="–"/>
            </a:pPr>
            <a:endParaRPr lang="en-US" altLang="en-US" sz="2400" kern="0" dirty="0">
              <a:solidFill>
                <a:srgbClr val="000000"/>
              </a:solidFill>
            </a:endParaRPr>
          </a:p>
          <a:p>
            <a:pPr marL="508000" lvl="0" indent="-508000" fontAlgn="base">
              <a:lnSpc>
                <a:spcPct val="90000"/>
              </a:lnSpc>
              <a:spcAft>
                <a:spcPct val="0"/>
              </a:spcAft>
              <a:buNone/>
            </a:pPr>
            <a:r>
              <a:rPr lang="en-US" altLang="en-US" sz="2400" kern="0" dirty="0">
                <a:solidFill>
                  <a:srgbClr val="000000"/>
                </a:solidFill>
              </a:rPr>
              <a:t>Upon completion of these steps, you will receive emails from</a:t>
            </a:r>
          </a:p>
          <a:p>
            <a:pPr marL="508000" lvl="0" indent="-508000" fontAlgn="base">
              <a:lnSpc>
                <a:spcPct val="90000"/>
              </a:lnSpc>
              <a:spcAft>
                <a:spcPct val="0"/>
              </a:spcAft>
              <a:buNone/>
            </a:pPr>
            <a:r>
              <a:rPr lang="en-US" altLang="en-US" sz="2400" kern="0" dirty="0">
                <a:solidFill>
                  <a:srgbClr val="000000"/>
                </a:solidFill>
              </a:rPr>
              <a:t>LISTSSERV@LISTS.ERCOT.COM: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pPr/>
              <a:t>43</a:t>
            </a:fld>
            <a:endParaRPr lang="en-US"/>
          </a:p>
        </p:txBody>
      </p:sp>
    </p:spTree>
    <p:extLst>
      <p:ext uri="{BB962C8B-B14F-4D97-AF65-F5344CB8AC3E}">
        <p14:creationId xmlns:p14="http://schemas.microsoft.com/office/powerpoint/2010/main" val="1090769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I Sign Up For Mailing Lists?</a:t>
            </a:r>
            <a:endParaRPr lang="en-US" b="1" dirty="0">
              <a:solidFill>
                <a:schemeClr val="accent1"/>
              </a:solidFill>
            </a:endParaRPr>
          </a:p>
        </p:txBody>
      </p:sp>
      <p:sp>
        <p:nvSpPr>
          <p:cNvPr id="3" name="Content Placeholder 2"/>
          <p:cNvSpPr>
            <a:spLocks noGrp="1"/>
          </p:cNvSpPr>
          <p:nvPr>
            <p:ph idx="1"/>
          </p:nvPr>
        </p:nvSpPr>
        <p:spPr>
          <a:xfrm>
            <a:off x="304800" y="1066800"/>
            <a:ext cx="8534400" cy="4800600"/>
          </a:xfrm>
        </p:spPr>
        <p:txBody>
          <a:bodyPr/>
          <a:lstStyle/>
          <a:p>
            <a:pPr marL="508000" lvl="0" indent="-508000" fontAlgn="base">
              <a:lnSpc>
                <a:spcPct val="90000"/>
              </a:lnSpc>
              <a:spcAft>
                <a:spcPct val="0"/>
              </a:spcAft>
              <a:buNone/>
            </a:pPr>
            <a:r>
              <a:rPr lang="en-US" altLang="en-US" sz="2400" b="1" kern="0" dirty="0">
                <a:solidFill>
                  <a:srgbClr val="000000"/>
                </a:solidFill>
              </a:rPr>
              <a:t>To Unsubscribe to a Mailing List</a:t>
            </a:r>
          </a:p>
          <a:p>
            <a:pPr marL="965200" lvl="1" indent="-508000" fontAlgn="base">
              <a:lnSpc>
                <a:spcPct val="90000"/>
              </a:lnSpc>
              <a:spcAft>
                <a:spcPct val="0"/>
              </a:spcAft>
              <a:buFontTx/>
              <a:buChar char="–"/>
            </a:pPr>
            <a:r>
              <a:rPr lang="en-US" altLang="en-US" sz="2400" kern="0" dirty="0">
                <a:solidFill>
                  <a:srgbClr val="000000"/>
                </a:solidFill>
              </a:rPr>
              <a:t>Select Subscriber’s Corner tab</a:t>
            </a:r>
          </a:p>
          <a:p>
            <a:pPr marL="965200" lvl="1" indent="-508000" fontAlgn="base">
              <a:lnSpc>
                <a:spcPct val="90000"/>
              </a:lnSpc>
              <a:spcAft>
                <a:spcPct val="0"/>
              </a:spcAft>
              <a:buFontTx/>
              <a:buChar char="–"/>
            </a:pPr>
            <a:r>
              <a:rPr lang="en-US" altLang="en-US" sz="2400" kern="0" dirty="0">
                <a:solidFill>
                  <a:srgbClr val="000000"/>
                </a:solidFill>
              </a:rPr>
              <a:t>All mailing lists that you currently subscribe to will appear</a:t>
            </a:r>
          </a:p>
          <a:p>
            <a:pPr marL="965200" lvl="1" indent="-508000" fontAlgn="base">
              <a:lnSpc>
                <a:spcPct val="90000"/>
              </a:lnSpc>
              <a:spcAft>
                <a:spcPct val="0"/>
              </a:spcAft>
              <a:buFontTx/>
              <a:buChar char="–"/>
            </a:pPr>
            <a:r>
              <a:rPr lang="en-US" altLang="en-US" sz="2400" kern="0" dirty="0">
                <a:solidFill>
                  <a:srgbClr val="000000"/>
                </a:solidFill>
              </a:rPr>
              <a:t>Select the box next to the mailing list that you would like to unsubscribe to</a:t>
            </a:r>
          </a:p>
          <a:p>
            <a:pPr marL="965200" lvl="1" indent="-508000" fontAlgn="base">
              <a:lnSpc>
                <a:spcPct val="90000"/>
              </a:lnSpc>
              <a:spcAft>
                <a:spcPct val="0"/>
              </a:spcAft>
              <a:buFontTx/>
              <a:buChar char="–"/>
            </a:pPr>
            <a:r>
              <a:rPr lang="en-US" altLang="en-US" sz="2400" kern="0" dirty="0">
                <a:solidFill>
                  <a:srgbClr val="000000"/>
                </a:solidFill>
              </a:rPr>
              <a:t>Select Unsubscribe from the dropdown box. This box is located at the bottom of the screen</a:t>
            </a:r>
          </a:p>
          <a:p>
            <a:pPr marL="965200" lvl="1" indent="-508000" fontAlgn="base">
              <a:lnSpc>
                <a:spcPct val="90000"/>
              </a:lnSpc>
              <a:spcAft>
                <a:spcPct val="0"/>
              </a:spcAft>
              <a:buFontTx/>
              <a:buChar char="–"/>
            </a:pPr>
            <a:r>
              <a:rPr lang="en-US" altLang="en-US" sz="2400" kern="0" dirty="0">
                <a:solidFill>
                  <a:srgbClr val="000000"/>
                </a:solidFill>
              </a:rPr>
              <a:t>Select Submit</a:t>
            </a:r>
            <a:endParaRPr lang="en-US" altLang="en-US" sz="2400" b="1" kern="0" dirty="0">
              <a:solidFill>
                <a:srgbClr val="000000"/>
              </a:solidFill>
            </a:endParaRPr>
          </a:p>
          <a:p>
            <a:pPr marL="508000" lvl="0"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None/>
            </a:pPr>
            <a:r>
              <a:rPr lang="en-US" altLang="en-US" sz="2400" kern="0" dirty="0">
                <a:solidFill>
                  <a:srgbClr val="000000"/>
                </a:solidFill>
              </a:rPr>
              <a:t>Upon completion of these steps, you will receive emails from</a:t>
            </a:r>
          </a:p>
          <a:p>
            <a:pPr marL="508000" lvl="0" indent="-508000" fontAlgn="base">
              <a:lnSpc>
                <a:spcPct val="90000"/>
              </a:lnSpc>
              <a:spcAft>
                <a:spcPct val="0"/>
              </a:spcAft>
              <a:buNone/>
            </a:pPr>
            <a:r>
              <a:rPr lang="en-US" altLang="en-US" sz="2400" kern="0" dirty="0">
                <a:solidFill>
                  <a:srgbClr val="000000"/>
                </a:solidFill>
              </a:rPr>
              <a:t>LISTSSERV@LISTS.ERCOT.COM: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pPr/>
              <a:t>44</a:t>
            </a:fld>
            <a:endParaRPr lang="en-US"/>
          </a:p>
        </p:txBody>
      </p:sp>
    </p:spTree>
    <p:extLst>
      <p:ext uri="{BB962C8B-B14F-4D97-AF65-F5344CB8AC3E}">
        <p14:creationId xmlns:p14="http://schemas.microsoft.com/office/powerpoint/2010/main" val="1007063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ERCOT Meeting Calendar</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None/>
            </a:pPr>
            <a:r>
              <a:rPr lang="en-US" altLang="en-US" sz="2400" kern="0" dirty="0">
                <a:solidFill>
                  <a:srgbClr val="000000"/>
                </a:solidFill>
              </a:rPr>
              <a:t>	A link to Market meetings and meeting material may be found as follows: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Hover over Committees and Groups </a:t>
            </a:r>
          </a:p>
          <a:p>
            <a:pPr marL="508000" lvl="0" indent="-508000" fontAlgn="base">
              <a:spcAft>
                <a:spcPct val="0"/>
              </a:spcAft>
              <a:buNone/>
            </a:pPr>
            <a:r>
              <a:rPr lang="en-US" altLang="en-US" sz="2400" kern="0" dirty="0">
                <a:solidFill>
                  <a:srgbClr val="000000"/>
                </a:solidFill>
              </a:rPr>
              <a:t>			Select Meeting Calendar</a:t>
            </a:r>
          </a:p>
          <a:p>
            <a:pPr marL="508000" lvl="0" indent="-508000" fontAlgn="base">
              <a:spcAft>
                <a:spcPct val="0"/>
              </a:spcAft>
              <a:buNone/>
            </a:pPr>
            <a:r>
              <a:rPr lang="en-US" altLang="en-US" sz="2400" kern="0" dirty="0">
                <a:solidFill>
                  <a:srgbClr val="000000"/>
                </a:solidFill>
              </a:rPr>
              <a:t>			Select the Date Range of the Meeting</a:t>
            </a:r>
          </a:p>
          <a:p>
            <a:pPr marL="508000" lvl="0" indent="-508000" fontAlgn="base">
              <a:spcAft>
                <a:spcPct val="0"/>
              </a:spcAft>
              <a:buNone/>
            </a:pPr>
            <a:r>
              <a:rPr lang="en-US" altLang="en-US" sz="2400" kern="0" dirty="0">
                <a:solidFill>
                  <a:srgbClr val="000000"/>
                </a:solidFill>
              </a:rPr>
              <a:t>			Select the link for the Market meeting</a:t>
            </a:r>
            <a:endParaRPr lang="en-US" altLang="en-US" sz="24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45</a:t>
            </a:fld>
            <a:endParaRPr lang="en-US"/>
          </a:p>
        </p:txBody>
      </p:sp>
    </p:spTree>
    <p:extLst>
      <p:ext uri="{BB962C8B-B14F-4D97-AF65-F5344CB8AC3E}">
        <p14:creationId xmlns:p14="http://schemas.microsoft.com/office/powerpoint/2010/main" val="1615286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Meeting Agendas and Notes/Minutes</a:t>
            </a:r>
            <a:endParaRPr lang="en-US" b="1" dirty="0">
              <a:solidFill>
                <a:schemeClr val="accent1"/>
              </a:solidFill>
            </a:endParaRPr>
          </a:p>
        </p:txBody>
      </p:sp>
      <p:sp>
        <p:nvSpPr>
          <p:cNvPr id="3" name="Content Placeholder 2"/>
          <p:cNvSpPr>
            <a:spLocks noGrp="1"/>
          </p:cNvSpPr>
          <p:nvPr>
            <p:ph idx="1"/>
          </p:nvPr>
        </p:nvSpPr>
        <p:spPr>
          <a:xfrm>
            <a:off x="304800" y="933451"/>
            <a:ext cx="8534400" cy="1371599"/>
          </a:xfrm>
        </p:spPr>
        <p:txBody>
          <a:bodyPr/>
          <a:lstStyle/>
          <a:p>
            <a:pPr marL="508000" lvl="0" indent="-508000" fontAlgn="base">
              <a:spcAft>
                <a:spcPct val="0"/>
              </a:spcAft>
              <a:buNone/>
            </a:pPr>
            <a:r>
              <a:rPr lang="en-US" altLang="en-US" sz="2600" kern="0" dirty="0">
                <a:solidFill>
                  <a:srgbClr val="000000"/>
                </a:solidFill>
              </a:rPr>
              <a:t>	Prior to attending a meeting, individuals may review the meeting agenda and supporting documents from the ERCOT Calendar.</a:t>
            </a:r>
            <a:endParaRPr lang="en-US" altLang="en-US" sz="30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46</a:t>
            </a:fld>
            <a:endParaRPr lang="en-US"/>
          </a:p>
        </p:txBody>
      </p:sp>
      <p:pic>
        <p:nvPicPr>
          <p:cNvPr id="6" name="Picture 5">
            <a:extLst>
              <a:ext uri="{FF2B5EF4-FFF2-40B4-BE49-F238E27FC236}">
                <a16:creationId xmlns:a16="http://schemas.microsoft.com/office/drawing/2014/main" id="{25437645-18A5-4D7B-9E11-9B6A04EF8D76}"/>
              </a:ext>
            </a:extLst>
          </p:cNvPr>
          <p:cNvPicPr>
            <a:picLocks noChangeAspect="1"/>
          </p:cNvPicPr>
          <p:nvPr/>
        </p:nvPicPr>
        <p:blipFill>
          <a:blip r:embed="rId3"/>
          <a:stretch>
            <a:fillRect/>
          </a:stretch>
        </p:blipFill>
        <p:spPr>
          <a:xfrm>
            <a:off x="1028700" y="2209800"/>
            <a:ext cx="7086600" cy="3683241"/>
          </a:xfrm>
          <a:prstGeom prst="rect">
            <a:avLst/>
          </a:prstGeom>
        </p:spPr>
      </p:pic>
    </p:spTree>
    <p:extLst>
      <p:ext uri="{BB962C8B-B14F-4D97-AF65-F5344CB8AC3E}">
        <p14:creationId xmlns:p14="http://schemas.microsoft.com/office/powerpoint/2010/main" val="3750318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 Final Note…</a:t>
            </a:r>
            <a:endParaRPr lang="en-US" b="1" dirty="0">
              <a:solidFill>
                <a:schemeClr val="accent1"/>
              </a:solidFill>
            </a:endParaRPr>
          </a:p>
        </p:txBody>
      </p:sp>
      <p:sp>
        <p:nvSpPr>
          <p:cNvPr id="3" name="Content Placeholder 2"/>
          <p:cNvSpPr>
            <a:spLocks noGrp="1"/>
          </p:cNvSpPr>
          <p:nvPr>
            <p:ph idx="1"/>
          </p:nvPr>
        </p:nvSpPr>
        <p:spPr>
          <a:xfrm>
            <a:off x="304800" y="1066800"/>
            <a:ext cx="8534400" cy="4571999"/>
          </a:xfrm>
        </p:spPr>
        <p:txBody>
          <a:bodyPr/>
          <a:lstStyle/>
          <a:p>
            <a:pPr marL="508000" lvl="0" indent="-508000" fontAlgn="base">
              <a:spcAft>
                <a:spcPct val="0"/>
              </a:spcAft>
              <a:buFontTx/>
              <a:buChar char="•"/>
            </a:pPr>
            <a:r>
              <a:rPr lang="en-US" altLang="en-US" sz="2400" kern="0" dirty="0">
                <a:solidFill>
                  <a:srgbClr val="000000"/>
                </a:solidFill>
              </a:rPr>
              <a:t>Texas SET is the forum for testing standards and testing issue resolution by Market Participants</a:t>
            </a:r>
          </a:p>
          <a:p>
            <a:pPr marL="508000" lvl="0" indent="-508000" fontAlgn="base">
              <a:spcAft>
                <a:spcPct val="0"/>
              </a:spcAft>
              <a:buFontTx/>
              <a:buChar char="•"/>
            </a:pPr>
            <a:endParaRPr lang="en-US" altLang="en-US" sz="2600" kern="0" dirty="0">
              <a:solidFill>
                <a:srgbClr val="000000"/>
              </a:solidFill>
            </a:endParaRPr>
          </a:p>
          <a:p>
            <a:pPr marL="508000" lvl="0" indent="-508000" fontAlgn="base">
              <a:spcAft>
                <a:spcPct val="0"/>
              </a:spcAft>
              <a:buFontTx/>
              <a:buChar char="•"/>
            </a:pPr>
            <a:endParaRPr lang="en-US" altLang="en-US" sz="2600" kern="0" dirty="0">
              <a:solidFill>
                <a:srgbClr val="000000"/>
              </a:solidFill>
            </a:endParaRPr>
          </a:p>
          <a:p>
            <a:pPr marL="1828800" lvl="3" indent="-457200" fontAlgn="base">
              <a:spcAft>
                <a:spcPct val="0"/>
              </a:spcAft>
              <a:buNone/>
            </a:pPr>
            <a:r>
              <a:rPr lang="en-US" altLang="en-US" sz="2200" b="1" kern="0" dirty="0">
                <a:solidFill>
                  <a:srgbClr val="000000"/>
                </a:solidFill>
              </a:rPr>
              <a:t>		</a:t>
            </a:r>
            <a:r>
              <a:rPr lang="en-US" altLang="en-US" sz="2800" b="1" kern="0" dirty="0">
                <a:solidFill>
                  <a:srgbClr val="000000"/>
                </a:solidFill>
              </a:rPr>
              <a:t>REMEMBER! </a:t>
            </a:r>
          </a:p>
          <a:p>
            <a:pPr marL="508000" lvl="0" indent="-508000" fontAlgn="base">
              <a:spcAft>
                <a:spcPct val="0"/>
              </a:spcAft>
              <a:buFontTx/>
              <a:buChar char="•"/>
            </a:pPr>
            <a:endParaRPr lang="en-US" altLang="en-US" sz="2800" kern="0" dirty="0">
              <a:solidFill>
                <a:srgbClr val="000000"/>
              </a:solidFill>
            </a:endParaRPr>
          </a:p>
          <a:p>
            <a:pPr marL="508000" lvl="0" indent="-508000" fontAlgn="base">
              <a:spcAft>
                <a:spcPct val="0"/>
              </a:spcAft>
              <a:buNone/>
            </a:pPr>
            <a:endParaRPr lang="en-US" altLang="en-US" sz="2600" kern="0" dirty="0">
              <a:solidFill>
                <a:srgbClr val="000000"/>
              </a:solidFill>
            </a:endParaRPr>
          </a:p>
          <a:p>
            <a:pPr marL="508000" lvl="0" indent="-508000" fontAlgn="base">
              <a:spcAft>
                <a:spcPct val="0"/>
              </a:spcAft>
              <a:buFontTx/>
              <a:buChar char="•"/>
            </a:pPr>
            <a:r>
              <a:rPr lang="en-US" altLang="en-US" sz="2400" kern="0" dirty="0">
                <a:solidFill>
                  <a:srgbClr val="000000"/>
                </a:solidFill>
              </a:rPr>
              <a:t>Input from every Market Participant is vital; not only to the success of the individual company, but also to the success of the Market as a whole.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47</a:t>
            </a:fld>
            <a:endParaRPr lang="en-US"/>
          </a:p>
        </p:txBody>
      </p:sp>
      <p:pic>
        <p:nvPicPr>
          <p:cNvPr id="5" name="Picture 4"/>
          <p:cNvPicPr>
            <a:picLocks noChangeAspect="1"/>
          </p:cNvPicPr>
          <p:nvPr/>
        </p:nvPicPr>
        <p:blipFill>
          <a:blip r:embed="rId3"/>
          <a:stretch>
            <a:fillRect/>
          </a:stretch>
        </p:blipFill>
        <p:spPr>
          <a:xfrm>
            <a:off x="6172200" y="2286000"/>
            <a:ext cx="1835055" cy="1707028"/>
          </a:xfrm>
          <a:prstGeom prst="rect">
            <a:avLst/>
          </a:prstGeom>
        </p:spPr>
      </p:pic>
    </p:spTree>
    <p:extLst>
      <p:ext uri="{BB962C8B-B14F-4D97-AF65-F5344CB8AC3E}">
        <p14:creationId xmlns:p14="http://schemas.microsoft.com/office/powerpoint/2010/main" val="2741616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917575"/>
          </a:xfrm>
        </p:spPr>
        <p:txBody>
          <a:bodyPr/>
          <a:lstStyle/>
          <a:p>
            <a:r>
              <a:rPr lang="en-US" dirty="0"/>
              <a:t>Scripts Overview</a:t>
            </a:r>
          </a:p>
        </p:txBody>
      </p:sp>
      <p:pic>
        <p:nvPicPr>
          <p:cNvPr id="4"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774950" y="2057400"/>
            <a:ext cx="3594100" cy="3213100"/>
          </a:xfrm>
          <a:prstGeom prst="rect">
            <a:avLst/>
          </a:prstGeom>
          <a:noFill/>
        </p:spPr>
      </p:pic>
    </p:spTree>
    <p:extLst>
      <p:ext uri="{BB962C8B-B14F-4D97-AF65-F5344CB8AC3E}">
        <p14:creationId xmlns:p14="http://schemas.microsoft.com/office/powerpoint/2010/main" val="1090784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Scripts Approach</a:t>
            </a:r>
            <a:endParaRPr lang="en-US" b="1" dirty="0">
              <a:solidFill>
                <a:schemeClr val="accent1"/>
              </a:solidFill>
            </a:endParaRPr>
          </a:p>
        </p:txBody>
      </p:sp>
      <p:sp>
        <p:nvSpPr>
          <p:cNvPr id="3" name="Content Placeholder 2"/>
          <p:cNvSpPr>
            <a:spLocks noGrp="1"/>
          </p:cNvSpPr>
          <p:nvPr>
            <p:ph idx="1"/>
          </p:nvPr>
        </p:nvSpPr>
        <p:spPr>
          <a:xfrm>
            <a:off x="361950" y="914400"/>
            <a:ext cx="8534400" cy="5181600"/>
          </a:xfrm>
        </p:spPr>
        <p:txBody>
          <a:bodyPr/>
          <a:lstStyle/>
          <a:p>
            <a:pPr marL="0" indent="0" algn="ctr" fontAlgn="base">
              <a:lnSpc>
                <a:spcPct val="90000"/>
              </a:lnSpc>
              <a:spcAft>
                <a:spcPct val="0"/>
              </a:spcAft>
              <a:buNone/>
            </a:pPr>
            <a:r>
              <a:rPr lang="en-US" altLang="en-US" sz="1600" b="1" kern="0" dirty="0">
                <a:solidFill>
                  <a:srgbClr val="000000"/>
                </a:solidFill>
              </a:rPr>
              <a:t>The below statements pertain to the </a:t>
            </a:r>
          </a:p>
          <a:p>
            <a:pPr marL="0" indent="0" algn="ctr" fontAlgn="base">
              <a:lnSpc>
                <a:spcPct val="90000"/>
              </a:lnSpc>
              <a:spcAft>
                <a:spcPct val="0"/>
              </a:spcAft>
              <a:buNone/>
            </a:pPr>
            <a:r>
              <a:rPr lang="en-US" altLang="en-US" sz="1600" b="1" kern="0" dirty="0">
                <a:solidFill>
                  <a:srgbClr val="000000"/>
                </a:solidFill>
                <a:hlinkClick r:id="rId3"/>
              </a:rPr>
              <a:t>Flight Test Scripts Workbook and Testing Requirements Matrix – TX SET 5.0</a:t>
            </a:r>
            <a:endParaRPr lang="en-US" altLang="en-US" sz="1600" b="1" kern="0" dirty="0">
              <a:solidFill>
                <a:srgbClr val="000000"/>
              </a:solidFill>
            </a:endParaRPr>
          </a:p>
          <a:p>
            <a:pPr marL="0" indent="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Script tasks are delineated by Day and are designed to mimic production business processes</a:t>
            </a:r>
          </a:p>
          <a:p>
            <a:pPr marL="0" lvl="0" indent="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Business Processes or Transaction Lifecycles can be tracked by color or by Lifecycle number</a:t>
            </a:r>
          </a:p>
          <a:p>
            <a:pPr marL="0" lvl="0" indent="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Transactions that close a business process scenario will be the color of the lifecycle they are closing</a:t>
            </a:r>
          </a:p>
          <a:p>
            <a:pPr marL="508000" lvl="0" indent="-50800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Initiating transactions must be sent on the Day required by the script</a:t>
            </a:r>
          </a:p>
          <a:p>
            <a:pPr marL="508000" lvl="0" indent="-50800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Market Participants should not hold response transactions unless the script specifies that the transactions be held</a:t>
            </a:r>
          </a:p>
        </p:txBody>
      </p:sp>
      <p:sp>
        <p:nvSpPr>
          <p:cNvPr id="4" name="Slide Number Placeholder 3"/>
          <p:cNvSpPr>
            <a:spLocks noGrp="1"/>
          </p:cNvSpPr>
          <p:nvPr>
            <p:ph type="sldNum" sz="quarter" idx="4"/>
          </p:nvPr>
        </p:nvSpPr>
        <p:spPr/>
        <p:txBody>
          <a:bodyPr/>
          <a:lstStyle/>
          <a:p>
            <a:fld id="{1D93BD3E-1E9A-4970-A6F7-E7AC52762E0C}" type="slidenum">
              <a:rPr lang="en-US" smtClean="0"/>
              <a:pPr/>
              <a:t>49</a:t>
            </a:fld>
            <a:endParaRPr lang="en-US"/>
          </a:p>
        </p:txBody>
      </p:sp>
    </p:spTree>
    <p:extLst>
      <p:ext uri="{BB962C8B-B14F-4D97-AF65-F5344CB8AC3E}">
        <p14:creationId xmlns:p14="http://schemas.microsoft.com/office/powerpoint/2010/main" val="213949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dirty="0"/>
              <a:t>Signing up for Flight 0226: New LSEs</a:t>
            </a:r>
            <a:endParaRPr lang="en-US" b="1" dirty="0">
              <a:solidFill>
                <a:schemeClr val="accent1"/>
              </a:solidFill>
            </a:endParaRPr>
          </a:p>
        </p:txBody>
      </p:sp>
      <p:sp>
        <p:nvSpPr>
          <p:cNvPr id="3" name="Content Placeholder 2"/>
          <p:cNvSpPr>
            <a:spLocks noGrp="1"/>
          </p:cNvSpPr>
          <p:nvPr>
            <p:ph idx="1"/>
          </p:nvPr>
        </p:nvSpPr>
        <p:spPr>
          <a:xfrm>
            <a:off x="304800" y="1143000"/>
            <a:ext cx="8534400" cy="4679704"/>
          </a:xfrm>
        </p:spPr>
        <p:txBody>
          <a:bodyPr/>
          <a:lstStyle/>
          <a:p>
            <a:pPr marL="0" indent="0" algn="ctr" fontAlgn="base">
              <a:spcAft>
                <a:spcPct val="0"/>
              </a:spcAft>
              <a:buNone/>
            </a:pPr>
            <a:r>
              <a:rPr lang="en-US" sz="2800" b="1" kern="0" dirty="0">
                <a:solidFill>
                  <a:srgbClr val="000000"/>
                </a:solidFill>
              </a:rPr>
              <a:t>Important: </a:t>
            </a:r>
            <a:r>
              <a:rPr lang="en-US" sz="2800" b="1" kern="0" dirty="0">
                <a:solidFill>
                  <a:srgbClr val="FF0000"/>
                </a:solidFill>
              </a:rPr>
              <a:t>Please follow this link for Critical Application and Registration Deadline Information </a:t>
            </a:r>
            <a:r>
              <a:rPr lang="en-US" sz="2400" kern="0" dirty="0">
                <a:solidFill>
                  <a:srgbClr val="000000"/>
                </a:solidFill>
                <a:latin typeface="Arial" panose="020B0604020202020204" pitchFamily="34" charset="0"/>
                <a:cs typeface="Arial" panose="020B0604020202020204" pitchFamily="34" charset="0"/>
                <a:hlinkClick r:id="rId3"/>
              </a:rPr>
              <a:t>http://www.ercot.com/services/rq/lse/tfi/index.html</a:t>
            </a:r>
            <a:endParaRPr lang="en-US" altLang="en-US" sz="2400" b="1" kern="0" dirty="0">
              <a:solidFill>
                <a:srgbClr val="000000"/>
              </a:solidFill>
            </a:endParaRPr>
          </a:p>
          <a:p>
            <a:pPr marL="0" lvl="0" indent="0" fontAlgn="base">
              <a:spcAft>
                <a:spcPct val="0"/>
              </a:spcAft>
              <a:buNone/>
            </a:pPr>
            <a:endParaRPr lang="en-US" altLang="en-US" sz="1800" b="1" kern="0" dirty="0">
              <a:solidFill>
                <a:srgbClr val="000000"/>
              </a:solidFill>
            </a:endParaRPr>
          </a:p>
          <a:p>
            <a:pPr marL="0" lvl="0" indent="0" algn="ctr" fontAlgn="base">
              <a:spcAft>
                <a:spcPct val="0"/>
              </a:spcAft>
              <a:buNone/>
            </a:pPr>
            <a:r>
              <a:rPr lang="en-US" altLang="en-US" b="1" kern="0" dirty="0">
                <a:solidFill>
                  <a:srgbClr val="000000"/>
                </a:solidFill>
              </a:rPr>
              <a:t>New LSEs that wish to sign up for Flight 0226 </a:t>
            </a:r>
            <a:r>
              <a:rPr lang="en-US" altLang="en-US" b="1" kern="0" dirty="0">
                <a:solidFill>
                  <a:srgbClr val="FF0000"/>
                </a:solidFill>
              </a:rPr>
              <a:t>must</a:t>
            </a:r>
            <a:r>
              <a:rPr lang="en-US" altLang="en-US" b="1" kern="0" dirty="0">
                <a:solidFill>
                  <a:srgbClr val="000000"/>
                </a:solidFill>
              </a:rPr>
              <a:t> complete </a:t>
            </a:r>
            <a:r>
              <a:rPr lang="en-US" altLang="en-US" b="1" kern="0" dirty="0">
                <a:solidFill>
                  <a:srgbClr val="FF0000"/>
                </a:solidFill>
              </a:rPr>
              <a:t>ALL</a:t>
            </a:r>
            <a:r>
              <a:rPr lang="en-US" altLang="en-US" b="1" kern="0" dirty="0">
                <a:solidFill>
                  <a:srgbClr val="000000"/>
                </a:solidFill>
              </a:rPr>
              <a:t> of the following, including ERCOT approval/verification, by the Deadlines shown on the following pages:</a:t>
            </a:r>
          </a:p>
          <a:p>
            <a:pPr marL="508000" lvl="0" indent="-508000" fontAlgn="base">
              <a:spcAft>
                <a:spcPct val="0"/>
              </a:spcAft>
              <a:buNone/>
            </a:pPr>
            <a:endParaRPr lang="en-US" altLang="en-US" sz="3600" b="1" kern="0" dirty="0">
              <a:solidFill>
                <a:srgbClr val="000000"/>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5</a:t>
            </a:fld>
            <a:endParaRPr lang="en-US"/>
          </a:p>
        </p:txBody>
      </p:sp>
    </p:spTree>
    <p:extLst>
      <p:ext uri="{BB962C8B-B14F-4D97-AF65-F5344CB8AC3E}">
        <p14:creationId xmlns:p14="http://schemas.microsoft.com/office/powerpoint/2010/main" val="705523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TX SET V5.0</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None/>
            </a:pPr>
            <a:r>
              <a:rPr lang="en-US" altLang="en-US" sz="2400" kern="0" dirty="0">
                <a:solidFill>
                  <a:srgbClr val="000000"/>
                </a:solidFill>
              </a:rPr>
              <a:t>	All documents related to the TX SET V5.0 can be found at:</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Hover over Market Rules</a:t>
            </a:r>
          </a:p>
          <a:p>
            <a:pPr marL="508000" lvl="0" indent="-508000" fontAlgn="base">
              <a:spcAft>
                <a:spcPct val="0"/>
              </a:spcAft>
              <a:buNone/>
            </a:pPr>
            <a:r>
              <a:rPr lang="en-US" altLang="en-US" sz="2400" kern="0" dirty="0">
                <a:solidFill>
                  <a:srgbClr val="000000"/>
                </a:solidFill>
              </a:rPr>
              <a:t>		Select Market Guides</a:t>
            </a:r>
          </a:p>
          <a:p>
            <a:pPr marL="508000" lvl="0" indent="-508000" fontAlgn="base">
              <a:spcAft>
                <a:spcPct val="0"/>
              </a:spcAft>
              <a:buNone/>
            </a:pPr>
            <a:r>
              <a:rPr lang="en-US" altLang="en-US" sz="2400" kern="0" dirty="0">
                <a:solidFill>
                  <a:srgbClr val="000000"/>
                </a:solidFill>
              </a:rPr>
              <a:t>		Select Texas Standard Electronic Transaction Guides</a:t>
            </a:r>
          </a:p>
          <a:p>
            <a:pPr marL="508000" lvl="0" indent="-508000" fontAlgn="base">
              <a:spcAft>
                <a:spcPct val="0"/>
              </a:spcAft>
              <a:buNone/>
            </a:pPr>
            <a:r>
              <a:rPr lang="en-US" altLang="en-US" sz="2400" kern="0" dirty="0">
                <a:solidFill>
                  <a:srgbClr val="000000"/>
                </a:solidFill>
              </a:rPr>
              <a:t>		Select Current Texas SET Implementation Guides</a:t>
            </a:r>
            <a:endParaRPr lang="en-US" altLang="en-US" sz="24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50</a:t>
            </a:fld>
            <a:endParaRPr lang="en-US"/>
          </a:p>
        </p:txBody>
      </p:sp>
    </p:spTree>
    <p:extLst>
      <p:ext uri="{BB962C8B-B14F-4D97-AF65-F5344CB8AC3E}">
        <p14:creationId xmlns:p14="http://schemas.microsoft.com/office/powerpoint/2010/main" val="1339876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pPr marL="342900" lvl="0" indent="-342900" fontAlgn="base">
              <a:spcBef>
                <a:spcPct val="20000"/>
              </a:spcBef>
              <a:spcAft>
                <a:spcPct val="0"/>
              </a:spcAft>
            </a:pPr>
            <a:r>
              <a:rPr lang="en-US" altLang="en-US" sz="3200" b="1" kern="0" dirty="0">
                <a:solidFill>
                  <a:srgbClr val="000000"/>
                </a:solidFill>
                <a:ea typeface="+mn-ea"/>
                <a:cs typeface="+mn-cs"/>
              </a:rPr>
              <a:t>Texas Retail Testing Requirements and Expectations</a:t>
            </a:r>
            <a:br>
              <a:rPr lang="en-US" altLang="en-US" sz="3200" b="1" kern="0" dirty="0">
                <a:solidFill>
                  <a:srgbClr val="000000"/>
                </a:solidFill>
                <a:ea typeface="+mn-ea"/>
                <a:cs typeface="+mn-cs"/>
              </a:rPr>
            </a:br>
            <a:endParaRPr lang="en-US" dirty="0"/>
          </a:p>
        </p:txBody>
      </p:sp>
      <p:pic>
        <p:nvPicPr>
          <p:cNvPr id="4" name="Picture 3"/>
          <p:cNvPicPr>
            <a:picLocks noChangeAspect="1"/>
          </p:cNvPicPr>
          <p:nvPr/>
        </p:nvPicPr>
        <p:blipFill>
          <a:blip r:embed="rId2"/>
          <a:stretch>
            <a:fillRect/>
          </a:stretch>
        </p:blipFill>
        <p:spPr>
          <a:xfrm>
            <a:off x="3352800" y="2133600"/>
            <a:ext cx="2517866" cy="3060457"/>
          </a:xfrm>
          <a:prstGeom prst="rect">
            <a:avLst/>
          </a:prstGeom>
        </p:spPr>
      </p:pic>
    </p:spTree>
    <p:extLst>
      <p:ext uri="{BB962C8B-B14F-4D97-AF65-F5344CB8AC3E}">
        <p14:creationId xmlns:p14="http://schemas.microsoft.com/office/powerpoint/2010/main" val="142837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Methodology</a:t>
            </a:r>
            <a:endParaRPr lang="en-US" b="1" dirty="0">
              <a:solidFill>
                <a:schemeClr val="accent1"/>
              </a:solidFill>
            </a:endParaRPr>
          </a:p>
        </p:txBody>
      </p:sp>
      <p:sp>
        <p:nvSpPr>
          <p:cNvPr id="3" name="Content Placeholder 2"/>
          <p:cNvSpPr>
            <a:spLocks noGrp="1"/>
          </p:cNvSpPr>
          <p:nvPr>
            <p:ph idx="1"/>
          </p:nvPr>
        </p:nvSpPr>
        <p:spPr>
          <a:xfrm>
            <a:off x="304800" y="1066800"/>
            <a:ext cx="8534400" cy="5181600"/>
          </a:xfrm>
        </p:spPr>
        <p:txBody>
          <a:bodyPr/>
          <a:lstStyle/>
          <a:p>
            <a:pPr marL="508000" lvl="0" indent="-508000" fontAlgn="base">
              <a:spcAft>
                <a:spcPct val="0"/>
              </a:spcAft>
              <a:buNone/>
            </a:pPr>
            <a:r>
              <a:rPr lang="en-US" altLang="en-US" sz="2400" kern="0" dirty="0">
                <a:solidFill>
                  <a:srgbClr val="000000"/>
                </a:solidFill>
              </a:rPr>
              <a:t>Highlights of script methodology</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Some scripts use simulated LSEs with testing LSEs to execute required functionality</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Not all scripts carry through to billing</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When possible, contingencies are built into the scripts in the event a MP falls behind and is required to retest</a:t>
            </a:r>
          </a:p>
          <a:p>
            <a:pPr marL="508000" lvl="0" indent="-508000" fontAlgn="base">
              <a:spcAft>
                <a:spcPct val="0"/>
              </a:spcAft>
              <a:buNone/>
            </a:pPr>
            <a:endParaRPr lang="en-US" altLang="en-US" sz="1000" kern="0" dirty="0">
              <a:solidFill>
                <a:srgbClr val="000000"/>
              </a:solidFill>
            </a:endParaRPr>
          </a:p>
          <a:p>
            <a:pPr marL="965200" lvl="1" indent="-508000" fontAlgn="base">
              <a:spcAft>
                <a:spcPct val="0"/>
              </a:spcAft>
              <a:buFontTx/>
              <a:buChar char="–"/>
            </a:pPr>
            <a:r>
              <a:rPr lang="en-US" altLang="en-US" sz="2400" kern="0" dirty="0">
                <a:solidFill>
                  <a:srgbClr val="000000"/>
                </a:solidFill>
              </a:rPr>
              <a:t>NOTE: This does not apply to all scripts</a:t>
            </a:r>
          </a:p>
          <a:p>
            <a:pPr marL="965200" lvl="1"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Failure to consistently meet checkpoints will result in escalation to Executive Contacts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52</a:t>
            </a:fld>
            <a:endParaRPr lang="en-US"/>
          </a:p>
        </p:txBody>
      </p:sp>
    </p:spTree>
    <p:extLst>
      <p:ext uri="{BB962C8B-B14F-4D97-AF65-F5344CB8AC3E}">
        <p14:creationId xmlns:p14="http://schemas.microsoft.com/office/powerpoint/2010/main" val="20140699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Retail Qualification letters</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marL="508000" lvl="0" indent="-508000" fontAlgn="base">
              <a:lnSpc>
                <a:spcPct val="90000"/>
              </a:lnSpc>
              <a:spcAft>
                <a:spcPct val="0"/>
              </a:spcAft>
              <a:buFontTx/>
              <a:buChar char="•"/>
            </a:pPr>
            <a:r>
              <a:rPr lang="en-US" altLang="en-US" sz="2400" kern="0" dirty="0">
                <a:solidFill>
                  <a:srgbClr val="000000"/>
                </a:solidFill>
              </a:rPr>
              <a:t>Upon notification to ERCOT Retail Operations from the Flight Administrator, New Market Participants will receive their ERCOT Retail Qualification letter when they have successfully completed testing and met all Registration requirements.</a:t>
            </a:r>
          </a:p>
          <a:p>
            <a:pPr marL="508000" lvl="0" indent="-508000" fontAlgn="base">
              <a:lnSpc>
                <a:spcPct val="90000"/>
              </a:lnSpc>
              <a:spcAft>
                <a:spcPct val="0"/>
              </a:spcAft>
              <a:buNone/>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Existing Market Participants testing new TDSP territories, new business functionality, and/or adding an additional DUNS will receive their ERCOT Retail Qualification letter upon completion of the Flight.</a:t>
            </a:r>
          </a:p>
          <a:p>
            <a:pPr marL="508000" lvl="0" indent="-508000" fontAlgn="base">
              <a:lnSpc>
                <a:spcPct val="90000"/>
              </a:lnSpc>
              <a:spcAft>
                <a:spcPct val="0"/>
              </a:spcAft>
              <a:buFontTx/>
              <a:buChar char="•"/>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Market Participants testing for Change of Service Provider or Change of Bank will </a:t>
            </a:r>
            <a:r>
              <a:rPr lang="en-US" altLang="en-US" sz="2400" u="sng" kern="0" dirty="0">
                <a:solidFill>
                  <a:srgbClr val="000000"/>
                </a:solidFill>
              </a:rPr>
              <a:t>not</a:t>
            </a:r>
            <a:r>
              <a:rPr lang="en-US" altLang="en-US" sz="2400" kern="0" dirty="0">
                <a:solidFill>
                  <a:srgbClr val="000000"/>
                </a:solidFill>
              </a:rPr>
              <a:t> receive an ERCOT Retail Qualification letter upon completion of the Flight.</a:t>
            </a:r>
            <a:endParaRPr lang="en-US" altLang="en-US" sz="2400" u="sng"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53</a:t>
            </a:fld>
            <a:endParaRPr lang="en-US"/>
          </a:p>
        </p:txBody>
      </p:sp>
    </p:spTree>
    <p:extLst>
      <p:ext uri="{BB962C8B-B14F-4D97-AF65-F5344CB8AC3E}">
        <p14:creationId xmlns:p14="http://schemas.microsoft.com/office/powerpoint/2010/main" val="42931554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to Production Checklist</a:t>
            </a:r>
            <a:endParaRPr lang="en-US" b="1" dirty="0">
              <a:solidFill>
                <a:schemeClr val="accent1"/>
              </a:solidFill>
            </a:endParaRPr>
          </a:p>
        </p:txBody>
      </p:sp>
      <p:sp>
        <p:nvSpPr>
          <p:cNvPr id="3" name="Content Placeholder 2"/>
          <p:cNvSpPr>
            <a:spLocks noGrp="1"/>
          </p:cNvSpPr>
          <p:nvPr>
            <p:ph idx="1"/>
          </p:nvPr>
        </p:nvSpPr>
        <p:spPr>
          <a:xfrm>
            <a:off x="304800" y="990600"/>
            <a:ext cx="8534400" cy="5082074"/>
          </a:xfrm>
        </p:spPr>
        <p:txBody>
          <a:bodyPr/>
          <a:lstStyle/>
          <a:p>
            <a:pPr marL="508000" lvl="0" indent="-508000" fontAlgn="base">
              <a:lnSpc>
                <a:spcPct val="90000"/>
              </a:lnSpc>
              <a:spcAft>
                <a:spcPct val="0"/>
              </a:spcAft>
              <a:buFontTx/>
              <a:buChar char="•"/>
            </a:pPr>
            <a:r>
              <a:rPr lang="en-US" altLang="en-US" sz="2400" kern="0" dirty="0">
                <a:solidFill>
                  <a:srgbClr val="000000"/>
                </a:solidFill>
              </a:rPr>
              <a:t>Please refer to the Testing to Production Checklist for Production requirements. </a:t>
            </a:r>
          </a:p>
          <a:p>
            <a:pPr marL="508000" lvl="0" indent="-508000" fontAlgn="base">
              <a:lnSpc>
                <a:spcPct val="90000"/>
              </a:lnSpc>
              <a:spcAft>
                <a:spcPct val="0"/>
              </a:spcAft>
              <a:buFontTx/>
              <a:buChar char="•"/>
            </a:pPr>
            <a:r>
              <a:rPr lang="en-US" altLang="en-US" sz="2400" kern="0" dirty="0">
                <a:solidFill>
                  <a:srgbClr val="000000"/>
                </a:solidFill>
              </a:rPr>
              <a:t>The Testing to Production Checklist will advise your entity of the next steps that must be taken to enter into Production with ERCOT and your Trading Partners (TDSPs)</a:t>
            </a:r>
          </a:p>
          <a:p>
            <a:pPr marL="508000" lvl="0" indent="-508000" fontAlgn="base">
              <a:lnSpc>
                <a:spcPct val="90000"/>
              </a:lnSpc>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lnSpc>
                <a:spcPct val="90000"/>
              </a:lnSpc>
              <a:spcAft>
                <a:spcPct val="0"/>
              </a:spcAft>
              <a:buNone/>
            </a:pPr>
            <a:r>
              <a:rPr lang="en-US" altLang="en-US" sz="2400" kern="0" dirty="0">
                <a:solidFill>
                  <a:srgbClr val="000000"/>
                </a:solidFill>
              </a:rPr>
              <a:t>		Select Services</a:t>
            </a:r>
          </a:p>
          <a:p>
            <a:pPr marL="508000" lvl="0" indent="-508000" fontAlgn="base">
              <a:lnSpc>
                <a:spcPct val="90000"/>
              </a:lnSpc>
              <a:spcAft>
                <a:spcPct val="0"/>
              </a:spcAft>
              <a:buNone/>
            </a:pPr>
            <a:r>
              <a:rPr lang="en-US" altLang="en-US" sz="2400" kern="0" dirty="0">
                <a:solidFill>
                  <a:srgbClr val="000000"/>
                </a:solidFill>
              </a:rPr>
              <a:t>		Select Registration and Qualification</a:t>
            </a:r>
          </a:p>
          <a:p>
            <a:pPr marL="508000" lvl="0" indent="-508000" fontAlgn="base">
              <a:lnSpc>
                <a:spcPct val="90000"/>
              </a:lnSpc>
              <a:spcAft>
                <a:spcPct val="0"/>
              </a:spcAft>
              <a:buNone/>
            </a:pPr>
            <a:r>
              <a:rPr lang="en-US" altLang="en-US" sz="2400" kern="0" dirty="0">
                <a:solidFill>
                  <a:srgbClr val="000000"/>
                </a:solidFill>
              </a:rPr>
              <a:t>		Select Load Serving Entities</a:t>
            </a:r>
          </a:p>
          <a:p>
            <a:pPr marL="508000" indent="-508000" fontAlgn="base">
              <a:lnSpc>
                <a:spcPct val="90000"/>
              </a:lnSpc>
              <a:spcAft>
                <a:spcPct val="0"/>
              </a:spcAft>
              <a:buNone/>
            </a:pPr>
            <a:r>
              <a:rPr lang="en-US" altLang="en-US" sz="2400" kern="0" dirty="0">
                <a:solidFill>
                  <a:srgbClr val="000000"/>
                </a:solidFill>
              </a:rPr>
              <a:t>		Select the Texas Retail Market Testing link</a:t>
            </a:r>
          </a:p>
          <a:p>
            <a:pPr marL="508000" lvl="0" indent="-508000" fontAlgn="base">
              <a:lnSpc>
                <a:spcPct val="90000"/>
              </a:lnSpc>
              <a:spcAft>
                <a:spcPct val="0"/>
              </a:spcAft>
              <a:buNone/>
            </a:pPr>
            <a:r>
              <a:rPr lang="en-US" altLang="en-US" sz="2400" kern="0" dirty="0">
                <a:solidFill>
                  <a:srgbClr val="000000"/>
                </a:solidFill>
              </a:rPr>
              <a:t>		Click the + next to Testing to Production Checklist</a:t>
            </a:r>
          </a:p>
        </p:txBody>
      </p:sp>
      <p:sp>
        <p:nvSpPr>
          <p:cNvPr id="4" name="Slide Number Placeholder 3"/>
          <p:cNvSpPr>
            <a:spLocks noGrp="1"/>
          </p:cNvSpPr>
          <p:nvPr>
            <p:ph type="sldNum" sz="quarter" idx="4"/>
          </p:nvPr>
        </p:nvSpPr>
        <p:spPr/>
        <p:txBody>
          <a:bodyPr/>
          <a:lstStyle/>
          <a:p>
            <a:fld id="{1D93BD3E-1E9A-4970-A6F7-E7AC52762E0C}" type="slidenum">
              <a:rPr lang="en-US" smtClean="0"/>
              <a:pPr/>
              <a:t>54</a:t>
            </a:fld>
            <a:endParaRPr lang="en-US"/>
          </a:p>
        </p:txBody>
      </p:sp>
      <p:pic>
        <p:nvPicPr>
          <p:cNvPr id="5" name="Picture 4"/>
          <p:cNvPicPr>
            <a:picLocks noChangeAspect="1"/>
          </p:cNvPicPr>
          <p:nvPr/>
        </p:nvPicPr>
        <p:blipFill>
          <a:blip r:embed="rId4"/>
          <a:stretch>
            <a:fillRect/>
          </a:stretch>
        </p:blipFill>
        <p:spPr>
          <a:xfrm>
            <a:off x="7588651" y="3124200"/>
            <a:ext cx="1231499" cy="1383912"/>
          </a:xfrm>
          <a:prstGeom prst="rect">
            <a:avLst/>
          </a:prstGeom>
        </p:spPr>
      </p:pic>
    </p:spTree>
    <p:extLst>
      <p:ext uri="{BB962C8B-B14F-4D97-AF65-F5344CB8AC3E}">
        <p14:creationId xmlns:p14="http://schemas.microsoft.com/office/powerpoint/2010/main" val="41190274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to Production Transition</a:t>
            </a:r>
            <a:endParaRPr lang="en-US" b="1" dirty="0">
              <a:solidFill>
                <a:schemeClr val="accent1"/>
              </a:solidFill>
            </a:endParaRPr>
          </a:p>
        </p:txBody>
      </p:sp>
      <p:sp>
        <p:nvSpPr>
          <p:cNvPr id="3" name="Content Placeholder 2"/>
          <p:cNvSpPr>
            <a:spLocks noGrp="1"/>
          </p:cNvSpPr>
          <p:nvPr>
            <p:ph idx="1"/>
          </p:nvPr>
        </p:nvSpPr>
        <p:spPr>
          <a:xfrm>
            <a:off x="304800" y="1066800"/>
            <a:ext cx="8534400" cy="2438399"/>
          </a:xfrm>
        </p:spPr>
        <p:txBody>
          <a:bodyPr/>
          <a:lstStyle/>
          <a:p>
            <a:pPr marL="508000" lvl="0" indent="-508000" fontAlgn="base">
              <a:spcAft>
                <a:spcPct val="0"/>
              </a:spcAft>
              <a:buNone/>
            </a:pPr>
            <a:r>
              <a:rPr lang="en-US" altLang="en-US" sz="2400" kern="0" dirty="0">
                <a:solidFill>
                  <a:srgbClr val="000000"/>
                </a:solidFill>
              </a:rPr>
              <a:t>	REMINDER:</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 Qualified Scheduling Entity (QSE) must be </a:t>
            </a:r>
          </a:p>
          <a:p>
            <a:pPr marL="508000" lvl="0" indent="-508000" fontAlgn="base">
              <a:spcAft>
                <a:spcPct val="0"/>
              </a:spcAft>
              <a:buNone/>
            </a:pPr>
            <a:r>
              <a:rPr lang="en-US" altLang="en-US" sz="2400" kern="0" dirty="0">
                <a:solidFill>
                  <a:srgbClr val="000000"/>
                </a:solidFill>
              </a:rPr>
              <a:t>		designated as part of the completion for your LSE</a:t>
            </a:r>
          </a:p>
          <a:p>
            <a:pPr marL="508000" lvl="0" indent="-508000" fontAlgn="base">
              <a:spcAft>
                <a:spcPct val="0"/>
              </a:spcAft>
              <a:buNone/>
            </a:pPr>
            <a:r>
              <a:rPr lang="en-US" altLang="en-US" sz="2400" kern="0" dirty="0">
                <a:solidFill>
                  <a:srgbClr val="000000"/>
                </a:solidFill>
              </a:rPr>
              <a:t>		Application.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55</a:t>
            </a:fld>
            <a:endParaRPr lang="en-US"/>
          </a:p>
        </p:txBody>
      </p:sp>
      <p:pic>
        <p:nvPicPr>
          <p:cNvPr id="5" name="Picture 4"/>
          <p:cNvPicPr>
            <a:picLocks noChangeAspect="1"/>
          </p:cNvPicPr>
          <p:nvPr/>
        </p:nvPicPr>
        <p:blipFill>
          <a:blip r:embed="rId3"/>
          <a:stretch>
            <a:fillRect/>
          </a:stretch>
        </p:blipFill>
        <p:spPr>
          <a:xfrm>
            <a:off x="3886200" y="3457573"/>
            <a:ext cx="3273836" cy="2639797"/>
          </a:xfrm>
          <a:prstGeom prst="rect">
            <a:avLst/>
          </a:prstGeom>
        </p:spPr>
      </p:pic>
    </p:spTree>
    <p:extLst>
      <p:ext uri="{BB962C8B-B14F-4D97-AF65-F5344CB8AC3E}">
        <p14:creationId xmlns:p14="http://schemas.microsoft.com/office/powerpoint/2010/main" val="4221219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Training Opportunities</a:t>
            </a:r>
            <a:endParaRPr lang="en-US" b="1" dirty="0">
              <a:solidFill>
                <a:schemeClr val="accent1"/>
              </a:solidFill>
            </a:endParaRPr>
          </a:p>
        </p:txBody>
      </p:sp>
      <p:sp>
        <p:nvSpPr>
          <p:cNvPr id="3" name="Content Placeholder 2"/>
          <p:cNvSpPr>
            <a:spLocks noGrp="1"/>
          </p:cNvSpPr>
          <p:nvPr>
            <p:ph idx="1"/>
          </p:nvPr>
        </p:nvSpPr>
        <p:spPr>
          <a:xfrm>
            <a:off x="304800" y="820319"/>
            <a:ext cx="8534400" cy="4319832"/>
          </a:xfrm>
        </p:spPr>
        <p:txBody>
          <a:bodyPr/>
          <a:lstStyle/>
          <a:p>
            <a:pPr marL="508000" lvl="0" indent="-508000" fontAlgn="base">
              <a:spcAft>
                <a:spcPct val="0"/>
              </a:spcAft>
              <a:buFontTx/>
              <a:buChar char="•"/>
            </a:pPr>
            <a:endParaRPr lang="en-US" altLang="en-US" sz="1200" kern="0" dirty="0">
              <a:solidFill>
                <a:srgbClr val="000000"/>
              </a:solidFill>
            </a:endParaRPr>
          </a:p>
          <a:p>
            <a:pPr marL="508000" lvl="0" indent="-508000" fontAlgn="base">
              <a:spcAft>
                <a:spcPct val="0"/>
              </a:spcAft>
              <a:buNone/>
            </a:pPr>
            <a:r>
              <a:rPr lang="en-US" altLang="en-US" sz="2600" kern="0" dirty="0">
                <a:solidFill>
                  <a:srgbClr val="000000"/>
                </a:solidFill>
              </a:rPr>
              <a:t>	Information regarding Training Opportunities offered by ERCOT may be found as follows:</a:t>
            </a:r>
          </a:p>
          <a:p>
            <a:pPr marL="508000" lvl="0" indent="-508000" fontAlgn="base">
              <a:spcAft>
                <a:spcPct val="0"/>
              </a:spcAft>
              <a:buNone/>
            </a:pPr>
            <a:r>
              <a:rPr lang="en-US" altLang="en-US" sz="2600" kern="0" dirty="0">
                <a:solidFill>
                  <a:srgbClr val="000000"/>
                </a:solidFill>
              </a:rPr>
              <a:t>			</a:t>
            </a:r>
            <a:r>
              <a:rPr lang="en-US" altLang="en-US" sz="2600" kern="0" dirty="0">
                <a:solidFill>
                  <a:srgbClr val="000000"/>
                </a:solidFill>
                <a:hlinkClick r:id="rId3"/>
              </a:rPr>
              <a:t>www.ercot.com</a:t>
            </a:r>
            <a:endParaRPr lang="en-US" altLang="en-US" sz="2600" kern="0" dirty="0">
              <a:solidFill>
                <a:srgbClr val="000000"/>
              </a:solidFill>
            </a:endParaRPr>
          </a:p>
          <a:p>
            <a:pPr marL="508000" lvl="0" indent="-508000" fontAlgn="base">
              <a:spcAft>
                <a:spcPct val="0"/>
              </a:spcAft>
              <a:buNone/>
            </a:pPr>
            <a:r>
              <a:rPr lang="en-US" altLang="en-US" sz="2600" kern="0" dirty="0">
                <a:solidFill>
                  <a:srgbClr val="000000"/>
                </a:solidFill>
              </a:rPr>
              <a:t>			Select Services</a:t>
            </a:r>
          </a:p>
          <a:p>
            <a:pPr marL="508000" lvl="0" indent="-508000" fontAlgn="base">
              <a:spcAft>
                <a:spcPct val="0"/>
              </a:spcAft>
              <a:buNone/>
            </a:pPr>
            <a:r>
              <a:rPr lang="en-US" altLang="en-US" sz="2600" kern="0" dirty="0">
                <a:solidFill>
                  <a:srgbClr val="000000"/>
                </a:solidFill>
              </a:rPr>
              <a:t>			Select Training</a:t>
            </a:r>
          </a:p>
          <a:p>
            <a:pPr marL="508000" lvl="0" indent="-508000" fontAlgn="base">
              <a:spcAft>
                <a:spcPct val="0"/>
              </a:spcAft>
              <a:buNone/>
            </a:pPr>
            <a:r>
              <a:rPr lang="en-US" altLang="en-US" sz="2600" kern="0" dirty="0">
                <a:solidFill>
                  <a:srgbClr val="000000"/>
                </a:solidFill>
              </a:rPr>
              <a:t>			Select Course Catalog</a:t>
            </a:r>
          </a:p>
          <a:p>
            <a:pPr marL="508000" lvl="0" indent="-508000" fontAlgn="base">
              <a:spcAft>
                <a:spcPct val="0"/>
              </a:spcAft>
              <a:buNone/>
            </a:pPr>
            <a:r>
              <a:rPr lang="en-US" altLang="en-US" sz="2600" kern="0" dirty="0">
                <a:solidFill>
                  <a:srgbClr val="000000"/>
                </a:solidFill>
              </a:rPr>
              <a:t>			Select the link of the Training Opportunities </a:t>
            </a:r>
          </a:p>
          <a:p>
            <a:pPr marL="508000" lvl="0" indent="-508000" fontAlgn="base">
              <a:spcAft>
                <a:spcPct val="0"/>
              </a:spcAft>
              <a:buNone/>
            </a:pPr>
            <a:r>
              <a:rPr lang="en-US" altLang="en-US" sz="2600" kern="0" dirty="0">
                <a:solidFill>
                  <a:srgbClr val="000000"/>
                </a:solidFill>
              </a:rPr>
              <a:t>				you are interested in</a:t>
            </a:r>
            <a:endParaRPr lang="en-US" altLang="en-US" sz="30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56</a:t>
            </a:fld>
            <a:endParaRPr lang="en-US"/>
          </a:p>
        </p:txBody>
      </p:sp>
      <p:pic>
        <p:nvPicPr>
          <p:cNvPr id="5" name="Picture 4"/>
          <p:cNvPicPr>
            <a:picLocks noChangeAspect="1"/>
          </p:cNvPicPr>
          <p:nvPr/>
        </p:nvPicPr>
        <p:blipFill>
          <a:blip r:embed="rId4"/>
          <a:stretch>
            <a:fillRect/>
          </a:stretch>
        </p:blipFill>
        <p:spPr>
          <a:xfrm>
            <a:off x="914400" y="4191000"/>
            <a:ext cx="1682642" cy="1841152"/>
          </a:xfrm>
          <a:prstGeom prst="rect">
            <a:avLst/>
          </a:prstGeom>
        </p:spPr>
      </p:pic>
    </p:spTree>
    <p:extLst>
      <p:ext uri="{BB962C8B-B14F-4D97-AF65-F5344CB8AC3E}">
        <p14:creationId xmlns:p14="http://schemas.microsoft.com/office/powerpoint/2010/main" val="1453825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Training Opportunities</a:t>
            </a:r>
            <a:endParaRPr lang="en-US" b="1" dirty="0">
              <a:solidFill>
                <a:schemeClr val="accent1"/>
              </a:solidFill>
            </a:endParaRPr>
          </a:p>
        </p:txBody>
      </p:sp>
      <p:sp>
        <p:nvSpPr>
          <p:cNvPr id="3" name="Content Placeholder 2"/>
          <p:cNvSpPr>
            <a:spLocks noGrp="1"/>
          </p:cNvSpPr>
          <p:nvPr>
            <p:ph idx="1"/>
          </p:nvPr>
        </p:nvSpPr>
        <p:spPr>
          <a:xfrm>
            <a:off x="314325" y="1066800"/>
            <a:ext cx="8534400" cy="4876800"/>
          </a:xfrm>
        </p:spPr>
        <p:txBody>
          <a:bodyPr/>
          <a:lstStyle/>
          <a:p>
            <a:pPr marL="508000" lvl="0" indent="-508000" fontAlgn="base">
              <a:spcAft>
                <a:spcPct val="0"/>
              </a:spcAft>
              <a:buFontTx/>
              <a:buChar char="•"/>
            </a:pPr>
            <a:r>
              <a:rPr lang="en-US" altLang="en-US" sz="2400" kern="0" dirty="0">
                <a:solidFill>
                  <a:srgbClr val="000000"/>
                </a:solidFill>
              </a:rPr>
              <a:t>The link allows you to:</a:t>
            </a:r>
          </a:p>
          <a:p>
            <a:pPr marL="965200" lvl="1" indent="-508000" fontAlgn="base">
              <a:spcAft>
                <a:spcPct val="0"/>
              </a:spcAft>
              <a:buFontTx/>
              <a:buChar char="–"/>
            </a:pPr>
            <a:r>
              <a:rPr lang="en-US" altLang="en-US" sz="2400" kern="0" dirty="0">
                <a:solidFill>
                  <a:srgbClr val="000000"/>
                </a:solidFill>
              </a:rPr>
              <a:t>View currently offered training classes</a:t>
            </a:r>
          </a:p>
          <a:p>
            <a:pPr marL="965200" lvl="1" indent="-508000" fontAlgn="base">
              <a:spcAft>
                <a:spcPct val="0"/>
              </a:spcAft>
              <a:buFontTx/>
              <a:buChar char="–"/>
            </a:pPr>
            <a:r>
              <a:rPr lang="en-US" altLang="en-US" sz="2400" kern="0" dirty="0">
                <a:solidFill>
                  <a:srgbClr val="000000"/>
                </a:solidFill>
              </a:rPr>
              <a:t>Register for training classes</a:t>
            </a:r>
          </a:p>
          <a:p>
            <a:pPr marL="965200" lvl="1" indent="-508000" fontAlgn="base">
              <a:spcAft>
                <a:spcPct val="0"/>
              </a:spcAft>
              <a:buFontTx/>
              <a:buChar char="–"/>
            </a:pPr>
            <a:r>
              <a:rPr lang="en-US" altLang="en-US" sz="2400" kern="0" dirty="0">
                <a:solidFill>
                  <a:srgbClr val="000000"/>
                </a:solidFill>
              </a:rPr>
              <a:t>Withdraw from training classes</a:t>
            </a:r>
          </a:p>
          <a:p>
            <a:pPr marL="965200" lvl="1"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A username and password are required to register for the classes</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You may create an account if you do not already have a Login</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The Login allows only that individual to sign up for the class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57</a:t>
            </a:fld>
            <a:endParaRPr lang="en-US"/>
          </a:p>
        </p:txBody>
      </p:sp>
    </p:spTree>
    <p:extLst>
      <p:ext uri="{BB962C8B-B14F-4D97-AF65-F5344CB8AC3E}">
        <p14:creationId xmlns:p14="http://schemas.microsoft.com/office/powerpoint/2010/main" val="1872181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Training Documentation</a:t>
            </a:r>
            <a:endParaRPr lang="en-US" b="1" dirty="0">
              <a:solidFill>
                <a:schemeClr val="accent1"/>
              </a:solidFill>
            </a:endParaRPr>
          </a:p>
        </p:txBody>
      </p:sp>
      <p:sp>
        <p:nvSpPr>
          <p:cNvPr id="3" name="Content Placeholder 2"/>
          <p:cNvSpPr>
            <a:spLocks noGrp="1"/>
          </p:cNvSpPr>
          <p:nvPr>
            <p:ph idx="1"/>
          </p:nvPr>
        </p:nvSpPr>
        <p:spPr>
          <a:xfrm>
            <a:off x="304800" y="1371600"/>
            <a:ext cx="8534400" cy="4319832"/>
          </a:xfrm>
        </p:spPr>
        <p:txBody>
          <a:bodyPr/>
          <a:lstStyle/>
          <a:p>
            <a:pPr marL="508000" lvl="0" indent="-508000" fontAlgn="base">
              <a:spcAft>
                <a:spcPct val="0"/>
              </a:spcAft>
              <a:buNone/>
            </a:pPr>
            <a:r>
              <a:rPr lang="en-US" altLang="en-US" sz="2400" kern="0" dirty="0">
                <a:solidFill>
                  <a:srgbClr val="000000"/>
                </a:solidFill>
              </a:rPr>
              <a:t>	You may obtain copies of training presentations through the ERCOT website as follows: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Select Services</a:t>
            </a:r>
          </a:p>
          <a:p>
            <a:pPr marL="508000" lvl="0" indent="-508000" fontAlgn="base">
              <a:spcAft>
                <a:spcPct val="0"/>
              </a:spcAft>
              <a:buNone/>
            </a:pPr>
            <a:r>
              <a:rPr lang="en-US" altLang="en-US" sz="2400" kern="0" dirty="0">
                <a:solidFill>
                  <a:srgbClr val="000000"/>
                </a:solidFill>
              </a:rPr>
              <a:t>			Select Training</a:t>
            </a:r>
          </a:p>
          <a:p>
            <a:pPr marL="508000" lvl="0" indent="-508000" fontAlgn="base">
              <a:spcAft>
                <a:spcPct val="0"/>
              </a:spcAft>
              <a:buNone/>
            </a:pPr>
            <a:r>
              <a:rPr lang="en-US" altLang="en-US" sz="2400" kern="0" dirty="0">
                <a:solidFill>
                  <a:srgbClr val="000000"/>
                </a:solidFill>
              </a:rPr>
              <a:t>			Select Course Catalog</a:t>
            </a:r>
          </a:p>
          <a:p>
            <a:pPr marL="508000" lvl="0" indent="-508000" fontAlgn="base">
              <a:spcAft>
                <a:spcPct val="0"/>
              </a:spcAft>
              <a:buNone/>
            </a:pPr>
            <a:r>
              <a:rPr lang="en-US" altLang="en-US" sz="2400" kern="0" dirty="0">
                <a:solidFill>
                  <a:srgbClr val="000000"/>
                </a:solidFill>
              </a:rPr>
              <a:t>			Select the course name </a:t>
            </a:r>
          </a:p>
          <a:p>
            <a:pPr marL="508000" lvl="0" indent="-508000" fontAlgn="base">
              <a:spcAft>
                <a:spcPct val="0"/>
              </a:spcAft>
              <a:buNone/>
            </a:pPr>
            <a:r>
              <a:rPr lang="en-US" altLang="en-US" sz="2400" kern="0" dirty="0">
                <a:solidFill>
                  <a:srgbClr val="000000"/>
                </a:solidFill>
              </a:rPr>
              <a:t>			Select the Materials tab </a:t>
            </a:r>
            <a:endParaRPr lang="en-US" altLang="en-US" sz="24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58</a:t>
            </a:fld>
            <a:endParaRPr lang="en-US"/>
          </a:p>
        </p:txBody>
      </p:sp>
      <p:pic>
        <p:nvPicPr>
          <p:cNvPr id="5" name="Picture 4"/>
          <p:cNvPicPr>
            <a:picLocks noChangeAspect="1"/>
          </p:cNvPicPr>
          <p:nvPr/>
        </p:nvPicPr>
        <p:blipFill>
          <a:blip r:embed="rId4"/>
          <a:stretch>
            <a:fillRect/>
          </a:stretch>
        </p:blipFill>
        <p:spPr>
          <a:xfrm>
            <a:off x="6629400" y="2286000"/>
            <a:ext cx="1231499" cy="1767993"/>
          </a:xfrm>
          <a:prstGeom prst="rect">
            <a:avLst/>
          </a:prstGeom>
        </p:spPr>
      </p:pic>
    </p:spTree>
    <p:extLst>
      <p:ext uri="{BB962C8B-B14F-4D97-AF65-F5344CB8AC3E}">
        <p14:creationId xmlns:p14="http://schemas.microsoft.com/office/powerpoint/2010/main" val="3407691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09600" y="1828800"/>
            <a:ext cx="7848600" cy="2816225"/>
          </a:xfrm>
          <a:prstGeom prst="rect">
            <a:avLst/>
          </a:prstGeom>
          <a:noFill/>
        </p:spPr>
      </p:pic>
    </p:spTree>
    <p:extLst>
      <p:ext uri="{BB962C8B-B14F-4D97-AF65-F5344CB8AC3E}">
        <p14:creationId xmlns:p14="http://schemas.microsoft.com/office/powerpoint/2010/main" val="3990502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dirty="0"/>
              <a:t>Signing up for Flight 0226: New LSEs Cont.</a:t>
            </a:r>
            <a:endParaRPr lang="en-US" b="1" dirty="0">
              <a:solidFill>
                <a:schemeClr val="accent1"/>
              </a:solidFill>
            </a:endParaRPr>
          </a:p>
        </p:txBody>
      </p:sp>
      <p:sp>
        <p:nvSpPr>
          <p:cNvPr id="3" name="Content Placeholder 2"/>
          <p:cNvSpPr>
            <a:spLocks noGrp="1"/>
          </p:cNvSpPr>
          <p:nvPr>
            <p:ph idx="1"/>
          </p:nvPr>
        </p:nvSpPr>
        <p:spPr>
          <a:xfrm>
            <a:off x="304800" y="762000"/>
            <a:ext cx="8534400" cy="5486400"/>
          </a:xfrm>
        </p:spPr>
        <p:txBody>
          <a:bodyPr/>
          <a:lstStyle/>
          <a:p>
            <a:pPr marL="508000" lvl="0" indent="-508000" algn="ctr" fontAlgn="base">
              <a:spcAft>
                <a:spcPct val="0"/>
              </a:spcAft>
              <a:buNone/>
            </a:pPr>
            <a:r>
              <a:rPr lang="en-US" altLang="en-US" sz="2600" b="1" kern="0" dirty="0">
                <a:solidFill>
                  <a:srgbClr val="FF3300"/>
                </a:solidFill>
              </a:rPr>
              <a:t>Wednesday, January 14, 2026 - 5:00 p.m. CPT</a:t>
            </a:r>
          </a:p>
          <a:p>
            <a:pPr marL="508000" lvl="0" indent="-508000" algn="ctr" fontAlgn="base">
              <a:spcAft>
                <a:spcPct val="0"/>
              </a:spcAft>
              <a:buNone/>
            </a:pPr>
            <a:endParaRPr lang="en-US" altLang="en-US" sz="800" b="1" kern="0" dirty="0">
              <a:solidFill>
                <a:srgbClr val="FF3300"/>
              </a:solidFill>
            </a:endParaRPr>
          </a:p>
          <a:p>
            <a:pPr marL="508000" lvl="0" indent="-508000" fontAlgn="base">
              <a:spcAft>
                <a:spcPct val="0"/>
              </a:spcAft>
              <a:buFontTx/>
              <a:buChar char="•"/>
            </a:pPr>
            <a:r>
              <a:rPr lang="en-US" altLang="en-US" sz="2200" b="1" kern="0" dirty="0">
                <a:solidFill>
                  <a:srgbClr val="000000"/>
                </a:solidFill>
              </a:rPr>
              <a:t>Submit LSE Application</a:t>
            </a:r>
          </a:p>
          <a:p>
            <a:pPr marL="1371600" lvl="2" indent="-457200" fontAlgn="base">
              <a:spcAft>
                <a:spcPct val="0"/>
              </a:spcAft>
              <a:buFontTx/>
              <a:buChar char="•"/>
            </a:pPr>
            <a:r>
              <a:rPr lang="en-US" altLang="en-US" sz="1800" kern="0" dirty="0">
                <a:solidFill>
                  <a:srgbClr val="000000"/>
                </a:solidFill>
              </a:rPr>
              <a:t>Application can be found online:</a:t>
            </a:r>
          </a:p>
          <a:p>
            <a:pPr marL="1371600" lvl="2" indent="-457200" fontAlgn="base">
              <a:spcAft>
                <a:spcPct val="0"/>
              </a:spcAft>
              <a:buNone/>
            </a:pPr>
            <a:r>
              <a:rPr lang="en-US" altLang="en-US" sz="1800" kern="0" dirty="0">
                <a:solidFill>
                  <a:srgbClr val="000000"/>
                </a:solidFill>
              </a:rPr>
              <a:t>	</a:t>
            </a:r>
            <a:r>
              <a:rPr lang="en-US" altLang="en-US" sz="1800" kern="0" dirty="0">
                <a:solidFill>
                  <a:srgbClr val="000000"/>
                </a:solidFill>
                <a:hlinkClick r:id="rId3"/>
              </a:rPr>
              <a:t>http://www.ercot.com/mktrules/nprotocols/current</a:t>
            </a:r>
            <a:endParaRPr lang="en-US" altLang="en-US" sz="1800" kern="0" dirty="0">
              <a:solidFill>
                <a:srgbClr val="000000"/>
              </a:solidFill>
            </a:endParaRPr>
          </a:p>
          <a:p>
            <a:pPr marL="1371600" lvl="2" indent="-457200" fontAlgn="base">
              <a:spcAft>
                <a:spcPct val="0"/>
              </a:spcAft>
              <a:buNone/>
            </a:pPr>
            <a:r>
              <a:rPr lang="en-US" altLang="en-US" sz="1800" kern="0" dirty="0">
                <a:solidFill>
                  <a:srgbClr val="000000"/>
                </a:solidFill>
              </a:rPr>
              <a:t>	</a:t>
            </a:r>
            <a:r>
              <a:rPr lang="en-US" altLang="en-US" sz="1600" kern="0" dirty="0">
                <a:solidFill>
                  <a:srgbClr val="000000"/>
                </a:solidFill>
              </a:rPr>
              <a:t>Section 23 Form B: Load Serving Entity (LSE) Application for Registration</a:t>
            </a:r>
          </a:p>
          <a:p>
            <a:pPr marL="1371600" lvl="2" indent="-457200" fontAlgn="base">
              <a:spcAft>
                <a:spcPct val="0"/>
              </a:spcAft>
              <a:buFontTx/>
              <a:buChar char="•"/>
            </a:pPr>
            <a:r>
              <a:rPr lang="en-US" altLang="en-US" sz="1800" kern="0" dirty="0">
                <a:solidFill>
                  <a:srgbClr val="000000"/>
                </a:solidFill>
              </a:rPr>
              <a:t>QSE Designation must be made prior to production</a:t>
            </a:r>
          </a:p>
          <a:p>
            <a:pPr marL="1828800" lvl="3" indent="-457200" fontAlgn="base">
              <a:spcAft>
                <a:spcPct val="0"/>
              </a:spcAft>
              <a:buNone/>
            </a:pPr>
            <a:r>
              <a:rPr lang="en-US" altLang="en-US" sz="1800" kern="0" dirty="0">
                <a:solidFill>
                  <a:srgbClr val="000000"/>
                </a:solidFill>
              </a:rPr>
              <a:t>Note – QSE must be Qualified/Certified by ERCOT</a:t>
            </a:r>
          </a:p>
          <a:p>
            <a:pPr marL="1371600" lvl="2" indent="-457200" fontAlgn="base">
              <a:spcAft>
                <a:spcPct val="0"/>
              </a:spcAft>
              <a:buFontTx/>
              <a:buChar char="•"/>
            </a:pPr>
            <a:r>
              <a:rPr lang="en-US" altLang="en-US" sz="1800" kern="0" dirty="0">
                <a:solidFill>
                  <a:srgbClr val="000000"/>
                </a:solidFill>
              </a:rPr>
              <a:t>Application requires a DUNS number  (</a:t>
            </a:r>
            <a:r>
              <a:rPr lang="en-US" altLang="en-US" sz="1800" kern="0" dirty="0">
                <a:solidFill>
                  <a:srgbClr val="000000"/>
                </a:solidFill>
                <a:hlinkClick r:id="rId4"/>
              </a:rPr>
              <a:t>www.dnb.com</a:t>
            </a:r>
            <a:r>
              <a:rPr lang="en-US" altLang="en-US" sz="1800" kern="0" dirty="0">
                <a:solidFill>
                  <a:srgbClr val="000000"/>
                </a:solidFill>
              </a:rPr>
              <a:t>) </a:t>
            </a:r>
          </a:p>
          <a:p>
            <a:pPr marL="1371600" lvl="2" indent="-457200" fontAlgn="base">
              <a:spcAft>
                <a:spcPct val="0"/>
              </a:spcAft>
              <a:buFontTx/>
              <a:buChar char="•"/>
            </a:pPr>
            <a:r>
              <a:rPr lang="en-US" altLang="en-US" sz="1800" kern="0" dirty="0">
                <a:solidFill>
                  <a:srgbClr val="000000"/>
                </a:solidFill>
              </a:rPr>
              <a:t>Please note that proper registration of your company must be on file at the Texas Secretary of State office in order for your ERCOT LSE application to be accepted (</a:t>
            </a:r>
            <a:r>
              <a:rPr lang="en-US" altLang="en-US" sz="1800" kern="0" dirty="0">
                <a:solidFill>
                  <a:srgbClr val="000000"/>
                </a:solidFill>
                <a:hlinkClick r:id="rId5"/>
              </a:rPr>
              <a:t>http://www.sos.state.tx.us/</a:t>
            </a:r>
            <a:r>
              <a:rPr lang="en-US" altLang="en-US" sz="1800" kern="0" dirty="0">
                <a:solidFill>
                  <a:srgbClr val="000000"/>
                </a:solidFill>
              </a:rPr>
              <a:t>). </a:t>
            </a:r>
          </a:p>
          <a:p>
            <a:pPr marL="508000" lvl="0" indent="-508000" fontAlgn="base">
              <a:lnSpc>
                <a:spcPct val="90000"/>
              </a:lnSpc>
              <a:spcAft>
                <a:spcPct val="0"/>
              </a:spcAft>
              <a:buFontTx/>
              <a:buChar char="•"/>
              <a:defRPr/>
            </a:pPr>
            <a:r>
              <a:rPr lang="en-US" sz="2200" b="1" kern="0" dirty="0">
                <a:solidFill>
                  <a:srgbClr val="000000"/>
                </a:solidFill>
              </a:rPr>
              <a:t>Submit Attestation</a:t>
            </a:r>
          </a:p>
          <a:p>
            <a:pPr marL="1371600" lvl="2" indent="-457200" fontAlgn="base">
              <a:spcAft>
                <a:spcPct val="0"/>
              </a:spcAft>
              <a:buFontTx/>
              <a:buChar char="•"/>
              <a:defRPr/>
            </a:pPr>
            <a:r>
              <a:rPr lang="en-US" altLang="en-US" sz="1800" kern="0" dirty="0">
                <a:solidFill>
                  <a:srgbClr val="000000"/>
                </a:solidFill>
              </a:rPr>
              <a:t>Attestation can be found online: </a:t>
            </a:r>
            <a:r>
              <a:rPr lang="en-US" altLang="en-US" sz="1800" kern="0" dirty="0">
                <a:solidFill>
                  <a:srgbClr val="000000"/>
                </a:solidFill>
                <a:hlinkClick r:id="rId3"/>
              </a:rPr>
              <a:t>http://www.ercot.com/mktrules/nprotocols/current</a:t>
            </a:r>
            <a:r>
              <a:rPr lang="en-US" altLang="en-US" sz="1800" kern="0" dirty="0">
                <a:solidFill>
                  <a:srgbClr val="000000"/>
                </a:solidFill>
              </a:rPr>
              <a:t> </a:t>
            </a:r>
          </a:p>
          <a:p>
            <a:pPr marL="1371600" lvl="2" indent="-457200" fontAlgn="base">
              <a:spcAft>
                <a:spcPct val="0"/>
              </a:spcAft>
              <a:buNone/>
              <a:defRPr/>
            </a:pPr>
            <a:r>
              <a:rPr lang="en-US" altLang="en-US" sz="1800" kern="0" dirty="0">
                <a:solidFill>
                  <a:srgbClr val="000000"/>
                </a:solidFill>
              </a:rPr>
              <a:t>	</a:t>
            </a:r>
            <a:r>
              <a:rPr lang="en-US" altLang="en-US" sz="1600" kern="0" dirty="0">
                <a:solidFill>
                  <a:srgbClr val="000000"/>
                </a:solidFill>
              </a:rPr>
              <a:t>Section 23 Form Q: Attestation Regarding Market Participant Citizenship, Ownership, or Headquarters </a:t>
            </a:r>
          </a:p>
          <a:p>
            <a:pPr marL="1371600" lvl="2" indent="-508000" fontAlgn="base">
              <a:lnSpc>
                <a:spcPct val="90000"/>
              </a:lnSpc>
              <a:spcAft>
                <a:spcPct val="0"/>
              </a:spcAft>
              <a:buFontTx/>
              <a:buChar char="•"/>
              <a:defRPr/>
            </a:pPr>
            <a:endParaRPr lang="en-US" altLang="en-US" sz="1600" kern="0" dirty="0">
              <a:solidFill>
                <a:srgbClr val="000000"/>
              </a:solidFill>
            </a:endParaRPr>
          </a:p>
          <a:p>
            <a:pPr marL="508000" lvl="0" indent="-508000" fontAlgn="base">
              <a:lnSpc>
                <a:spcPct val="90000"/>
              </a:lnSpc>
              <a:spcAft>
                <a:spcPct val="0"/>
              </a:spcAft>
              <a:buFontTx/>
              <a:buChar char="•"/>
              <a:defRPr/>
            </a:pPr>
            <a:endParaRPr lang="en-US" sz="2200" b="1" kern="0" dirty="0">
              <a:solidFill>
                <a:srgbClr val="000000"/>
              </a:solidFill>
            </a:endParaRPr>
          </a:p>
          <a:p>
            <a:pPr marL="1308100" lvl="2" indent="-508000" fontAlgn="base">
              <a:lnSpc>
                <a:spcPct val="90000"/>
              </a:lnSpc>
              <a:spcAft>
                <a:spcPct val="0"/>
              </a:spcAft>
              <a:buFontTx/>
              <a:buChar char="•"/>
              <a:defRPr/>
            </a:pPr>
            <a:endParaRPr lang="en-US" sz="1400" b="1" kern="0" dirty="0">
              <a:solidFill>
                <a:srgbClr val="000000"/>
              </a:solidFill>
            </a:endParaRPr>
          </a:p>
          <a:p>
            <a:pPr marL="0" lvl="0" indent="0" fontAlgn="base">
              <a:lnSpc>
                <a:spcPct val="90000"/>
              </a:lnSpc>
              <a:spcAft>
                <a:spcPct val="0"/>
              </a:spcAft>
              <a:buNone/>
              <a:defRPr/>
            </a:pPr>
            <a:endParaRPr lang="en-US" sz="1000" b="1" kern="0" dirty="0">
              <a:solidFill>
                <a:srgbClr val="000000"/>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6</a:t>
            </a:fld>
            <a:endParaRPr lang="en-US"/>
          </a:p>
        </p:txBody>
      </p:sp>
    </p:spTree>
    <p:extLst>
      <p:ext uri="{BB962C8B-B14F-4D97-AF65-F5344CB8AC3E}">
        <p14:creationId xmlns:p14="http://schemas.microsoft.com/office/powerpoint/2010/main" val="4108778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dirty="0"/>
              <a:t>Signing up for Flight 0226: New LSEs Cont.</a:t>
            </a:r>
            <a:endParaRPr lang="en-US" b="1" dirty="0">
              <a:solidFill>
                <a:schemeClr val="accent1"/>
              </a:solidFill>
            </a:endParaRPr>
          </a:p>
        </p:txBody>
      </p:sp>
      <p:sp>
        <p:nvSpPr>
          <p:cNvPr id="3" name="Content Placeholder 2"/>
          <p:cNvSpPr>
            <a:spLocks noGrp="1"/>
          </p:cNvSpPr>
          <p:nvPr>
            <p:ph idx="1"/>
          </p:nvPr>
        </p:nvSpPr>
        <p:spPr>
          <a:xfrm>
            <a:off x="304800" y="838200"/>
            <a:ext cx="8534400" cy="5257800"/>
          </a:xfrm>
        </p:spPr>
        <p:txBody>
          <a:bodyPr/>
          <a:lstStyle/>
          <a:p>
            <a:pPr marL="1371600" lvl="2" indent="-508000" fontAlgn="base">
              <a:lnSpc>
                <a:spcPct val="90000"/>
              </a:lnSpc>
              <a:spcAft>
                <a:spcPct val="0"/>
              </a:spcAft>
              <a:buFontTx/>
              <a:buChar char="•"/>
              <a:defRPr/>
            </a:pPr>
            <a:endParaRPr lang="en-US" sz="6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Submit $500 LSE Application Fee</a:t>
            </a:r>
          </a:p>
          <a:p>
            <a:pPr marL="508000" lvl="0" indent="-508000" fontAlgn="base">
              <a:lnSpc>
                <a:spcPct val="90000"/>
              </a:lnSpc>
              <a:spcAft>
                <a:spcPct val="0"/>
              </a:spcAft>
              <a:buNone/>
              <a:defRPr/>
            </a:pPr>
            <a:endParaRPr lang="en-US" sz="8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File for REP Certification with PUCT (not required for MOU/EC)</a:t>
            </a:r>
          </a:p>
          <a:p>
            <a:pPr marL="1308100" lvl="2" indent="-508000" fontAlgn="base">
              <a:lnSpc>
                <a:spcPct val="90000"/>
              </a:lnSpc>
              <a:spcAft>
                <a:spcPct val="0"/>
              </a:spcAft>
              <a:buFontTx/>
              <a:buChar char="•"/>
              <a:defRPr/>
            </a:pPr>
            <a:r>
              <a:rPr lang="en-US" sz="1800" kern="0" dirty="0">
                <a:solidFill>
                  <a:srgbClr val="000000"/>
                </a:solidFill>
              </a:rPr>
              <a:t>Send the PUCT docket number to: </a:t>
            </a:r>
            <a:r>
              <a:rPr lang="en-US" sz="1800" kern="0" dirty="0">
                <a:solidFill>
                  <a:srgbClr val="000000"/>
                </a:solidFill>
                <a:hlinkClick r:id="rId3"/>
              </a:rPr>
              <a:t>RetailMarketTesting@ercot.com</a:t>
            </a:r>
            <a:endParaRPr lang="en-US" sz="1800" kern="0" dirty="0">
              <a:solidFill>
                <a:srgbClr val="000000"/>
              </a:solidFill>
            </a:endParaRPr>
          </a:p>
          <a:p>
            <a:pPr marL="800100" lvl="2" indent="0" fontAlgn="base">
              <a:lnSpc>
                <a:spcPct val="90000"/>
              </a:lnSpc>
              <a:spcAft>
                <a:spcPct val="0"/>
              </a:spcAft>
              <a:buNone/>
              <a:defRPr/>
            </a:pPr>
            <a:endParaRPr lang="en-US" altLang="en-US" sz="1000" b="1" kern="0" dirty="0">
              <a:solidFill>
                <a:srgbClr val="FF3300"/>
              </a:solidFill>
            </a:endParaRPr>
          </a:p>
          <a:p>
            <a:pPr marL="512064" indent="0" fontAlgn="base">
              <a:lnSpc>
                <a:spcPct val="90000"/>
              </a:lnSpc>
              <a:spcAft>
                <a:spcPct val="0"/>
              </a:spcAft>
              <a:buNone/>
              <a:defRPr/>
            </a:pPr>
            <a:r>
              <a:rPr lang="en-US" altLang="en-US" sz="2600" b="1" kern="0" dirty="0">
                <a:solidFill>
                  <a:srgbClr val="FF3300"/>
                </a:solidFill>
              </a:rPr>
              <a:t>Wednesday, January 14, 2026 - 5:00 p.m. CPT</a:t>
            </a:r>
            <a:endParaRPr lang="en-US" sz="1000" b="1" kern="0" dirty="0">
              <a:solidFill>
                <a:srgbClr val="000000"/>
              </a:solidFill>
            </a:endParaRPr>
          </a:p>
          <a:p>
            <a:pPr marL="508000" lvl="0" indent="-508000" fontAlgn="base">
              <a:lnSpc>
                <a:spcPct val="90000"/>
              </a:lnSpc>
              <a:spcAft>
                <a:spcPct val="0"/>
              </a:spcAft>
              <a:buFontTx/>
              <a:buChar char="•"/>
              <a:defRPr/>
            </a:pPr>
            <a:endParaRPr lang="en-US" sz="8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AR/BAR sends info to assign FlighTrak Admin</a:t>
            </a:r>
          </a:p>
          <a:p>
            <a:pPr marL="1371600" lvl="2" indent="-457200" fontAlgn="base">
              <a:lnSpc>
                <a:spcPct val="90000"/>
              </a:lnSpc>
              <a:spcAft>
                <a:spcPct val="0"/>
              </a:spcAft>
              <a:buFontTx/>
              <a:buChar char="•"/>
              <a:defRPr/>
            </a:pPr>
            <a:r>
              <a:rPr lang="en-US" sz="2000" kern="0" dirty="0">
                <a:solidFill>
                  <a:srgbClr val="000000"/>
                </a:solidFill>
              </a:rPr>
              <a:t>Email sent to </a:t>
            </a:r>
            <a:r>
              <a:rPr lang="en-US" sz="2000" kern="0" dirty="0">
                <a:solidFill>
                  <a:srgbClr val="000000"/>
                </a:solidFill>
                <a:hlinkClick r:id="rId4"/>
              </a:rPr>
              <a:t>flighttesting@ercot.com</a:t>
            </a:r>
            <a:r>
              <a:rPr lang="en-US" sz="2000" kern="0" dirty="0">
                <a:solidFill>
                  <a:srgbClr val="000000"/>
                </a:solidFill>
              </a:rPr>
              <a:t> by above deadline.</a:t>
            </a:r>
          </a:p>
          <a:p>
            <a:pPr marL="914400" lvl="2" indent="0" fontAlgn="base">
              <a:lnSpc>
                <a:spcPct val="90000"/>
              </a:lnSpc>
              <a:spcAft>
                <a:spcPct val="0"/>
              </a:spcAft>
              <a:buNone/>
              <a:defRPr/>
            </a:pPr>
            <a:endParaRPr lang="en-US" sz="1000" kern="0" dirty="0">
              <a:solidFill>
                <a:srgbClr val="000000"/>
              </a:solidFill>
            </a:endParaRPr>
          </a:p>
          <a:p>
            <a:pPr marL="514350" lvl="1" indent="0" fontAlgn="base">
              <a:lnSpc>
                <a:spcPct val="90000"/>
              </a:lnSpc>
              <a:spcAft>
                <a:spcPct val="0"/>
              </a:spcAft>
              <a:buNone/>
              <a:defRPr/>
            </a:pPr>
            <a:r>
              <a:rPr lang="en-US" altLang="en-US" sz="2600" b="1" kern="0" dirty="0">
                <a:solidFill>
                  <a:srgbClr val="FF3300"/>
                </a:solidFill>
              </a:rPr>
              <a:t>Wednesday, January 21, 2026 - 5:00 p.m. CPT</a:t>
            </a:r>
            <a:endParaRPr lang="en-US" sz="2600" kern="0" dirty="0">
              <a:solidFill>
                <a:srgbClr val="000000"/>
              </a:solidFill>
            </a:endParaRPr>
          </a:p>
          <a:p>
            <a:pPr marL="0" lvl="0" indent="0" fontAlgn="base">
              <a:lnSpc>
                <a:spcPct val="90000"/>
              </a:lnSpc>
              <a:spcAft>
                <a:spcPct val="0"/>
              </a:spcAft>
              <a:buNone/>
              <a:defRPr/>
            </a:pPr>
            <a:endParaRPr lang="en-US" sz="8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FlighTrak Admin creates user account for AR/BAR</a:t>
            </a:r>
            <a:endParaRPr lang="en-US" sz="800" b="1" kern="0" dirty="0">
              <a:solidFill>
                <a:srgbClr val="000000"/>
              </a:solidFill>
            </a:endParaRPr>
          </a:p>
          <a:p>
            <a:pPr marL="1371600" lvl="2" indent="-457200" fontAlgn="base">
              <a:lnSpc>
                <a:spcPct val="90000"/>
              </a:lnSpc>
              <a:spcAft>
                <a:spcPct val="0"/>
              </a:spcAft>
              <a:buFontTx/>
              <a:buChar char="•"/>
              <a:defRPr/>
            </a:pPr>
            <a:r>
              <a:rPr lang="en-US" sz="2000" kern="0" dirty="0">
                <a:solidFill>
                  <a:srgbClr val="000000"/>
                </a:solidFill>
              </a:rPr>
              <a:t>ERCOT confirms that the AR/BAR set up match the contacts provided on the LSE application and assigns the AR/BAR roles to the appropriate users by above deadline.</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7</a:t>
            </a:fld>
            <a:endParaRPr lang="en-US"/>
          </a:p>
        </p:txBody>
      </p:sp>
    </p:spTree>
    <p:extLst>
      <p:ext uri="{BB962C8B-B14F-4D97-AF65-F5344CB8AC3E}">
        <p14:creationId xmlns:p14="http://schemas.microsoft.com/office/powerpoint/2010/main" val="1446903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4518"/>
          </a:xfrm>
        </p:spPr>
        <p:txBody>
          <a:bodyPr/>
          <a:lstStyle/>
          <a:p>
            <a:r>
              <a:rPr lang="en-US" dirty="0"/>
              <a:t>Signing up for Flight 0226: New LSEs Cont.</a:t>
            </a:r>
            <a:endParaRPr lang="en-US" b="1" dirty="0">
              <a:solidFill>
                <a:schemeClr val="accent1"/>
              </a:solidFill>
            </a:endParaRPr>
          </a:p>
        </p:txBody>
      </p:sp>
      <p:sp>
        <p:nvSpPr>
          <p:cNvPr id="3" name="Content Placeholder 2"/>
          <p:cNvSpPr>
            <a:spLocks noGrp="1"/>
          </p:cNvSpPr>
          <p:nvPr>
            <p:ph idx="1"/>
          </p:nvPr>
        </p:nvSpPr>
        <p:spPr>
          <a:xfrm>
            <a:off x="304800" y="990600"/>
            <a:ext cx="8534400" cy="5181600"/>
          </a:xfrm>
        </p:spPr>
        <p:txBody>
          <a:bodyPr/>
          <a:lstStyle/>
          <a:p>
            <a:pPr marL="508000" indent="-508000" fontAlgn="base">
              <a:spcAft>
                <a:spcPct val="0"/>
              </a:spcAft>
              <a:buNone/>
            </a:pPr>
            <a:r>
              <a:rPr lang="en-US" altLang="en-US" sz="2600" b="1" kern="0" dirty="0">
                <a:solidFill>
                  <a:srgbClr val="FF3300"/>
                </a:solidFill>
              </a:rPr>
              <a:t>     Wednesday, January 28, 2026 - 5:00 p.m. CPT</a:t>
            </a:r>
          </a:p>
          <a:p>
            <a:pPr marL="508000" indent="-508000" fontAlgn="base">
              <a:spcAft>
                <a:spcPct val="0"/>
              </a:spcAft>
              <a:buNone/>
            </a:pPr>
            <a:endParaRPr lang="en-US" altLang="en-US" sz="800" b="1" kern="0" dirty="0">
              <a:solidFill>
                <a:srgbClr val="000000"/>
              </a:solidFill>
            </a:endParaRPr>
          </a:p>
          <a:p>
            <a:pPr fontAlgn="base">
              <a:spcAft>
                <a:spcPct val="0"/>
              </a:spcAft>
            </a:pPr>
            <a:r>
              <a:rPr lang="en-US" sz="2200" b="1" kern="0" dirty="0">
                <a:solidFill>
                  <a:srgbClr val="000000"/>
                </a:solidFill>
              </a:rPr>
              <a:t>AR/BAR must submit Flight Registration</a:t>
            </a:r>
          </a:p>
          <a:p>
            <a:pPr marL="508000" lvl="0" indent="-508000" fontAlgn="base">
              <a:spcAft>
                <a:spcPct val="0"/>
              </a:spcAft>
              <a:buNone/>
            </a:pPr>
            <a:endParaRPr lang="en-US" altLang="en-US" sz="2400" b="1" kern="0" dirty="0">
              <a:solidFill>
                <a:srgbClr val="000000"/>
              </a:solidFill>
            </a:endParaRPr>
          </a:p>
          <a:p>
            <a:pPr marL="508000" lvl="0" indent="-508000" fontAlgn="base">
              <a:spcAft>
                <a:spcPct val="0"/>
              </a:spcAft>
              <a:buNone/>
            </a:pPr>
            <a:r>
              <a:rPr lang="en-US" altLang="en-US" sz="2400" b="1" kern="0" dirty="0">
                <a:solidFill>
                  <a:srgbClr val="000000"/>
                </a:solidFill>
              </a:rPr>
              <a:t>Additional DUNS for Certified REP please note:</a:t>
            </a:r>
          </a:p>
          <a:p>
            <a:pPr marL="508000" lvl="0" indent="-508000" fontAlgn="base">
              <a:spcAft>
                <a:spcPct val="0"/>
              </a:spcAft>
              <a:buNone/>
            </a:pPr>
            <a:endParaRPr lang="en-US" altLang="en-US" sz="800" b="1" kern="0" dirty="0">
              <a:solidFill>
                <a:srgbClr val="000000"/>
              </a:solidFill>
            </a:endParaRPr>
          </a:p>
          <a:p>
            <a:pPr marL="508000" lvl="0" indent="-508000" fontAlgn="base">
              <a:spcAft>
                <a:spcPct val="0"/>
              </a:spcAft>
              <a:buNone/>
            </a:pPr>
            <a:r>
              <a:rPr lang="en-US" altLang="en-US" sz="2400" b="1" kern="0" dirty="0">
                <a:solidFill>
                  <a:srgbClr val="000000"/>
                </a:solidFill>
              </a:rPr>
              <a:t>If a decision is made to add a DUNS for a Certified REP (DUNS or DUNS plus 4), this new entity is considered a new LSE from a business perspective</a:t>
            </a:r>
          </a:p>
          <a:p>
            <a:pPr marL="965200" lvl="1" indent="-508000" fontAlgn="base">
              <a:spcAft>
                <a:spcPct val="0"/>
              </a:spcAft>
              <a:buFontTx/>
              <a:buChar char="–"/>
            </a:pPr>
            <a:r>
              <a:rPr lang="en-US" altLang="en-US" sz="2400" kern="0" dirty="0">
                <a:solidFill>
                  <a:srgbClr val="000000"/>
                </a:solidFill>
              </a:rPr>
              <a:t>The new LSE must follow the “New LSE” steps for signing up for Flight 0226</a:t>
            </a:r>
            <a:endParaRPr lang="en-US" altLang="en-US" sz="2400" b="1" kern="0" dirty="0">
              <a:solidFill>
                <a:srgbClr val="000000"/>
              </a:solidFill>
            </a:endParaRPr>
          </a:p>
          <a:p>
            <a:pPr marL="508000" lvl="0" indent="-508000" fontAlgn="base">
              <a:spcAft>
                <a:spcPct val="0"/>
              </a:spcAft>
              <a:buNone/>
            </a:pPr>
            <a:r>
              <a:rPr lang="en-US" altLang="en-US" sz="2400" b="1" kern="0" dirty="0">
                <a:solidFill>
                  <a:srgbClr val="000000"/>
                </a:solidFill>
              </a:rPr>
              <a:t>From a testing perspective, there are truncated testing tracks available under certain circumstances.</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8</a:t>
            </a:fld>
            <a:endParaRPr lang="en-US"/>
          </a:p>
        </p:txBody>
      </p:sp>
    </p:spTree>
    <p:extLst>
      <p:ext uri="{BB962C8B-B14F-4D97-AF65-F5344CB8AC3E}">
        <p14:creationId xmlns:p14="http://schemas.microsoft.com/office/powerpoint/2010/main" val="1836079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Signing up for Flight 0226: Current LSEs</a:t>
            </a:r>
            <a:endParaRPr lang="en-US" b="1" dirty="0">
              <a:solidFill>
                <a:schemeClr val="accent1"/>
              </a:solidFill>
            </a:endParaRPr>
          </a:p>
        </p:txBody>
      </p:sp>
      <p:sp>
        <p:nvSpPr>
          <p:cNvPr id="3" name="Content Placeholder 2"/>
          <p:cNvSpPr>
            <a:spLocks noGrp="1"/>
          </p:cNvSpPr>
          <p:nvPr>
            <p:ph idx="1"/>
          </p:nvPr>
        </p:nvSpPr>
        <p:spPr>
          <a:xfrm>
            <a:off x="304800" y="914400"/>
            <a:ext cx="8534400" cy="5029200"/>
          </a:xfrm>
        </p:spPr>
        <p:txBody>
          <a:bodyPr/>
          <a:lstStyle/>
          <a:p>
            <a:pPr marL="508000" lvl="0" indent="-508000" fontAlgn="base">
              <a:spcAft>
                <a:spcPct val="0"/>
              </a:spcAft>
              <a:buNone/>
            </a:pPr>
            <a:r>
              <a:rPr lang="en-US" altLang="en-US" sz="2600" b="1" kern="0" dirty="0">
                <a:solidFill>
                  <a:srgbClr val="000000"/>
                </a:solidFill>
              </a:rPr>
              <a:t>	All current LSEs will be required to test if they are entering new service territories, testing additional business functionality, changing banking information, or changing their service provider.</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9</a:t>
            </a:fld>
            <a:endParaRPr lang="en-US"/>
          </a:p>
        </p:txBody>
      </p:sp>
      <p:pic>
        <p:nvPicPr>
          <p:cNvPr id="4" name="Picture 3"/>
          <p:cNvPicPr>
            <a:picLocks noChangeAspect="1"/>
          </p:cNvPicPr>
          <p:nvPr/>
        </p:nvPicPr>
        <p:blipFill>
          <a:blip r:embed="rId3"/>
          <a:stretch>
            <a:fillRect/>
          </a:stretch>
        </p:blipFill>
        <p:spPr>
          <a:xfrm>
            <a:off x="3265815" y="3504989"/>
            <a:ext cx="2688569" cy="2438611"/>
          </a:xfrm>
          <a:prstGeom prst="rect">
            <a:avLst/>
          </a:prstGeom>
        </p:spPr>
      </p:pic>
    </p:spTree>
    <p:extLst>
      <p:ext uri="{BB962C8B-B14F-4D97-AF65-F5344CB8AC3E}">
        <p14:creationId xmlns:p14="http://schemas.microsoft.com/office/powerpoint/2010/main" val="1262966487"/>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2.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E9AA12-8AF9-4AA6-90FE-24669859CDF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c34af464-7aa1-4edd-9be4-83dffc1cb926"/>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4617</TotalTime>
  <Words>3748</Words>
  <Application>Microsoft Office PowerPoint</Application>
  <PresentationFormat>On-screen Show (4:3)</PresentationFormat>
  <Paragraphs>545</Paragraphs>
  <Slides>59</Slides>
  <Notes>51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59</vt:i4>
      </vt:variant>
    </vt:vector>
  </HeadingPairs>
  <TitlesOfParts>
    <vt:vector size="64" baseType="lpstr">
      <vt:lpstr>Arial</vt:lpstr>
      <vt:lpstr>Calibri</vt:lpstr>
      <vt:lpstr>1_Custom Design</vt:lpstr>
      <vt:lpstr>Office Theme</vt:lpstr>
      <vt:lpstr>Custom Design</vt:lpstr>
      <vt:lpstr>PowerPoint Presentation</vt:lpstr>
      <vt:lpstr>PowerPoint Presentation</vt:lpstr>
      <vt:lpstr>PowerPoint Presentation</vt:lpstr>
      <vt:lpstr>Entering Test Flight</vt:lpstr>
      <vt:lpstr>Signing up for Flight 0226: New LSEs</vt:lpstr>
      <vt:lpstr>Signing up for Flight 0226: New LSEs Cont.</vt:lpstr>
      <vt:lpstr>Signing up for Flight 0226: New LSEs Cont.</vt:lpstr>
      <vt:lpstr>Signing up for Flight 0226: New LSEs Cont.</vt:lpstr>
      <vt:lpstr>Signing up for Flight 0226: Current LSEs</vt:lpstr>
      <vt:lpstr>Signing up for Flight 0226: Current LSEs</vt:lpstr>
      <vt:lpstr>Registration Requirements</vt:lpstr>
      <vt:lpstr>LSE Registration Requirements</vt:lpstr>
      <vt:lpstr>PowerPoint Presentation</vt:lpstr>
      <vt:lpstr>Flight 0226 Test Participants</vt:lpstr>
      <vt:lpstr>How Do We Move Forward?</vt:lpstr>
      <vt:lpstr>How Do We Move Forward?</vt:lpstr>
      <vt:lpstr>PowerPoint Presentation</vt:lpstr>
      <vt:lpstr>Testing Tracks for V5.0 End-to-End Scripts</vt:lpstr>
      <vt:lpstr>Testing Tracks for V5.0 End-to-End Scripts</vt:lpstr>
      <vt:lpstr>Testing Tracks for V5.0 End-to-End Scripts</vt:lpstr>
      <vt:lpstr>NAESB Connectivity Testing</vt:lpstr>
      <vt:lpstr>Testing Relationships</vt:lpstr>
      <vt:lpstr>Testing Relationships</vt:lpstr>
      <vt:lpstr>What Happens If I Don’t Meet Flight Checkpoints/Tasks?</vt:lpstr>
      <vt:lpstr>Pre-Testing Preparation</vt:lpstr>
      <vt:lpstr>Pre-Testing Preparation</vt:lpstr>
      <vt:lpstr>The Testing Process</vt:lpstr>
      <vt:lpstr>Testing Contacts</vt:lpstr>
      <vt:lpstr>Testing Contacts</vt:lpstr>
      <vt:lpstr>PowerPoint Presentation</vt:lpstr>
      <vt:lpstr>Options</vt:lpstr>
      <vt:lpstr>IOU Service Order &amp; Outage Options</vt:lpstr>
      <vt:lpstr>IOU Service Order &amp; Outage Options</vt:lpstr>
      <vt:lpstr>MOU/EC Service Order &amp; Outage Options</vt:lpstr>
      <vt:lpstr>MOU/EC Service Order &amp; Outage Options</vt:lpstr>
      <vt:lpstr>PUCT REP Certification Options</vt:lpstr>
      <vt:lpstr>Options</vt:lpstr>
      <vt:lpstr>PUCT REP Certification Option 2 REPs Only</vt:lpstr>
      <vt:lpstr>Texas SET Working Group</vt:lpstr>
      <vt:lpstr>Texas Market Test Plan (TMTP)</vt:lpstr>
      <vt:lpstr>Texas SET Participation</vt:lpstr>
      <vt:lpstr>How Do I Sign Up For Mailing Lists?</vt:lpstr>
      <vt:lpstr>How Do I Sign Up For Mailing Lists?</vt:lpstr>
      <vt:lpstr>How Do I Sign Up For Mailing Lists?</vt:lpstr>
      <vt:lpstr>ERCOT Meeting Calendar</vt:lpstr>
      <vt:lpstr>Meeting Agendas and Notes/Minutes</vt:lpstr>
      <vt:lpstr>A Final Note…</vt:lpstr>
      <vt:lpstr>Scripts Overview</vt:lpstr>
      <vt:lpstr>Scripts Approach</vt:lpstr>
      <vt:lpstr>TX SET V5.0</vt:lpstr>
      <vt:lpstr>Texas Retail Testing Requirements and Expectations </vt:lpstr>
      <vt:lpstr>Methodology</vt:lpstr>
      <vt:lpstr>Retail Qualification letters</vt:lpstr>
      <vt:lpstr>Testing to Production Checklist</vt:lpstr>
      <vt:lpstr>Testing to Production Transition</vt:lpstr>
      <vt:lpstr>Training Opportunities</vt:lpstr>
      <vt:lpstr>Training Opportunities</vt:lpstr>
      <vt:lpstr>Training Documentation</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Heselmeyer, Sarah</cp:lastModifiedBy>
  <cp:revision>141</cp:revision>
  <cp:lastPrinted>2016-01-21T20:53:15Z</cp:lastPrinted>
  <dcterms:created xsi:type="dcterms:W3CDTF">2016-01-21T15:20:31Z</dcterms:created>
  <dcterms:modified xsi:type="dcterms:W3CDTF">2025-11-05T18:53:02Z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2023-07-26T17:21:58Z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be845d88-6309-4c06-a34d-1a2e371da3af</vt:lpwstr>
  </property>
  <property fmtid="{D5CDD505-2E9C-101B-9397-08002B2CF9AE}" pid="9" name="MSIP_Label_7084cbda-52b8-46fb-a7b7-cb5bd465ed85_ContentBits">
    <vt:lpwstr>0</vt:lpwstr>
  </property>
</Properties>
</file>