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7" d="100"/>
          <a:sy n="97" d="100"/>
        </p:scale>
        <p:origin x="1308" y="30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6/9/2026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6/9/2026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fligh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1026</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1026: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1026,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September 9, 2026 - 5:00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1026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a:t>
            </a:r>
            <a:r>
              <a:rPr lang="en-US" sz="2400" b="1" dirty="0">
                <a:solidFill>
                  <a:srgbClr val="FF0000"/>
                </a:solidFill>
              </a:rPr>
              <a:t>If you are unable to send your transactions by noon, please inform the appropriate testing contacts.</a:t>
            </a:r>
            <a:endParaRPr lang="en-US" altLang="en-US" sz="2400" b="1" kern="0" dirty="0">
              <a:solidFill>
                <a:srgbClr val="FF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1026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September 11, 2026,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a:t>
            </a:r>
            <a:r>
              <a:rPr lang="en-US" altLang="en-US" sz="2200" b="1" kern="0" dirty="0" err="1">
                <a:solidFill>
                  <a:srgbClr val="000000"/>
                </a:solidFill>
              </a:rPr>
              <a:t>p.m</a:t>
            </a:r>
            <a:r>
              <a:rPr lang="en-US" altLang="en-US" sz="2200" b="1" kern="0" dirty="0">
                <a:solidFill>
                  <a:srgbClr val="000000"/>
                </a:solidFill>
              </a:rPr>
              <a:t> CPT. on Monday, September 14, 2026.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1026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SET/Load Profile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1026?</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5.0</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1026: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1026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Retail Operations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1026: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Bef>
                <a:spcPts val="424"/>
              </a:spcBef>
              <a:spcAft>
                <a:spcPct val="0"/>
              </a:spcAft>
              <a:buNone/>
            </a:pPr>
            <a:r>
              <a:rPr lang="en-US" altLang="en-US" sz="2600" b="1" kern="0" dirty="0">
                <a:solidFill>
                  <a:srgbClr val="FF3300"/>
                </a:solidFill>
              </a:rPr>
              <a:t>Wednesday, August 19, 2026 - 5:00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Bef>
                <a:spcPts val="0"/>
              </a:spcBef>
              <a:spcAft>
                <a:spcPct val="0"/>
              </a:spcAft>
              <a:buFontTx/>
              <a:buChar char="•"/>
            </a:pPr>
            <a:r>
              <a:rPr lang="en-US" altLang="en-US" sz="2000" b="1" kern="0" dirty="0">
                <a:solidFill>
                  <a:srgbClr val="000000"/>
                </a:solidFill>
              </a:rPr>
              <a:t>Submit LSE Application</a:t>
            </a:r>
          </a:p>
          <a:p>
            <a:pPr marL="1371600" lvl="2" indent="-457200" fontAlgn="base">
              <a:spcBef>
                <a:spcPts val="200"/>
              </a:spcBef>
              <a:spcAft>
                <a:spcPct val="0"/>
              </a:spcAft>
              <a:buFontTx/>
              <a:buChar char="•"/>
            </a:pPr>
            <a:r>
              <a:rPr lang="en-US" altLang="en-US" sz="1600" kern="0" dirty="0">
                <a:solidFill>
                  <a:srgbClr val="000000"/>
                </a:solidFill>
              </a:rPr>
              <a:t>Application can be found online:</a:t>
            </a:r>
          </a:p>
          <a:p>
            <a:pPr marL="1371600" lvl="2" indent="-457200" fontAlgn="base">
              <a:spcBef>
                <a:spcPts val="200"/>
              </a:spcBef>
              <a:spcAft>
                <a:spcPct val="0"/>
              </a:spcAft>
              <a:buNone/>
            </a:pPr>
            <a:r>
              <a:rPr lang="en-US" altLang="en-US" sz="1600" kern="0" dirty="0">
                <a:solidFill>
                  <a:srgbClr val="000000"/>
                </a:solidFill>
              </a:rPr>
              <a:t>	</a:t>
            </a:r>
            <a:r>
              <a:rPr lang="en-US" altLang="en-US" sz="1600" kern="0" dirty="0">
                <a:solidFill>
                  <a:srgbClr val="000000"/>
                </a:solidFill>
                <a:hlinkClick r:id="rId3"/>
              </a:rPr>
              <a:t>http://www.ercot.com/mktrules/nprotocols/current</a:t>
            </a:r>
            <a:endParaRPr lang="en-US" altLang="en-US" sz="1600" kern="0" dirty="0">
              <a:solidFill>
                <a:srgbClr val="000000"/>
              </a:solidFill>
            </a:endParaRPr>
          </a:p>
          <a:p>
            <a:pPr marL="1371600" lvl="2" indent="-457200" fontAlgn="base">
              <a:spcBef>
                <a:spcPts val="200"/>
              </a:spcBef>
              <a:spcAft>
                <a:spcPct val="0"/>
              </a:spcAft>
              <a:buNone/>
            </a:pPr>
            <a:r>
              <a:rPr lang="en-US" altLang="en-US" sz="1600" kern="0" dirty="0">
                <a:solidFill>
                  <a:srgbClr val="000000"/>
                </a:solidFill>
              </a:rPr>
              <a:t>	Section 23 Form B: Load Serving Entity (LSE) Application for Registration</a:t>
            </a:r>
          </a:p>
          <a:p>
            <a:pPr marL="1371600" lvl="2" indent="-457200" fontAlgn="base">
              <a:spcBef>
                <a:spcPts val="200"/>
              </a:spcBef>
              <a:spcAft>
                <a:spcPct val="0"/>
              </a:spcAft>
              <a:buFontTx/>
              <a:buChar char="•"/>
            </a:pPr>
            <a:r>
              <a:rPr lang="en-US" altLang="en-US" sz="1600" kern="0" dirty="0">
                <a:solidFill>
                  <a:srgbClr val="000000"/>
                </a:solidFill>
              </a:rPr>
              <a:t>QSE Designation must be made prior to production</a:t>
            </a:r>
          </a:p>
          <a:p>
            <a:pPr marL="1828800" lvl="3" indent="-457200" fontAlgn="base">
              <a:spcBef>
                <a:spcPts val="200"/>
              </a:spcBef>
              <a:spcAft>
                <a:spcPct val="0"/>
              </a:spcAft>
              <a:buNone/>
            </a:pPr>
            <a:r>
              <a:rPr lang="en-US" altLang="en-US" sz="1600" b="1" kern="0" dirty="0">
                <a:solidFill>
                  <a:srgbClr val="000000"/>
                </a:solidFill>
              </a:rPr>
              <a:t>Note</a:t>
            </a:r>
            <a:r>
              <a:rPr lang="en-US" altLang="en-US" sz="1600" kern="0" dirty="0">
                <a:solidFill>
                  <a:srgbClr val="000000"/>
                </a:solidFill>
              </a:rPr>
              <a:t> – QSE must be Qualified/Certified by ERCOT</a:t>
            </a:r>
          </a:p>
          <a:p>
            <a:pPr marL="1371600" lvl="2" indent="-457200" fontAlgn="base">
              <a:spcBef>
                <a:spcPts val="200"/>
              </a:spcBef>
              <a:spcAft>
                <a:spcPct val="0"/>
              </a:spcAft>
              <a:buFontTx/>
              <a:buChar char="•"/>
            </a:pPr>
            <a:r>
              <a:rPr lang="en-US" altLang="en-US" sz="1600" kern="0" dirty="0">
                <a:solidFill>
                  <a:srgbClr val="000000"/>
                </a:solidFill>
              </a:rPr>
              <a:t>Application requires a DUNS number  (</a:t>
            </a:r>
            <a:r>
              <a:rPr lang="en-US" altLang="en-US" sz="1600" kern="0" dirty="0">
                <a:solidFill>
                  <a:srgbClr val="000000"/>
                </a:solidFill>
                <a:hlinkClick r:id="rId4"/>
              </a:rPr>
              <a:t>www.dnb.com</a:t>
            </a:r>
            <a:r>
              <a:rPr lang="en-US" altLang="en-US" sz="1600" kern="0" dirty="0">
                <a:solidFill>
                  <a:srgbClr val="000000"/>
                </a:solidFill>
              </a:rPr>
              <a:t>) </a:t>
            </a:r>
          </a:p>
          <a:p>
            <a:pPr marL="1371600" lvl="2" indent="-457200" fontAlgn="base">
              <a:spcBef>
                <a:spcPts val="200"/>
              </a:spcBef>
              <a:spcAft>
                <a:spcPct val="0"/>
              </a:spcAft>
              <a:buFontTx/>
              <a:buChar char="•"/>
            </a:pPr>
            <a:r>
              <a:rPr lang="en-US" altLang="en-US" sz="1600" kern="0" dirty="0">
                <a:solidFill>
                  <a:srgbClr val="000000"/>
                </a:solidFill>
              </a:rPr>
              <a:t>Please note that proper registration of your company must be on file at the Texas Secretary of State office in order for your ERCOT LSE application to be accepted (</a:t>
            </a:r>
            <a:r>
              <a:rPr lang="en-US" altLang="en-US" sz="1600" kern="0" dirty="0">
                <a:solidFill>
                  <a:srgbClr val="000000"/>
                </a:solidFill>
                <a:hlinkClick r:id="rId5"/>
              </a:rPr>
              <a:t>http://www.sos.state.tx.us/</a:t>
            </a:r>
            <a:r>
              <a:rPr lang="en-US" altLang="en-US" sz="1600" kern="0" dirty="0">
                <a:solidFill>
                  <a:srgbClr val="000000"/>
                </a:solidFill>
              </a:rPr>
              <a:t>). </a:t>
            </a:r>
          </a:p>
          <a:p>
            <a:pPr marL="508000" lvl="0" indent="-508000" fontAlgn="base">
              <a:lnSpc>
                <a:spcPct val="90000"/>
              </a:lnSpc>
              <a:spcAft>
                <a:spcPct val="0"/>
              </a:spcAft>
              <a:buFontTx/>
              <a:buChar char="•"/>
              <a:defRPr/>
            </a:pPr>
            <a:r>
              <a:rPr lang="en-US" sz="2000" b="1" kern="0" dirty="0">
                <a:solidFill>
                  <a:srgbClr val="000000"/>
                </a:solidFill>
              </a:rPr>
              <a:t>Submit Attestations</a:t>
            </a:r>
          </a:p>
          <a:p>
            <a:pPr marL="1371600" lvl="2" indent="-457200" fontAlgn="base">
              <a:spcBef>
                <a:spcPts val="200"/>
              </a:spcBef>
              <a:spcAft>
                <a:spcPct val="0"/>
              </a:spcAft>
              <a:buFontTx/>
              <a:buChar char="•"/>
              <a:defRPr/>
            </a:pPr>
            <a:r>
              <a:rPr lang="en-US" altLang="en-US" sz="1800" kern="0" dirty="0">
                <a:solidFill>
                  <a:srgbClr val="000000"/>
                </a:solidFill>
              </a:rPr>
              <a:t>Attestations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Bef>
                <a:spcPts val="200"/>
              </a:spcBef>
              <a:spcAft>
                <a:spcPct val="0"/>
              </a:spcAft>
              <a:buNone/>
              <a:defRPr/>
            </a:pPr>
            <a:r>
              <a:rPr lang="en-US" altLang="en-US" sz="1800" kern="0" dirty="0">
                <a:solidFill>
                  <a:srgbClr val="000000"/>
                </a:solidFill>
              </a:rPr>
              <a:t>	</a:t>
            </a:r>
            <a:r>
              <a:rPr lang="en-US" altLang="en-US" sz="1600" b="1" kern="0" dirty="0">
                <a:solidFill>
                  <a:srgbClr val="000000"/>
                </a:solidFill>
              </a:rPr>
              <a:t>Section 23 Form Q</a:t>
            </a:r>
            <a:r>
              <a:rPr lang="en-US" altLang="en-US" sz="1600" kern="0" dirty="0">
                <a:solidFill>
                  <a:srgbClr val="000000"/>
                </a:solidFill>
              </a:rPr>
              <a:t>: Attestation Regarding Market Participant Citizenship, Ownership, or Headquarters and </a:t>
            </a:r>
            <a:r>
              <a:rPr lang="en-US" altLang="en-US" sz="1600" b="1" kern="0" dirty="0">
                <a:solidFill>
                  <a:srgbClr val="000000"/>
                </a:solidFill>
              </a:rPr>
              <a:t>Section 23 Form S</a:t>
            </a:r>
            <a:r>
              <a:rPr lang="en-US" altLang="en-US" sz="1600" kern="0" dirty="0">
                <a:solidFill>
                  <a:srgbClr val="000000"/>
                </a:solidFill>
              </a:rPr>
              <a:t>: Attestation Regarding Purchase of Critical Electric Grid Equipment (CEGE) and Critical Electric Grid Services (CEGS) from a Lone Star Infrastructure Protection Act (LSIPA) Designated Company or LSIPA Designated Country</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1026: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flighttesting@ercot.com</a:t>
            </a:r>
            <a:r>
              <a:rPr lang="en-US" sz="1800" kern="0" dirty="0">
                <a:solidFill>
                  <a:srgbClr val="000000"/>
                </a:solidFill>
              </a:rPr>
              <a:t> </a:t>
            </a: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August 26, 2026 - 5:00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1800" kern="0" dirty="0">
                <a:solidFill>
                  <a:srgbClr val="000000"/>
                </a:solidFill>
              </a:rPr>
              <a:t>Email sent to </a:t>
            </a:r>
            <a:r>
              <a:rPr lang="en-US" sz="1800" kern="0" dirty="0">
                <a:solidFill>
                  <a:srgbClr val="000000"/>
                </a:solidFill>
                <a:hlinkClick r:id="rId3"/>
              </a:rPr>
              <a:t>flighttesting@ercot.com</a:t>
            </a:r>
            <a:r>
              <a:rPr lang="en-US" sz="18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September 2, 2026 - 5:00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18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1026: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September 9, 2026 - 5:00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 </a:t>
            </a:r>
          </a:p>
          <a:p>
            <a:pPr lvl="1" fontAlgn="base">
              <a:spcAft>
                <a:spcPct val="0"/>
              </a:spcAft>
            </a:pPr>
            <a:r>
              <a:rPr lang="en-US" sz="1800" kern="0" dirty="0">
                <a:solidFill>
                  <a:srgbClr val="000000"/>
                </a:solidFill>
              </a:rPr>
              <a:t>registration must be submitted and approved by ERCOT before the deadline</a:t>
            </a:r>
            <a:endParaRPr lang="en-US" sz="1800" b="1" kern="0" dirty="0">
              <a:solidFill>
                <a:srgbClr val="000000"/>
              </a:solidFill>
            </a:endParaRP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1026</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1026: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3.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4919</TotalTime>
  <Words>3804</Words>
  <Application>Microsoft Office PowerPoint</Application>
  <PresentationFormat>On-screen Show (4:3)</PresentationFormat>
  <Paragraphs>546</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1026: New LSEs</vt:lpstr>
      <vt:lpstr>Signing up for Flight 1026: New LSEs Cont.</vt:lpstr>
      <vt:lpstr>Signing up for Flight 1026: New LSEs Cont.</vt:lpstr>
      <vt:lpstr>Signing up for Flight 1026: New LSEs Cont.</vt:lpstr>
      <vt:lpstr>Signing up for Flight 1026: Current LSEs</vt:lpstr>
      <vt:lpstr>Signing up for Flight 1026: Current LSEs</vt:lpstr>
      <vt:lpstr>Registration Requirements</vt:lpstr>
      <vt:lpstr>LSE Registration Requirements</vt:lpstr>
      <vt:lpstr>PowerPoint Presentation</vt:lpstr>
      <vt:lpstr>Flight 1026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SET/Load Profile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Heselmeyer, Sarah</cp:lastModifiedBy>
  <cp:revision>144</cp:revision>
  <cp:lastPrinted>2016-01-21T20:53:15Z</cp:lastPrinted>
  <dcterms:created xsi:type="dcterms:W3CDTF">2016-01-21T15:20:31Z</dcterms:created>
  <dcterms:modified xsi:type="dcterms:W3CDTF">2026-06-09T14:15:17Z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