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 id="2147483726" r:id="rId5"/>
  </p:sldMasterIdLst>
  <p:notesMasterIdLst>
    <p:notesMasterId r:id="rId22"/>
  </p:notesMasterIdLst>
  <p:sldIdLst>
    <p:sldId id="340" r:id="rId6"/>
    <p:sldId id="397" r:id="rId7"/>
    <p:sldId id="384" r:id="rId8"/>
    <p:sldId id="421" r:id="rId9"/>
    <p:sldId id="422" r:id="rId10"/>
    <p:sldId id="401" r:id="rId11"/>
    <p:sldId id="426" r:id="rId12"/>
    <p:sldId id="425" r:id="rId13"/>
    <p:sldId id="355" r:id="rId14"/>
    <p:sldId id="382" r:id="rId15"/>
    <p:sldId id="423" r:id="rId16"/>
    <p:sldId id="420" r:id="rId17"/>
    <p:sldId id="414" r:id="rId18"/>
    <p:sldId id="417" r:id="rId19"/>
    <p:sldId id="418" r:id="rId20"/>
    <p:sldId id="40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83B6BB-4EB7-5308-ABEF-405FE3244839}" name="Peters, Kate" initials="KP" userId="S::Kate.Peters@brattle.com::cf0a8382-b6a1-4362-8ca7-4268f51724a6" providerId="AD"/>
  <p188:author id="{75AD7DD3-B39B-A31E-39A6-664F95CDC87D}" name="Serena Patel" initials="SP" userId="S::Serena.Patel@brattle.com::b15e154e-3d29-4ec1-81e2-5b6f90ee4366" providerId="AD"/>
  <p188:author id="{187EC9EE-BCD2-A190-D3EB-E625A062A880}" name="McAdam, Carly" initials="CM" userId="S::Carly.McAdam@brattle.com::cf93a8bd-c961-4202-ad43-e5b934977f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5CBFF"/>
    <a:srgbClr val="82DAC1"/>
    <a:srgbClr val="B9B9B9"/>
    <a:srgbClr val="2297AA"/>
    <a:srgbClr val="37BA95"/>
    <a:srgbClr val="16719D"/>
    <a:srgbClr val="1B3D6F"/>
    <a:srgbClr val="FCDC97"/>
    <a:srgbClr val="FFC000"/>
    <a:srgbClr val="02B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318" y="114"/>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B2D5-7A16-4835-BEC9-4B239E94B7C7}"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66E7-23F0-46BD-B92A-9A4C62878DD0}" type="slidenum">
              <a:rPr lang="en-US" smtClean="0"/>
              <a:t>‹#›</a:t>
            </a:fld>
            <a:endParaRPr lang="en-US"/>
          </a:p>
        </p:txBody>
      </p:sp>
    </p:spTree>
    <p:extLst>
      <p:ext uri="{BB962C8B-B14F-4D97-AF65-F5344CB8AC3E}">
        <p14:creationId xmlns:p14="http://schemas.microsoft.com/office/powerpoint/2010/main" val="29699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0D351-D070-5E65-FB6D-17064F580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371A3-5EB3-3868-13C2-7D44AEE45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2A3772-6EE4-2BCB-15AD-822E127078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2B1E08-E7BD-84A9-795C-7EBD9E28174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466E7-23F0-46BD-B92A-9A4C62878D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972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Dark">
    <p:spTree>
      <p:nvGrpSpPr>
        <p:cNvPr id="1" name=""/>
        <p:cNvGrpSpPr/>
        <p:nvPr/>
      </p:nvGrpSpPr>
      <p:grpSpPr>
        <a:xfrm>
          <a:off x="0" y="0"/>
          <a:ext cx="0" cy="0"/>
          <a:chOff x="0" y="0"/>
          <a:chExt cx="0" cy="0"/>
        </a:xfrm>
      </p:grpSpPr>
      <p:pic>
        <p:nvPicPr>
          <p:cNvPr id="30"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3" name="Pattern Background"/>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pic>
        <p:nvPicPr>
          <p:cNvPr id="6" name="Brattle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a:t>Presented For</a:t>
            </a:r>
          </a:p>
          <a:p>
            <a:pPr lvl="1"/>
            <a:r>
              <a:rPr lang="en-US"/>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Presented By</a:t>
            </a:r>
          </a:p>
          <a:p>
            <a:pPr lvl="1"/>
            <a:r>
              <a:rPr lang="en-US"/>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a:t>Presentation Subtitle</a:t>
            </a:r>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a:t>Presentation Title</a:t>
            </a:r>
          </a:p>
        </p:txBody>
      </p:sp>
    </p:spTree>
    <p:extLst>
      <p:ext uri="{BB962C8B-B14F-4D97-AF65-F5344CB8AC3E}">
        <p14:creationId xmlns:p14="http://schemas.microsoft.com/office/powerpoint/2010/main" val="31513905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Light 2-Columns">
    <p:spTree>
      <p:nvGrpSpPr>
        <p:cNvPr id="1" name=""/>
        <p:cNvGrpSpPr/>
        <p:nvPr/>
      </p:nvGrpSpPr>
      <p:grpSpPr>
        <a:xfrm>
          <a:off x="0" y="0"/>
          <a:ext cx="0" cy="0"/>
          <a:chOff x="0" y="0"/>
          <a:chExt cx="0" cy="0"/>
        </a:xfrm>
      </p:grpSpPr>
      <p:pic>
        <p:nvPicPr>
          <p:cNvPr id="8"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2"/>
          </p:nvPr>
        </p:nvSpPr>
        <p:spPr/>
        <p:txBody>
          <a:bodyPr/>
          <a:lstStyle/>
          <a:p>
            <a:r>
              <a:rPr lang="en-US"/>
              <a:t>Confidential draft.</a:t>
            </a:r>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25315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Dark 2-Columns">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a:t>Confidential draft.</a:t>
            </a:r>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p:cNvCxnSpPr/>
          <p:nvPr/>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7660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Light with Chart">
    <p:spTree>
      <p:nvGrpSpPr>
        <p:cNvPr id="1" name=""/>
        <p:cNvGrpSpPr/>
        <p:nvPr/>
      </p:nvGrpSpPr>
      <p:grpSpPr>
        <a:xfrm>
          <a:off x="0" y="0"/>
          <a:ext cx="0" cy="0"/>
          <a:chOff x="0" y="0"/>
          <a:chExt cx="0" cy="0"/>
        </a:xfrm>
      </p:grpSpPr>
      <p:pic>
        <p:nvPicPr>
          <p:cNvPr id="12"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6"/>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5"/>
          </p:nvPr>
        </p:nvSpPr>
        <p:spPr/>
        <p:txBody>
          <a:bodyPr/>
          <a:lstStyle/>
          <a:p>
            <a:r>
              <a:rPr lang="en-US"/>
              <a:t>Confidential draft.</a:t>
            </a:r>
          </a:p>
        </p:txBody>
      </p:sp>
      <p:sp>
        <p:nvSpPr>
          <p:cNvPr id="11" name="Text Placeholder"/>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p:cNvSpPr>
            <a:spLocks noGrp="1"/>
          </p:cNvSpPr>
          <p:nvPr>
            <p:ph type="chart" sz="quarter" idx="19"/>
          </p:nvPr>
        </p:nvSpPr>
        <p:spPr>
          <a:xfrm>
            <a:off x="6129963" y="1853351"/>
            <a:ext cx="5542755" cy="4005922"/>
          </a:xfrm>
        </p:spPr>
        <p:txBody>
          <a:bodyPr anchor="ctr"/>
          <a:lstStyle>
            <a:lvl1pPr algn="ctr">
              <a:defRPr/>
            </a:lvl1pPr>
          </a:lstStyle>
          <a:p>
            <a:r>
              <a:rPr lang="en-US"/>
              <a:t>Click icon to add chart</a:t>
            </a:r>
          </a:p>
        </p:txBody>
      </p:sp>
      <p:sp>
        <p:nvSpPr>
          <p:cNvPr id="17" name="Chart Title"/>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a:t>Chart Title</a:t>
            </a:r>
          </a:p>
        </p:txBody>
      </p:sp>
      <p:sp>
        <p:nvSpPr>
          <p:cNvPr id="18" name="Sources and Notes"/>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a:t>Source and Notes: Example text</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Section Header"/>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488836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with Callout">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r>
              <a:rPr lang="en-US"/>
              <a:t>Confidential draft.</a:t>
            </a:r>
          </a:p>
        </p:txBody>
      </p:sp>
      <p:sp>
        <p:nvSpPr>
          <p:cNvPr id="5" name="Callout Box"/>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Click to edit Master text styles</a:t>
            </a:r>
          </a:p>
        </p:txBody>
      </p:sp>
      <p:sp>
        <p:nvSpPr>
          <p:cNvPr id="11" name="Text Placeholder"/>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a:t>Click to edit Master text styles</a:t>
            </a:r>
          </a:p>
          <a:p>
            <a:pPr lvl="1"/>
            <a:r>
              <a:rPr lang="en-US"/>
              <a:t>Second level</a:t>
            </a:r>
          </a:p>
          <a:p>
            <a:pPr lvl="2"/>
            <a:r>
              <a:rPr lang="en-US"/>
              <a:t>Third level</a:t>
            </a:r>
          </a:p>
        </p:txBody>
      </p:sp>
      <p:sp>
        <p:nvSpPr>
          <p:cNvPr id="12"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Tree>
    <p:extLst>
      <p:ext uri="{BB962C8B-B14F-4D97-AF65-F5344CB8AC3E}">
        <p14:creationId xmlns:p14="http://schemas.microsoft.com/office/powerpoint/2010/main" val="266576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r>
              <a:rPr lang="en-US"/>
              <a:t>Confidential draft.</a:t>
            </a:r>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Click to 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Click to edit Master text styles</a:t>
            </a:r>
          </a:p>
        </p:txBody>
      </p:sp>
      <p:sp>
        <p:nvSpPr>
          <p:cNvPr id="12" name="Section Header"/>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Tree>
    <p:extLst>
      <p:ext uri="{BB962C8B-B14F-4D97-AF65-F5344CB8AC3E}">
        <p14:creationId xmlns:p14="http://schemas.microsoft.com/office/powerpoint/2010/main" val="247540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3-Columns">
    <p:spTree>
      <p:nvGrpSpPr>
        <p:cNvPr id="1" name=""/>
        <p:cNvGrpSpPr/>
        <p:nvPr/>
      </p:nvGrpSpPr>
      <p:grpSpPr>
        <a:xfrm>
          <a:off x="0" y="0"/>
          <a:ext cx="0" cy="0"/>
          <a:chOff x="0" y="0"/>
          <a:chExt cx="0" cy="0"/>
        </a:xfrm>
      </p:grpSpPr>
      <p:sp>
        <p:nvSpPr>
          <p:cNvPr id="4" name="Slide Number Placeholder"/>
          <p:cNvSpPr>
            <a:spLocks noGrp="1"/>
          </p:cNvSpPr>
          <p:nvPr>
            <p:ph type="sldNum" sz="quarter" idx="25"/>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24"/>
          </p:nvPr>
        </p:nvSpPr>
        <p:spPr/>
        <p:txBody>
          <a:bodyPr/>
          <a:lstStyle/>
          <a:p>
            <a:r>
              <a:rPr lang="en-US"/>
              <a:t>Confidential draft.</a:t>
            </a:r>
          </a:p>
        </p:txBody>
      </p:sp>
      <p:sp>
        <p:nvSpPr>
          <p:cNvPr id="23" name="Text Placeholder 6"/>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5" name="Text Placeholder 5"/>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Click to edit Master text styles</a:t>
            </a:r>
          </a:p>
        </p:txBody>
      </p:sp>
      <p:sp>
        <p:nvSpPr>
          <p:cNvPr id="22" name="Text Placeholder 4"/>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4" name="Text Placeholder 3"/>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Click to edit Master text styles</a:t>
            </a:r>
          </a:p>
        </p:txBody>
      </p:sp>
      <p:sp>
        <p:nvSpPr>
          <p:cNvPr id="20" name="Text Placeholder 2"/>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Click to 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3" name="Title"/>
          <p:cNvSpPr>
            <a:spLocks noGrp="1"/>
          </p:cNvSpPr>
          <p:nvPr>
            <p:ph type="title"/>
          </p:nvPr>
        </p:nvSpPr>
        <p:spPr>
          <a:xfrm>
            <a:off x="508000" y="512748"/>
            <a:ext cx="11176001" cy="555476"/>
          </a:xfrm>
        </p:spPr>
        <p:txBody>
          <a:bodyPr/>
          <a:lstStyle/>
          <a:p>
            <a:r>
              <a:rPr lang="en-US"/>
              <a:t>Click to edit Master title style</a:t>
            </a:r>
          </a:p>
        </p:txBody>
      </p:sp>
    </p:spTree>
    <p:extLst>
      <p:ext uri="{BB962C8B-B14F-4D97-AF65-F5344CB8AC3E}">
        <p14:creationId xmlns:p14="http://schemas.microsoft.com/office/powerpoint/2010/main" val="2337381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Chevrons">
    <p:spTree>
      <p:nvGrpSpPr>
        <p:cNvPr id="1" name=""/>
        <p:cNvGrpSpPr/>
        <p:nvPr/>
      </p:nvGrpSpPr>
      <p:grpSpPr>
        <a:xfrm>
          <a:off x="0" y="0"/>
          <a:ext cx="0" cy="0"/>
          <a:chOff x="0" y="0"/>
          <a:chExt cx="0" cy="0"/>
        </a:xfrm>
      </p:grpSpPr>
      <p:sp>
        <p:nvSpPr>
          <p:cNvPr id="4" name="Slide Number Placeholder"/>
          <p:cNvSpPr>
            <a:spLocks noGrp="1"/>
          </p:cNvSpPr>
          <p:nvPr>
            <p:ph type="sldNum" sz="quarter" idx="36"/>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35"/>
          </p:nvPr>
        </p:nvSpPr>
        <p:spPr/>
        <p:txBody>
          <a:bodyPr/>
          <a:lstStyle/>
          <a:p>
            <a:r>
              <a:rPr lang="en-US"/>
              <a:t>Confidential draft.</a:t>
            </a:r>
          </a:p>
        </p:txBody>
      </p:sp>
      <p:sp>
        <p:nvSpPr>
          <p:cNvPr id="19" name="Text Placeholder 8"/>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24" name="Text Placeholder 7"/>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a:t>Click to edit Master text styles</a:t>
            </a:r>
          </a:p>
        </p:txBody>
      </p:sp>
      <p:sp>
        <p:nvSpPr>
          <p:cNvPr id="18" name="Text Placeholder 6"/>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23" name="Text Placeholder 5"/>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a:t>Click to edit Master text styles</a:t>
            </a:r>
          </a:p>
        </p:txBody>
      </p:sp>
      <p:sp>
        <p:nvSpPr>
          <p:cNvPr id="17" name="Text Placeholder 4"/>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22" name="Text Placeholder 3"/>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a:t>Click to edit Master text styles</a:t>
            </a:r>
          </a:p>
        </p:txBody>
      </p:sp>
      <p:sp>
        <p:nvSpPr>
          <p:cNvPr id="20" name="Text Placeholder 2"/>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a:t>Click to 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3"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2159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p:cNvSpPr>
            <a:spLocks noGrp="1"/>
          </p:cNvSpPr>
          <p:nvPr>
            <p:ph type="sldNum" sz="quarter" idx="18"/>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p>
            <a:r>
              <a:rPr lang="en-US"/>
              <a:t>Confidential draft.</a:t>
            </a:r>
          </a:p>
        </p:txBody>
      </p:sp>
      <p:cxnSp>
        <p:nvCxnSpPr>
          <p:cNvPr id="7"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5479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0"/>
          </p:nvPr>
        </p:nvSpPr>
        <p:spPr/>
        <p:txBody>
          <a:bodyPr/>
          <a:lstStyle/>
          <a:p>
            <a:r>
              <a:rPr lang="en-US"/>
              <a:t>Confidential draft.</a:t>
            </a:r>
          </a:p>
        </p:txBody>
      </p:sp>
    </p:spTree>
    <p:extLst>
      <p:ext uri="{BB962C8B-B14F-4D97-AF65-F5344CB8AC3E}">
        <p14:creationId xmlns:p14="http://schemas.microsoft.com/office/powerpoint/2010/main" val="24189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6" name="Slide Number Placeholder"/>
          <p:cNvSpPr>
            <a:spLocks noGrp="1"/>
          </p:cNvSpPr>
          <p:nvPr>
            <p:ph type="sldNum" sz="quarter" idx="33"/>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34"/>
          </p:nvPr>
        </p:nvSpPr>
        <p:spPr/>
        <p:txBody>
          <a:bodyPr/>
          <a:lstStyle/>
          <a:p>
            <a:r>
              <a:rPr lang="en-US"/>
              <a:t>Confidential draft.</a:t>
            </a:r>
          </a:p>
        </p:txBody>
      </p:sp>
      <p:sp>
        <p:nvSpPr>
          <p:cNvPr id="50" name="Text Placeholder 13"/>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a:t>+0.123.456.7890</a:t>
            </a:r>
          </a:p>
        </p:txBody>
      </p:sp>
      <p:sp>
        <p:nvSpPr>
          <p:cNvPr id="49" name="Text Placeholder 1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4" name="Text Placeholder 1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4" name="Text Placeholder 10"/>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err="1"/>
              <a:t>Firstname</a:t>
            </a:r>
            <a:r>
              <a:rPr lang="en-US"/>
              <a:t> </a:t>
            </a:r>
            <a:r>
              <a:rPr lang="en-US" err="1"/>
              <a:t>Lastname</a:t>
            </a:r>
            <a:endParaRPr lang="en-US"/>
          </a:p>
        </p:txBody>
      </p:sp>
      <p:sp>
        <p:nvSpPr>
          <p:cNvPr id="30" name="Picture Placeholder 3"/>
          <p:cNvSpPr>
            <a:spLocks noGrp="1"/>
          </p:cNvSpPr>
          <p:nvPr>
            <p:ph type="pic" sz="quarter" idx="14"/>
          </p:nvPr>
        </p:nvSpPr>
        <p:spPr>
          <a:xfrm>
            <a:off x="8610600"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8" name="Text Placeholder 9"/>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a:t>+0.123.456.7890</a:t>
            </a:r>
          </a:p>
        </p:txBody>
      </p:sp>
      <p:sp>
        <p:nvSpPr>
          <p:cNvPr id="47" name="Text Placeholder 8"/>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23" name="Text Placeholder 7"/>
          <p:cNvSpPr>
            <a:spLocks noGrp="1"/>
          </p:cNvSpPr>
          <p:nvPr>
            <p:ph type="body" sz="quarter" idx="49" hasCustomPrompt="1"/>
          </p:nvPr>
        </p:nvSpPr>
        <p:spPr>
          <a:xfrm>
            <a:off x="601334" y="6064654"/>
            <a:ext cx="11084899"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3" name="Text Placeholder 6"/>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3" name="Text Placeholder 5"/>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err="1"/>
              <a:t>Firstname</a:t>
            </a:r>
            <a:r>
              <a:rPr lang="en-US"/>
              <a:t> </a:t>
            </a:r>
            <a:r>
              <a:rPr lang="en-US" err="1"/>
              <a:t>Lastname</a:t>
            </a:r>
            <a:endParaRPr lang="en-US"/>
          </a:p>
        </p:txBody>
      </p:sp>
      <p:sp>
        <p:nvSpPr>
          <p:cNvPr id="29" name="Picture Placeholder 2"/>
          <p:cNvSpPr>
            <a:spLocks noGrp="1"/>
          </p:cNvSpPr>
          <p:nvPr>
            <p:ph type="pic" sz="quarter" idx="13"/>
          </p:nvPr>
        </p:nvSpPr>
        <p:spPr>
          <a:xfrm>
            <a:off x="478918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6" name="Text Placeholder 4"/>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a:t>+0.123.456.7890</a:t>
            </a:r>
          </a:p>
        </p:txBody>
      </p:sp>
      <p:sp>
        <p:nvSpPr>
          <p:cNvPr id="43" name="Text Placeholder 3"/>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1"/>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cxnSp>
        <p:nvCxnSpPr>
          <p:cNvPr id="25"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154799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Light">
    <p:spTree>
      <p:nvGrpSpPr>
        <p:cNvPr id="1" name=""/>
        <p:cNvGrpSpPr/>
        <p:nvPr/>
      </p:nvGrpSpPr>
      <p:grpSpPr>
        <a:xfrm>
          <a:off x="0" y="0"/>
          <a:ext cx="0" cy="0"/>
          <a:chOff x="0" y="0"/>
          <a:chExt cx="0" cy="0"/>
        </a:xfrm>
      </p:grpSpPr>
      <p:pic>
        <p:nvPicPr>
          <p:cNvPr id="33"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pic>
        <p:nvPicPr>
          <p:cNvPr id="28" name="Brattl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a:t>Date</a:t>
            </a:r>
          </a:p>
        </p:txBody>
      </p:sp>
      <p:sp>
        <p:nvSpPr>
          <p:cNvPr id="30" name="Presented For"/>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a:t>Presented For</a:t>
            </a:r>
          </a:p>
          <a:p>
            <a:pPr lvl="1"/>
            <a:r>
              <a:rPr lang="en-US"/>
              <a:t>Client Names</a:t>
            </a:r>
          </a:p>
        </p:txBody>
      </p:sp>
      <p:sp>
        <p:nvSpPr>
          <p:cNvPr id="3" name="Presented By"/>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a:t>Presented By</a:t>
            </a:r>
          </a:p>
          <a:p>
            <a:pPr lvl="1"/>
            <a:r>
              <a:rPr lang="en-US"/>
              <a:t>Presenter Names</a:t>
            </a:r>
          </a:p>
        </p:txBody>
      </p:sp>
      <p:sp>
        <p:nvSpPr>
          <p:cNvPr id="29" name="Subtitle"/>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a:t>Presentation Subtitle</a:t>
            </a:r>
          </a:p>
        </p:txBody>
      </p:sp>
      <p:sp>
        <p:nvSpPr>
          <p:cNvPr id="26" name="Title"/>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a:t>Presentation Title</a:t>
            </a:r>
          </a:p>
        </p:txBody>
      </p:sp>
    </p:spTree>
    <p:extLst>
      <p:ext uri="{BB962C8B-B14F-4D97-AF65-F5344CB8AC3E}">
        <p14:creationId xmlns:p14="http://schemas.microsoft.com/office/powerpoint/2010/main" val="234104202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8" name="Slide Number Placeholder"/>
          <p:cNvSpPr>
            <a:spLocks noGrp="1"/>
          </p:cNvSpPr>
          <p:nvPr>
            <p:ph type="sldNum" sz="quarter" idx="47"/>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48"/>
          </p:nvPr>
        </p:nvSpPr>
        <p:spPr/>
        <p:txBody>
          <a:bodyPr/>
          <a:lstStyle/>
          <a:p>
            <a:r>
              <a:rPr lang="en-US"/>
              <a:t>Confidential draft.</a:t>
            </a:r>
          </a:p>
        </p:txBody>
      </p:sp>
      <p:sp>
        <p:nvSpPr>
          <p:cNvPr id="40"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37" name="Text Placeholder 16"/>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36" name="Text Placeholder 15"/>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38" name="Text Placeholder 14"/>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5" name="Text Placeholder 13"/>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30" name="Picture Placeholder 4"/>
          <p:cNvSpPr>
            <a:spLocks noGrp="1"/>
          </p:cNvSpPr>
          <p:nvPr>
            <p:ph type="pic" sz="quarter" idx="14"/>
          </p:nvPr>
        </p:nvSpPr>
        <p:spPr>
          <a:xfrm>
            <a:off x="9072534"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7" name="Text Placeholder 1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26" name="Text Placeholder 11"/>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31" name="Text Placeholder 10"/>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25" name="Text Placeholder 9"/>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0" name="Picture Placeholder 3"/>
          <p:cNvSpPr>
            <a:spLocks noGrp="1"/>
          </p:cNvSpPr>
          <p:nvPr>
            <p:ph type="pic" sz="quarter" idx="33"/>
          </p:nvPr>
        </p:nvSpPr>
        <p:spPr>
          <a:xfrm>
            <a:off x="621484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3" name="Text Placeholder 8"/>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22" name="Text Placeholder 7"/>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24" name="Text Placeholder 6"/>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21" name="Text Placeholder 5"/>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9" name="Picture Placeholder 2"/>
          <p:cNvSpPr>
            <a:spLocks noGrp="1"/>
          </p:cNvSpPr>
          <p:nvPr>
            <p:ph type="pic" sz="quarter" idx="13"/>
          </p:nvPr>
        </p:nvSpPr>
        <p:spPr>
          <a:xfrm>
            <a:off x="3357163"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6" name="Text Placeholder 4"/>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43" name="Text Placeholder 3"/>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1"/>
          <p:cNvSpPr>
            <a:spLocks noGrp="1"/>
          </p:cNvSpPr>
          <p:nvPr>
            <p:ph type="pic" sz="quarter" idx="12"/>
          </p:nvPr>
        </p:nvSpPr>
        <p:spPr>
          <a:xfrm>
            <a:off x="49947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cxnSp>
        <p:nvCxnSpPr>
          <p:cNvPr id="39"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342779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uthor Bios">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a:t>brattle.com | </a:t>
            </a:r>
            <a:fld id="{C95ECF09-ED6D-489D-87B4-9DBCD4D54A41}" type="slidenum">
              <a:rPr lang="en-US" smtClean="0"/>
              <a:pPr/>
              <a:t>‹#›</a:t>
            </a:fld>
            <a:endParaRPr lang="en-US"/>
          </a:p>
        </p:txBody>
      </p:sp>
      <p:sp>
        <p:nvSpPr>
          <p:cNvPr id="4" name="Footer Placeholder"/>
          <p:cNvSpPr>
            <a:spLocks noGrp="1"/>
          </p:cNvSpPr>
          <p:nvPr>
            <p:ph type="ftr" sz="quarter" idx="35"/>
          </p:nvPr>
        </p:nvSpPr>
        <p:spPr/>
        <p:txBody>
          <a:bodyPr/>
          <a:lstStyle/>
          <a:p>
            <a:r>
              <a:rPr lang="en-US"/>
              <a:t>Confidential draft.</a:t>
            </a:r>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8" name="Picture Placeholder"/>
          <p:cNvSpPr>
            <a:spLocks noGrp="1"/>
          </p:cNvSpPr>
          <p:nvPr>
            <p:ph type="pic" sz="quarter" idx="12"/>
          </p:nvPr>
        </p:nvSpPr>
        <p:spPr>
          <a:xfrm>
            <a:off x="967761" y="1407148"/>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p>
        </p:txBody>
      </p:sp>
      <p:sp>
        <p:nvSpPr>
          <p:cNvPr id="5" name="Text Placeholder 1"/>
          <p:cNvSpPr>
            <a:spLocks noGrp="1"/>
          </p:cNvSpPr>
          <p:nvPr>
            <p:ph type="body" sz="quarter" idx="32"/>
          </p:nvPr>
        </p:nvSpPr>
        <p:spPr>
          <a:xfrm>
            <a:off x="3443118" y="1320034"/>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Click to edit Master text styles</a:t>
            </a:r>
          </a:p>
          <a:p>
            <a:pPr lvl="1"/>
            <a:r>
              <a:rPr lang="en-US"/>
              <a:t>Second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
        <p:nvSpPr>
          <p:cNvPr id="15" name="Picture Placeholder"/>
          <p:cNvSpPr>
            <a:spLocks noGrp="1"/>
          </p:cNvSpPr>
          <p:nvPr>
            <p:ph type="pic" sz="quarter" idx="50"/>
          </p:nvPr>
        </p:nvSpPr>
        <p:spPr>
          <a:xfrm>
            <a:off x="967761" y="3826926"/>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p>
        </p:txBody>
      </p:sp>
      <p:sp>
        <p:nvSpPr>
          <p:cNvPr id="16" name="Text Placeholder 1"/>
          <p:cNvSpPr>
            <a:spLocks noGrp="1"/>
          </p:cNvSpPr>
          <p:nvPr>
            <p:ph type="body" sz="quarter" idx="51"/>
          </p:nvPr>
        </p:nvSpPr>
        <p:spPr>
          <a:xfrm>
            <a:off x="3443118" y="3740642"/>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69868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a:t>brattle.com | </a:t>
            </a:r>
            <a:fld id="{C95ECF09-ED6D-489D-87B4-9DBCD4D54A41}" type="slidenum">
              <a:rPr lang="en-US" smtClean="0"/>
              <a:pPr/>
              <a:t>‹#›</a:t>
            </a:fld>
            <a:endParaRPr lang="en-US"/>
          </a:p>
        </p:txBody>
      </p:sp>
      <p:sp>
        <p:nvSpPr>
          <p:cNvPr id="4" name="Footer Placeholder"/>
          <p:cNvSpPr>
            <a:spLocks noGrp="1"/>
          </p:cNvSpPr>
          <p:nvPr>
            <p:ph type="ftr" sz="quarter" idx="35"/>
          </p:nvPr>
        </p:nvSpPr>
        <p:spPr/>
        <p:txBody>
          <a:bodyPr/>
          <a:lstStyle/>
          <a:p>
            <a:r>
              <a:rPr lang="en-US"/>
              <a:t>Confidential draft.</a:t>
            </a:r>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a:t>+0.123.456.7890</a:t>
            </a:r>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a:t>Click icon to add picture</a:t>
            </a:r>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Click to edit Master text styles</a:t>
            </a:r>
          </a:p>
          <a:p>
            <a:pPr lvl="1"/>
            <a:r>
              <a:rPr lang="en-US"/>
              <a:t>Second level</a:t>
            </a:r>
          </a:p>
          <a:p>
            <a:pPr lvl="2"/>
            <a:r>
              <a:rPr lang="en-US"/>
              <a:t>Third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421731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l="-182" r="-76"/>
          <a:stretch/>
        </p:blipFill>
        <p:spPr>
          <a:xfrm>
            <a:off x="-38469" y="1"/>
            <a:ext cx="12248397" cy="2438400"/>
          </a:xfrm>
          <a:prstGeom prst="rect">
            <a:avLst/>
          </a:prstGeom>
        </p:spPr>
      </p:pic>
      <p:sp>
        <p:nvSpPr>
          <p:cNvPr id="10" name="Rectangle"/>
          <p:cNvSpPr/>
          <p:nvPr/>
        </p:nvSpPr>
        <p:spPr>
          <a:xfrm>
            <a:off x="5156079" y="140133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38"/>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39"/>
          </p:nvPr>
        </p:nvSpPr>
        <p:spPr/>
        <p:txBody>
          <a:bodyPr/>
          <a:lstStyle/>
          <a:p>
            <a:r>
              <a:rPr lang="en-US"/>
              <a:t>Confidential draft.</a:t>
            </a:r>
          </a:p>
        </p:txBody>
      </p:sp>
      <p:sp>
        <p:nvSpPr>
          <p:cNvPr id="14" name="Dsiclaimer"/>
          <p:cNvSpPr>
            <a:spLocks noGrp="1"/>
          </p:cNvSpPr>
          <p:nvPr>
            <p:ph type="body" sz="quarter" idx="49" hasCustomPrompt="1"/>
          </p:nvPr>
        </p:nvSpPr>
        <p:spPr>
          <a:xfrm>
            <a:off x="601334" y="6064654"/>
            <a:ext cx="9527403"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4" name="Freeform"/>
          <p:cNvSpPr/>
          <p:nvPr/>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a:t> </a:t>
            </a:r>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a:t>Click to edit Master text styles</a:t>
            </a:r>
          </a:p>
          <a:p>
            <a:pPr lvl="1"/>
            <a:r>
              <a:rPr lang="en-US"/>
              <a:t>Second level</a:t>
            </a:r>
          </a:p>
          <a:p>
            <a:pPr lvl="2"/>
            <a:r>
              <a:rPr lang="en-US"/>
              <a:t>Third level</a:t>
            </a:r>
          </a:p>
        </p:txBody>
      </p:sp>
      <p:sp>
        <p:nvSpPr>
          <p:cNvPr id="46" name="Text Placeholder 3"/>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a:t>+0.123.456.7890</a:t>
            </a:r>
          </a:p>
        </p:txBody>
      </p:sp>
      <p:sp>
        <p:nvSpPr>
          <p:cNvPr id="43" name="Text Placeholder 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4086168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Dark">
    <p:spTree>
      <p:nvGrpSpPr>
        <p:cNvPr id="1" name=""/>
        <p:cNvGrpSpPr/>
        <p:nvPr/>
      </p:nvGrpSpPr>
      <p:grpSpPr>
        <a:xfrm>
          <a:off x="0" y="0"/>
          <a:ext cx="0" cy="0"/>
          <a:chOff x="0" y="0"/>
          <a:chExt cx="0" cy="0"/>
        </a:xfrm>
      </p:grpSpPr>
      <p:pic>
        <p:nvPicPr>
          <p:cNvPr id="30"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3" name="Pattern Background"/>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pic>
        <p:nvPicPr>
          <p:cNvPr id="6" name="Brattle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a:t>Presented For</a:t>
            </a:r>
          </a:p>
          <a:p>
            <a:pPr lvl="1"/>
            <a:r>
              <a:rPr lang="en-US"/>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Presented By</a:t>
            </a:r>
          </a:p>
          <a:p>
            <a:pPr lvl="1"/>
            <a:r>
              <a:rPr lang="en-US"/>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a:t>Presentation Subtitle</a:t>
            </a:r>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a:t>Presentation Title</a:t>
            </a:r>
          </a:p>
        </p:txBody>
      </p:sp>
    </p:spTree>
    <p:extLst>
      <p:ext uri="{BB962C8B-B14F-4D97-AF65-F5344CB8AC3E}">
        <p14:creationId xmlns:p14="http://schemas.microsoft.com/office/powerpoint/2010/main" val="94434142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Light">
    <p:spTree>
      <p:nvGrpSpPr>
        <p:cNvPr id="1" name=""/>
        <p:cNvGrpSpPr/>
        <p:nvPr/>
      </p:nvGrpSpPr>
      <p:grpSpPr>
        <a:xfrm>
          <a:off x="0" y="0"/>
          <a:ext cx="0" cy="0"/>
          <a:chOff x="0" y="0"/>
          <a:chExt cx="0" cy="0"/>
        </a:xfrm>
      </p:grpSpPr>
      <p:pic>
        <p:nvPicPr>
          <p:cNvPr id="33"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pic>
        <p:nvPicPr>
          <p:cNvPr id="28" name="Brattl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a:t>Date</a:t>
            </a:r>
          </a:p>
        </p:txBody>
      </p:sp>
      <p:sp>
        <p:nvSpPr>
          <p:cNvPr id="30" name="Presented For"/>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a:t>Presented For</a:t>
            </a:r>
          </a:p>
          <a:p>
            <a:pPr lvl="1"/>
            <a:r>
              <a:rPr lang="en-US"/>
              <a:t>Client Names</a:t>
            </a:r>
          </a:p>
        </p:txBody>
      </p:sp>
      <p:sp>
        <p:nvSpPr>
          <p:cNvPr id="3" name="Presented By"/>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a:t>Presented By</a:t>
            </a:r>
          </a:p>
          <a:p>
            <a:pPr lvl="1"/>
            <a:r>
              <a:rPr lang="en-US"/>
              <a:t>Presenter Names</a:t>
            </a:r>
          </a:p>
        </p:txBody>
      </p:sp>
      <p:sp>
        <p:nvSpPr>
          <p:cNvPr id="29" name="Subtitle"/>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a:t>Presentation Subtitle</a:t>
            </a:r>
          </a:p>
        </p:txBody>
      </p:sp>
      <p:sp>
        <p:nvSpPr>
          <p:cNvPr id="26" name="Title"/>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a:t>Presentation Title</a:t>
            </a:r>
          </a:p>
        </p:txBody>
      </p:sp>
    </p:spTree>
    <p:extLst>
      <p:ext uri="{BB962C8B-B14F-4D97-AF65-F5344CB8AC3E}">
        <p14:creationId xmlns:p14="http://schemas.microsoft.com/office/powerpoint/2010/main" val="40551214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3"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4004050"/>
          </a:xfrm>
          <a:prstGeom prst="rect">
            <a:avLst/>
          </a:prstGeom>
        </p:spPr>
      </p:pic>
      <p:sp>
        <p:nvSpPr>
          <p:cNvPr id="29" name="Subtitle"/>
          <p:cNvSpPr>
            <a:spLocks noGrp="1"/>
          </p:cNvSpPr>
          <p:nvPr>
            <p:ph type="body" sz="quarter" idx="21"/>
          </p:nvPr>
        </p:nvSpPr>
        <p:spPr>
          <a:xfrm>
            <a:off x="515937" y="4815212"/>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a:t>Edit Master text styles</a:t>
            </a:r>
          </a:p>
        </p:txBody>
      </p:sp>
      <p:sp>
        <p:nvSpPr>
          <p:cNvPr id="26" name="Title"/>
          <p:cNvSpPr>
            <a:spLocks noGrp="1"/>
          </p:cNvSpPr>
          <p:nvPr>
            <p:ph type="title" hasCustomPrompt="1"/>
          </p:nvPr>
        </p:nvSpPr>
        <p:spPr>
          <a:xfrm>
            <a:off x="516416" y="2718730"/>
            <a:ext cx="7815734" cy="2096482"/>
          </a:xfrm>
        </p:spPr>
        <p:txBody>
          <a:bodyPr lIns="91440" anchor="b">
            <a:noAutofit/>
          </a:bodyPr>
          <a:lstStyle>
            <a:lvl1pPr>
              <a:defRPr sz="4200" b="1" baseline="0">
                <a:solidFill>
                  <a:schemeClr val="accent1"/>
                </a:solidFill>
              </a:defRPr>
            </a:lvl1pPr>
          </a:lstStyle>
          <a:p>
            <a:r>
              <a:rPr lang="en-US"/>
              <a:t>Section Title</a:t>
            </a:r>
          </a:p>
        </p:txBody>
      </p:sp>
      <p:sp>
        <p:nvSpPr>
          <p:cNvPr id="7" name="Picture Placeholder 21"/>
          <p:cNvSpPr>
            <a:spLocks noGrp="1"/>
          </p:cNvSpPr>
          <p:nvPr>
            <p:ph type="pic" sz="quarter" idx="22" hasCustomPrompt="1"/>
          </p:nvPr>
        </p:nvSpPr>
        <p:spPr>
          <a:xfrm>
            <a:off x="1" y="0"/>
            <a:ext cx="12192000" cy="4004052"/>
          </a:xfrm>
          <a:prstGeom prst="rect">
            <a:avLst/>
          </a:prstGeom>
          <a:noFill/>
        </p:spPr>
        <p:txBody>
          <a:bodyPr wrap="square" anchor="ctr">
            <a:noAutofit/>
          </a:bodyPr>
          <a:lstStyle>
            <a:lvl1pPr marL="0" indent="0" algn="ctr">
              <a:buNone/>
              <a:defRPr>
                <a:solidFill>
                  <a:schemeClr val="bg1"/>
                </a:solidFill>
              </a:defRPr>
            </a:lvl1pPr>
          </a:lstStyle>
          <a:p>
            <a:r>
              <a:rPr lang="en-US"/>
              <a:t> </a:t>
            </a:r>
          </a:p>
        </p:txBody>
      </p:sp>
      <p:sp>
        <p:nvSpPr>
          <p:cNvPr id="2" name="Rectangle 1"/>
          <p:cNvSpPr/>
          <p:nvPr userDrawn="1"/>
        </p:nvSpPr>
        <p:spPr>
          <a:xfrm>
            <a:off x="457200" y="6278880"/>
            <a:ext cx="1074420" cy="403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08006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ockquote">
    <p:bg>
      <p:bgPr>
        <a:solidFill>
          <a:schemeClr val="bg1"/>
        </a:solidFill>
        <a:effectLst/>
      </p:bgPr>
    </p:bg>
    <p:spTree>
      <p:nvGrpSpPr>
        <p:cNvPr id="1" name=""/>
        <p:cNvGrpSpPr/>
        <p:nvPr/>
      </p:nvGrpSpPr>
      <p:grpSpPr>
        <a:xfrm>
          <a:off x="0" y="0"/>
          <a:ext cx="0" cy="0"/>
          <a:chOff x="0" y="0"/>
          <a:chExt cx="0" cy="0"/>
        </a:xfrm>
      </p:grpSpPr>
      <p:pic>
        <p:nvPicPr>
          <p:cNvPr id="2"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8747"/>
            <a:ext cx="12197166" cy="6896747"/>
          </a:xfrm>
          <a:prstGeom prst="rect">
            <a:avLst/>
          </a:prstGeom>
        </p:spPr>
      </p:pic>
      <p:sp>
        <p:nvSpPr>
          <p:cNvPr id="10" name="Gradient Overlay"/>
          <p:cNvSpPr/>
          <p:nvPr/>
        </p:nvSpPr>
        <p:spPr>
          <a:xfrm>
            <a:off x="0" y="-38746"/>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p:cNvCxnSpPr/>
          <p:nvPr/>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a:t>Block Quote Text</a:t>
            </a:r>
          </a:p>
        </p:txBody>
      </p:sp>
    </p:spTree>
    <p:extLst>
      <p:ext uri="{BB962C8B-B14F-4D97-AF65-F5344CB8AC3E}">
        <p14:creationId xmlns:p14="http://schemas.microsoft.com/office/powerpoint/2010/main" val="133487439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genda_TOC">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654834" y="-1"/>
            <a:ext cx="4535607" cy="6858002"/>
          </a:xfrm>
          <a:prstGeom prst="rect">
            <a:avLst/>
          </a:prstGeom>
        </p:spPr>
      </p:pic>
      <p:sp>
        <p:nvSpPr>
          <p:cNvPr id="19" name="Freeform 18"/>
          <p:cNvSpPr/>
          <p:nvPr userDrawn="1"/>
        </p:nvSpPr>
        <p:spPr>
          <a:xfrm>
            <a:off x="-47824" y="-2"/>
            <a:ext cx="10563423" cy="6858001"/>
          </a:xfrm>
          <a:custGeom>
            <a:avLst/>
            <a:gdLst>
              <a:gd name="connsiteX0" fmla="*/ 0 w 10509713"/>
              <a:gd name="connsiteY0" fmla="*/ 0 h 6858001"/>
              <a:gd name="connsiteX1" fmla="*/ 5260993 w 10509713"/>
              <a:gd name="connsiteY1" fmla="*/ 0 h 6858001"/>
              <a:gd name="connsiteX2" fmla="*/ 5260993 w 10509713"/>
              <a:gd name="connsiteY2" fmla="*/ 1 h 6858001"/>
              <a:gd name="connsiteX3" fmla="*/ 8138118 w 10509713"/>
              <a:gd name="connsiteY3" fmla="*/ 1 h 6858001"/>
              <a:gd name="connsiteX4" fmla="*/ 10509713 w 10509713"/>
              <a:gd name="connsiteY4" fmla="*/ 6858001 h 6858001"/>
              <a:gd name="connsiteX5" fmla="*/ 7961357 w 10509713"/>
              <a:gd name="connsiteY5" fmla="*/ 6858001 h 6858001"/>
              <a:gd name="connsiteX6" fmla="*/ 7961354 w 10509713"/>
              <a:gd name="connsiteY6" fmla="*/ 6858001 h 6858001"/>
              <a:gd name="connsiteX7" fmla="*/ 6096678 w 10509713"/>
              <a:gd name="connsiteY7" fmla="*/ 6858001 h 6858001"/>
              <a:gd name="connsiteX8" fmla="*/ 5928858 w 10509713"/>
              <a:gd name="connsiteY8" fmla="*/ 6858001 h 6858001"/>
              <a:gd name="connsiteX9" fmla="*/ 5260993 w 10509713"/>
              <a:gd name="connsiteY9" fmla="*/ 6858001 h 6858001"/>
              <a:gd name="connsiteX10" fmla="*/ 5112946 w 10509713"/>
              <a:gd name="connsiteY10" fmla="*/ 6858001 h 6858001"/>
              <a:gd name="connsiteX11" fmla="*/ 0 w 10509713"/>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713" h="6858001">
                <a:moveTo>
                  <a:pt x="0" y="0"/>
                </a:moveTo>
                <a:lnTo>
                  <a:pt x="5260993" y="0"/>
                </a:lnTo>
                <a:lnTo>
                  <a:pt x="5260993" y="1"/>
                </a:lnTo>
                <a:lnTo>
                  <a:pt x="8138118" y="1"/>
                </a:lnTo>
                <a:lnTo>
                  <a:pt x="10509713" y="6858001"/>
                </a:lnTo>
                <a:lnTo>
                  <a:pt x="7961357" y="6858001"/>
                </a:lnTo>
                <a:lnTo>
                  <a:pt x="7961354" y="6858001"/>
                </a:lnTo>
                <a:lnTo>
                  <a:pt x="6096678" y="6858001"/>
                </a:lnTo>
                <a:lnTo>
                  <a:pt x="5928858" y="6858001"/>
                </a:lnTo>
                <a:lnTo>
                  <a:pt x="5260993" y="6858001"/>
                </a:lnTo>
                <a:lnTo>
                  <a:pt x="5112946" y="6858001"/>
                </a:lnTo>
                <a:lnTo>
                  <a:pt x="0" y="6858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lvl1pPr>
              <a:defRPr>
                <a:solidFill>
                  <a:schemeClr val="bg1"/>
                </a:solidFill>
              </a:defRPr>
            </a:lvl1p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endParaRPr lang="en-US"/>
          </a:p>
        </p:txBody>
      </p:sp>
      <p:sp>
        <p:nvSpPr>
          <p:cNvPr id="11" name="Text Placeholder"/>
          <p:cNvSpPr>
            <a:spLocks noGrp="1"/>
          </p:cNvSpPr>
          <p:nvPr>
            <p:ph type="body" sz="quarter" idx="16"/>
          </p:nvPr>
        </p:nvSpPr>
        <p:spPr>
          <a:xfrm>
            <a:off x="508000" y="1068222"/>
            <a:ext cx="11164888" cy="4995862"/>
          </a:xfrm>
        </p:spPr>
        <p:txBody>
          <a:bodyPr tIns="182880">
            <a:noAutofit/>
          </a:bodyPr>
          <a:lstStyle>
            <a:lvl1pPr marL="508000" indent="-457200">
              <a:buClr>
                <a:schemeClr val="bg2"/>
              </a:buClr>
              <a:buSzPct val="100000"/>
              <a:buFont typeface="+mj-lt"/>
              <a:buAutoNum type="arabicPeriod"/>
              <a:defRPr sz="2600">
                <a:solidFill>
                  <a:schemeClr val="tx1"/>
                </a:solidFill>
              </a:defRPr>
            </a:lvl1pPr>
            <a:lvl2pPr marL="512763" indent="-401638">
              <a:buSzPct val="100000"/>
              <a:buFont typeface="+mj-lt"/>
              <a:buAutoNum type="romanUcPeriod"/>
              <a:defRPr sz="2600">
                <a:solidFill>
                  <a:schemeClr val="tx1"/>
                </a:solidFill>
              </a:defRPr>
            </a:lvl2pPr>
            <a:lvl3pPr marL="854075" indent="-338138">
              <a:buClr>
                <a:schemeClr val="bg2"/>
              </a:buClr>
              <a:buFont typeface="+mj-lt"/>
              <a:buAutoNum type="alphaUcPeriod"/>
              <a:defRPr sz="2000">
                <a:solidFill>
                  <a:schemeClr val="tx1"/>
                </a:solidFill>
              </a:defRPr>
            </a:lvl3pPr>
            <a:lvl4pPr marL="1144588" indent="-282575">
              <a:buSzPct val="100000"/>
              <a:buFont typeface="+mj-lt"/>
              <a:buAutoNum type="arabicPeriod"/>
              <a:defRPr sz="1800">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Section Header"/>
          <p:cNvSpPr>
            <a:spLocks noGrp="1"/>
          </p:cNvSpPr>
          <p:nvPr>
            <p:ph type="body" sz="quarter" idx="19" hasCustomPrompt="1"/>
          </p:nvPr>
        </p:nvSpPr>
        <p:spPr>
          <a:xfrm>
            <a:off x="508000" y="66470"/>
            <a:ext cx="6040438" cy="446276"/>
          </a:xfrm>
        </p:spPr>
        <p:txBody>
          <a:bodyPr lIns="45720">
            <a:spAutoFit/>
          </a:bodyPr>
          <a:lstStyle>
            <a:lvl1pPr marL="55563" indent="-55563">
              <a:defRPr sz="1400" b="1" cap="all" spc="50" baseline="0">
                <a:solidFill>
                  <a:srgbClr val="6381A3">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2" name="Title"/>
          <p:cNvSpPr>
            <a:spLocks noGrp="1"/>
          </p:cNvSpPr>
          <p:nvPr>
            <p:ph type="title"/>
          </p:nvPr>
        </p:nvSpPr>
        <p:spPr/>
        <p:txBody>
          <a:bodyPr/>
          <a:lstStyle>
            <a:lvl1pPr>
              <a:defRPr b="1"/>
            </a:lvl1pPr>
          </a:lstStyle>
          <a:p>
            <a:r>
              <a:rPr lang="en-US"/>
              <a:t>Click to edit Master title style</a:t>
            </a:r>
          </a:p>
        </p:txBody>
      </p:sp>
      <p:sp>
        <p:nvSpPr>
          <p:cNvPr id="15"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a:t> </a:t>
            </a:r>
          </a:p>
        </p:txBody>
      </p:sp>
      <p:cxnSp>
        <p:nvCxnSpPr>
          <p:cNvPr id="10" name="Straight Connector 9"/>
          <p:cNvCxnSpPr/>
          <p:nvPr userDrawn="1"/>
        </p:nvCxnSpPr>
        <p:spPr>
          <a:xfrm>
            <a:off x="597718" y="1068224"/>
            <a:ext cx="188124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451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DD6B081E-F20E-1277-BAC2-E9570F1D77AB}"/>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endParaRPr lang="en-US"/>
          </a:p>
        </p:txBody>
      </p:sp>
      <p:sp>
        <p:nvSpPr>
          <p:cNvPr id="11" name="Text Placeholder"/>
          <p:cNvSpPr>
            <a:spLocks noGrp="1"/>
          </p:cNvSpPr>
          <p:nvPr>
            <p:ph type="body" sz="quarter" idx="16"/>
          </p:nvPr>
        </p:nvSpPr>
        <p:spPr>
          <a:xfrm>
            <a:off x="508000" y="92861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508000" y="373135"/>
            <a:ext cx="10231535" cy="555476"/>
          </a:xfrm>
        </p:spPr>
        <p:txBody>
          <a:bodyPr/>
          <a:lstStyle>
            <a:lvl1pPr>
              <a:defRPr b="1">
                <a:solidFill>
                  <a:schemeClr val="tx2"/>
                </a:solidFill>
              </a:defRPr>
            </a:lvl1pPr>
          </a:lstStyle>
          <a:p>
            <a:r>
              <a:rPr lang="en-US"/>
              <a:t>Click to edit Master title style</a:t>
            </a:r>
          </a:p>
        </p:txBody>
      </p:sp>
      <p:sp>
        <p:nvSpPr>
          <p:cNvPr id="9" name="Section Header"/>
          <p:cNvSpPr>
            <a:spLocks noGrp="1"/>
          </p:cNvSpPr>
          <p:nvPr>
            <p:ph type="body" sz="quarter" idx="19" hasCustomPrompt="1"/>
          </p:nvPr>
        </p:nvSpPr>
        <p:spPr>
          <a:xfrm>
            <a:off x="508000" y="0"/>
            <a:ext cx="6040438" cy="418576"/>
          </a:xfrm>
        </p:spPr>
        <p:txBody>
          <a:bodyPr lIns="45720" tIns="155448">
            <a:spAutoFit/>
          </a:bodyPr>
          <a:lstStyle>
            <a:lvl1pPr marL="55563" indent="-55563">
              <a:defRPr sz="1400" b="1" cap="all" spc="50" baseline="0">
                <a:solidFill>
                  <a:srgbClr val="6381A3">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8" name="Straight Connector 7"/>
          <p:cNvCxnSpPr/>
          <p:nvPr userDrawn="1"/>
        </p:nvCxnSpPr>
        <p:spPr>
          <a:xfrm>
            <a:off x="597718" y="921237"/>
            <a:ext cx="188124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15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A00D81E3-CC53-90A2-CC99-DDF2F8EA81C7}"/>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attern Background"/>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a:t>Click to 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a:t>Section Title</a:t>
            </a:r>
          </a:p>
        </p:txBody>
      </p:sp>
    </p:spTree>
    <p:extLst>
      <p:ext uri="{BB962C8B-B14F-4D97-AF65-F5344CB8AC3E}">
        <p14:creationId xmlns:p14="http://schemas.microsoft.com/office/powerpoint/2010/main" val="410098928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ight 1-Column Image">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a:t> </a:t>
            </a:r>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endParaRPr lang="en-US"/>
          </a:p>
        </p:txBody>
      </p:sp>
      <p:sp>
        <p:nvSpPr>
          <p:cNvPr id="11" name="Text Placeholder"/>
          <p:cNvSpPr>
            <a:spLocks noGrp="1"/>
          </p:cNvSpPr>
          <p:nvPr>
            <p:ph type="body" sz="quarter" idx="16"/>
          </p:nvPr>
        </p:nvSpPr>
        <p:spPr>
          <a:xfrm>
            <a:off x="508000" y="940159"/>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508000" y="384683"/>
            <a:ext cx="10231535" cy="555476"/>
          </a:xfrm>
        </p:spPr>
        <p:txBody>
          <a:bodyPr/>
          <a:lstStyle/>
          <a:p>
            <a:r>
              <a:rPr lang="en-US"/>
              <a:t>Click to edit Master title style</a:t>
            </a:r>
          </a:p>
        </p:txBody>
      </p:sp>
      <p:sp>
        <p:nvSpPr>
          <p:cNvPr id="13" name="Section Header"/>
          <p:cNvSpPr>
            <a:spLocks noGrp="1"/>
          </p:cNvSpPr>
          <p:nvPr>
            <p:ph type="body" sz="quarter" idx="19" hasCustomPrompt="1"/>
          </p:nvPr>
        </p:nvSpPr>
        <p:spPr>
          <a:xfrm>
            <a:off x="508000" y="0"/>
            <a:ext cx="6040438" cy="365760"/>
          </a:xfrm>
        </p:spPr>
        <p:txBody>
          <a:bodyPr lIns="45720" tIns="155448">
            <a:spAutoFit/>
          </a:bodyPr>
          <a:lstStyle>
            <a:lvl1pPr marL="55563" indent="-55563">
              <a:defRPr sz="1400" b="1" cap="all" spc="50" baseline="0">
                <a:solidFill>
                  <a:srgbClr val="6381A3">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8" name="Straight Connector 7"/>
          <p:cNvCxnSpPr/>
          <p:nvPr userDrawn="1"/>
        </p:nvCxnSpPr>
        <p:spPr>
          <a:xfrm>
            <a:off x="597718" y="940159"/>
            <a:ext cx="188124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564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Light 1-Column 2-Line Title">
    <p:spTree>
      <p:nvGrpSpPr>
        <p:cNvPr id="1" name=""/>
        <p:cNvGrpSpPr/>
        <p:nvPr/>
      </p:nvGrpSpPr>
      <p:grpSpPr>
        <a:xfrm>
          <a:off x="0" y="0"/>
          <a:ext cx="0" cy="0"/>
          <a:chOff x="0" y="0"/>
          <a:chExt cx="0" cy="0"/>
        </a:xfrm>
      </p:grpSpPr>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endParaRPr lang="en-US"/>
          </a:p>
        </p:txBody>
      </p:sp>
      <p:sp>
        <p:nvSpPr>
          <p:cNvPr id="11" name="Text Placeholder"/>
          <p:cNvSpPr>
            <a:spLocks noGrp="1"/>
          </p:cNvSpPr>
          <p:nvPr>
            <p:ph type="body" sz="quarter" idx="16"/>
          </p:nvPr>
        </p:nvSpPr>
        <p:spPr>
          <a:xfrm>
            <a:off x="508000" y="1413108"/>
            <a:ext cx="11164888" cy="4650978"/>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p:nvPr>
        </p:nvSpPr>
        <p:spPr>
          <a:xfrm>
            <a:off x="508000" y="512746"/>
            <a:ext cx="10231535" cy="900362"/>
          </a:xfrm>
        </p:spPr>
        <p:txBody>
          <a:bodyPr/>
          <a:lstStyle>
            <a:lvl1pPr>
              <a:defRPr/>
            </a:lvl1pPr>
          </a:lstStyle>
          <a:p>
            <a:r>
              <a:rPr lang="en-US"/>
              <a:t>Click to edit Master title style</a:t>
            </a:r>
          </a:p>
        </p:txBody>
      </p:sp>
      <p:sp>
        <p:nvSpPr>
          <p:cNvPr id="9" name="Section Header"/>
          <p:cNvSpPr>
            <a:spLocks noGrp="1"/>
          </p:cNvSpPr>
          <p:nvPr>
            <p:ph type="body" sz="quarter" idx="19" hasCustomPrompt="1"/>
          </p:nvPr>
        </p:nvSpPr>
        <p:spPr>
          <a:xfrm>
            <a:off x="508000" y="66470"/>
            <a:ext cx="6040438" cy="446276"/>
          </a:xfrm>
        </p:spPr>
        <p:txBody>
          <a:bodyPr lIns="45720">
            <a:spAutoFit/>
          </a:bodyPr>
          <a:lstStyle>
            <a:lvl1pPr marL="55563" indent="-55563">
              <a:defRPr sz="1400" b="1" cap="all" spc="50" baseline="0">
                <a:solidFill>
                  <a:srgbClr val="6381A3">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7" name="Straight Connector 6"/>
          <p:cNvCxnSpPr/>
          <p:nvPr userDrawn="1"/>
        </p:nvCxnSpPr>
        <p:spPr>
          <a:xfrm>
            <a:off x="597718" y="1412074"/>
            <a:ext cx="188124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974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endParaRPr lang="en-US"/>
          </a:p>
        </p:txBody>
      </p:sp>
      <p:sp>
        <p:nvSpPr>
          <p:cNvPr id="11" name="Text Placeholder"/>
          <p:cNvSpPr>
            <a:spLocks noGrp="1"/>
          </p:cNvSpPr>
          <p:nvPr>
            <p:ph type="body" sz="quarter" idx="16"/>
          </p:nvPr>
        </p:nvSpPr>
        <p:spPr>
          <a:xfrm>
            <a:off x="508000" y="943919"/>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cNvSpPr>
            <a:spLocks noGrp="1"/>
          </p:cNvSpPr>
          <p:nvPr>
            <p:ph type="title"/>
          </p:nvPr>
        </p:nvSpPr>
        <p:spPr>
          <a:xfrm>
            <a:off x="508000" y="388443"/>
            <a:ext cx="10231535" cy="555476"/>
          </a:xfrm>
        </p:spPr>
        <p:txBody>
          <a:bodyPr/>
          <a:lstStyle>
            <a:lvl1pPr>
              <a:defRPr>
                <a:solidFill>
                  <a:schemeClr val="bg1"/>
                </a:solidFill>
              </a:defRPr>
            </a:lvl1pPr>
          </a:lstStyle>
          <a:p>
            <a:r>
              <a:rPr lang="en-US"/>
              <a:t>Click to edit Master title style</a:t>
            </a:r>
          </a:p>
        </p:txBody>
      </p:sp>
      <p:sp>
        <p:nvSpPr>
          <p:cNvPr id="12" name="Section Header"/>
          <p:cNvSpPr>
            <a:spLocks noGrp="1"/>
          </p:cNvSpPr>
          <p:nvPr>
            <p:ph type="body" sz="quarter" idx="19" hasCustomPrompt="1"/>
          </p:nvPr>
        </p:nvSpPr>
        <p:spPr>
          <a:xfrm>
            <a:off x="508000" y="0"/>
            <a:ext cx="6040438" cy="365760"/>
          </a:xfrm>
        </p:spPr>
        <p:txBody>
          <a:bodyPr lIns="45720" tIns="155448">
            <a:spAutoFit/>
          </a:bodyPr>
          <a:lstStyle>
            <a:lvl1pPr marL="55563" indent="-55563">
              <a:defRPr sz="1400" b="1" cap="all" spc="50" baseline="0">
                <a:solidFill>
                  <a:srgbClr val="78A0BB">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7" name="Straight Connector 6"/>
          <p:cNvCxnSpPr/>
          <p:nvPr userDrawn="1"/>
        </p:nvCxnSpPr>
        <p:spPr>
          <a:xfrm>
            <a:off x="597718" y="943919"/>
            <a:ext cx="1881240" cy="0"/>
          </a:xfrm>
          <a:prstGeom prst="line">
            <a:avLst/>
          </a:prstGeom>
          <a:ln w="12700">
            <a:solidFill>
              <a:srgbClr val="CCD5DD"/>
            </a:solidFill>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userDrawn="1"/>
        </p:nvGrpSpPr>
        <p:grpSpPr>
          <a:xfrm>
            <a:off x="469900" y="6356350"/>
            <a:ext cx="894080" cy="365125"/>
            <a:chOff x="469900" y="6356350"/>
            <a:chExt cx="894080" cy="365125"/>
          </a:xfrm>
        </p:grpSpPr>
        <p:sp>
          <p:nvSpPr>
            <p:cNvPr id="3" name="Rectangle 2"/>
            <p:cNvSpPr/>
            <p:nvPr userDrawn="1"/>
          </p:nvSpPr>
          <p:spPr>
            <a:xfrm>
              <a:off x="469900" y="6356350"/>
              <a:ext cx="894080" cy="3651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4199" y="6436878"/>
              <a:ext cx="685800" cy="163739"/>
            </a:xfrm>
            <a:prstGeom prst="rect">
              <a:avLst/>
            </a:prstGeom>
          </p:spPr>
        </p:pic>
      </p:grpSp>
    </p:spTree>
    <p:extLst>
      <p:ext uri="{BB962C8B-B14F-4D97-AF65-F5344CB8AC3E}">
        <p14:creationId xmlns:p14="http://schemas.microsoft.com/office/powerpoint/2010/main" val="3487423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Light 2-Columns">
    <p:spTree>
      <p:nvGrpSpPr>
        <p:cNvPr id="1" name=""/>
        <p:cNvGrpSpPr/>
        <p:nvPr/>
      </p:nvGrpSpPr>
      <p:grpSpPr>
        <a:xfrm>
          <a:off x="0" y="0"/>
          <a:ext cx="0" cy="0"/>
          <a:chOff x="0" y="0"/>
          <a:chExt cx="0" cy="0"/>
        </a:xfrm>
      </p:grpSpPr>
      <p:sp>
        <p:nvSpPr>
          <p:cNvPr id="4"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2"/>
          </p:nvPr>
        </p:nvSpPr>
        <p:spPr/>
        <p:txBody>
          <a:bodyPr/>
          <a:lstStyle/>
          <a:p>
            <a:endParaRPr lang="en-US"/>
          </a:p>
        </p:txBody>
      </p:sp>
      <p:sp>
        <p:nvSpPr>
          <p:cNvPr id="11" name="Text Placeholder"/>
          <p:cNvSpPr>
            <a:spLocks noGrp="1"/>
          </p:cNvSpPr>
          <p:nvPr>
            <p:ph type="body" sz="quarter" idx="16"/>
          </p:nvPr>
        </p:nvSpPr>
        <p:spPr>
          <a:xfrm>
            <a:off x="508000" y="92861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cNvSpPr>
            <a:spLocks noGrp="1"/>
          </p:cNvSpPr>
          <p:nvPr>
            <p:ph type="title"/>
          </p:nvPr>
        </p:nvSpPr>
        <p:spPr>
          <a:xfrm>
            <a:off x="508000" y="373135"/>
            <a:ext cx="10231535" cy="555476"/>
          </a:xfrm>
        </p:spPr>
        <p:txBody>
          <a:bodyPr/>
          <a:lstStyle>
            <a:lvl1pPr>
              <a:defRPr>
                <a:solidFill>
                  <a:schemeClr val="tx2"/>
                </a:solidFill>
              </a:defRPr>
            </a:lvl1pPr>
          </a:lstStyle>
          <a:p>
            <a:r>
              <a:rPr lang="en-US"/>
              <a:t>Click to edit Master title style</a:t>
            </a:r>
          </a:p>
        </p:txBody>
      </p:sp>
      <p:sp>
        <p:nvSpPr>
          <p:cNvPr id="10" name="Section Header"/>
          <p:cNvSpPr>
            <a:spLocks noGrp="1"/>
          </p:cNvSpPr>
          <p:nvPr>
            <p:ph type="body" sz="quarter" idx="19" hasCustomPrompt="1"/>
          </p:nvPr>
        </p:nvSpPr>
        <p:spPr>
          <a:xfrm>
            <a:off x="508000" y="0"/>
            <a:ext cx="6040438" cy="418576"/>
          </a:xfrm>
        </p:spPr>
        <p:txBody>
          <a:bodyPr lIns="45720" tIns="155448">
            <a:spAutoFit/>
          </a:bodyPr>
          <a:lstStyle>
            <a:lvl1pPr marL="55563" indent="-55563">
              <a:defRPr sz="1400" b="1" cap="all" spc="50" baseline="0">
                <a:solidFill>
                  <a:srgbClr val="6381A3">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8" name="Straight Connector 7"/>
          <p:cNvCxnSpPr/>
          <p:nvPr userDrawn="1"/>
        </p:nvCxnSpPr>
        <p:spPr>
          <a:xfrm>
            <a:off x="597718" y="928611"/>
            <a:ext cx="188124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970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Dark 2-Columns">
    <p:bg>
      <p:bgPr>
        <a:solidFill>
          <a:schemeClr val="tx2"/>
        </a:solidFill>
        <a:effectLst/>
      </p:bgPr>
    </p:bg>
    <p:spTree>
      <p:nvGrpSpPr>
        <p:cNvPr id="1" name=""/>
        <p:cNvGrpSpPr/>
        <p:nvPr/>
      </p:nvGrpSpPr>
      <p:grpSpPr>
        <a:xfrm>
          <a:off x="0" y="0"/>
          <a:ext cx="0" cy="0"/>
          <a:chOff x="0" y="0"/>
          <a:chExt cx="0" cy="0"/>
        </a:xfrm>
      </p:grpSpPr>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endParaRPr lang="en-US"/>
          </a:p>
        </p:txBody>
      </p:sp>
      <p:sp>
        <p:nvSpPr>
          <p:cNvPr id="11" name="Text Placeholder"/>
          <p:cNvSpPr>
            <a:spLocks noGrp="1"/>
          </p:cNvSpPr>
          <p:nvPr>
            <p:ph type="body" sz="quarter" idx="16"/>
          </p:nvPr>
        </p:nvSpPr>
        <p:spPr>
          <a:xfrm>
            <a:off x="508000" y="1068224"/>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2" name="Section Header"/>
          <p:cNvSpPr>
            <a:spLocks noGrp="1"/>
          </p:cNvSpPr>
          <p:nvPr>
            <p:ph type="body" sz="quarter" idx="19" hasCustomPrompt="1"/>
          </p:nvPr>
        </p:nvSpPr>
        <p:spPr>
          <a:xfrm>
            <a:off x="508000" y="66470"/>
            <a:ext cx="6040438" cy="446276"/>
          </a:xfrm>
        </p:spPr>
        <p:txBody>
          <a:bodyPr lIns="45720">
            <a:spAutoFit/>
          </a:bodyPr>
          <a:lstStyle>
            <a:lvl1pPr marL="55563" indent="-55563">
              <a:defRPr sz="1400" b="1" cap="all" spc="50" baseline="0">
                <a:solidFill>
                  <a:srgbClr val="78A0BB">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grpSp>
        <p:nvGrpSpPr>
          <p:cNvPr id="13" name="Group 12"/>
          <p:cNvGrpSpPr/>
          <p:nvPr userDrawn="1"/>
        </p:nvGrpSpPr>
        <p:grpSpPr>
          <a:xfrm>
            <a:off x="469900" y="6356350"/>
            <a:ext cx="894080" cy="365125"/>
            <a:chOff x="469900" y="6356350"/>
            <a:chExt cx="894080" cy="365125"/>
          </a:xfrm>
        </p:grpSpPr>
        <p:sp>
          <p:nvSpPr>
            <p:cNvPr id="14" name="Rectangle 13"/>
            <p:cNvSpPr/>
            <p:nvPr userDrawn="1"/>
          </p:nvSpPr>
          <p:spPr>
            <a:xfrm>
              <a:off x="469900" y="6356350"/>
              <a:ext cx="894080" cy="3651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4199" y="6436878"/>
              <a:ext cx="685800" cy="163739"/>
            </a:xfrm>
            <a:prstGeom prst="rect">
              <a:avLst/>
            </a:prstGeom>
          </p:spPr>
        </p:pic>
      </p:grpSp>
    </p:spTree>
    <p:extLst>
      <p:ext uri="{BB962C8B-B14F-4D97-AF65-F5344CB8AC3E}">
        <p14:creationId xmlns:p14="http://schemas.microsoft.com/office/powerpoint/2010/main" val="3201025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Light with Chart">
    <p:spTree>
      <p:nvGrpSpPr>
        <p:cNvPr id="1" name=""/>
        <p:cNvGrpSpPr/>
        <p:nvPr/>
      </p:nvGrpSpPr>
      <p:grpSpPr>
        <a:xfrm>
          <a:off x="0" y="0"/>
          <a:ext cx="0" cy="0"/>
          <a:chOff x="0" y="0"/>
          <a:chExt cx="0" cy="0"/>
        </a:xfrm>
      </p:grpSpPr>
      <p:sp>
        <p:nvSpPr>
          <p:cNvPr id="6" name="Slide Number Placeholder"/>
          <p:cNvSpPr>
            <a:spLocks noGrp="1"/>
          </p:cNvSpPr>
          <p:nvPr>
            <p:ph type="sldNum" sz="quarter" idx="26"/>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5"/>
          </p:nvPr>
        </p:nvSpPr>
        <p:spPr/>
        <p:txBody>
          <a:bodyPr/>
          <a:lstStyle/>
          <a:p>
            <a:endParaRPr lang="en-US"/>
          </a:p>
        </p:txBody>
      </p:sp>
      <p:sp>
        <p:nvSpPr>
          <p:cNvPr id="11" name="Text Placeholder"/>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p:cNvSpPr>
            <a:spLocks noGrp="1"/>
          </p:cNvSpPr>
          <p:nvPr>
            <p:ph type="chart" sz="quarter" idx="19"/>
          </p:nvPr>
        </p:nvSpPr>
        <p:spPr>
          <a:xfrm>
            <a:off x="6129963" y="1853351"/>
            <a:ext cx="5542755" cy="4005922"/>
          </a:xfrm>
        </p:spPr>
        <p:txBody>
          <a:bodyPr anchor="ctr"/>
          <a:lstStyle>
            <a:lvl1pPr algn="ctr">
              <a:defRPr/>
            </a:lvl1pPr>
          </a:lstStyle>
          <a:p>
            <a:r>
              <a:rPr lang="en-US"/>
              <a:t>Click icon to add chart</a:t>
            </a:r>
          </a:p>
        </p:txBody>
      </p:sp>
      <p:sp>
        <p:nvSpPr>
          <p:cNvPr id="17" name="Chart Title"/>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a:t>Chart Title</a:t>
            </a:r>
          </a:p>
        </p:txBody>
      </p:sp>
      <p:sp>
        <p:nvSpPr>
          <p:cNvPr id="18" name="Sources and Notes"/>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a:t>Source and Notes: Example text</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5" name="Section Header"/>
          <p:cNvSpPr>
            <a:spLocks noGrp="1"/>
          </p:cNvSpPr>
          <p:nvPr>
            <p:ph type="body" sz="quarter" idx="27" hasCustomPrompt="1"/>
          </p:nvPr>
        </p:nvSpPr>
        <p:spPr>
          <a:xfrm>
            <a:off x="508000" y="66470"/>
            <a:ext cx="6040438" cy="446276"/>
          </a:xfrm>
        </p:spPr>
        <p:txBody>
          <a:bodyPr lIns="45720">
            <a:spAutoFit/>
          </a:bodyPr>
          <a:lstStyle>
            <a:lvl1pPr marL="55563" indent="-55563">
              <a:defRPr sz="1400" b="1" cap="all" spc="50" baseline="0">
                <a:solidFill>
                  <a:srgbClr val="6381A3">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spTree>
    <p:extLst>
      <p:ext uri="{BB962C8B-B14F-4D97-AF65-F5344CB8AC3E}">
        <p14:creationId xmlns:p14="http://schemas.microsoft.com/office/powerpoint/2010/main" val="3349967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endParaRPr lang="en-US"/>
          </a:p>
        </p:txBody>
      </p:sp>
      <p:sp>
        <p:nvSpPr>
          <p:cNvPr id="5" name="Callout Box"/>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1" name="Text Placeholder"/>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a:t>Edit Master text styles</a:t>
            </a:r>
          </a:p>
          <a:p>
            <a:pPr lvl="1"/>
            <a:r>
              <a:rPr lang="en-US"/>
              <a:t>Second level</a:t>
            </a:r>
          </a:p>
          <a:p>
            <a:pPr lvl="2"/>
            <a:r>
              <a:rPr lang="en-US"/>
              <a:t>Third level</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
        <p:nvSpPr>
          <p:cNvPr id="8" name="Section Header"/>
          <p:cNvSpPr>
            <a:spLocks noGrp="1"/>
          </p:cNvSpPr>
          <p:nvPr>
            <p:ph type="body" sz="quarter" idx="25" hasCustomPrompt="1"/>
          </p:nvPr>
        </p:nvSpPr>
        <p:spPr>
          <a:xfrm>
            <a:off x="508000" y="66470"/>
            <a:ext cx="6040438" cy="446276"/>
          </a:xfrm>
        </p:spPr>
        <p:txBody>
          <a:bodyPr lIns="45720">
            <a:spAutoFit/>
          </a:bodyPr>
          <a:lstStyle>
            <a:lvl1pPr marL="55563" indent="-55563">
              <a:defRPr sz="1400" b="1" cap="all" spc="50" baseline="0">
                <a:solidFill>
                  <a:srgbClr val="78A0BB">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spTree>
    <p:extLst>
      <p:ext uri="{BB962C8B-B14F-4D97-AF65-F5344CB8AC3E}">
        <p14:creationId xmlns:p14="http://schemas.microsoft.com/office/powerpoint/2010/main" val="3223723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endParaRPr lang="en-US"/>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400">
                <a:solidFill>
                  <a:schemeClr val="bg1"/>
                </a:solidFill>
                <a:latin typeface="+mn-lt"/>
              </a:defRPr>
            </a:lvl1pPr>
          </a:lstStyle>
          <a:p>
            <a:pPr lvl="0"/>
            <a:r>
              <a:rPr lang="en-US"/>
              <a:t>Edit Master text styles</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
        <p:nvSpPr>
          <p:cNvPr id="8" name="Section Header"/>
          <p:cNvSpPr>
            <a:spLocks noGrp="1"/>
          </p:cNvSpPr>
          <p:nvPr>
            <p:ph type="body" sz="quarter" idx="25" hasCustomPrompt="1"/>
          </p:nvPr>
        </p:nvSpPr>
        <p:spPr>
          <a:xfrm>
            <a:off x="508000" y="66470"/>
            <a:ext cx="6040438" cy="446276"/>
          </a:xfrm>
        </p:spPr>
        <p:txBody>
          <a:bodyPr lIns="45720">
            <a:spAutoFit/>
          </a:bodyPr>
          <a:lstStyle>
            <a:lvl1pPr marL="55563" indent="-55563">
              <a:defRPr sz="1400" b="1" cap="all" spc="50" baseline="0">
                <a:solidFill>
                  <a:srgbClr val="78A0BB">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spTree>
    <p:extLst>
      <p:ext uri="{BB962C8B-B14F-4D97-AF65-F5344CB8AC3E}">
        <p14:creationId xmlns:p14="http://schemas.microsoft.com/office/powerpoint/2010/main" val="805310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4" name="Slide Number Placeholder"/>
          <p:cNvSpPr>
            <a:spLocks noGrp="1"/>
          </p:cNvSpPr>
          <p:nvPr>
            <p:ph type="sldNum" sz="quarter" idx="25"/>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24"/>
          </p:nvPr>
        </p:nvSpPr>
        <p:spPr/>
        <p:txBody>
          <a:bodyPr/>
          <a:lstStyle/>
          <a:p>
            <a:endParaRPr lang="en-US"/>
          </a:p>
        </p:txBody>
      </p:sp>
      <p:sp>
        <p:nvSpPr>
          <p:cNvPr id="23" name="Text Placeholder 6"/>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5" name="Text Placeholder 5"/>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2" name="Text Placeholder 4"/>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4" name="Text Placeholder 3"/>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3" name="Title"/>
          <p:cNvSpPr>
            <a:spLocks noGrp="1"/>
          </p:cNvSpPr>
          <p:nvPr>
            <p:ph type="title"/>
          </p:nvPr>
        </p:nvSpPr>
        <p:spPr>
          <a:xfrm>
            <a:off x="508000" y="512748"/>
            <a:ext cx="11176001" cy="555476"/>
          </a:xfrm>
        </p:spPr>
        <p:txBody>
          <a:bodyPr/>
          <a:lstStyle/>
          <a:p>
            <a:r>
              <a:rPr lang="en-US"/>
              <a:t>Click to edit Master title style</a:t>
            </a:r>
          </a:p>
        </p:txBody>
      </p:sp>
      <p:sp>
        <p:nvSpPr>
          <p:cNvPr id="13" name="Section Header"/>
          <p:cNvSpPr>
            <a:spLocks noGrp="1"/>
          </p:cNvSpPr>
          <p:nvPr>
            <p:ph type="body" sz="quarter" idx="26" hasCustomPrompt="1"/>
          </p:nvPr>
        </p:nvSpPr>
        <p:spPr>
          <a:xfrm>
            <a:off x="508000" y="66470"/>
            <a:ext cx="6040438" cy="446276"/>
          </a:xfrm>
        </p:spPr>
        <p:txBody>
          <a:bodyPr lIns="45720">
            <a:spAutoFit/>
          </a:bodyPr>
          <a:lstStyle>
            <a:lvl1pPr marL="55563" indent="-55563">
              <a:defRPr sz="1400" b="1" cap="all" spc="50" baseline="0">
                <a:solidFill>
                  <a:srgbClr val="78A0BB">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spTree>
    <p:extLst>
      <p:ext uri="{BB962C8B-B14F-4D97-AF65-F5344CB8AC3E}">
        <p14:creationId xmlns:p14="http://schemas.microsoft.com/office/powerpoint/2010/main" val="317434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Chevrons">
    <p:spTree>
      <p:nvGrpSpPr>
        <p:cNvPr id="1" name=""/>
        <p:cNvGrpSpPr/>
        <p:nvPr/>
      </p:nvGrpSpPr>
      <p:grpSpPr>
        <a:xfrm>
          <a:off x="0" y="0"/>
          <a:ext cx="0" cy="0"/>
          <a:chOff x="0" y="0"/>
          <a:chExt cx="0" cy="0"/>
        </a:xfrm>
      </p:grpSpPr>
      <p:sp>
        <p:nvSpPr>
          <p:cNvPr id="4" name="Slide Number Placeholder"/>
          <p:cNvSpPr>
            <a:spLocks noGrp="1"/>
          </p:cNvSpPr>
          <p:nvPr>
            <p:ph type="sldNum" sz="quarter" idx="36"/>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35"/>
          </p:nvPr>
        </p:nvSpPr>
        <p:spPr/>
        <p:txBody>
          <a:bodyPr/>
          <a:lstStyle/>
          <a:p>
            <a:endParaRPr lang="en-US"/>
          </a:p>
        </p:txBody>
      </p:sp>
      <p:sp>
        <p:nvSpPr>
          <p:cNvPr id="19" name="Text Placeholder 8"/>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4" name="Text Placeholder 7"/>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8" name="Text Placeholder 6"/>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3" name="Text Placeholder 5"/>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7" name="Text Placeholder 4"/>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2" name="Text Placeholder 3"/>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3" name="Title"/>
          <p:cNvSpPr>
            <a:spLocks noGrp="1"/>
          </p:cNvSpPr>
          <p:nvPr>
            <p:ph type="title"/>
          </p:nvPr>
        </p:nvSpPr>
        <p:spPr/>
        <p:txBody>
          <a:bodyPr/>
          <a:lstStyle/>
          <a:p>
            <a:r>
              <a:rPr lang="en-US"/>
              <a:t>Click to edit Master title style</a:t>
            </a:r>
          </a:p>
        </p:txBody>
      </p:sp>
      <p:sp>
        <p:nvSpPr>
          <p:cNvPr id="15" name="Section Header"/>
          <p:cNvSpPr>
            <a:spLocks noGrp="1"/>
          </p:cNvSpPr>
          <p:nvPr>
            <p:ph type="body" sz="quarter" idx="37" hasCustomPrompt="1"/>
          </p:nvPr>
        </p:nvSpPr>
        <p:spPr>
          <a:xfrm>
            <a:off x="508000" y="66470"/>
            <a:ext cx="6040438" cy="446276"/>
          </a:xfrm>
        </p:spPr>
        <p:txBody>
          <a:bodyPr lIns="45720">
            <a:spAutoFit/>
          </a:bodyPr>
          <a:lstStyle>
            <a:lvl1pPr marL="55563" indent="-55563">
              <a:defRPr sz="1400" b="1" cap="all" spc="50" baseline="0">
                <a:solidFill>
                  <a:srgbClr val="78A0BB">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spTree>
    <p:extLst>
      <p:ext uri="{BB962C8B-B14F-4D97-AF65-F5344CB8AC3E}">
        <p14:creationId xmlns:p14="http://schemas.microsoft.com/office/powerpoint/2010/main" val="101708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ockquote">
    <p:bg>
      <p:bgPr>
        <a:solidFill>
          <a:schemeClr val="bg1"/>
        </a:solidFill>
        <a:effectLst/>
      </p:bgPr>
    </p:bg>
    <p:spTree>
      <p:nvGrpSpPr>
        <p:cNvPr id="1" name=""/>
        <p:cNvGrpSpPr/>
        <p:nvPr/>
      </p:nvGrpSpPr>
      <p:grpSpPr>
        <a:xfrm>
          <a:off x="0" y="0"/>
          <a:ext cx="0" cy="0"/>
          <a:chOff x="0" y="0"/>
          <a:chExt cx="0" cy="0"/>
        </a:xfrm>
      </p:grpSpPr>
      <p:pic>
        <p:nvPicPr>
          <p:cNvPr id="2"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8747"/>
            <a:ext cx="12197166" cy="6896747"/>
          </a:xfrm>
          <a:prstGeom prst="rect">
            <a:avLst/>
          </a:prstGeom>
        </p:spPr>
      </p:pic>
      <p:sp>
        <p:nvSpPr>
          <p:cNvPr id="10" name="Gradient Overlay"/>
          <p:cNvSpPr/>
          <p:nvPr/>
        </p:nvSpPr>
        <p:spPr>
          <a:xfrm>
            <a:off x="0" y="-38746"/>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p:cNvCxnSpPr/>
          <p:nvPr/>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a:t>Block Quote Text</a:t>
            </a:r>
          </a:p>
        </p:txBody>
      </p:sp>
    </p:spTree>
    <p:extLst>
      <p:ext uri="{BB962C8B-B14F-4D97-AF65-F5344CB8AC3E}">
        <p14:creationId xmlns:p14="http://schemas.microsoft.com/office/powerpoint/2010/main" val="256687818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attern Background"/>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38746"/>
            <a:ext cx="12192000" cy="551492"/>
          </a:xfrm>
          <a:prstGeom prst="rect">
            <a:avLst/>
          </a:prstGeom>
        </p:spPr>
      </p:pic>
      <p:sp>
        <p:nvSpPr>
          <p:cNvPr id="4" name="Slide Number Placeholder"/>
          <p:cNvSpPr>
            <a:spLocks noGrp="1"/>
          </p:cNvSpPr>
          <p:nvPr>
            <p:ph type="sldNum" sz="quarter" idx="18"/>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p>
            <a:endParaRPr lang="en-US"/>
          </a:p>
        </p:txBody>
      </p:sp>
      <p:sp>
        <p:nvSpPr>
          <p:cNvPr id="9" name="Title"/>
          <p:cNvSpPr>
            <a:spLocks noGrp="1"/>
          </p:cNvSpPr>
          <p:nvPr>
            <p:ph type="title"/>
          </p:nvPr>
        </p:nvSpPr>
        <p:spPr/>
        <p:txBody>
          <a:bodyPr/>
          <a:lstStyle/>
          <a:p>
            <a:r>
              <a:rPr lang="en-US"/>
              <a:t>Click to edit Master title style</a:t>
            </a:r>
          </a:p>
        </p:txBody>
      </p:sp>
      <p:sp>
        <p:nvSpPr>
          <p:cNvPr id="8" name="Section Header"/>
          <p:cNvSpPr>
            <a:spLocks noGrp="1"/>
          </p:cNvSpPr>
          <p:nvPr>
            <p:ph type="body" sz="quarter" idx="19" hasCustomPrompt="1"/>
          </p:nvPr>
        </p:nvSpPr>
        <p:spPr>
          <a:xfrm>
            <a:off x="508000" y="66470"/>
            <a:ext cx="6040438" cy="446276"/>
          </a:xfrm>
        </p:spPr>
        <p:txBody>
          <a:bodyPr lIns="45720">
            <a:spAutoFit/>
          </a:bodyPr>
          <a:lstStyle>
            <a:lvl1pPr marL="55563" indent="-55563">
              <a:defRPr sz="1400" b="1" cap="all" spc="50" baseline="0">
                <a:solidFill>
                  <a:srgbClr val="78A0BB">
                    <a:alpha val="75000"/>
                  </a:srgbClr>
                </a:solidFill>
                <a:latin typeface="+mn-lt"/>
              </a:defRPr>
            </a:lvl1pPr>
            <a:lvl5pPr>
              <a:defRPr/>
            </a:lvl5pPr>
            <a:lvl6pPr>
              <a:defRPr>
                <a:solidFill>
                  <a:schemeClr val="accent2">
                    <a:lumMod val="75000"/>
                  </a:schemeClr>
                </a:solidFill>
              </a:defRPr>
            </a:lvl6pPr>
          </a:lstStyle>
          <a:p>
            <a:pPr lvl="0"/>
            <a:r>
              <a:rPr lang="en-US"/>
              <a:t>Section Header</a:t>
            </a:r>
          </a:p>
        </p:txBody>
      </p:sp>
    </p:spTree>
    <p:extLst>
      <p:ext uri="{BB962C8B-B14F-4D97-AF65-F5344CB8AC3E}">
        <p14:creationId xmlns:p14="http://schemas.microsoft.com/office/powerpoint/2010/main" val="3310043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888703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6" name="Slide Number Placeholder"/>
          <p:cNvSpPr>
            <a:spLocks noGrp="1"/>
          </p:cNvSpPr>
          <p:nvPr>
            <p:ph type="sldNum" sz="quarter" idx="33"/>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34"/>
          </p:nvPr>
        </p:nvSpPr>
        <p:spPr/>
        <p:txBody>
          <a:bodyPr/>
          <a:lstStyle/>
          <a:p>
            <a:endParaRPr lang="en-US"/>
          </a:p>
        </p:txBody>
      </p:sp>
      <p:sp>
        <p:nvSpPr>
          <p:cNvPr id="50" name="Text Placeholder 13"/>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a:t>+0.123.456.7890</a:t>
            </a:r>
          </a:p>
        </p:txBody>
      </p:sp>
      <p:sp>
        <p:nvSpPr>
          <p:cNvPr id="49" name="Text Placeholder 1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4" name="Text Placeholder 1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4" name="Text Placeholder 10"/>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err="1"/>
              <a:t>Firstname</a:t>
            </a:r>
            <a:r>
              <a:rPr lang="en-US"/>
              <a:t> </a:t>
            </a:r>
            <a:r>
              <a:rPr lang="en-US" err="1"/>
              <a:t>Lastname</a:t>
            </a:r>
            <a:endParaRPr lang="en-US"/>
          </a:p>
        </p:txBody>
      </p:sp>
      <p:sp>
        <p:nvSpPr>
          <p:cNvPr id="30" name="Picture Placeholder 3"/>
          <p:cNvSpPr>
            <a:spLocks noGrp="1"/>
          </p:cNvSpPr>
          <p:nvPr>
            <p:ph type="pic" sz="quarter" idx="14"/>
          </p:nvPr>
        </p:nvSpPr>
        <p:spPr>
          <a:xfrm>
            <a:off x="8610600"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8" name="Text Placeholder 9"/>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a:t>+0.123.456.7890</a:t>
            </a:r>
          </a:p>
        </p:txBody>
      </p:sp>
      <p:sp>
        <p:nvSpPr>
          <p:cNvPr id="47" name="Text Placeholder 8"/>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23" name="Text Placeholder 7"/>
          <p:cNvSpPr>
            <a:spLocks noGrp="1"/>
          </p:cNvSpPr>
          <p:nvPr>
            <p:ph type="body" sz="quarter" idx="49" hasCustomPrompt="1"/>
          </p:nvPr>
        </p:nvSpPr>
        <p:spPr>
          <a:xfrm>
            <a:off x="601334" y="6064654"/>
            <a:ext cx="11084899"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3" name="Text Placeholder 6"/>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3" name="Text Placeholder 5"/>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err="1"/>
              <a:t>Firstname</a:t>
            </a:r>
            <a:r>
              <a:rPr lang="en-US"/>
              <a:t> </a:t>
            </a:r>
            <a:r>
              <a:rPr lang="en-US" err="1"/>
              <a:t>Lastname</a:t>
            </a:r>
            <a:endParaRPr lang="en-US"/>
          </a:p>
        </p:txBody>
      </p:sp>
      <p:sp>
        <p:nvSpPr>
          <p:cNvPr id="29" name="Picture Placeholder 2"/>
          <p:cNvSpPr>
            <a:spLocks noGrp="1"/>
          </p:cNvSpPr>
          <p:nvPr>
            <p:ph type="pic" sz="quarter" idx="13"/>
          </p:nvPr>
        </p:nvSpPr>
        <p:spPr>
          <a:xfrm>
            <a:off x="478918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6" name="Text Placeholder 4"/>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a:t>+0.123.456.7890</a:t>
            </a:r>
          </a:p>
        </p:txBody>
      </p:sp>
      <p:sp>
        <p:nvSpPr>
          <p:cNvPr id="43" name="Text Placeholder 3"/>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1"/>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1134589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8" name="Slide Number Placeholder"/>
          <p:cNvSpPr>
            <a:spLocks noGrp="1"/>
          </p:cNvSpPr>
          <p:nvPr>
            <p:ph type="sldNum" sz="quarter" idx="47"/>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48"/>
          </p:nvPr>
        </p:nvSpPr>
        <p:spPr/>
        <p:txBody>
          <a:bodyPr/>
          <a:lstStyle/>
          <a:p>
            <a:endParaRPr lang="en-US"/>
          </a:p>
        </p:txBody>
      </p:sp>
      <p:sp>
        <p:nvSpPr>
          <p:cNvPr id="40"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37" name="Text Placeholder 16"/>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36" name="Text Placeholder 15"/>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38" name="Text Placeholder 14"/>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5" name="Text Placeholder 13"/>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30" name="Picture Placeholder 4"/>
          <p:cNvSpPr>
            <a:spLocks noGrp="1"/>
          </p:cNvSpPr>
          <p:nvPr>
            <p:ph type="pic" sz="quarter" idx="14"/>
          </p:nvPr>
        </p:nvSpPr>
        <p:spPr>
          <a:xfrm>
            <a:off x="9072534"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7" name="Text Placeholder 1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26" name="Text Placeholder 11"/>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31" name="Text Placeholder 10"/>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25" name="Text Placeholder 9"/>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0" name="Picture Placeholder 3"/>
          <p:cNvSpPr>
            <a:spLocks noGrp="1"/>
          </p:cNvSpPr>
          <p:nvPr>
            <p:ph type="pic" sz="quarter" idx="33"/>
          </p:nvPr>
        </p:nvSpPr>
        <p:spPr>
          <a:xfrm>
            <a:off x="621484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3" name="Text Placeholder 8"/>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22" name="Text Placeholder 7"/>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24" name="Text Placeholder 6"/>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21" name="Text Placeholder 5"/>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9" name="Picture Placeholder 2"/>
          <p:cNvSpPr>
            <a:spLocks noGrp="1"/>
          </p:cNvSpPr>
          <p:nvPr>
            <p:ph type="pic" sz="quarter" idx="13"/>
          </p:nvPr>
        </p:nvSpPr>
        <p:spPr>
          <a:xfrm>
            <a:off x="3357163"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6" name="Text Placeholder 4"/>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43" name="Text Placeholder 3"/>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1"/>
          <p:cNvSpPr>
            <a:spLocks noGrp="1"/>
          </p:cNvSpPr>
          <p:nvPr>
            <p:ph type="pic" sz="quarter" idx="12"/>
          </p:nvPr>
        </p:nvSpPr>
        <p:spPr>
          <a:xfrm>
            <a:off x="49947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3079316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uthor Bios">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a:t>brattle.com | </a:t>
            </a:r>
            <a:fld id="{C95ECF09-ED6D-489D-87B4-9DBCD4D54A41}" type="slidenum">
              <a:rPr lang="en-US" smtClean="0"/>
              <a:pPr/>
              <a:t>‹#›</a:t>
            </a:fld>
            <a:endParaRPr lang="en-US"/>
          </a:p>
        </p:txBody>
      </p:sp>
      <p:sp>
        <p:nvSpPr>
          <p:cNvPr id="4" name="Footer Placeholder"/>
          <p:cNvSpPr>
            <a:spLocks noGrp="1"/>
          </p:cNvSpPr>
          <p:nvPr>
            <p:ph type="ftr" sz="quarter" idx="35"/>
          </p:nvPr>
        </p:nvSpPr>
        <p:spPr/>
        <p:txBody>
          <a:bodyPr/>
          <a:lstStyle/>
          <a:p>
            <a:endParaRPr lang="en-US"/>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8" name="Picture Placeholder"/>
          <p:cNvSpPr>
            <a:spLocks noGrp="1"/>
          </p:cNvSpPr>
          <p:nvPr>
            <p:ph type="pic" sz="quarter" idx="12"/>
          </p:nvPr>
        </p:nvSpPr>
        <p:spPr>
          <a:xfrm>
            <a:off x="967761" y="1407148"/>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p>
        </p:txBody>
      </p:sp>
      <p:sp>
        <p:nvSpPr>
          <p:cNvPr id="5" name="Text Placeholder 1"/>
          <p:cNvSpPr>
            <a:spLocks noGrp="1"/>
          </p:cNvSpPr>
          <p:nvPr>
            <p:ph type="body" sz="quarter" idx="32"/>
          </p:nvPr>
        </p:nvSpPr>
        <p:spPr>
          <a:xfrm>
            <a:off x="3443118" y="1320034"/>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sp>
        <p:nvSpPr>
          <p:cNvPr id="2" name="Title"/>
          <p:cNvSpPr>
            <a:spLocks noGrp="1"/>
          </p:cNvSpPr>
          <p:nvPr>
            <p:ph type="title" hasCustomPrompt="1"/>
          </p:nvPr>
        </p:nvSpPr>
        <p:spPr>
          <a:xfrm>
            <a:off x="508000" y="369885"/>
            <a:ext cx="10231535" cy="555476"/>
          </a:xfrm>
        </p:spPr>
        <p:txBody>
          <a:bodyPr/>
          <a:lstStyle>
            <a:lvl1pPr>
              <a:defRPr/>
            </a:lvl1pPr>
          </a:lstStyle>
          <a:p>
            <a:r>
              <a:rPr lang="en-US"/>
              <a:t>Presented By</a:t>
            </a:r>
          </a:p>
        </p:txBody>
      </p:sp>
      <p:sp>
        <p:nvSpPr>
          <p:cNvPr id="15" name="Picture Placeholder"/>
          <p:cNvSpPr>
            <a:spLocks noGrp="1"/>
          </p:cNvSpPr>
          <p:nvPr>
            <p:ph type="pic" sz="quarter" idx="50"/>
          </p:nvPr>
        </p:nvSpPr>
        <p:spPr>
          <a:xfrm>
            <a:off x="967761" y="3826926"/>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p>
        </p:txBody>
      </p:sp>
      <p:sp>
        <p:nvSpPr>
          <p:cNvPr id="16" name="Text Placeholder 1"/>
          <p:cNvSpPr>
            <a:spLocks noGrp="1"/>
          </p:cNvSpPr>
          <p:nvPr>
            <p:ph type="body" sz="quarter" idx="51"/>
          </p:nvPr>
        </p:nvSpPr>
        <p:spPr>
          <a:xfrm>
            <a:off x="3443118" y="3740642"/>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cxnSp>
        <p:nvCxnSpPr>
          <p:cNvPr id="11" name="Straight Connector 10"/>
          <p:cNvCxnSpPr/>
          <p:nvPr userDrawn="1"/>
        </p:nvCxnSpPr>
        <p:spPr>
          <a:xfrm>
            <a:off x="597718" y="925361"/>
            <a:ext cx="188124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601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a:t>brattle.com | </a:t>
            </a:r>
            <a:fld id="{C95ECF09-ED6D-489D-87B4-9DBCD4D54A41}" type="slidenum">
              <a:rPr lang="en-US" smtClean="0"/>
              <a:pPr/>
              <a:t>‹#›</a:t>
            </a:fld>
            <a:endParaRPr lang="en-US"/>
          </a:p>
        </p:txBody>
      </p:sp>
      <p:sp>
        <p:nvSpPr>
          <p:cNvPr id="4" name="Footer Placeholder"/>
          <p:cNvSpPr>
            <a:spLocks noGrp="1"/>
          </p:cNvSpPr>
          <p:nvPr>
            <p:ph type="ftr" sz="quarter" idx="35"/>
          </p:nvPr>
        </p:nvSpPr>
        <p:spPr/>
        <p:txBody>
          <a:bodyPr/>
          <a:lstStyle/>
          <a:p>
            <a:endParaRPr lang="en-US"/>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a:t>+0.123.456.7890</a:t>
            </a:r>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a:t>Click icon to add picture</a:t>
            </a:r>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a:p>
            <a:pPr lvl="2"/>
            <a:r>
              <a:rPr lang="en-US"/>
              <a:t>Third level</a:t>
            </a:r>
          </a:p>
        </p:txBody>
      </p: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2886049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l="-182" r="-76"/>
          <a:stretch/>
        </p:blipFill>
        <p:spPr>
          <a:xfrm>
            <a:off x="-38469" y="1"/>
            <a:ext cx="12248397" cy="2438400"/>
          </a:xfrm>
          <a:prstGeom prst="rect">
            <a:avLst/>
          </a:prstGeom>
        </p:spPr>
      </p:pic>
      <p:sp>
        <p:nvSpPr>
          <p:cNvPr id="10" name="Rectangle"/>
          <p:cNvSpPr/>
          <p:nvPr/>
        </p:nvSpPr>
        <p:spPr>
          <a:xfrm>
            <a:off x="5156079" y="140133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38"/>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39"/>
          </p:nvPr>
        </p:nvSpPr>
        <p:spPr/>
        <p:txBody>
          <a:bodyPr/>
          <a:lstStyle/>
          <a:p>
            <a:endParaRPr lang="en-US"/>
          </a:p>
        </p:txBody>
      </p:sp>
      <p:sp>
        <p:nvSpPr>
          <p:cNvPr id="14" name="Dsiclaimer"/>
          <p:cNvSpPr>
            <a:spLocks noGrp="1"/>
          </p:cNvSpPr>
          <p:nvPr>
            <p:ph type="body" sz="quarter" idx="49" hasCustomPrompt="1"/>
          </p:nvPr>
        </p:nvSpPr>
        <p:spPr>
          <a:xfrm>
            <a:off x="601334" y="6064654"/>
            <a:ext cx="9527403"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4" name="Freeform"/>
          <p:cNvSpPr/>
          <p:nvPr/>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a:t> </a:t>
            </a:r>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a:t>Edit Master text styles</a:t>
            </a:r>
          </a:p>
          <a:p>
            <a:pPr lvl="1"/>
            <a:r>
              <a:rPr lang="en-US"/>
              <a:t>Second level</a:t>
            </a:r>
          </a:p>
          <a:p>
            <a:pPr lvl="2"/>
            <a:r>
              <a:rPr lang="en-US"/>
              <a:t>Third level</a:t>
            </a:r>
          </a:p>
        </p:txBody>
      </p:sp>
      <p:sp>
        <p:nvSpPr>
          <p:cNvPr id="46" name="Text Placeholder 3"/>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a:t>+0.123.456.7890</a:t>
            </a:r>
          </a:p>
        </p:txBody>
      </p:sp>
      <p:sp>
        <p:nvSpPr>
          <p:cNvPr id="43" name="Text Placeholder 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3589096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Divider">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A00D81E3-CC53-90A2-CC99-DDF2F8EA81C7}"/>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attern Background"/>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a:t>Click to 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a:t>Section Title</a:t>
            </a:r>
          </a:p>
        </p:txBody>
      </p:sp>
    </p:spTree>
    <p:extLst>
      <p:ext uri="{BB962C8B-B14F-4D97-AF65-F5344CB8AC3E}">
        <p14:creationId xmlns:p14="http://schemas.microsoft.com/office/powerpoint/2010/main" val="42210653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genda_TOC">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l="60135" r="2664" b="54"/>
          <a:stretch/>
        </p:blipFill>
        <p:spPr>
          <a:xfrm>
            <a:off x="7654834" y="-1"/>
            <a:ext cx="4535607" cy="6858002"/>
          </a:xfrm>
          <a:prstGeom prst="rect">
            <a:avLst/>
          </a:prstGeom>
        </p:spPr>
      </p:pic>
      <p:sp>
        <p:nvSpPr>
          <p:cNvPr id="19" name="Freeform 18"/>
          <p:cNvSpPr/>
          <p:nvPr userDrawn="1"/>
        </p:nvSpPr>
        <p:spPr>
          <a:xfrm>
            <a:off x="-47824" y="-2"/>
            <a:ext cx="10563423" cy="6858001"/>
          </a:xfrm>
          <a:custGeom>
            <a:avLst/>
            <a:gdLst>
              <a:gd name="connsiteX0" fmla="*/ 0 w 10509713"/>
              <a:gd name="connsiteY0" fmla="*/ 0 h 6858001"/>
              <a:gd name="connsiteX1" fmla="*/ 5260993 w 10509713"/>
              <a:gd name="connsiteY1" fmla="*/ 0 h 6858001"/>
              <a:gd name="connsiteX2" fmla="*/ 5260993 w 10509713"/>
              <a:gd name="connsiteY2" fmla="*/ 1 h 6858001"/>
              <a:gd name="connsiteX3" fmla="*/ 8138118 w 10509713"/>
              <a:gd name="connsiteY3" fmla="*/ 1 h 6858001"/>
              <a:gd name="connsiteX4" fmla="*/ 10509713 w 10509713"/>
              <a:gd name="connsiteY4" fmla="*/ 6858001 h 6858001"/>
              <a:gd name="connsiteX5" fmla="*/ 7961357 w 10509713"/>
              <a:gd name="connsiteY5" fmla="*/ 6858001 h 6858001"/>
              <a:gd name="connsiteX6" fmla="*/ 7961354 w 10509713"/>
              <a:gd name="connsiteY6" fmla="*/ 6858001 h 6858001"/>
              <a:gd name="connsiteX7" fmla="*/ 6096678 w 10509713"/>
              <a:gd name="connsiteY7" fmla="*/ 6858001 h 6858001"/>
              <a:gd name="connsiteX8" fmla="*/ 5928858 w 10509713"/>
              <a:gd name="connsiteY8" fmla="*/ 6858001 h 6858001"/>
              <a:gd name="connsiteX9" fmla="*/ 5260993 w 10509713"/>
              <a:gd name="connsiteY9" fmla="*/ 6858001 h 6858001"/>
              <a:gd name="connsiteX10" fmla="*/ 5112946 w 10509713"/>
              <a:gd name="connsiteY10" fmla="*/ 6858001 h 6858001"/>
              <a:gd name="connsiteX11" fmla="*/ 0 w 10509713"/>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713" h="6858001">
                <a:moveTo>
                  <a:pt x="0" y="0"/>
                </a:moveTo>
                <a:lnTo>
                  <a:pt x="5260993" y="0"/>
                </a:lnTo>
                <a:lnTo>
                  <a:pt x="5260993" y="1"/>
                </a:lnTo>
                <a:lnTo>
                  <a:pt x="8138118" y="1"/>
                </a:lnTo>
                <a:lnTo>
                  <a:pt x="10509713" y="6858001"/>
                </a:lnTo>
                <a:lnTo>
                  <a:pt x="7961357" y="6858001"/>
                </a:lnTo>
                <a:lnTo>
                  <a:pt x="7961354" y="6858001"/>
                </a:lnTo>
                <a:lnTo>
                  <a:pt x="6096678" y="6858001"/>
                </a:lnTo>
                <a:lnTo>
                  <a:pt x="5928858" y="6858001"/>
                </a:lnTo>
                <a:lnTo>
                  <a:pt x="5260993" y="6858001"/>
                </a:lnTo>
                <a:lnTo>
                  <a:pt x="5112946" y="6858001"/>
                </a:lnTo>
                <a:lnTo>
                  <a:pt x="0" y="6858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lvl1pPr>
              <a:defRPr>
                <a:solidFill>
                  <a:schemeClr val="bg1"/>
                </a:solidFill>
              </a:defRPr>
            </a:lvl1p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Confidential draft.</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marL="508000" indent="-457200">
              <a:buClr>
                <a:schemeClr val="bg2"/>
              </a:buClr>
              <a:buSzPct val="100000"/>
              <a:buFont typeface="+mj-lt"/>
              <a:buAutoNum type="arabicPeriod"/>
              <a:defRPr sz="2600">
                <a:solidFill>
                  <a:schemeClr val="tx1"/>
                </a:solidFill>
              </a:defRPr>
            </a:lvl1pPr>
            <a:lvl2pPr marL="512763" indent="-401638">
              <a:buSzPct val="100000"/>
              <a:buFont typeface="+mj-lt"/>
              <a:buAutoNum type="romanUcPeriod"/>
              <a:defRPr sz="2600">
                <a:solidFill>
                  <a:schemeClr val="tx1"/>
                </a:solidFill>
              </a:defRPr>
            </a:lvl2pPr>
            <a:lvl3pPr marL="854075" indent="-338138">
              <a:buClr>
                <a:schemeClr val="bg2"/>
              </a:buClr>
              <a:buFont typeface="+mj-lt"/>
              <a:buAutoNum type="alphaUcPeriod"/>
              <a:defRPr sz="2000">
                <a:solidFill>
                  <a:schemeClr val="tx1"/>
                </a:solidFill>
              </a:defRPr>
            </a:lvl3pPr>
            <a:lvl4pPr marL="1144588" indent="-282575">
              <a:buSzPct val="100000"/>
              <a:buFont typeface="+mj-lt"/>
              <a:buAutoNum type="arabicPeriod"/>
              <a:defRPr sz="1800">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p:cNvCxnSpPr/>
          <p:nvPr/>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2" name="Title"/>
          <p:cNvSpPr>
            <a:spLocks noGrp="1"/>
          </p:cNvSpPr>
          <p:nvPr>
            <p:ph type="title"/>
          </p:nvPr>
        </p:nvSpPr>
        <p:spPr/>
        <p:txBody>
          <a:bodyPr/>
          <a:lstStyle/>
          <a:p>
            <a:r>
              <a:rPr lang="en-US"/>
              <a:t>Click to edit Master title style</a:t>
            </a:r>
          </a:p>
        </p:txBody>
      </p:sp>
      <p:sp>
        <p:nvSpPr>
          <p:cNvPr id="15"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a:t> </a:t>
            </a:r>
          </a:p>
        </p:txBody>
      </p:sp>
    </p:spTree>
    <p:extLst>
      <p:ext uri="{BB962C8B-B14F-4D97-AF65-F5344CB8AC3E}">
        <p14:creationId xmlns:p14="http://schemas.microsoft.com/office/powerpoint/2010/main" val="154367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sp>
        <p:nvSpPr>
          <p:cNvPr id="14" name="Do not remove" hidden="1">
            <a:extLst>
              <a:ext uri="{FF2B5EF4-FFF2-40B4-BE49-F238E27FC236}">
                <a16:creationId xmlns:a16="http://schemas.microsoft.com/office/drawing/2014/main" id="{7C7F574B-42F5-0BD9-B7BB-E26BF7A3C474}"/>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Confidential draft.</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3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ght 1-Column Image">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a:t> </a:t>
            </a:r>
          </a:p>
        </p:txBody>
      </p:sp>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Confidential draft.</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52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ght 1-Column 2-Line Title">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Confidential draft.</a:t>
            </a:r>
          </a:p>
        </p:txBody>
      </p:sp>
      <p:sp>
        <p:nvSpPr>
          <p:cNvPr id="11" name="Text Placeholder"/>
          <p:cNvSpPr>
            <a:spLocks noGrp="1"/>
          </p:cNvSpPr>
          <p:nvPr>
            <p:ph type="body" sz="quarter" idx="16"/>
          </p:nvPr>
        </p:nvSpPr>
        <p:spPr>
          <a:xfrm>
            <a:off x="508000" y="1525985"/>
            <a:ext cx="11164888" cy="4650978"/>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p:cNvCxnSpPr/>
          <p:nvPr/>
        </p:nvCxnSpPr>
        <p:spPr>
          <a:xfrm>
            <a:off x="601335" y="1525985"/>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2" name="Title"/>
          <p:cNvSpPr>
            <a:spLocks noGrp="1"/>
          </p:cNvSpPr>
          <p:nvPr>
            <p:ph type="title"/>
          </p:nvPr>
        </p:nvSpPr>
        <p:spPr>
          <a:xfrm>
            <a:off x="508000" y="857632"/>
            <a:ext cx="10231535" cy="555476"/>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352939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a:t>Confidential draft.</a:t>
            </a:r>
          </a:p>
        </p:txBody>
      </p:sp>
      <p:sp>
        <p:nvSpPr>
          <p:cNvPr id="11" name="Text Placeholder"/>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p:cNvCxnSpPr/>
          <p:nvPr/>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44220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9.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8000" y="512748"/>
            <a:ext cx="10231535" cy="555476"/>
          </a:xfrm>
          <a:prstGeom prst="rect">
            <a:avLst/>
          </a:prstGeom>
        </p:spPr>
        <p:txBody>
          <a:bodyPr vert="horz" lIns="73152" tIns="45720" rIns="91440" bIns="91440" rtlCol="0" anchor="b" anchorCtr="0">
            <a:noAutofit/>
          </a:bodyPr>
          <a:lstStyle/>
          <a:p>
            <a:r>
              <a:rPr lang="en-US"/>
              <a:t>Click to edit Master title style</a:t>
            </a:r>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3"/>
          </p:nvPr>
        </p:nvSpPr>
        <p:spPr>
          <a:xfrm>
            <a:off x="507999" y="6356350"/>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a:t>Confidential draft.</a:t>
            </a:r>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a:t>brattle.com | </a:t>
            </a:r>
            <a:fld id="{C95ECF09-ED6D-489D-87B4-9DBCD4D54A41}" type="slidenum">
              <a:rPr lang="en-US" smtClean="0"/>
              <a:pPr/>
              <a:t>‹#›</a:t>
            </a:fld>
            <a:endParaRPr lang="en-US"/>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5" r:id="rId3"/>
    <p:sldLayoutId id="2147483713" r:id="rId4"/>
    <p:sldLayoutId id="2147483724" r:id="rId5"/>
    <p:sldLayoutId id="2147483681" r:id="rId6"/>
    <p:sldLayoutId id="2147483722" r:id="rId7"/>
    <p:sldLayoutId id="2147483721" r:id="rId8"/>
    <p:sldLayoutId id="2147483706" r:id="rId9"/>
    <p:sldLayoutId id="2147483702" r:id="rId10"/>
    <p:sldLayoutId id="2147483710" r:id="rId11"/>
    <p:sldLayoutId id="2147483701" r:id="rId12"/>
    <p:sldLayoutId id="2147483700" r:id="rId13"/>
    <p:sldLayoutId id="2147483717" r:id="rId14"/>
    <p:sldLayoutId id="2147483705" r:id="rId15"/>
    <p:sldLayoutId id="2147483719" r:id="rId16"/>
    <p:sldLayoutId id="2147483682" r:id="rId17"/>
    <p:sldLayoutId id="2147483714" r:id="rId18"/>
    <p:sldLayoutId id="2147483696" r:id="rId19"/>
    <p:sldLayoutId id="2147483709" r:id="rId20"/>
    <p:sldLayoutId id="2147483723" r:id="rId21"/>
    <p:sldLayoutId id="2147483704" r:id="rId22"/>
    <p:sldLayoutId id="2147483716" r:id="rId23"/>
  </p:sldLayoutIdLst>
  <p:hf hdr="0" dt="0"/>
  <p:txStyles>
    <p:titleStyle>
      <a:lvl1pPr algn="l" defTabSz="457200" rtl="0" eaLnBrk="1" latinLnBrk="0" hangingPunct="1">
        <a:lnSpc>
          <a:spcPct val="80000"/>
        </a:lnSpc>
        <a:spcBef>
          <a:spcPct val="0"/>
        </a:spcBef>
        <a:buNone/>
        <a:defRPr sz="32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8000" y="512748"/>
            <a:ext cx="10231535" cy="555476"/>
          </a:xfrm>
          <a:prstGeom prst="rect">
            <a:avLst/>
          </a:prstGeom>
        </p:spPr>
        <p:txBody>
          <a:bodyPr vert="horz" lIns="73152" tIns="45720" rIns="91440" bIns="91440" rtlCol="0" anchor="b" anchorCtr="0">
            <a:noAutofit/>
          </a:bodyPr>
          <a:lstStyle/>
          <a:p>
            <a:r>
              <a:rPr lang="en-US"/>
              <a:t>Click to edit Master title style</a:t>
            </a:r>
          </a:p>
        </p:txBody>
      </p:sp>
      <p:sp>
        <p:nvSpPr>
          <p:cNvPr id="5" name="Text Placeholder 4"/>
          <p:cNvSpPr>
            <a:spLocks noGrp="1"/>
          </p:cNvSpPr>
          <p:nvPr>
            <p:ph type="body" idx="1"/>
          </p:nvPr>
        </p:nvSpPr>
        <p:spPr>
          <a:xfrm>
            <a:off x="508000" y="1068224"/>
            <a:ext cx="11164718" cy="4995864"/>
          </a:xfrm>
          <a:prstGeom prst="rect">
            <a:avLst/>
          </a:prstGeom>
        </p:spPr>
        <p:txBody>
          <a:bodyPr vert="horz" lIns="0" tIns="18288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Footer Placeholder 1"/>
          <p:cNvSpPr>
            <a:spLocks noGrp="1"/>
          </p:cNvSpPr>
          <p:nvPr>
            <p:ph type="ftr" sz="quarter" idx="3"/>
          </p:nvPr>
        </p:nvSpPr>
        <p:spPr>
          <a:xfrm>
            <a:off x="1402080" y="6356350"/>
            <a:ext cx="8294985" cy="365125"/>
          </a:xfrm>
          <a:prstGeom prst="rect">
            <a:avLst/>
          </a:prstGeom>
        </p:spPr>
        <p:txBody>
          <a:bodyPr vert="horz" lIns="91440" tIns="45720" rIns="91440" bIns="45720" rtlCol="0" anchor="ctr"/>
          <a:lstStyle>
            <a:lvl1pPr marL="0" indent="0" algn="l">
              <a:defRPr sz="1000">
                <a:solidFill>
                  <a:schemeClr val="bg2"/>
                </a:solidFill>
              </a:defRPr>
            </a:lvl1pPr>
          </a:lstStyle>
          <a:p>
            <a:endParaRPr lang="en-US"/>
          </a:p>
        </p:txBody>
      </p:sp>
      <p:sp>
        <p:nvSpPr>
          <p:cNvPr id="3" name="Slide Number Placeholder 2"/>
          <p:cNvSpPr>
            <a:spLocks noGrp="1"/>
          </p:cNvSpPr>
          <p:nvPr>
            <p:ph type="sldNum" sz="quarter" idx="4"/>
          </p:nvPr>
        </p:nvSpPr>
        <p:spPr>
          <a:xfrm>
            <a:off x="9760565" y="6356350"/>
            <a:ext cx="1912153" cy="365125"/>
          </a:xfrm>
          <a:prstGeom prst="rect">
            <a:avLst/>
          </a:prstGeom>
        </p:spPr>
        <p:txBody>
          <a:bodyPr vert="horz" lIns="91440" tIns="45720" rIns="91440" bIns="45720" rtlCol="0" anchor="ctr"/>
          <a:lstStyle>
            <a:lvl1pPr algn="r">
              <a:defRPr sz="1000">
                <a:solidFill>
                  <a:schemeClr val="bg2"/>
                </a:solidFill>
              </a:defRPr>
            </a:lvl1pPr>
          </a:lstStyle>
          <a:p>
            <a:r>
              <a:rPr lang="en-US"/>
              <a:t>brattle.com| </a:t>
            </a:r>
            <a:fld id="{C95ECF09-ED6D-489D-87B4-9DBCD4D54A41}" type="slidenum">
              <a:rPr lang="en-US" smtClean="0"/>
              <a:pPr/>
              <a:t>‹#›</a:t>
            </a:fld>
            <a:endParaRPr lang="en-US"/>
          </a:p>
        </p:txBody>
      </p:sp>
      <p:pic>
        <p:nvPicPr>
          <p:cNvPr id="9" name="Picture 8"/>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584200" y="6394775"/>
            <a:ext cx="754380" cy="251460"/>
          </a:xfrm>
          <a:prstGeom prst="rect">
            <a:avLst/>
          </a:prstGeom>
        </p:spPr>
      </p:pic>
    </p:spTree>
    <p:extLst>
      <p:ext uri="{BB962C8B-B14F-4D97-AF65-F5344CB8AC3E}">
        <p14:creationId xmlns:p14="http://schemas.microsoft.com/office/powerpoint/2010/main" val="1989375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Lst>
  <p:hf hdr="0" ftr="0" dt="0"/>
  <p:txStyles>
    <p:titleStyle>
      <a:lvl1pPr algn="l" defTabSz="457200" rtl="0" eaLnBrk="1" latinLnBrk="0" hangingPunct="1">
        <a:lnSpc>
          <a:spcPct val="80000"/>
        </a:lnSpc>
        <a:spcBef>
          <a:spcPct val="0"/>
        </a:spcBef>
        <a:buNone/>
        <a:defRPr sz="2800" b="1"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18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2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2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18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s://interchange.puc.texas.gov/Documents/55999_140_1504530.PDF" TargetMode="External"/><Relationship Id="rId1" Type="http://schemas.openxmlformats.org/officeDocument/2006/relationships/slideLayout" Target="../slideLayouts/slideLayout29.xml"/><Relationship Id="rId4" Type="http://schemas.openxmlformats.org/officeDocument/2006/relationships/hyperlink" Target="https://www.eia.gov/electricity/data/eia86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www.eia.gov/consumption/residential/data/2020/state/pdf/State%20Air%20Conditioning.pdf" TargetMode="External"/><Relationship Id="rId1" Type="http://schemas.openxmlformats.org/officeDocument/2006/relationships/slideLayout" Target="../slideLayouts/slideLayout29.xml"/><Relationship Id="rId6" Type="http://schemas.openxmlformats.org/officeDocument/2006/relationships/image" Target="../media/image20.emf"/><Relationship Id="rId5" Type="http://schemas.openxmlformats.org/officeDocument/2006/relationships/hyperlink" Target="https://www.ercot.com/files/docs/2023/08/28/ERCOT-EV-Adoption-Final-Report.pdf" TargetMode="Externa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Layout" Target="../slideLayouts/slideLayout29.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0.emf"/><Relationship Id="rId2" Type="http://schemas.openxmlformats.org/officeDocument/2006/relationships/image" Target="../media/image24.png"/><Relationship Id="rId1" Type="http://schemas.openxmlformats.org/officeDocument/2006/relationships/slideLayout" Target="../slideLayouts/slideLayout29.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a:ext>
            </a:extLst>
          </a:blip>
          <a:srcRect/>
          <a:stretch/>
        </p:blipFill>
        <p:spPr>
          <a:xfrm>
            <a:off x="-88493" y="-28154"/>
            <a:ext cx="12280492" cy="6907777"/>
          </a:xfrm>
          <a:prstGeom prst="rect">
            <a:avLst/>
          </a:prstGeom>
        </p:spPr>
      </p:pic>
      <p:sp>
        <p:nvSpPr>
          <p:cNvPr id="3" name="Text Placeholder 2"/>
          <p:cNvSpPr>
            <a:spLocks noGrp="1"/>
          </p:cNvSpPr>
          <p:nvPr>
            <p:ph type="body" sz="quarter" idx="26"/>
          </p:nvPr>
        </p:nvSpPr>
        <p:spPr>
          <a:xfrm>
            <a:off x="515938" y="4314244"/>
            <a:ext cx="4874597" cy="1031478"/>
          </a:xfrm>
        </p:spPr>
        <p:txBody>
          <a:bodyPr/>
          <a:lstStyle/>
          <a:p>
            <a:endParaRPr lang="en-US">
              <a:solidFill>
                <a:schemeClr val="accent4"/>
              </a:solidFill>
            </a:endParaRPr>
          </a:p>
          <a:p>
            <a:r>
              <a:rPr lang="en-US">
                <a:solidFill>
                  <a:schemeClr val="accent1">
                    <a:lumMod val="20000"/>
                    <a:lumOff val="80000"/>
                  </a:schemeClr>
                </a:solidFill>
              </a:rPr>
              <a:t>November 5, 2025</a:t>
            </a:r>
          </a:p>
        </p:txBody>
      </p:sp>
      <p:sp>
        <p:nvSpPr>
          <p:cNvPr id="9" name="Text Placeholder 9">
            <a:extLst>
              <a:ext uri="{FF2B5EF4-FFF2-40B4-BE49-F238E27FC236}">
                <a16:creationId xmlns:a16="http://schemas.microsoft.com/office/drawing/2014/main" id="{A3AC70E5-9771-41F8-D5A0-01300E4827FB}"/>
              </a:ext>
            </a:extLst>
          </p:cNvPr>
          <p:cNvSpPr>
            <a:spLocks noGrp="1"/>
          </p:cNvSpPr>
          <p:nvPr>
            <p:ph type="body" sz="quarter" idx="22"/>
          </p:nvPr>
        </p:nvSpPr>
        <p:spPr>
          <a:xfrm>
            <a:off x="515938" y="2051605"/>
            <a:ext cx="3049895" cy="1845215"/>
          </a:xfrm>
        </p:spPr>
        <p:txBody>
          <a:bodyPr/>
          <a:lstStyle/>
          <a:p>
            <a:r>
              <a:rPr lang="en-US"/>
              <a:t>Prepared by</a:t>
            </a:r>
          </a:p>
          <a:p>
            <a:pPr lvl="1"/>
            <a:r>
              <a:rPr lang="en-US">
                <a:solidFill>
                  <a:schemeClr val="bg1"/>
                </a:solidFill>
              </a:rPr>
              <a:t>Ryan Hledik</a:t>
            </a:r>
          </a:p>
          <a:p>
            <a:pPr lvl="1"/>
            <a:r>
              <a:rPr lang="en-US">
                <a:solidFill>
                  <a:schemeClr val="bg1"/>
                </a:solidFill>
              </a:rPr>
              <a:t>Sam Newell</a:t>
            </a:r>
          </a:p>
          <a:p>
            <a:pPr lvl="1"/>
            <a:r>
              <a:rPr lang="en-US">
                <a:solidFill>
                  <a:schemeClr val="bg1"/>
                </a:solidFill>
              </a:rPr>
              <a:t>Kate Peters</a:t>
            </a:r>
          </a:p>
          <a:p>
            <a:pPr lvl="1"/>
            <a:r>
              <a:rPr lang="en-US">
                <a:solidFill>
                  <a:schemeClr val="bg1"/>
                </a:solidFill>
              </a:rPr>
              <a:t>Serena Patel</a:t>
            </a:r>
          </a:p>
          <a:p>
            <a:pPr lvl="1"/>
            <a:r>
              <a:rPr lang="en-US">
                <a:solidFill>
                  <a:schemeClr val="bg1"/>
                </a:solidFill>
              </a:rPr>
              <a:t>Carly McAdam</a:t>
            </a:r>
          </a:p>
        </p:txBody>
      </p:sp>
      <p:sp>
        <p:nvSpPr>
          <p:cNvPr id="7" name="Title 6"/>
          <p:cNvSpPr>
            <a:spLocks noGrp="1"/>
          </p:cNvSpPr>
          <p:nvPr>
            <p:ph type="title"/>
          </p:nvPr>
        </p:nvSpPr>
        <p:spPr>
          <a:xfrm>
            <a:off x="438724" y="443309"/>
            <a:ext cx="5085529" cy="1507712"/>
          </a:xfrm>
        </p:spPr>
        <p:txBody>
          <a:bodyPr>
            <a:noAutofit/>
          </a:bodyPr>
          <a:lstStyle/>
          <a:p>
            <a:pPr>
              <a:lnSpc>
                <a:spcPct val="90000"/>
              </a:lnSpc>
            </a:pPr>
            <a:r>
              <a:rPr lang="en-US" sz="3200">
                <a:solidFill>
                  <a:schemeClr val="bg1"/>
                </a:solidFill>
                <a:latin typeface="+mn-lt"/>
              </a:rPr>
              <a:t>ERCOT Residential DR Program Analysis</a:t>
            </a:r>
            <a:br>
              <a:rPr lang="en-US" sz="3200">
                <a:solidFill>
                  <a:schemeClr val="bg1"/>
                </a:solidFill>
                <a:latin typeface="+mn-lt"/>
              </a:rPr>
            </a:br>
            <a:endParaRPr lang="en-US" sz="2800" b="0">
              <a:solidFill>
                <a:schemeClr val="bg1"/>
              </a:solidFill>
              <a:latin typeface="Calibri Light" panose="020F0302020204030204" pitchFamily="34" charset="0"/>
              <a:cs typeface="Calibri Light" panose="020F0302020204030204" pitchFamily="34" charset="0"/>
            </a:endParaRPr>
          </a:p>
        </p:txBody>
      </p:sp>
      <p:pic>
        <p:nvPicPr>
          <p:cNvPr id="25" name="Brattl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928" y="5506931"/>
            <a:ext cx="2812027" cy="671392"/>
          </a:xfrm>
          <a:prstGeom prst="rect">
            <a:avLst/>
          </a:prstGeom>
        </p:spPr>
      </p:pic>
      <p:sp>
        <p:nvSpPr>
          <p:cNvPr id="2" name="Text Placeholder 9">
            <a:extLst>
              <a:ext uri="{FF2B5EF4-FFF2-40B4-BE49-F238E27FC236}">
                <a16:creationId xmlns:a16="http://schemas.microsoft.com/office/drawing/2014/main" id="{EB90B8FA-5CD5-DB59-E7C3-D8B5AC5042A0}"/>
              </a:ext>
            </a:extLst>
          </p:cNvPr>
          <p:cNvSpPr txBox="1">
            <a:spLocks/>
          </p:cNvSpPr>
          <p:nvPr/>
        </p:nvSpPr>
        <p:spPr>
          <a:xfrm>
            <a:off x="3565833" y="2060749"/>
            <a:ext cx="2530167" cy="1845215"/>
          </a:xfrm>
          <a:prstGeom prst="rect">
            <a:avLst/>
          </a:prstGeom>
        </p:spPr>
        <p:txBody>
          <a:bodyPr vert="horz" lIns="45720" tIns="182880" rIns="0" bIns="45720" rtlCol="0">
            <a:noAutofit/>
          </a:bodyPr>
          <a:lstStyle>
            <a:lvl1pPr marL="60325" indent="-60325"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solidFill>
                <a:latin typeface="+mn-lt"/>
                <a:ea typeface="+mn-ea"/>
                <a:cs typeface="+mn-cs"/>
              </a:defRPr>
            </a:lvl1pPr>
            <a:lvl2pPr marL="58738" indent="0" algn="l" defTabSz="457200" rtl="0" eaLnBrk="1" latinLnBrk="0" hangingPunct="1">
              <a:spcBef>
                <a:spcPts val="300"/>
              </a:spcBef>
              <a:buClr>
                <a:schemeClr val="accent2"/>
              </a:buClr>
              <a:buSzPct val="90000"/>
              <a:buFont typeface="Wingdings 2" panose="05020102010507070707" pitchFamily="18" charset="2"/>
              <a:buNone/>
              <a:defRPr sz="2000" kern="1200" baseline="0">
                <a:solidFill>
                  <a:schemeClr val="accent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2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2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18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325" marR="0" lvl="0" indent="-60325"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600" b="1" i="0" u="none" strike="noStrike" kern="1200" cap="all" spc="50" normalizeH="0" baseline="0" noProof="0">
                <a:ln>
                  <a:noFill/>
                </a:ln>
                <a:solidFill>
                  <a:srgbClr val="2297AA"/>
                </a:solidFill>
                <a:effectLst/>
                <a:uLnTx/>
                <a:uFillTx/>
                <a:latin typeface="Calibri" panose="020F0502020204030204"/>
                <a:ea typeface="+mn-ea"/>
                <a:cs typeface="+mn-cs"/>
              </a:rPr>
              <a:t>Prepared for</a:t>
            </a:r>
          </a:p>
          <a:p>
            <a:pPr marL="58738" marR="0" lvl="1" indent="0" algn="l" defTabSz="457200" rtl="0" eaLnBrk="1" fontAlgn="auto" latinLnBrk="0" hangingPunct="1">
              <a:lnSpc>
                <a:spcPct val="100000"/>
              </a:lnSpc>
              <a:spcBef>
                <a:spcPts val="300"/>
              </a:spcBef>
              <a:spcAft>
                <a:spcPts val="0"/>
              </a:spcAft>
              <a:buClr>
                <a:srgbClr val="2297AA"/>
              </a:buClr>
              <a:buSzPct val="90000"/>
              <a:buFont typeface="Wingdings 2" panose="05020102010507070707" pitchFamily="18" charset="2"/>
              <a:buNone/>
              <a:tabLst/>
              <a:defRPr/>
            </a:pPr>
            <a:r>
              <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rPr>
              <a:t>ERCOT Wholesale Market Subcommittee (WMS)</a:t>
            </a:r>
          </a:p>
        </p:txBody>
      </p:sp>
    </p:spTree>
    <p:extLst>
      <p:ext uri="{BB962C8B-B14F-4D97-AF65-F5344CB8AC3E}">
        <p14:creationId xmlns:p14="http://schemas.microsoft.com/office/powerpoint/2010/main" val="139588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9446B4-8046-17CE-DAB5-52EE79B02589}"/>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7DD50711-6121-F147-F740-01803645B392}"/>
              </a:ext>
            </a:extLst>
          </p:cNvPr>
          <p:cNvSpPr>
            <a:spLocks noGrp="1"/>
          </p:cNvSpPr>
          <p:nvPr>
            <p:ph type="body" sz="quarter" idx="16"/>
          </p:nvPr>
        </p:nvSpPr>
        <p:spPr>
          <a:xfrm>
            <a:off x="508001" y="1919415"/>
            <a:ext cx="5763320" cy="4360459"/>
          </a:xfrm>
        </p:spPr>
        <p:txBody>
          <a:bodyPr tIns="91440"/>
          <a:lstStyle/>
          <a:p>
            <a:pPr>
              <a:spcBef>
                <a:spcPts val="1200"/>
              </a:spcBef>
            </a:pPr>
            <a:r>
              <a:rPr lang="en-US" sz="1600"/>
              <a:t>Three residential DR adoption scenarios:</a:t>
            </a:r>
          </a:p>
          <a:p>
            <a:pPr lvl="1">
              <a:lnSpc>
                <a:spcPct val="90000"/>
              </a:lnSpc>
              <a:spcBef>
                <a:spcPts val="1200"/>
              </a:spcBef>
            </a:pPr>
            <a:r>
              <a:rPr lang="en-US" sz="1600" b="1">
                <a:solidFill>
                  <a:schemeClr val="accent1"/>
                </a:solidFill>
              </a:rPr>
              <a:t>No RDR:</a:t>
            </a:r>
            <a:r>
              <a:rPr lang="en-US" sz="1600"/>
              <a:t> Future DR adoption limited to low end of what has been achieved in other jurisdictions.</a:t>
            </a:r>
          </a:p>
          <a:p>
            <a:pPr lvl="1">
              <a:lnSpc>
                <a:spcPct val="90000"/>
              </a:lnSpc>
              <a:spcBef>
                <a:spcPts val="1200"/>
              </a:spcBef>
            </a:pPr>
            <a:r>
              <a:rPr lang="en-US" sz="1600" b="1">
                <a:solidFill>
                  <a:schemeClr val="accent1"/>
                </a:solidFill>
              </a:rPr>
              <a:t>With RDR (Moderate Adoption):</a:t>
            </a:r>
            <a:r>
              <a:rPr lang="en-US" sz="1600"/>
              <a:t> With higher, industry-standard incentives supported by implementing the proposed program, DR enrollment increases to levels achieved by successful utility offerings in other jurisdictions.</a:t>
            </a:r>
          </a:p>
          <a:p>
            <a:pPr lvl="1">
              <a:lnSpc>
                <a:spcPct val="90000"/>
              </a:lnSpc>
              <a:spcBef>
                <a:spcPts val="1200"/>
              </a:spcBef>
            </a:pPr>
            <a:r>
              <a:rPr lang="en-US" sz="1600" b="1">
                <a:solidFill>
                  <a:schemeClr val="accent1"/>
                </a:solidFill>
              </a:rPr>
              <a:t>With RDR (High Adoption):</a:t>
            </a:r>
            <a:r>
              <a:rPr lang="en-US" sz="1600"/>
              <a:t> When coupling higher incentives with the removal of other DR deployment barriers, adoption reaches maximum levels observed in a review of various DR planning studies.</a:t>
            </a:r>
          </a:p>
          <a:p>
            <a:pPr>
              <a:spcBef>
                <a:spcPts val="1200"/>
              </a:spcBef>
            </a:pPr>
            <a:r>
              <a:rPr lang="en-US" sz="1600"/>
              <a:t>The increase in residential DR capacity associated with these scenarios could exceed the enrollment cap if eventually lifted.</a:t>
            </a:r>
          </a:p>
        </p:txBody>
      </p:sp>
      <p:sp>
        <p:nvSpPr>
          <p:cNvPr id="4" name="Title 3">
            <a:extLst>
              <a:ext uri="{FF2B5EF4-FFF2-40B4-BE49-F238E27FC236}">
                <a16:creationId xmlns:a16="http://schemas.microsoft.com/office/drawing/2014/main" id="{3382EA17-5170-1237-9CD7-8F4094FA3C70}"/>
              </a:ext>
            </a:extLst>
          </p:cNvPr>
          <p:cNvSpPr>
            <a:spLocks noGrp="1"/>
          </p:cNvSpPr>
          <p:nvPr>
            <p:ph type="title"/>
          </p:nvPr>
        </p:nvSpPr>
        <p:spPr>
          <a:xfrm>
            <a:off x="508000" y="373135"/>
            <a:ext cx="10953072" cy="555476"/>
          </a:xfrm>
        </p:spPr>
        <p:txBody>
          <a:bodyPr/>
          <a:lstStyle/>
          <a:p>
            <a:r>
              <a:rPr lang="en-US"/>
              <a:t>The Potential Impact of DR Program Value on DR Enrollment</a:t>
            </a:r>
          </a:p>
        </p:txBody>
      </p:sp>
      <p:sp>
        <p:nvSpPr>
          <p:cNvPr id="5" name="Text Placeholder 4">
            <a:extLst>
              <a:ext uri="{FF2B5EF4-FFF2-40B4-BE49-F238E27FC236}">
                <a16:creationId xmlns:a16="http://schemas.microsoft.com/office/drawing/2014/main" id="{98A99C39-44C9-559F-374C-188EEF6ADE09}"/>
              </a:ext>
            </a:extLst>
          </p:cNvPr>
          <p:cNvSpPr>
            <a:spLocks noGrp="1"/>
          </p:cNvSpPr>
          <p:nvPr>
            <p:ph type="body" sz="quarter" idx="19"/>
          </p:nvPr>
        </p:nvSpPr>
        <p:spPr>
          <a:xfrm>
            <a:off x="508000" y="0"/>
            <a:ext cx="6040438" cy="418576"/>
          </a:xfrm>
        </p:spPr>
        <p:txBody>
          <a:bodyPr/>
          <a:lstStyle/>
          <a:p>
            <a:r>
              <a:rPr lang="en-US"/>
              <a:t>Impact on dr Capability</a:t>
            </a:r>
          </a:p>
        </p:txBody>
      </p:sp>
      <p:sp>
        <p:nvSpPr>
          <p:cNvPr id="18" name="Rectangle 17">
            <a:extLst>
              <a:ext uri="{FF2B5EF4-FFF2-40B4-BE49-F238E27FC236}">
                <a16:creationId xmlns:a16="http://schemas.microsoft.com/office/drawing/2014/main" id="{0A0A8061-3AB6-3216-3E47-22669227A046}"/>
              </a:ext>
            </a:extLst>
          </p:cNvPr>
          <p:cNvSpPr/>
          <p:nvPr/>
        </p:nvSpPr>
        <p:spPr>
          <a:xfrm>
            <a:off x="6869098" y="1081550"/>
            <a:ext cx="4917933"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94F56"/>
                </a:solidFill>
                <a:effectLst/>
                <a:uLnTx/>
                <a:uFillTx/>
                <a:latin typeface="Calibri" panose="020F0502020204030204"/>
                <a:ea typeface="+mn-ea"/>
                <a:cs typeface="+mn-cs"/>
              </a:rPr>
              <a:t>2030 ERCOT Residential DR Capacity Potential</a:t>
            </a:r>
          </a:p>
        </p:txBody>
      </p:sp>
      <p:cxnSp>
        <p:nvCxnSpPr>
          <p:cNvPr id="26" name="Straight Connector 25">
            <a:extLst>
              <a:ext uri="{FF2B5EF4-FFF2-40B4-BE49-F238E27FC236}">
                <a16:creationId xmlns:a16="http://schemas.microsoft.com/office/drawing/2014/main" id="{7098ACFF-7F59-15FF-07DF-C790F73EA324}"/>
              </a:ext>
            </a:extLst>
          </p:cNvPr>
          <p:cNvCxnSpPr>
            <a:cxnSpLocks/>
          </p:cNvCxnSpPr>
          <p:nvPr/>
        </p:nvCxnSpPr>
        <p:spPr>
          <a:xfrm>
            <a:off x="7071774" y="4484620"/>
            <a:ext cx="472562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1CDFAAF-36B5-B8C9-4F68-45FAD49AED8F}"/>
              </a:ext>
            </a:extLst>
          </p:cNvPr>
          <p:cNvSpPr/>
          <p:nvPr/>
        </p:nvSpPr>
        <p:spPr>
          <a:xfrm>
            <a:off x="507999" y="928805"/>
            <a:ext cx="5763319" cy="99061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7313" marR="0" lvl="0" indent="-87313" algn="l" defTabSz="457200" rtl="0" eaLnBrk="1" fontAlgn="auto" latinLnBrk="0" hangingPunct="1">
              <a:lnSpc>
                <a:spcPct val="100000"/>
              </a:lnSpc>
              <a:spcBef>
                <a:spcPts val="1200"/>
              </a:spcBef>
              <a:spcAft>
                <a:spcPts val="0"/>
              </a:spcAft>
              <a:buClrTx/>
              <a:buSzPct val="25000"/>
              <a:buFont typeface="Calibri Light" panose="020F0302020204030204" pitchFamily="34" charset="0"/>
              <a:buChar char=" "/>
              <a:tabLst/>
              <a:defRPr/>
            </a:pP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By offering participation compensation at levels observed in other jurisdictions, ERCOT’s DR program could reach its 500 MW enrollment cap within a few years. </a:t>
            </a:r>
          </a:p>
        </p:txBody>
      </p:sp>
      <p:grpSp>
        <p:nvGrpSpPr>
          <p:cNvPr id="7" name="Group 6">
            <a:extLst>
              <a:ext uri="{FF2B5EF4-FFF2-40B4-BE49-F238E27FC236}">
                <a16:creationId xmlns:a16="http://schemas.microsoft.com/office/drawing/2014/main" id="{34AA0009-3921-A10F-0399-485477C9B79A}"/>
              </a:ext>
            </a:extLst>
          </p:cNvPr>
          <p:cNvGrpSpPr/>
          <p:nvPr/>
        </p:nvGrpSpPr>
        <p:grpSpPr>
          <a:xfrm>
            <a:off x="6422664" y="1493350"/>
            <a:ext cx="5963641" cy="3377033"/>
            <a:chOff x="6403614" y="1493350"/>
            <a:chExt cx="5963641" cy="3377033"/>
          </a:xfrm>
        </p:grpSpPr>
        <p:pic>
          <p:nvPicPr>
            <p:cNvPr id="8" name="Picture 7">
              <a:extLst>
                <a:ext uri="{FF2B5EF4-FFF2-40B4-BE49-F238E27FC236}">
                  <a16:creationId xmlns:a16="http://schemas.microsoft.com/office/drawing/2014/main" id="{32091968-FF97-59A1-633B-99C8D447014A}"/>
                </a:ext>
              </a:extLst>
            </p:cNvPr>
            <p:cNvPicPr>
              <a:picLocks noChangeAspect="1"/>
            </p:cNvPicPr>
            <p:nvPr/>
          </p:nvPicPr>
          <p:blipFill>
            <a:blip r:embed="rId2"/>
            <a:srcRect b="13584"/>
            <a:stretch>
              <a:fillRect/>
            </a:stretch>
          </p:blipFill>
          <p:spPr>
            <a:xfrm>
              <a:off x="6403614" y="1493350"/>
              <a:ext cx="5383235" cy="3377033"/>
            </a:xfrm>
            <a:prstGeom prst="rect">
              <a:avLst/>
            </a:prstGeom>
          </p:spPr>
        </p:pic>
        <p:cxnSp>
          <p:nvCxnSpPr>
            <p:cNvPr id="9" name="Straight Connector 8">
              <a:extLst>
                <a:ext uri="{FF2B5EF4-FFF2-40B4-BE49-F238E27FC236}">
                  <a16:creationId xmlns:a16="http://schemas.microsoft.com/office/drawing/2014/main" id="{A7F2C894-4AC9-37E2-CEE8-A1857EAF70B1}"/>
                </a:ext>
              </a:extLst>
            </p:cNvPr>
            <p:cNvCxnSpPr/>
            <p:nvPr/>
          </p:nvCxnSpPr>
          <p:spPr>
            <a:xfrm flipV="1">
              <a:off x="7820586" y="2034621"/>
              <a:ext cx="0" cy="2201006"/>
            </a:xfrm>
            <a:prstGeom prst="line">
              <a:avLst/>
            </a:prstGeom>
            <a:ln w="19050">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F7F822D-4047-C6F6-45D6-A82A1A5F7A81}"/>
                </a:ext>
              </a:extLst>
            </p:cNvPr>
            <p:cNvCxnSpPr/>
            <p:nvPr/>
          </p:nvCxnSpPr>
          <p:spPr>
            <a:xfrm>
              <a:off x="7800325" y="2034621"/>
              <a:ext cx="3107257" cy="0"/>
            </a:xfrm>
            <a:prstGeom prst="straightConnector1">
              <a:avLst/>
            </a:prstGeom>
            <a:ln w="19050">
              <a:solidFill>
                <a:schemeClr val="accent1"/>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CA9F8AA-2E85-28D2-F130-FE239FDBC90C}"/>
                </a:ext>
              </a:extLst>
            </p:cNvPr>
            <p:cNvCxnSpPr/>
            <p:nvPr/>
          </p:nvCxnSpPr>
          <p:spPr>
            <a:xfrm>
              <a:off x="7807766" y="3519921"/>
              <a:ext cx="1516241" cy="1"/>
            </a:xfrm>
            <a:prstGeom prst="straightConnector1">
              <a:avLst/>
            </a:prstGeom>
            <a:ln w="19050">
              <a:solidFill>
                <a:schemeClr val="accent1"/>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8C0FC81-9288-2D9D-EB2A-518820B356A0}"/>
                </a:ext>
              </a:extLst>
            </p:cNvPr>
            <p:cNvSpPr txBox="1"/>
            <p:nvPr/>
          </p:nvSpPr>
          <p:spPr>
            <a:xfrm>
              <a:off x="7832460" y="1612750"/>
              <a:ext cx="1719524" cy="430887"/>
            </a:xfrm>
            <a:prstGeom prst="rect">
              <a:avLst/>
            </a:prstGeom>
            <a:noFill/>
          </p:spPr>
          <p:txBody>
            <a:bodyPr wrap="square" rtlCol="0">
              <a:spAutoFit/>
            </a:bodyPr>
            <a:lstStyle/>
            <a:p>
              <a:r>
                <a:rPr lang="en-US" sz="1100" b="1" i="1">
                  <a:solidFill>
                    <a:schemeClr val="accent1"/>
                  </a:solidFill>
                </a:rPr>
                <a:t>7x Current Pricing Case</a:t>
              </a:r>
            </a:p>
            <a:p>
              <a:r>
                <a:rPr lang="en-US" sz="1100" b="1" i="1">
                  <a:solidFill>
                    <a:schemeClr val="accent1"/>
                  </a:solidFill>
                </a:rPr>
                <a:t>(3,000 MW increase)</a:t>
              </a:r>
            </a:p>
          </p:txBody>
        </p:sp>
        <p:sp>
          <p:nvSpPr>
            <p:cNvPr id="13" name="TextBox 12">
              <a:extLst>
                <a:ext uri="{FF2B5EF4-FFF2-40B4-BE49-F238E27FC236}">
                  <a16:creationId xmlns:a16="http://schemas.microsoft.com/office/drawing/2014/main" id="{810286AE-3FC0-A91E-9E6E-C6DA6B4FE4C6}"/>
                </a:ext>
              </a:extLst>
            </p:cNvPr>
            <p:cNvSpPr txBox="1"/>
            <p:nvPr/>
          </p:nvSpPr>
          <p:spPr>
            <a:xfrm>
              <a:off x="7831071" y="3042296"/>
              <a:ext cx="1701929" cy="430887"/>
            </a:xfrm>
            <a:prstGeom prst="rect">
              <a:avLst/>
            </a:prstGeom>
            <a:noFill/>
          </p:spPr>
          <p:txBody>
            <a:bodyPr wrap="square" rtlCol="0">
              <a:spAutoFit/>
            </a:bodyPr>
            <a:lstStyle/>
            <a:p>
              <a:r>
                <a:rPr lang="en-US" sz="1100" b="1" i="1">
                  <a:solidFill>
                    <a:schemeClr val="accent1"/>
                  </a:solidFill>
                </a:rPr>
                <a:t>3x Current Pricing Case</a:t>
              </a:r>
            </a:p>
            <a:p>
              <a:r>
                <a:rPr lang="en-US" sz="1100" b="1" i="1">
                  <a:solidFill>
                    <a:schemeClr val="accent1"/>
                  </a:solidFill>
                </a:rPr>
                <a:t>(900 MW increase)</a:t>
              </a:r>
            </a:p>
          </p:txBody>
        </p:sp>
        <p:sp>
          <p:nvSpPr>
            <p:cNvPr id="14" name="TextBox 13">
              <a:extLst>
                <a:ext uri="{FF2B5EF4-FFF2-40B4-BE49-F238E27FC236}">
                  <a16:creationId xmlns:a16="http://schemas.microsoft.com/office/drawing/2014/main" id="{4CF41D1D-7ECD-0472-990E-6BD3EEF9933B}"/>
                </a:ext>
              </a:extLst>
            </p:cNvPr>
            <p:cNvSpPr txBox="1"/>
            <p:nvPr/>
          </p:nvSpPr>
          <p:spPr>
            <a:xfrm>
              <a:off x="11144954" y="2649552"/>
              <a:ext cx="1047261" cy="261610"/>
            </a:xfrm>
            <a:prstGeom prst="rect">
              <a:avLst/>
            </a:prstGeom>
            <a:noFill/>
          </p:spPr>
          <p:txBody>
            <a:bodyPr wrap="square" rtlCol="0">
              <a:spAutoFit/>
            </a:bodyPr>
            <a:lstStyle/>
            <a:p>
              <a:r>
                <a:rPr lang="en-US" sz="1050" b="1">
                  <a:solidFill>
                    <a:schemeClr val="accent3"/>
                  </a:solidFill>
                </a:rPr>
                <a:t>BTM Storage</a:t>
              </a:r>
            </a:p>
          </p:txBody>
        </p:sp>
        <p:sp>
          <p:nvSpPr>
            <p:cNvPr id="15" name="TextBox 14">
              <a:extLst>
                <a:ext uri="{FF2B5EF4-FFF2-40B4-BE49-F238E27FC236}">
                  <a16:creationId xmlns:a16="http://schemas.microsoft.com/office/drawing/2014/main" id="{513033D1-ECA7-4850-5887-F7A7633F42A6}"/>
                </a:ext>
              </a:extLst>
            </p:cNvPr>
            <p:cNvSpPr txBox="1"/>
            <p:nvPr/>
          </p:nvSpPr>
          <p:spPr>
            <a:xfrm>
              <a:off x="11144956" y="2053482"/>
              <a:ext cx="1047261" cy="261610"/>
            </a:xfrm>
            <a:prstGeom prst="rect">
              <a:avLst/>
            </a:prstGeom>
            <a:noFill/>
          </p:spPr>
          <p:txBody>
            <a:bodyPr wrap="square" rtlCol="0">
              <a:spAutoFit/>
            </a:bodyPr>
            <a:lstStyle/>
            <a:p>
              <a:r>
                <a:rPr lang="en-US" sz="1050" b="1">
                  <a:solidFill>
                    <a:schemeClr val="accent2"/>
                  </a:solidFill>
                </a:rPr>
                <a:t>Managed EV</a:t>
              </a:r>
            </a:p>
          </p:txBody>
        </p:sp>
        <p:sp>
          <p:nvSpPr>
            <p:cNvPr id="16" name="TextBox 15">
              <a:extLst>
                <a:ext uri="{FF2B5EF4-FFF2-40B4-BE49-F238E27FC236}">
                  <a16:creationId xmlns:a16="http://schemas.microsoft.com/office/drawing/2014/main" id="{121B0150-2E63-DBEA-E8EE-9FC719197CC3}"/>
                </a:ext>
              </a:extLst>
            </p:cNvPr>
            <p:cNvSpPr txBox="1"/>
            <p:nvPr/>
          </p:nvSpPr>
          <p:spPr>
            <a:xfrm>
              <a:off x="11168707" y="3681533"/>
              <a:ext cx="1198548" cy="415498"/>
            </a:xfrm>
            <a:prstGeom prst="rect">
              <a:avLst/>
            </a:prstGeom>
            <a:noFill/>
          </p:spPr>
          <p:txBody>
            <a:bodyPr wrap="square" rtlCol="0">
              <a:spAutoFit/>
            </a:bodyPr>
            <a:lstStyle/>
            <a:p>
              <a:r>
                <a:rPr lang="en-US" sz="1050" b="1">
                  <a:solidFill>
                    <a:schemeClr val="accent1"/>
                  </a:solidFill>
                </a:rPr>
                <a:t>Smart </a:t>
              </a:r>
            </a:p>
            <a:p>
              <a:r>
                <a:rPr lang="en-US" sz="1050" b="1">
                  <a:solidFill>
                    <a:schemeClr val="accent1"/>
                  </a:solidFill>
                </a:rPr>
                <a:t>Thermostat</a:t>
              </a:r>
            </a:p>
          </p:txBody>
        </p:sp>
      </p:grpSp>
      <p:sp>
        <p:nvSpPr>
          <p:cNvPr id="19" name="TextBox 18">
            <a:extLst>
              <a:ext uri="{FF2B5EF4-FFF2-40B4-BE49-F238E27FC236}">
                <a16:creationId xmlns:a16="http://schemas.microsoft.com/office/drawing/2014/main" id="{7F4C76C0-8B52-8542-8A7C-A5140451C99B}"/>
              </a:ext>
            </a:extLst>
          </p:cNvPr>
          <p:cNvSpPr txBox="1"/>
          <p:nvPr/>
        </p:nvSpPr>
        <p:spPr>
          <a:xfrm>
            <a:off x="6684206" y="5664495"/>
            <a:ext cx="486015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Note: Our analysis focuses on DR offerings that would be supported by direct reduction of energy and ancillary costs and contributions to residential DR accreditation hours. It does not account for alternative DR compensation opportunities in Texas, such as the ADER pilot. Further market research would be valuable to establish a direct relationship between incentives and likely DR participation.</a:t>
            </a:r>
          </a:p>
        </p:txBody>
      </p:sp>
      <p:sp>
        <p:nvSpPr>
          <p:cNvPr id="17" name="TextBox 16">
            <a:extLst>
              <a:ext uri="{FF2B5EF4-FFF2-40B4-BE49-F238E27FC236}">
                <a16:creationId xmlns:a16="http://schemas.microsoft.com/office/drawing/2014/main" id="{F9E7773F-56D2-7E65-775E-8D99FC3081EC}"/>
              </a:ext>
            </a:extLst>
          </p:cNvPr>
          <p:cNvSpPr txBox="1"/>
          <p:nvPr/>
        </p:nvSpPr>
        <p:spPr>
          <a:xfrm>
            <a:off x="7347201" y="4812632"/>
            <a:ext cx="1116531" cy="307777"/>
          </a:xfrm>
          <a:prstGeom prst="rect">
            <a:avLst/>
          </a:prstGeom>
          <a:noFill/>
        </p:spPr>
        <p:txBody>
          <a:bodyPr wrap="square" rtlCol="0">
            <a:spAutoFit/>
          </a:bodyPr>
          <a:lstStyle/>
          <a:p>
            <a:pPr algn="ctr"/>
            <a:r>
              <a:rPr lang="en-US" sz="1400" b="1"/>
              <a:t>No RDR</a:t>
            </a:r>
          </a:p>
        </p:txBody>
      </p:sp>
      <p:sp>
        <p:nvSpPr>
          <p:cNvPr id="20" name="TextBox 19">
            <a:extLst>
              <a:ext uri="{FF2B5EF4-FFF2-40B4-BE49-F238E27FC236}">
                <a16:creationId xmlns:a16="http://schemas.microsoft.com/office/drawing/2014/main" id="{8FA452C8-5E29-7470-A19C-354268DA9CC3}"/>
              </a:ext>
            </a:extLst>
          </p:cNvPr>
          <p:cNvSpPr txBox="1"/>
          <p:nvPr/>
        </p:nvSpPr>
        <p:spPr>
          <a:xfrm>
            <a:off x="8784791" y="4826929"/>
            <a:ext cx="1116531" cy="738664"/>
          </a:xfrm>
          <a:prstGeom prst="rect">
            <a:avLst/>
          </a:prstGeom>
          <a:noFill/>
        </p:spPr>
        <p:txBody>
          <a:bodyPr wrap="square" rtlCol="0">
            <a:spAutoFit/>
          </a:bodyPr>
          <a:lstStyle/>
          <a:p>
            <a:pPr algn="ctr"/>
            <a:r>
              <a:rPr lang="en-US" sz="1400" b="1"/>
              <a:t>With RDR</a:t>
            </a:r>
          </a:p>
          <a:p>
            <a:pPr algn="ctr"/>
            <a:r>
              <a:rPr lang="en-US" sz="1400" i="1"/>
              <a:t>Moderate</a:t>
            </a:r>
          </a:p>
          <a:p>
            <a:pPr algn="ctr"/>
            <a:r>
              <a:rPr lang="en-US" sz="1400" i="1"/>
              <a:t>Adoption</a:t>
            </a:r>
          </a:p>
        </p:txBody>
      </p:sp>
      <p:sp>
        <p:nvSpPr>
          <p:cNvPr id="21" name="TextBox 20">
            <a:extLst>
              <a:ext uri="{FF2B5EF4-FFF2-40B4-BE49-F238E27FC236}">
                <a16:creationId xmlns:a16="http://schemas.microsoft.com/office/drawing/2014/main" id="{B50F0EC3-D26F-DC7B-7DA7-A01751565171}"/>
              </a:ext>
            </a:extLst>
          </p:cNvPr>
          <p:cNvSpPr txBox="1"/>
          <p:nvPr/>
        </p:nvSpPr>
        <p:spPr>
          <a:xfrm>
            <a:off x="10291632" y="4835511"/>
            <a:ext cx="1116531" cy="738664"/>
          </a:xfrm>
          <a:prstGeom prst="rect">
            <a:avLst/>
          </a:prstGeom>
          <a:noFill/>
        </p:spPr>
        <p:txBody>
          <a:bodyPr wrap="square" rtlCol="0">
            <a:spAutoFit/>
          </a:bodyPr>
          <a:lstStyle/>
          <a:p>
            <a:pPr algn="ctr"/>
            <a:r>
              <a:rPr lang="en-US" sz="1400" b="1"/>
              <a:t>With RDR</a:t>
            </a:r>
          </a:p>
          <a:p>
            <a:pPr algn="ctr"/>
            <a:r>
              <a:rPr lang="en-US" sz="1400" i="1"/>
              <a:t>High</a:t>
            </a:r>
          </a:p>
          <a:p>
            <a:pPr algn="ctr"/>
            <a:r>
              <a:rPr lang="en-US" sz="1400" i="1"/>
              <a:t>Adoption</a:t>
            </a:r>
          </a:p>
        </p:txBody>
      </p:sp>
    </p:spTree>
    <p:extLst>
      <p:ext uri="{BB962C8B-B14F-4D97-AF65-F5344CB8AC3E}">
        <p14:creationId xmlns:p14="http://schemas.microsoft.com/office/powerpoint/2010/main" val="38382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A61D1-CFE3-D28A-311D-28CE60673B42}"/>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0EBA7C-41F0-0BFD-F307-75E470C07E9B}"/>
              </a:ext>
            </a:extLst>
          </p:cNvPr>
          <p:cNvSpPr>
            <a:spLocks noGrp="1"/>
          </p:cNvSpPr>
          <p:nvPr>
            <p:ph type="pic" sz="quarter" idx="19"/>
          </p:nvPr>
        </p:nvSpPr>
        <p:spPr/>
        <p:txBody>
          <a:bodyPr/>
          <a:lstStyle/>
          <a:p>
            <a:endParaRPr lang="en-US"/>
          </a:p>
        </p:txBody>
      </p:sp>
      <p:sp>
        <p:nvSpPr>
          <p:cNvPr id="4" name="Title 3">
            <a:extLst>
              <a:ext uri="{FF2B5EF4-FFF2-40B4-BE49-F238E27FC236}">
                <a16:creationId xmlns:a16="http://schemas.microsoft.com/office/drawing/2014/main" id="{322C1AC1-83EA-B81B-4A31-63551EBB5E92}"/>
              </a:ext>
            </a:extLst>
          </p:cNvPr>
          <p:cNvSpPr>
            <a:spLocks noGrp="1"/>
          </p:cNvSpPr>
          <p:nvPr>
            <p:ph type="title"/>
          </p:nvPr>
        </p:nvSpPr>
        <p:spPr/>
        <p:txBody>
          <a:bodyPr/>
          <a:lstStyle/>
          <a:p>
            <a:r>
              <a:rPr lang="en-US"/>
              <a:t>How will the RDR program impact market prices?</a:t>
            </a:r>
          </a:p>
        </p:txBody>
      </p:sp>
    </p:spTree>
    <p:extLst>
      <p:ext uri="{BB962C8B-B14F-4D97-AF65-F5344CB8AC3E}">
        <p14:creationId xmlns:p14="http://schemas.microsoft.com/office/powerpoint/2010/main" val="187374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71FBC-6CBD-EE84-6221-7F1B991CAC2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BAAA37-B5D8-C042-0C93-6A5FFEBB998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A1657CE5-E02D-33F9-E6F8-89EB7F1CC4DF}"/>
              </a:ext>
            </a:extLst>
          </p:cNvPr>
          <p:cNvSpPr>
            <a:spLocks noGrp="1"/>
          </p:cNvSpPr>
          <p:nvPr>
            <p:ph type="body" sz="quarter" idx="16"/>
          </p:nvPr>
        </p:nvSpPr>
        <p:spPr>
          <a:xfrm>
            <a:off x="508000" y="928611"/>
            <a:ext cx="11164888" cy="785889"/>
          </a:xfrm>
        </p:spPr>
        <p:txBody>
          <a:bodyPr/>
          <a:lstStyle/>
          <a:p>
            <a:r>
              <a:rPr lang="en-US" b="1"/>
              <a:t>We develop a regression-based approach to quantify the impact of the DR program relative to forwards</a:t>
            </a:r>
          </a:p>
        </p:txBody>
      </p:sp>
      <p:sp>
        <p:nvSpPr>
          <p:cNvPr id="4" name="Title 3">
            <a:extLst>
              <a:ext uri="{FF2B5EF4-FFF2-40B4-BE49-F238E27FC236}">
                <a16:creationId xmlns:a16="http://schemas.microsoft.com/office/drawing/2014/main" id="{DD2A2305-C61B-1116-1307-CBA1F4690D19}"/>
              </a:ext>
            </a:extLst>
          </p:cNvPr>
          <p:cNvSpPr>
            <a:spLocks noGrp="1"/>
          </p:cNvSpPr>
          <p:nvPr>
            <p:ph type="title"/>
          </p:nvPr>
        </p:nvSpPr>
        <p:spPr/>
        <p:txBody>
          <a:bodyPr/>
          <a:lstStyle/>
          <a:p>
            <a:r>
              <a:rPr lang="en-US"/>
              <a:t>Methodology Overview</a:t>
            </a:r>
          </a:p>
        </p:txBody>
      </p:sp>
      <p:sp>
        <p:nvSpPr>
          <p:cNvPr id="5" name="Text Placeholder 4">
            <a:extLst>
              <a:ext uri="{FF2B5EF4-FFF2-40B4-BE49-F238E27FC236}">
                <a16:creationId xmlns:a16="http://schemas.microsoft.com/office/drawing/2014/main" id="{96BF9DEF-1990-9281-D04B-2FDE964E02CC}"/>
              </a:ext>
            </a:extLst>
          </p:cNvPr>
          <p:cNvSpPr>
            <a:spLocks noGrp="1"/>
          </p:cNvSpPr>
          <p:nvPr>
            <p:ph type="body" sz="quarter" idx="19"/>
          </p:nvPr>
        </p:nvSpPr>
        <p:spPr>
          <a:xfrm>
            <a:off x="508000" y="0"/>
            <a:ext cx="6040438" cy="418576"/>
          </a:xfrm>
        </p:spPr>
        <p:txBody>
          <a:bodyPr/>
          <a:lstStyle/>
          <a:p>
            <a:r>
              <a:rPr lang="en-US"/>
              <a:t>Impact on Market Prices</a:t>
            </a:r>
          </a:p>
        </p:txBody>
      </p:sp>
      <p:sp>
        <p:nvSpPr>
          <p:cNvPr id="6" name="Text Placeholder 3">
            <a:extLst>
              <a:ext uri="{FF2B5EF4-FFF2-40B4-BE49-F238E27FC236}">
                <a16:creationId xmlns:a16="http://schemas.microsoft.com/office/drawing/2014/main" id="{AEFC5649-A7BB-E70C-6E3C-B3CA5ED7B041}"/>
              </a:ext>
            </a:extLst>
          </p:cNvPr>
          <p:cNvSpPr txBox="1">
            <a:spLocks/>
          </p:cNvSpPr>
          <p:nvPr/>
        </p:nvSpPr>
        <p:spPr>
          <a:xfrm>
            <a:off x="1054414" y="2141883"/>
            <a:ext cx="4495088" cy="1730098"/>
          </a:xfrm>
          <a:prstGeom prst="rect">
            <a:avLst/>
          </a:prstGeom>
          <a:solidFill>
            <a:srgbClr val="F4F4F5"/>
          </a:solidFill>
        </p:spPr>
        <p:txBody>
          <a:bodyPr vert="horz" lIns="91440" tIns="182880" rIns="182880" bIns="9144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18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2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2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18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t>How much will the proposed 500 MW RDR program impact the projected energy price increase relative to today’s prices given forecasted additions of non-firm supply and firm demand in ERCOT?</a:t>
            </a:r>
          </a:p>
        </p:txBody>
      </p:sp>
      <p:sp>
        <p:nvSpPr>
          <p:cNvPr id="7" name="Text Placeholder 3">
            <a:extLst>
              <a:ext uri="{FF2B5EF4-FFF2-40B4-BE49-F238E27FC236}">
                <a16:creationId xmlns:a16="http://schemas.microsoft.com/office/drawing/2014/main" id="{F7078A11-AEA9-7189-FD19-FED5D5FCB45C}"/>
              </a:ext>
            </a:extLst>
          </p:cNvPr>
          <p:cNvSpPr txBox="1">
            <a:spLocks/>
          </p:cNvSpPr>
          <p:nvPr/>
        </p:nvSpPr>
        <p:spPr>
          <a:xfrm>
            <a:off x="1054414" y="4661578"/>
            <a:ext cx="4495172" cy="1267390"/>
          </a:xfrm>
          <a:prstGeom prst="rect">
            <a:avLst/>
          </a:prstGeom>
          <a:solidFill>
            <a:srgbClr val="F4F4F5"/>
          </a:solidFill>
        </p:spPr>
        <p:txBody>
          <a:bodyPr vert="horz" lIns="91440" tIns="182880" rIns="182880" bIns="9144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t>Without a price adjustment mechanism, the residential demand response program will reduce prices relative to no DR program (all else equal)</a:t>
            </a:r>
          </a:p>
          <a:p>
            <a:pPr marL="573088" marR="0" lvl="2" indent="-227013" algn="l" defTabSz="457200" rtl="0" eaLnBrk="1" fontAlgn="auto" latinLnBrk="0" hangingPunct="1">
              <a:lnSpc>
                <a:spcPct val="100000"/>
              </a:lnSpc>
              <a:spcBef>
                <a:spcPts val="300"/>
              </a:spcBef>
              <a:spcAft>
                <a:spcPts val="0"/>
              </a:spcAft>
              <a:buClr>
                <a:srgbClr val="2297AA"/>
              </a:buClr>
              <a:buSzPct val="100000"/>
              <a:buFont typeface="Calibri" panose="020F0502020204030204"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ext Placeholder 3">
            <a:extLst>
              <a:ext uri="{FF2B5EF4-FFF2-40B4-BE49-F238E27FC236}">
                <a16:creationId xmlns:a16="http://schemas.microsoft.com/office/drawing/2014/main" id="{88A4EF44-E450-EBB6-A9A6-87CB58DEB202}"/>
              </a:ext>
            </a:extLst>
          </p:cNvPr>
          <p:cNvSpPr txBox="1">
            <a:spLocks/>
          </p:cNvSpPr>
          <p:nvPr/>
        </p:nvSpPr>
        <p:spPr>
          <a:xfrm>
            <a:off x="6096084" y="2141881"/>
            <a:ext cx="4643451" cy="3786246"/>
          </a:xfrm>
          <a:prstGeom prst="rect">
            <a:avLst/>
          </a:prstGeom>
          <a:solidFill>
            <a:srgbClr val="F4F4F5"/>
          </a:solidFill>
        </p:spPr>
        <p:txBody>
          <a:bodyPr vert="horz" lIns="91440" tIns="182880" rIns="182880" bIns="9144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4025" lvl="1" indent="-342900">
              <a:buFont typeface="+mj-lt"/>
              <a:buAutoNum type="arabicPeriod"/>
            </a:pPr>
            <a:r>
              <a:rPr lang="en-US" sz="1600" b="1">
                <a:solidFill>
                  <a:schemeClr val="accent2"/>
                </a:solidFill>
              </a:rPr>
              <a:t>Develop series of regression models </a:t>
            </a:r>
            <a:r>
              <a:rPr lang="en-US" sz="1600"/>
              <a:t>to establish a relationship between hourly reserves, gas prices, and settlement prices</a:t>
            </a:r>
          </a:p>
          <a:p>
            <a:pPr marL="454025" lvl="1" indent="-342900">
              <a:buFont typeface="+mj-lt"/>
              <a:buAutoNum type="arabicPeriod"/>
            </a:pPr>
            <a:r>
              <a:rPr lang="en-US" sz="1600" b="1">
                <a:solidFill>
                  <a:schemeClr val="accent2"/>
                </a:solidFill>
              </a:rPr>
              <a:t>Forecast hourly reserves </a:t>
            </a:r>
            <a:r>
              <a:rPr lang="en-US" sz="1600"/>
              <a:t>under projected supply and demand additions, calibrated to forwards</a:t>
            </a:r>
          </a:p>
          <a:p>
            <a:pPr marL="454025" lvl="1" indent="-342900">
              <a:buFont typeface="+mj-lt"/>
              <a:buAutoNum type="arabicPeriod"/>
            </a:pPr>
            <a:r>
              <a:rPr lang="en-US" sz="1600" b="1">
                <a:solidFill>
                  <a:schemeClr val="accent2"/>
                </a:solidFill>
              </a:rPr>
              <a:t>Compare the impact of the DR program </a:t>
            </a:r>
            <a:r>
              <a:rPr lang="en-US" sz="1600"/>
              <a:t>on average annual prices to ERCOT energy forwards</a:t>
            </a:r>
          </a:p>
        </p:txBody>
      </p:sp>
      <p:sp>
        <p:nvSpPr>
          <p:cNvPr id="14" name="TextBox 13">
            <a:extLst>
              <a:ext uri="{FF2B5EF4-FFF2-40B4-BE49-F238E27FC236}">
                <a16:creationId xmlns:a16="http://schemas.microsoft.com/office/drawing/2014/main" id="{4633D3B0-2E37-77E0-F14D-D1785E45E41A}"/>
              </a:ext>
            </a:extLst>
          </p:cNvPr>
          <p:cNvSpPr txBox="1"/>
          <p:nvPr/>
        </p:nvSpPr>
        <p:spPr>
          <a:xfrm>
            <a:off x="1054414" y="1606178"/>
            <a:ext cx="4495088" cy="535703"/>
          </a:xfrm>
          <a:prstGeom prst="rect">
            <a:avLst/>
          </a:prstGeom>
          <a:solidFill>
            <a:schemeClr val="accent1"/>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a:ea typeface="+mn-ea"/>
                <a:cs typeface="+mn-cs"/>
              </a:rPr>
              <a:t>Driving Question</a:t>
            </a:r>
          </a:p>
        </p:txBody>
      </p:sp>
      <p:sp>
        <p:nvSpPr>
          <p:cNvPr id="16" name="TextBox 15">
            <a:extLst>
              <a:ext uri="{FF2B5EF4-FFF2-40B4-BE49-F238E27FC236}">
                <a16:creationId xmlns:a16="http://schemas.microsoft.com/office/drawing/2014/main" id="{44C14EB6-8BBC-1A93-1928-2AB2C0FE5CE0}"/>
              </a:ext>
            </a:extLst>
          </p:cNvPr>
          <p:cNvSpPr txBox="1"/>
          <p:nvPr/>
        </p:nvSpPr>
        <p:spPr>
          <a:xfrm>
            <a:off x="1054498" y="4125874"/>
            <a:ext cx="4495088" cy="535703"/>
          </a:xfrm>
          <a:prstGeom prst="rect">
            <a:avLst/>
          </a:prstGeom>
          <a:solidFill>
            <a:srgbClr val="16719D"/>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a:ea typeface="+mn-ea"/>
                <a:cs typeface="+mn-cs"/>
              </a:rPr>
              <a:t>Hypothesis</a:t>
            </a:r>
          </a:p>
        </p:txBody>
      </p:sp>
      <p:sp>
        <p:nvSpPr>
          <p:cNvPr id="18" name="TextBox 17">
            <a:extLst>
              <a:ext uri="{FF2B5EF4-FFF2-40B4-BE49-F238E27FC236}">
                <a16:creationId xmlns:a16="http://schemas.microsoft.com/office/drawing/2014/main" id="{25B1026A-DC8D-B0FB-21F1-DA8474C211DC}"/>
              </a:ext>
            </a:extLst>
          </p:cNvPr>
          <p:cNvSpPr txBox="1"/>
          <p:nvPr/>
        </p:nvSpPr>
        <p:spPr>
          <a:xfrm>
            <a:off x="6096000" y="1606178"/>
            <a:ext cx="4643451" cy="535703"/>
          </a:xfrm>
          <a:prstGeom prst="rect">
            <a:avLst/>
          </a:prstGeom>
          <a:solidFill>
            <a:schemeClr val="accent2"/>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a:ea typeface="+mn-ea"/>
                <a:cs typeface="+mn-cs"/>
              </a:rPr>
              <a:t>Approach</a:t>
            </a:r>
          </a:p>
        </p:txBody>
      </p:sp>
    </p:spTree>
    <p:extLst>
      <p:ext uri="{BB962C8B-B14F-4D97-AF65-F5344CB8AC3E}">
        <p14:creationId xmlns:p14="http://schemas.microsoft.com/office/powerpoint/2010/main" val="321857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DEEAA-0D6E-EE60-CF27-F5B0750D6D53}"/>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B8A48A98-C7CB-5DE8-9036-89F550640E7C}"/>
              </a:ext>
            </a:extLst>
          </p:cNvPr>
          <p:cNvPicPr>
            <a:picLocks noChangeAspect="1"/>
          </p:cNvPicPr>
          <p:nvPr/>
        </p:nvPicPr>
        <p:blipFill>
          <a:blip r:embed="rId2"/>
          <a:stretch>
            <a:fillRect/>
          </a:stretch>
        </p:blipFill>
        <p:spPr>
          <a:xfrm>
            <a:off x="5682381" y="2645101"/>
            <a:ext cx="6246940" cy="3584180"/>
          </a:xfrm>
          <a:prstGeom prst="rect">
            <a:avLst/>
          </a:prstGeom>
        </p:spPr>
      </p:pic>
      <p:sp>
        <p:nvSpPr>
          <p:cNvPr id="2" name="Slide Number Placeholder 1">
            <a:extLst>
              <a:ext uri="{FF2B5EF4-FFF2-40B4-BE49-F238E27FC236}">
                <a16:creationId xmlns:a16="http://schemas.microsoft.com/office/drawing/2014/main" id="{E92B47E0-D210-BB31-229C-BAFA7BA55C74}"/>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528F2C4-8300-6680-FA32-A329AEBA831C}"/>
              </a:ext>
            </a:extLst>
          </p:cNvPr>
          <p:cNvSpPr>
            <a:spLocks noGrp="1"/>
          </p:cNvSpPr>
          <p:nvPr>
            <p:ph type="title"/>
          </p:nvPr>
        </p:nvSpPr>
        <p:spPr/>
        <p:txBody>
          <a:bodyPr/>
          <a:lstStyle/>
          <a:p>
            <a:r>
              <a:rPr lang="en-US"/>
              <a:t>Building a Simplified Pricing Model</a:t>
            </a:r>
          </a:p>
        </p:txBody>
      </p:sp>
      <p:sp>
        <p:nvSpPr>
          <p:cNvPr id="5" name="Text Placeholder 4">
            <a:extLst>
              <a:ext uri="{FF2B5EF4-FFF2-40B4-BE49-F238E27FC236}">
                <a16:creationId xmlns:a16="http://schemas.microsoft.com/office/drawing/2014/main" id="{AF07C303-6854-F97A-74A3-A2FFBA9189EA}"/>
              </a:ext>
            </a:extLst>
          </p:cNvPr>
          <p:cNvSpPr>
            <a:spLocks noGrp="1"/>
          </p:cNvSpPr>
          <p:nvPr>
            <p:ph type="body" sz="quarter" idx="19"/>
          </p:nvPr>
        </p:nvSpPr>
        <p:spPr/>
        <p:txBody>
          <a:bodyPr/>
          <a:lstStyle/>
          <a:p>
            <a:r>
              <a:rPr lang="en-US"/>
              <a:t>Impact on Market Prices</a:t>
            </a:r>
          </a:p>
        </p:txBody>
      </p:sp>
      <p:sp>
        <p:nvSpPr>
          <p:cNvPr id="6" name="Rectangle 5">
            <a:extLst>
              <a:ext uri="{FF2B5EF4-FFF2-40B4-BE49-F238E27FC236}">
                <a16:creationId xmlns:a16="http://schemas.microsoft.com/office/drawing/2014/main" id="{D9E62B46-AE6B-54C9-6D68-63690E581043}"/>
              </a:ext>
            </a:extLst>
          </p:cNvPr>
          <p:cNvSpPr/>
          <p:nvPr/>
        </p:nvSpPr>
        <p:spPr>
          <a:xfrm>
            <a:off x="507999" y="1004320"/>
            <a:ext cx="11037678" cy="9703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7313" marR="0" lvl="0" indent="-87313" algn="l" defTabSz="457200" rtl="0" eaLnBrk="1" fontAlgn="auto" latinLnBrk="0" hangingPunct="1">
              <a:lnSpc>
                <a:spcPct val="100000"/>
              </a:lnSpc>
              <a:spcBef>
                <a:spcPts val="1200"/>
              </a:spcBef>
              <a:spcAft>
                <a:spcPts val="0"/>
              </a:spcAft>
              <a:buClrTx/>
              <a:buSzPct val="25000"/>
              <a:buFont typeface="Calibri Light" panose="020F0302020204030204" pitchFamily="34" charset="0"/>
              <a:buChar char=" "/>
              <a:tabLst/>
              <a:defRPr/>
            </a:pPr>
            <a:r>
              <a:rPr kumimoji="0" lang="en-US" b="1" i="0" u="none" strike="noStrike" kern="1200" cap="none" spc="0" normalizeH="0" baseline="0" noProof="0" dirty="0">
                <a:ln>
                  <a:noFill/>
                </a:ln>
                <a:solidFill>
                  <a:srgbClr val="000000"/>
                </a:solidFill>
                <a:effectLst/>
                <a:uLnTx/>
                <a:uFillTx/>
                <a:latin typeface="Calibri" panose="020F0502020204030204"/>
                <a:ea typeface="+mn-ea"/>
                <a:cs typeface="+mn-cs"/>
              </a:rPr>
              <a:t>Our pricing model uses regression analysis to relate prices to hourly online and offline reserves as well as monthly gas prices, using data from 2022 and 2024</a:t>
            </a:r>
          </a:p>
        </p:txBody>
      </p:sp>
      <p:sp>
        <p:nvSpPr>
          <p:cNvPr id="3" name="Text Placeholder 2">
            <a:extLst>
              <a:ext uri="{FF2B5EF4-FFF2-40B4-BE49-F238E27FC236}">
                <a16:creationId xmlns:a16="http://schemas.microsoft.com/office/drawing/2014/main" id="{5D3050BF-E5C8-3D7F-278F-845B2826A437}"/>
              </a:ext>
            </a:extLst>
          </p:cNvPr>
          <p:cNvSpPr>
            <a:spLocks noGrp="1"/>
          </p:cNvSpPr>
          <p:nvPr>
            <p:ph type="body" sz="quarter" idx="16"/>
          </p:nvPr>
        </p:nvSpPr>
        <p:spPr>
          <a:xfrm>
            <a:off x="507999" y="2071545"/>
            <a:ext cx="4900182" cy="4623200"/>
          </a:xfrm>
        </p:spPr>
        <p:txBody>
          <a:bodyPr tIns="91440" spcCol="0"/>
          <a:lstStyle/>
          <a:p>
            <a:pPr lvl="1"/>
            <a:r>
              <a:rPr lang="en-US" sz="1600" dirty="0"/>
              <a:t>We develop four regression models using historical hourly </a:t>
            </a:r>
            <a:r>
              <a:rPr lang="en-US" sz="1600" b="1" dirty="0"/>
              <a:t>reserve levels to predict prices </a:t>
            </a:r>
            <a:r>
              <a:rPr lang="en-US" sz="1600" dirty="0"/>
              <a:t>across different periods. </a:t>
            </a:r>
          </a:p>
          <a:p>
            <a:pPr lvl="1"/>
            <a:r>
              <a:rPr lang="en-US" sz="1600" dirty="0"/>
              <a:t>Prices are the dependent variable, with hourly reserves as the primary independent variable and gas prices only included as a second independent variable in the off-peak model</a:t>
            </a:r>
          </a:p>
          <a:p>
            <a:pPr lvl="1"/>
            <a:r>
              <a:rPr lang="en-US" sz="1600" dirty="0"/>
              <a:t>Implicitly, the extreme model captures effects of the ORDC; this period will be most relevant for analyzing DR dispatch</a:t>
            </a:r>
          </a:p>
        </p:txBody>
      </p:sp>
      <p:sp>
        <p:nvSpPr>
          <p:cNvPr id="8" name="Rectangle 7">
            <a:extLst>
              <a:ext uri="{FF2B5EF4-FFF2-40B4-BE49-F238E27FC236}">
                <a16:creationId xmlns:a16="http://schemas.microsoft.com/office/drawing/2014/main" id="{B8F90B15-5DC5-D1F2-B000-5ECA78B05DF7}"/>
              </a:ext>
            </a:extLst>
          </p:cNvPr>
          <p:cNvSpPr/>
          <p:nvPr/>
        </p:nvSpPr>
        <p:spPr>
          <a:xfrm>
            <a:off x="6487489" y="2006756"/>
            <a:ext cx="7134165" cy="523220"/>
          </a:xfrm>
          <a:prstGeom prst="rect">
            <a:avLst/>
          </a:prstGeom>
        </p:spPr>
        <p:txBody>
          <a:bodyPr wrap="square">
            <a:spAutoFit/>
          </a:bodyPr>
          <a:lstStyle/>
          <a:p>
            <a:r>
              <a:rPr lang="en-US" sz="1400" b="1">
                <a:solidFill>
                  <a:schemeClr val="bg2"/>
                </a:solidFill>
              </a:rPr>
              <a:t>Benchmarking Regression model(s) with Actual Hourly Prices </a:t>
            </a:r>
          </a:p>
          <a:p>
            <a:r>
              <a:rPr lang="en-US" sz="1400">
                <a:solidFill>
                  <a:schemeClr val="bg2"/>
                </a:solidFill>
              </a:rPr>
              <a:t>2022 and 2024</a:t>
            </a:r>
            <a:r>
              <a:rPr lang="en-US" sz="1400" b="1">
                <a:solidFill>
                  <a:schemeClr val="bg2"/>
                </a:solidFill>
              </a:rPr>
              <a:t> </a:t>
            </a:r>
          </a:p>
        </p:txBody>
      </p:sp>
      <p:sp>
        <p:nvSpPr>
          <p:cNvPr id="9" name="Text Placeholder 3">
            <a:extLst>
              <a:ext uri="{FF2B5EF4-FFF2-40B4-BE49-F238E27FC236}">
                <a16:creationId xmlns:a16="http://schemas.microsoft.com/office/drawing/2014/main" id="{7C6687FB-C573-DBE8-5BB4-0D8BA0A42176}"/>
              </a:ext>
            </a:extLst>
          </p:cNvPr>
          <p:cNvSpPr txBox="1">
            <a:spLocks/>
          </p:cNvSpPr>
          <p:nvPr/>
        </p:nvSpPr>
        <p:spPr>
          <a:xfrm>
            <a:off x="5704512" y="2221052"/>
            <a:ext cx="843498" cy="377876"/>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a:t>$/MWh</a:t>
            </a:r>
          </a:p>
        </p:txBody>
      </p:sp>
      <p:sp>
        <p:nvSpPr>
          <p:cNvPr id="10" name="Text Placeholder 3">
            <a:extLst>
              <a:ext uri="{FF2B5EF4-FFF2-40B4-BE49-F238E27FC236}">
                <a16:creationId xmlns:a16="http://schemas.microsoft.com/office/drawing/2014/main" id="{2426AA87-2DFB-EAC7-665E-FEE56796F015}"/>
              </a:ext>
            </a:extLst>
          </p:cNvPr>
          <p:cNvSpPr txBox="1">
            <a:spLocks/>
          </p:cNvSpPr>
          <p:nvPr/>
        </p:nvSpPr>
        <p:spPr>
          <a:xfrm>
            <a:off x="8564478" y="5692436"/>
            <a:ext cx="1490093" cy="377876"/>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a:t>Reserves (MW)</a:t>
            </a:r>
          </a:p>
        </p:txBody>
      </p:sp>
      <p:sp>
        <p:nvSpPr>
          <p:cNvPr id="11" name="Text Placeholder 3">
            <a:extLst>
              <a:ext uri="{FF2B5EF4-FFF2-40B4-BE49-F238E27FC236}">
                <a16:creationId xmlns:a16="http://schemas.microsoft.com/office/drawing/2014/main" id="{6CCF3EC9-BE6C-0749-D47D-E33EC17B8BF4}"/>
              </a:ext>
            </a:extLst>
          </p:cNvPr>
          <p:cNvSpPr txBox="1">
            <a:spLocks/>
          </p:cNvSpPr>
          <p:nvPr/>
        </p:nvSpPr>
        <p:spPr>
          <a:xfrm rot="16200000">
            <a:off x="4838396" y="3807850"/>
            <a:ext cx="1490093" cy="377876"/>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a:t>Real-Time Price</a:t>
            </a:r>
          </a:p>
        </p:txBody>
      </p:sp>
      <p:sp>
        <p:nvSpPr>
          <p:cNvPr id="22" name="Text Placeholder 3">
            <a:extLst>
              <a:ext uri="{FF2B5EF4-FFF2-40B4-BE49-F238E27FC236}">
                <a16:creationId xmlns:a16="http://schemas.microsoft.com/office/drawing/2014/main" id="{487117D5-FB93-7DC8-2E88-F92725F248A4}"/>
              </a:ext>
            </a:extLst>
          </p:cNvPr>
          <p:cNvSpPr txBox="1">
            <a:spLocks/>
          </p:cNvSpPr>
          <p:nvPr/>
        </p:nvSpPr>
        <p:spPr>
          <a:xfrm>
            <a:off x="7125299" y="4408857"/>
            <a:ext cx="2756144" cy="806904"/>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a:solidFill>
                  <a:schemeClr val="accent5"/>
                </a:solidFill>
              </a:rPr>
              <a:t>Peak model predictions</a:t>
            </a:r>
          </a:p>
        </p:txBody>
      </p:sp>
      <p:sp>
        <p:nvSpPr>
          <p:cNvPr id="23" name="TextBox 22">
            <a:extLst>
              <a:ext uri="{FF2B5EF4-FFF2-40B4-BE49-F238E27FC236}">
                <a16:creationId xmlns:a16="http://schemas.microsoft.com/office/drawing/2014/main" id="{3C166E60-4CD1-03B8-DCFE-EEE0EF4BD283}"/>
              </a:ext>
            </a:extLst>
          </p:cNvPr>
          <p:cNvSpPr txBox="1"/>
          <p:nvPr/>
        </p:nvSpPr>
        <p:spPr>
          <a:xfrm>
            <a:off x="7540975" y="3486366"/>
            <a:ext cx="1684650" cy="646331"/>
          </a:xfrm>
          <a:prstGeom prst="rect">
            <a:avLst/>
          </a:prstGeom>
          <a:noFill/>
        </p:spPr>
        <p:txBody>
          <a:bodyPr wrap="square">
            <a:spAutoFit/>
          </a:bodyPr>
          <a:lstStyle/>
          <a:p>
            <a:r>
              <a:rPr lang="en-US" sz="1800" b="1">
                <a:solidFill>
                  <a:schemeClr val="tx2"/>
                </a:solidFill>
              </a:rPr>
              <a:t>Actual Prices 2024 and 2022</a:t>
            </a:r>
          </a:p>
        </p:txBody>
      </p:sp>
      <p:sp>
        <p:nvSpPr>
          <p:cNvPr id="24" name="Text Placeholder 3">
            <a:extLst>
              <a:ext uri="{FF2B5EF4-FFF2-40B4-BE49-F238E27FC236}">
                <a16:creationId xmlns:a16="http://schemas.microsoft.com/office/drawing/2014/main" id="{5FB8D324-23CD-BE92-732B-5CA781335B61}"/>
              </a:ext>
            </a:extLst>
          </p:cNvPr>
          <p:cNvSpPr txBox="1">
            <a:spLocks/>
          </p:cNvSpPr>
          <p:nvPr/>
        </p:nvSpPr>
        <p:spPr>
          <a:xfrm>
            <a:off x="7391274" y="4739613"/>
            <a:ext cx="2820202" cy="516811"/>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a:solidFill>
                  <a:schemeClr val="accent3"/>
                </a:solidFill>
              </a:rPr>
              <a:t>Normal model predictions</a:t>
            </a:r>
          </a:p>
        </p:txBody>
      </p:sp>
      <p:sp>
        <p:nvSpPr>
          <p:cNvPr id="25" name="Text Placeholder 3">
            <a:extLst>
              <a:ext uri="{FF2B5EF4-FFF2-40B4-BE49-F238E27FC236}">
                <a16:creationId xmlns:a16="http://schemas.microsoft.com/office/drawing/2014/main" id="{21143C3A-D8AE-A302-6A08-8895847DFB2C}"/>
              </a:ext>
            </a:extLst>
          </p:cNvPr>
          <p:cNvSpPr txBox="1">
            <a:spLocks/>
          </p:cNvSpPr>
          <p:nvPr/>
        </p:nvSpPr>
        <p:spPr>
          <a:xfrm>
            <a:off x="10080536" y="4532951"/>
            <a:ext cx="1552454" cy="806904"/>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a:solidFill>
                  <a:schemeClr val="accent2"/>
                </a:solidFill>
              </a:rPr>
              <a:t>Off-peak model predictions</a:t>
            </a:r>
          </a:p>
        </p:txBody>
      </p:sp>
      <p:sp>
        <p:nvSpPr>
          <p:cNvPr id="26" name="TextBox 25">
            <a:extLst>
              <a:ext uri="{FF2B5EF4-FFF2-40B4-BE49-F238E27FC236}">
                <a16:creationId xmlns:a16="http://schemas.microsoft.com/office/drawing/2014/main" id="{A74B2C0F-9DCD-A342-5F1F-452DDF808A0B}"/>
              </a:ext>
            </a:extLst>
          </p:cNvPr>
          <p:cNvSpPr txBox="1"/>
          <p:nvPr/>
        </p:nvSpPr>
        <p:spPr>
          <a:xfrm>
            <a:off x="7013853" y="2748983"/>
            <a:ext cx="2211772" cy="646331"/>
          </a:xfrm>
          <a:prstGeom prst="rect">
            <a:avLst/>
          </a:prstGeom>
          <a:noFill/>
        </p:spPr>
        <p:txBody>
          <a:bodyPr wrap="square">
            <a:spAutoFit/>
          </a:bodyPr>
          <a:lstStyle/>
          <a:p>
            <a:r>
              <a:rPr lang="en-US" sz="1800" b="1">
                <a:solidFill>
                  <a:schemeClr val="accent4"/>
                </a:solidFill>
              </a:rPr>
              <a:t>Extreme model predictions</a:t>
            </a:r>
          </a:p>
        </p:txBody>
      </p:sp>
      <p:sp>
        <p:nvSpPr>
          <p:cNvPr id="7" name="Rectangle 6">
            <a:extLst>
              <a:ext uri="{FF2B5EF4-FFF2-40B4-BE49-F238E27FC236}">
                <a16:creationId xmlns:a16="http://schemas.microsoft.com/office/drawing/2014/main" id="{10C005F6-2F97-1210-258E-C14DF81AC966}"/>
              </a:ext>
            </a:extLst>
          </p:cNvPr>
          <p:cNvSpPr/>
          <p:nvPr/>
        </p:nvSpPr>
        <p:spPr>
          <a:xfrm>
            <a:off x="6446890" y="5497034"/>
            <a:ext cx="242837" cy="195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699BFF7-C5B3-F901-E00E-FF3BAA41DA4A}"/>
              </a:ext>
            </a:extLst>
          </p:cNvPr>
          <p:cNvCxnSpPr>
            <a:cxnSpLocks/>
          </p:cNvCxnSpPr>
          <p:nvPr/>
        </p:nvCxnSpPr>
        <p:spPr>
          <a:xfrm flipH="1">
            <a:off x="6446890" y="5571461"/>
            <a:ext cx="36858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90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BAA38-14AC-FDC0-2F9D-A3FD838A501E}"/>
            </a:ext>
          </a:extLst>
        </p:cNvPr>
        <p:cNvGrpSpPr/>
        <p:nvPr/>
      </p:nvGrpSpPr>
      <p:grpSpPr>
        <a:xfrm>
          <a:off x="0" y="0"/>
          <a:ext cx="0" cy="0"/>
          <a:chOff x="0" y="0"/>
          <a:chExt cx="0" cy="0"/>
        </a:xfrm>
      </p:grpSpPr>
      <p:pic>
        <p:nvPicPr>
          <p:cNvPr id="52" name="Picture 51">
            <a:extLst>
              <a:ext uri="{FF2B5EF4-FFF2-40B4-BE49-F238E27FC236}">
                <a16:creationId xmlns:a16="http://schemas.microsoft.com/office/drawing/2014/main" id="{E9F468C7-099C-A319-62DE-A2CB73FFA45D}"/>
              </a:ext>
            </a:extLst>
          </p:cNvPr>
          <p:cNvPicPr>
            <a:picLocks noChangeAspect="1"/>
          </p:cNvPicPr>
          <p:nvPr/>
        </p:nvPicPr>
        <p:blipFill>
          <a:blip r:embed="rId2"/>
          <a:srcRect r="46778"/>
          <a:stretch/>
        </p:blipFill>
        <p:spPr>
          <a:xfrm>
            <a:off x="6342478" y="2897498"/>
            <a:ext cx="5192489" cy="3087664"/>
          </a:xfrm>
          <a:prstGeom prst="rect">
            <a:avLst/>
          </a:prstGeom>
        </p:spPr>
      </p:pic>
      <p:sp>
        <p:nvSpPr>
          <p:cNvPr id="4" name="Title 3">
            <a:extLst>
              <a:ext uri="{FF2B5EF4-FFF2-40B4-BE49-F238E27FC236}">
                <a16:creationId xmlns:a16="http://schemas.microsoft.com/office/drawing/2014/main" id="{169D665C-971C-ECA9-F4C8-674F07499131}"/>
              </a:ext>
            </a:extLst>
          </p:cNvPr>
          <p:cNvSpPr>
            <a:spLocks noGrp="1"/>
          </p:cNvSpPr>
          <p:nvPr>
            <p:ph type="title"/>
          </p:nvPr>
        </p:nvSpPr>
        <p:spPr/>
        <p:txBody>
          <a:bodyPr/>
          <a:lstStyle/>
          <a:p>
            <a:r>
              <a:rPr lang="en-US"/>
              <a:t>Projecting Hourly Reserves with and without DR Dispatch</a:t>
            </a:r>
          </a:p>
        </p:txBody>
      </p:sp>
      <p:sp>
        <p:nvSpPr>
          <p:cNvPr id="5" name="Text Placeholder 4">
            <a:extLst>
              <a:ext uri="{FF2B5EF4-FFF2-40B4-BE49-F238E27FC236}">
                <a16:creationId xmlns:a16="http://schemas.microsoft.com/office/drawing/2014/main" id="{9B61EA78-C940-E7F0-FA53-9A67BC2C8B45}"/>
              </a:ext>
            </a:extLst>
          </p:cNvPr>
          <p:cNvSpPr>
            <a:spLocks noGrp="1"/>
          </p:cNvSpPr>
          <p:nvPr>
            <p:ph type="body" sz="quarter" idx="19"/>
          </p:nvPr>
        </p:nvSpPr>
        <p:spPr/>
        <p:txBody>
          <a:bodyPr/>
          <a:lstStyle/>
          <a:p>
            <a:r>
              <a:rPr lang="en-US"/>
              <a:t>Impact on Market Prices</a:t>
            </a:r>
          </a:p>
        </p:txBody>
      </p:sp>
      <p:sp>
        <p:nvSpPr>
          <p:cNvPr id="6" name="Rectangle 5">
            <a:extLst>
              <a:ext uri="{FF2B5EF4-FFF2-40B4-BE49-F238E27FC236}">
                <a16:creationId xmlns:a16="http://schemas.microsoft.com/office/drawing/2014/main" id="{79879526-8BE2-C28C-B945-289F20B1C7CA}"/>
              </a:ext>
            </a:extLst>
          </p:cNvPr>
          <p:cNvSpPr/>
          <p:nvPr/>
        </p:nvSpPr>
        <p:spPr>
          <a:xfrm>
            <a:off x="549312" y="1056924"/>
            <a:ext cx="11101564" cy="120677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7313" lvl="0" indent="-87313">
              <a:spcBef>
                <a:spcPts val="1200"/>
              </a:spcBef>
              <a:buSzPct val="25000"/>
              <a:buFont typeface="Calibri Light" panose="020F0302020204030204" pitchFamily="34" charset="0"/>
              <a:buChar char=" "/>
              <a:defRPr/>
            </a:pPr>
            <a:r>
              <a:rPr kumimoji="0" lang="en-US" b="1" i="0" u="none" strike="noStrike" kern="1200" cap="none" spc="0" normalizeH="0" baseline="0" noProof="0" dirty="0">
                <a:ln>
                  <a:noFill/>
                </a:ln>
                <a:solidFill>
                  <a:srgbClr val="000000"/>
                </a:solidFill>
                <a:effectLst/>
                <a:uLnTx/>
                <a:uFillTx/>
                <a:latin typeface="Calibri" panose="020F0502020204030204"/>
                <a:ea typeface="+mn-ea"/>
                <a:cs typeface="+mn-cs"/>
              </a:rPr>
              <a:t>We adjust historical hourly reserve levels with incremental supply and demand and calibrate to forward prices in each forecast year to project hourly operating reserves, which is the primary input to the pricing model. </a:t>
            </a:r>
            <a:br>
              <a:rPr kumimoji="0" lang="en-US"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b="1" i="0" u="none" strike="noStrike" kern="1200" cap="none" spc="0" normalizeH="0" baseline="0" noProof="0" dirty="0">
                <a:ln>
                  <a:noFill/>
                </a:ln>
                <a:solidFill>
                  <a:srgbClr val="000000"/>
                </a:solidFill>
                <a:effectLst/>
                <a:uLnTx/>
                <a:uFillTx/>
                <a:latin typeface="Calibri" panose="020F0502020204030204"/>
                <a:ea typeface="+mn-ea"/>
                <a:cs typeface="+mn-cs"/>
              </a:rPr>
              <a:t>T</a:t>
            </a:r>
            <a:r>
              <a:rPr lang="en-US" b="1" dirty="0">
                <a:solidFill>
                  <a:srgbClr val="000000"/>
                </a:solidFill>
              </a:rPr>
              <a:t>o test the incremental impact of DR,</a:t>
            </a:r>
            <a:r>
              <a:rPr kumimoji="0" lang="en-US" b="1" i="0" u="none" strike="noStrike" kern="1200" cap="none" spc="0" normalizeH="0" baseline="0" noProof="0" dirty="0">
                <a:ln>
                  <a:noFill/>
                </a:ln>
                <a:solidFill>
                  <a:srgbClr val="000000"/>
                </a:solidFill>
                <a:effectLst/>
                <a:uLnTx/>
                <a:uFillTx/>
                <a:latin typeface="Calibri" panose="020F0502020204030204"/>
                <a:ea typeface="+mn-ea"/>
                <a:cs typeface="+mn-cs"/>
              </a:rPr>
              <a:t> we represent DR dispatch as added reserves during REP-targeted top net load hours, subject to program constraints, then re-estimate prices.</a:t>
            </a:r>
            <a:endParaRPr kumimoji="0" lang="en-US" b="1"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endParaRPr>
          </a:p>
        </p:txBody>
      </p:sp>
      <p:sp>
        <p:nvSpPr>
          <p:cNvPr id="11" name="Text Placeholder 3">
            <a:extLst>
              <a:ext uri="{FF2B5EF4-FFF2-40B4-BE49-F238E27FC236}">
                <a16:creationId xmlns:a16="http://schemas.microsoft.com/office/drawing/2014/main" id="{758CD678-C958-EF68-8A49-91094D8593C9}"/>
              </a:ext>
            </a:extLst>
          </p:cNvPr>
          <p:cNvSpPr txBox="1">
            <a:spLocks/>
          </p:cNvSpPr>
          <p:nvPr/>
        </p:nvSpPr>
        <p:spPr>
          <a:xfrm>
            <a:off x="425354" y="2316755"/>
            <a:ext cx="5822893" cy="4097015"/>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18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2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2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18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1200"/>
              </a:spcBef>
            </a:pPr>
            <a:r>
              <a:rPr lang="en-US" sz="1600" b="1" dirty="0"/>
              <a:t>We forecast hourly operating reserves </a:t>
            </a:r>
            <a:r>
              <a:rPr lang="en-US" sz="1600" dirty="0"/>
              <a:t>using 2022 – 2024 reserves plus weather-consistent incremental supply &amp; demand; with load growth, the tightest hours may be tighter (rightmost part of duration curve), while many daytime hours have higher reserves due to expected additions of PV and other resources</a:t>
            </a:r>
          </a:p>
          <a:p>
            <a:pPr lvl="1">
              <a:spcBef>
                <a:spcPts val="1200"/>
              </a:spcBef>
            </a:pPr>
            <a:r>
              <a:rPr lang="en-US" sz="1600" b="1" dirty="0"/>
              <a:t>These reserves are applied to the pricing model</a:t>
            </a:r>
            <a:r>
              <a:rPr lang="en-US" sz="1600" dirty="0"/>
              <a:t> (and we calibrate annual new load and resources until annual average prices match forwards)</a:t>
            </a:r>
          </a:p>
          <a:p>
            <a:pPr lvl="1">
              <a:spcBef>
                <a:spcPts val="1200"/>
              </a:spcBef>
            </a:pPr>
            <a:r>
              <a:rPr lang="en-US" sz="1600" dirty="0"/>
              <a:t>Finally, to </a:t>
            </a:r>
            <a:r>
              <a:rPr lang="en-US" sz="1600" b="1" dirty="0"/>
              <a:t>estimate the DR program’s price </a:t>
            </a:r>
            <a:r>
              <a:rPr lang="en-US" sz="1600" dirty="0"/>
              <a:t>impact, we:</a:t>
            </a:r>
          </a:p>
          <a:p>
            <a:pPr lvl="2">
              <a:spcBef>
                <a:spcPts val="600"/>
              </a:spcBef>
            </a:pPr>
            <a:r>
              <a:rPr lang="en-US" sz="1400" dirty="0"/>
              <a:t>Assume a residential DR program with primarily </a:t>
            </a:r>
            <a:r>
              <a:rPr lang="en-US" sz="1400" b="1" dirty="0"/>
              <a:t>smart t-stat offerings, </a:t>
            </a:r>
            <a:r>
              <a:rPr lang="en-US" sz="1400" dirty="0"/>
              <a:t>dispatched up to 60 hours/year (May-Oct), with behavioral limits</a:t>
            </a:r>
          </a:p>
          <a:p>
            <a:pPr lvl="2">
              <a:spcBef>
                <a:spcPts val="600"/>
              </a:spcBef>
            </a:pPr>
            <a:r>
              <a:rPr lang="en-US" sz="1400" dirty="0"/>
              <a:t>Adjust the hourly operating reserves by the DR program cap (500 MW)</a:t>
            </a:r>
          </a:p>
          <a:p>
            <a:pPr lvl="2">
              <a:spcBef>
                <a:spcPts val="600"/>
              </a:spcBef>
            </a:pPr>
            <a:r>
              <a:rPr lang="en-US" sz="1400" dirty="0"/>
              <a:t>Compare the estimated prices to those without the DR. </a:t>
            </a:r>
          </a:p>
          <a:p>
            <a:pPr lvl="2">
              <a:spcBef>
                <a:spcPts val="600"/>
              </a:spcBef>
            </a:pPr>
            <a:r>
              <a:rPr lang="en-US" sz="1400" dirty="0"/>
              <a:t>This analysis is </a:t>
            </a:r>
            <a:r>
              <a:rPr lang="en-US" sz="1400" i="1" dirty="0"/>
              <a:t>without</a:t>
            </a:r>
            <a:r>
              <a:rPr lang="en-US" sz="1400" dirty="0"/>
              <a:t> modeling any RTRDPA price adjustment</a:t>
            </a:r>
          </a:p>
        </p:txBody>
      </p:sp>
      <p:sp>
        <p:nvSpPr>
          <p:cNvPr id="15" name="Rectangle 14">
            <a:extLst>
              <a:ext uri="{FF2B5EF4-FFF2-40B4-BE49-F238E27FC236}">
                <a16:creationId xmlns:a16="http://schemas.microsoft.com/office/drawing/2014/main" id="{C0D5A221-43DF-0377-3EE3-2881D993DB87}"/>
              </a:ext>
            </a:extLst>
          </p:cNvPr>
          <p:cNvSpPr/>
          <p:nvPr/>
        </p:nvSpPr>
        <p:spPr>
          <a:xfrm>
            <a:off x="6342478" y="2242364"/>
            <a:ext cx="5609899" cy="338554"/>
          </a:xfrm>
          <a:prstGeom prst="rect">
            <a:avLst/>
          </a:prstGeom>
        </p:spPr>
        <p:txBody>
          <a:bodyPr wrap="square">
            <a:spAutoFit/>
          </a:bodyPr>
          <a:lstStyle/>
          <a:p>
            <a:r>
              <a:rPr lang="en-US" sz="1600" b="1">
                <a:solidFill>
                  <a:schemeClr val="bg2"/>
                </a:solidFill>
              </a:rPr>
              <a:t>Projected Reserves Duration Curve Compared to Historical</a:t>
            </a:r>
          </a:p>
        </p:txBody>
      </p:sp>
      <p:sp>
        <p:nvSpPr>
          <p:cNvPr id="9" name="Rectangle 8">
            <a:extLst>
              <a:ext uri="{FF2B5EF4-FFF2-40B4-BE49-F238E27FC236}">
                <a16:creationId xmlns:a16="http://schemas.microsoft.com/office/drawing/2014/main" id="{C4A8F6FF-33A5-97BF-E960-585E4B14E845}"/>
              </a:ext>
            </a:extLst>
          </p:cNvPr>
          <p:cNvSpPr/>
          <p:nvPr/>
        </p:nvSpPr>
        <p:spPr>
          <a:xfrm>
            <a:off x="6743755" y="5560799"/>
            <a:ext cx="5448245" cy="4615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a:solidFill>
                  <a:sysClr val="windowText" lastClr="000000"/>
                </a:solidFill>
              </a:rPr>
              <a:t>1										8,760</a:t>
            </a:r>
          </a:p>
          <a:p>
            <a:r>
              <a:rPr lang="en-US" sz="1050" b="1">
                <a:solidFill>
                  <a:sysClr val="windowText" lastClr="000000"/>
                </a:solidFill>
              </a:rPr>
              <a:t>			Hours (ranked highest to lowest)</a:t>
            </a:r>
          </a:p>
        </p:txBody>
      </p:sp>
      <p:sp>
        <p:nvSpPr>
          <p:cNvPr id="10" name="Rectangle 9">
            <a:extLst>
              <a:ext uri="{FF2B5EF4-FFF2-40B4-BE49-F238E27FC236}">
                <a16:creationId xmlns:a16="http://schemas.microsoft.com/office/drawing/2014/main" id="{9B827BC8-E218-2A35-B7E8-EAEF3977DE35}"/>
              </a:ext>
            </a:extLst>
          </p:cNvPr>
          <p:cNvSpPr/>
          <p:nvPr/>
        </p:nvSpPr>
        <p:spPr>
          <a:xfrm>
            <a:off x="6342478" y="2382903"/>
            <a:ext cx="5741846" cy="6061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a:solidFill>
                  <a:sysClr val="windowText" lastClr="000000"/>
                </a:solidFill>
              </a:rPr>
              <a:t>MW</a:t>
            </a:r>
          </a:p>
        </p:txBody>
      </p:sp>
      <p:sp>
        <p:nvSpPr>
          <p:cNvPr id="16" name="TextBox 15">
            <a:extLst>
              <a:ext uri="{FF2B5EF4-FFF2-40B4-BE49-F238E27FC236}">
                <a16:creationId xmlns:a16="http://schemas.microsoft.com/office/drawing/2014/main" id="{A3280852-E6BB-031C-2E5D-9A757F7BE97E}"/>
              </a:ext>
            </a:extLst>
          </p:cNvPr>
          <p:cNvSpPr txBox="1"/>
          <p:nvPr/>
        </p:nvSpPr>
        <p:spPr>
          <a:xfrm>
            <a:off x="7770322" y="3841580"/>
            <a:ext cx="1319912" cy="276999"/>
          </a:xfrm>
          <a:prstGeom prst="rect">
            <a:avLst/>
          </a:prstGeom>
          <a:noFill/>
        </p:spPr>
        <p:txBody>
          <a:bodyPr wrap="square">
            <a:spAutoFit/>
          </a:bodyPr>
          <a:lstStyle/>
          <a:p>
            <a:r>
              <a:rPr lang="en-US" sz="1200" b="1">
                <a:solidFill>
                  <a:schemeClr val="tx2">
                    <a:lumMod val="90000"/>
                    <a:lumOff val="10000"/>
                  </a:schemeClr>
                </a:solidFill>
              </a:rPr>
              <a:t>2026</a:t>
            </a:r>
          </a:p>
        </p:txBody>
      </p:sp>
      <p:sp>
        <p:nvSpPr>
          <p:cNvPr id="17" name="TextBox 16">
            <a:extLst>
              <a:ext uri="{FF2B5EF4-FFF2-40B4-BE49-F238E27FC236}">
                <a16:creationId xmlns:a16="http://schemas.microsoft.com/office/drawing/2014/main" id="{35E056BE-F1DB-EA68-A027-51F39765ACA7}"/>
              </a:ext>
            </a:extLst>
          </p:cNvPr>
          <p:cNvSpPr txBox="1"/>
          <p:nvPr/>
        </p:nvSpPr>
        <p:spPr>
          <a:xfrm>
            <a:off x="8362027" y="4155814"/>
            <a:ext cx="1319912" cy="276999"/>
          </a:xfrm>
          <a:prstGeom prst="rect">
            <a:avLst/>
          </a:prstGeom>
          <a:noFill/>
        </p:spPr>
        <p:txBody>
          <a:bodyPr wrap="square">
            <a:spAutoFit/>
          </a:bodyPr>
          <a:lstStyle/>
          <a:p>
            <a:r>
              <a:rPr lang="en-US" sz="1200" b="1">
                <a:solidFill>
                  <a:schemeClr val="tx2">
                    <a:lumMod val="50000"/>
                    <a:lumOff val="50000"/>
                  </a:schemeClr>
                </a:solidFill>
              </a:rPr>
              <a:t>2027</a:t>
            </a:r>
          </a:p>
        </p:txBody>
      </p:sp>
      <p:sp>
        <p:nvSpPr>
          <p:cNvPr id="18" name="TextBox 17">
            <a:extLst>
              <a:ext uri="{FF2B5EF4-FFF2-40B4-BE49-F238E27FC236}">
                <a16:creationId xmlns:a16="http://schemas.microsoft.com/office/drawing/2014/main" id="{5B72C600-FC10-0782-0EAF-288731227E2B}"/>
              </a:ext>
            </a:extLst>
          </p:cNvPr>
          <p:cNvSpPr txBox="1"/>
          <p:nvPr/>
        </p:nvSpPr>
        <p:spPr>
          <a:xfrm>
            <a:off x="8955087" y="4302830"/>
            <a:ext cx="1319912" cy="276999"/>
          </a:xfrm>
          <a:prstGeom prst="rect">
            <a:avLst/>
          </a:prstGeom>
          <a:noFill/>
        </p:spPr>
        <p:txBody>
          <a:bodyPr wrap="square">
            <a:spAutoFit/>
          </a:bodyPr>
          <a:lstStyle/>
          <a:p>
            <a:r>
              <a:rPr lang="en-US" sz="1200" b="1">
                <a:solidFill>
                  <a:schemeClr val="tx2">
                    <a:lumMod val="25000"/>
                    <a:lumOff val="75000"/>
                  </a:schemeClr>
                </a:solidFill>
              </a:rPr>
              <a:t>2028</a:t>
            </a:r>
          </a:p>
        </p:txBody>
      </p:sp>
      <p:sp>
        <p:nvSpPr>
          <p:cNvPr id="2" name="Slide Number Placeholder 1">
            <a:extLst>
              <a:ext uri="{FF2B5EF4-FFF2-40B4-BE49-F238E27FC236}">
                <a16:creationId xmlns:a16="http://schemas.microsoft.com/office/drawing/2014/main" id="{E14EA250-C65F-1881-595C-64B812493119}"/>
              </a:ext>
            </a:extLst>
          </p:cNvPr>
          <p:cNvSpPr>
            <a:spLocks noGrp="1"/>
          </p:cNvSpPr>
          <p:nvPr>
            <p:ph type="sldNum" sz="quarter" idx="21"/>
          </p:nvPr>
        </p:nvSpPr>
        <p:spPr>
          <a:xfrm>
            <a:off x="9783458" y="6346074"/>
            <a:ext cx="191215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D4EAB446-1AAA-DB51-B999-F19D21CF5F3E}"/>
              </a:ext>
            </a:extLst>
          </p:cNvPr>
          <p:cNvSpPr txBox="1"/>
          <p:nvPr/>
        </p:nvSpPr>
        <p:spPr>
          <a:xfrm>
            <a:off x="7110366" y="4491236"/>
            <a:ext cx="1319912" cy="276999"/>
          </a:xfrm>
          <a:prstGeom prst="rect">
            <a:avLst/>
          </a:prstGeom>
          <a:noFill/>
        </p:spPr>
        <p:txBody>
          <a:bodyPr wrap="square">
            <a:spAutoFit/>
          </a:bodyPr>
          <a:lstStyle/>
          <a:p>
            <a:r>
              <a:rPr lang="en-US" sz="1200" b="1"/>
              <a:t>2024</a:t>
            </a:r>
          </a:p>
        </p:txBody>
      </p:sp>
      <p:sp>
        <p:nvSpPr>
          <p:cNvPr id="50" name="Footer Placeholder 2">
            <a:extLst>
              <a:ext uri="{FF2B5EF4-FFF2-40B4-BE49-F238E27FC236}">
                <a16:creationId xmlns:a16="http://schemas.microsoft.com/office/drawing/2014/main" id="{79B6F61C-1BC0-D7DE-61BD-6DE8A5355363}"/>
              </a:ext>
            </a:extLst>
          </p:cNvPr>
          <p:cNvSpPr txBox="1">
            <a:spLocks/>
          </p:cNvSpPr>
          <p:nvPr/>
        </p:nvSpPr>
        <p:spPr>
          <a:xfrm>
            <a:off x="6380822" y="5993398"/>
            <a:ext cx="4612239" cy="548607"/>
          </a:xfrm>
          <a:prstGeom prst="rect">
            <a:avLst/>
          </a:prstGeom>
        </p:spPr>
        <p:txBody>
          <a:bodyPr vert="horz" lIns="91440" tIns="45720" rIns="91440" bIns="45720" rtlCol="0" anchor="ctr"/>
          <a:lstStyle>
            <a:defPPr>
              <a:defRPr lang="en-US"/>
            </a:defPPr>
            <a:lvl1pPr marL="0" indent="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b="1" dirty="0"/>
              <a:t>Note: </a:t>
            </a:r>
            <a:r>
              <a:rPr lang="en-US" dirty="0"/>
              <a:t>These figures are not intended to be predictive of a future grid state, rather they are baseline assumptions used to assess the price impact of demand response.</a:t>
            </a:r>
            <a:endParaRPr lang="en-US" sz="1050" dirty="0">
              <a:ea typeface="Calibri"/>
              <a:cs typeface="Calibri"/>
            </a:endParaRPr>
          </a:p>
        </p:txBody>
      </p:sp>
    </p:spTree>
    <p:extLst>
      <p:ext uri="{BB962C8B-B14F-4D97-AF65-F5344CB8AC3E}">
        <p14:creationId xmlns:p14="http://schemas.microsoft.com/office/powerpoint/2010/main" val="412648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372F-46E0-4A76-2AF5-4495A4C4AE64}"/>
            </a:ext>
          </a:extLst>
        </p:cNvPr>
        <p:cNvGrpSpPr/>
        <p:nvPr/>
      </p:nvGrpSpPr>
      <p:grpSpPr>
        <a:xfrm>
          <a:off x="0" y="0"/>
          <a:ext cx="0" cy="0"/>
          <a:chOff x="0" y="0"/>
          <a:chExt cx="0" cy="0"/>
        </a:xfrm>
      </p:grpSpPr>
      <p:pic>
        <p:nvPicPr>
          <p:cNvPr id="47" name="Picture 46">
            <a:extLst>
              <a:ext uri="{FF2B5EF4-FFF2-40B4-BE49-F238E27FC236}">
                <a16:creationId xmlns:a16="http://schemas.microsoft.com/office/drawing/2014/main" id="{D1E2AD39-6F2B-01F5-59E3-E21119113A50}"/>
              </a:ext>
            </a:extLst>
          </p:cNvPr>
          <p:cNvPicPr>
            <a:picLocks noChangeAspect="1"/>
          </p:cNvPicPr>
          <p:nvPr/>
        </p:nvPicPr>
        <p:blipFill>
          <a:blip r:embed="rId3"/>
          <a:stretch>
            <a:fillRect/>
          </a:stretch>
        </p:blipFill>
        <p:spPr>
          <a:xfrm>
            <a:off x="6291525" y="2543674"/>
            <a:ext cx="5464665" cy="3984905"/>
          </a:xfrm>
          <a:prstGeom prst="rect">
            <a:avLst/>
          </a:prstGeom>
        </p:spPr>
      </p:pic>
      <p:sp>
        <p:nvSpPr>
          <p:cNvPr id="2" name="Slide Number Placeholder 1">
            <a:extLst>
              <a:ext uri="{FF2B5EF4-FFF2-40B4-BE49-F238E27FC236}">
                <a16:creationId xmlns:a16="http://schemas.microsoft.com/office/drawing/2014/main" id="{E5D8A5EF-F386-6624-033B-0C8652702082}"/>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4DB3B8D-9D26-2FA5-A2C1-30D499AB92FC}"/>
              </a:ext>
            </a:extLst>
          </p:cNvPr>
          <p:cNvSpPr>
            <a:spLocks noGrp="1"/>
          </p:cNvSpPr>
          <p:nvPr>
            <p:ph type="title"/>
          </p:nvPr>
        </p:nvSpPr>
        <p:spPr>
          <a:xfrm>
            <a:off x="508000" y="373135"/>
            <a:ext cx="10953072" cy="555476"/>
          </a:xfrm>
        </p:spPr>
        <p:txBody>
          <a:bodyPr/>
          <a:lstStyle/>
          <a:p>
            <a:r>
              <a:rPr lang="en-US"/>
              <a:t>DR Program has minimal effect on price</a:t>
            </a:r>
          </a:p>
        </p:txBody>
      </p:sp>
      <p:sp>
        <p:nvSpPr>
          <p:cNvPr id="5" name="Text Placeholder 4">
            <a:extLst>
              <a:ext uri="{FF2B5EF4-FFF2-40B4-BE49-F238E27FC236}">
                <a16:creationId xmlns:a16="http://schemas.microsoft.com/office/drawing/2014/main" id="{5CEF408F-BBED-232B-0499-4387BD255162}"/>
              </a:ext>
            </a:extLst>
          </p:cNvPr>
          <p:cNvSpPr>
            <a:spLocks noGrp="1"/>
          </p:cNvSpPr>
          <p:nvPr>
            <p:ph type="body" sz="quarter" idx="19"/>
          </p:nvPr>
        </p:nvSpPr>
        <p:spPr>
          <a:xfrm>
            <a:off x="508000" y="0"/>
            <a:ext cx="6040438" cy="418576"/>
          </a:xfrm>
        </p:spPr>
        <p:txBody>
          <a:bodyPr/>
          <a:lstStyle/>
          <a:p>
            <a:r>
              <a:rPr lang="en-US"/>
              <a:t>Impact on Market Prices</a:t>
            </a:r>
          </a:p>
        </p:txBody>
      </p:sp>
      <p:sp>
        <p:nvSpPr>
          <p:cNvPr id="9" name="Rectangle 8">
            <a:extLst>
              <a:ext uri="{FF2B5EF4-FFF2-40B4-BE49-F238E27FC236}">
                <a16:creationId xmlns:a16="http://schemas.microsoft.com/office/drawing/2014/main" id="{700FCC63-F242-8672-BA18-B5986D8F2609}"/>
              </a:ext>
            </a:extLst>
          </p:cNvPr>
          <p:cNvSpPr/>
          <p:nvPr/>
        </p:nvSpPr>
        <p:spPr>
          <a:xfrm>
            <a:off x="6096000" y="1876124"/>
            <a:ext cx="7134165" cy="523220"/>
          </a:xfrm>
          <a:prstGeom prst="rect">
            <a:avLst/>
          </a:prstGeom>
        </p:spPr>
        <p:txBody>
          <a:bodyPr wrap="square">
            <a:spAutoFit/>
          </a:bodyPr>
          <a:lstStyle/>
          <a:p>
            <a:r>
              <a:rPr lang="en-US" sz="1400" b="1">
                <a:solidFill>
                  <a:schemeClr val="bg2"/>
                </a:solidFill>
              </a:rPr>
              <a:t>Annual Average Price With and Without DR Program</a:t>
            </a:r>
          </a:p>
          <a:p>
            <a:r>
              <a:rPr lang="en-US" sz="1400">
                <a:solidFill>
                  <a:schemeClr val="bg2"/>
                </a:solidFill>
              </a:rPr>
              <a:t>Absent Price Adjustment</a:t>
            </a:r>
          </a:p>
        </p:txBody>
      </p:sp>
      <p:sp>
        <p:nvSpPr>
          <p:cNvPr id="20" name="Text Placeholder 2">
            <a:extLst>
              <a:ext uri="{FF2B5EF4-FFF2-40B4-BE49-F238E27FC236}">
                <a16:creationId xmlns:a16="http://schemas.microsoft.com/office/drawing/2014/main" id="{E5B57923-24B8-5A3C-6C96-96B172166420}"/>
              </a:ext>
            </a:extLst>
          </p:cNvPr>
          <p:cNvSpPr txBox="1">
            <a:spLocks/>
          </p:cNvSpPr>
          <p:nvPr/>
        </p:nvSpPr>
        <p:spPr>
          <a:xfrm>
            <a:off x="580190" y="2041732"/>
            <a:ext cx="5588000" cy="4283021"/>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18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2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2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18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1800"/>
              </a:spcBef>
            </a:pPr>
            <a:r>
              <a:rPr lang="en-US" sz="1600" dirty="0"/>
              <a:t>ERCOT energy forwards indicate that prices will </a:t>
            </a:r>
            <a:r>
              <a:rPr lang="en-US" sz="1600" b="1" dirty="0"/>
              <a:t>increase </a:t>
            </a:r>
            <a:br>
              <a:rPr lang="en-US" sz="1600" b="1" dirty="0"/>
            </a:br>
            <a:r>
              <a:rPr lang="en-US" sz="1600" b="1" dirty="0"/>
              <a:t>+$15-20/MWh from recent historical prices by 2028.</a:t>
            </a:r>
            <a:r>
              <a:rPr lang="en-US" sz="1600" dirty="0"/>
              <a:t> </a:t>
            </a:r>
          </a:p>
          <a:p>
            <a:pPr lvl="1">
              <a:spcBef>
                <a:spcPts val="1800"/>
              </a:spcBef>
            </a:pPr>
            <a:r>
              <a:rPr lang="en-US" sz="1600" dirty="0"/>
              <a:t>Our modeling results suggest </a:t>
            </a:r>
            <a:r>
              <a:rPr lang="en-US" sz="1600" b="1" dirty="0"/>
              <a:t>prices would still increase nearly as much with the DR program as proposed</a:t>
            </a:r>
            <a:r>
              <a:rPr lang="en-US" sz="1600" dirty="0"/>
              <a:t> (absent a price adjustment mechanism, but with a 500 MW cap).</a:t>
            </a:r>
          </a:p>
          <a:p>
            <a:pPr lvl="1">
              <a:spcBef>
                <a:spcPts val="1800"/>
              </a:spcBef>
            </a:pPr>
            <a:r>
              <a:rPr lang="en-US" sz="1600" dirty="0"/>
              <a:t>This is a </a:t>
            </a:r>
            <a:r>
              <a:rPr lang="en-US" sz="1600" b="1" dirty="0"/>
              <a:t>3-4% reduction </a:t>
            </a:r>
            <a:r>
              <a:rPr lang="en-US" sz="1600" dirty="0"/>
              <a:t>in average prices due to RDR, or </a:t>
            </a:r>
            <a:r>
              <a:rPr lang="en-US" sz="1600" b="1" dirty="0"/>
              <a:t>less than $2/MWh </a:t>
            </a:r>
            <a:r>
              <a:rPr lang="en-US" sz="1600" dirty="0"/>
              <a:t>on average. </a:t>
            </a:r>
            <a:endParaRPr lang="en-US" sz="1600" b="1" dirty="0"/>
          </a:p>
        </p:txBody>
      </p:sp>
      <p:sp>
        <p:nvSpPr>
          <p:cNvPr id="23" name="Text Placeholder 3">
            <a:extLst>
              <a:ext uri="{FF2B5EF4-FFF2-40B4-BE49-F238E27FC236}">
                <a16:creationId xmlns:a16="http://schemas.microsoft.com/office/drawing/2014/main" id="{5B6AC68F-7923-62A5-93ED-B02093CD8F93}"/>
              </a:ext>
            </a:extLst>
          </p:cNvPr>
          <p:cNvSpPr txBox="1">
            <a:spLocks/>
          </p:cNvSpPr>
          <p:nvPr/>
        </p:nvSpPr>
        <p:spPr>
          <a:xfrm>
            <a:off x="6168190" y="2217385"/>
            <a:ext cx="927848" cy="415664"/>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a:t>$/MWh</a:t>
            </a:r>
          </a:p>
        </p:txBody>
      </p:sp>
      <p:sp>
        <p:nvSpPr>
          <p:cNvPr id="27" name="TextBox 26">
            <a:extLst>
              <a:ext uri="{FF2B5EF4-FFF2-40B4-BE49-F238E27FC236}">
                <a16:creationId xmlns:a16="http://schemas.microsoft.com/office/drawing/2014/main" id="{82981D78-902B-32D9-D925-EFA249BA2DDF}"/>
              </a:ext>
            </a:extLst>
          </p:cNvPr>
          <p:cNvSpPr txBox="1"/>
          <p:nvPr/>
        </p:nvSpPr>
        <p:spPr>
          <a:xfrm>
            <a:off x="7978861" y="6385098"/>
            <a:ext cx="495980" cy="253916"/>
          </a:xfrm>
          <a:prstGeom prst="rect">
            <a:avLst/>
          </a:prstGeom>
          <a:noFill/>
        </p:spPr>
        <p:txBody>
          <a:bodyPr wrap="square" rtlCol="0">
            <a:spAutoFit/>
          </a:bodyPr>
          <a:lstStyle/>
          <a:p>
            <a:r>
              <a:rPr lang="en-US" sz="1050"/>
              <a:t>(YTD)</a:t>
            </a:r>
          </a:p>
        </p:txBody>
      </p:sp>
      <p:sp>
        <p:nvSpPr>
          <p:cNvPr id="29" name="TextBox 28">
            <a:extLst>
              <a:ext uri="{FF2B5EF4-FFF2-40B4-BE49-F238E27FC236}">
                <a16:creationId xmlns:a16="http://schemas.microsoft.com/office/drawing/2014/main" id="{3E54E56F-A8D6-F4CA-292A-6FA7DD39286C}"/>
              </a:ext>
            </a:extLst>
          </p:cNvPr>
          <p:cNvSpPr txBox="1"/>
          <p:nvPr/>
        </p:nvSpPr>
        <p:spPr>
          <a:xfrm>
            <a:off x="7909634" y="2694421"/>
            <a:ext cx="1431925" cy="253916"/>
          </a:xfrm>
          <a:prstGeom prst="rect">
            <a:avLst/>
          </a:prstGeom>
          <a:noFill/>
        </p:spPr>
        <p:txBody>
          <a:bodyPr wrap="square" rtlCol="0">
            <a:spAutoFit/>
          </a:bodyPr>
          <a:lstStyle/>
          <a:p>
            <a:r>
              <a:rPr lang="en-US" sz="1050" b="1"/>
              <a:t>Historical </a:t>
            </a:r>
          </a:p>
        </p:txBody>
      </p:sp>
      <p:sp>
        <p:nvSpPr>
          <p:cNvPr id="30" name="TextBox 29">
            <a:extLst>
              <a:ext uri="{FF2B5EF4-FFF2-40B4-BE49-F238E27FC236}">
                <a16:creationId xmlns:a16="http://schemas.microsoft.com/office/drawing/2014/main" id="{CE16424F-0939-377B-DEDB-CCC7DD869C08}"/>
              </a:ext>
            </a:extLst>
          </p:cNvPr>
          <p:cNvSpPr txBox="1"/>
          <p:nvPr/>
        </p:nvSpPr>
        <p:spPr>
          <a:xfrm>
            <a:off x="9498676" y="2906433"/>
            <a:ext cx="1923068" cy="253916"/>
          </a:xfrm>
          <a:prstGeom prst="rect">
            <a:avLst/>
          </a:prstGeom>
          <a:noFill/>
        </p:spPr>
        <p:txBody>
          <a:bodyPr wrap="square" rtlCol="0">
            <a:spAutoFit/>
          </a:bodyPr>
          <a:lstStyle/>
          <a:p>
            <a:r>
              <a:rPr lang="en-US" sz="1050" b="1">
                <a:solidFill>
                  <a:schemeClr val="accent1"/>
                </a:solidFill>
              </a:rPr>
              <a:t> Estimated DR Price Impact</a:t>
            </a:r>
          </a:p>
        </p:txBody>
      </p:sp>
      <p:sp>
        <p:nvSpPr>
          <p:cNvPr id="31" name="TextBox 30">
            <a:extLst>
              <a:ext uri="{FF2B5EF4-FFF2-40B4-BE49-F238E27FC236}">
                <a16:creationId xmlns:a16="http://schemas.microsoft.com/office/drawing/2014/main" id="{47BFF993-C754-6547-BFF8-063D5C82A828}"/>
              </a:ext>
            </a:extLst>
          </p:cNvPr>
          <p:cNvSpPr txBox="1"/>
          <p:nvPr/>
        </p:nvSpPr>
        <p:spPr>
          <a:xfrm>
            <a:off x="8706928" y="2696031"/>
            <a:ext cx="1431925" cy="253916"/>
          </a:xfrm>
          <a:prstGeom prst="rect">
            <a:avLst/>
          </a:prstGeom>
          <a:noFill/>
        </p:spPr>
        <p:txBody>
          <a:bodyPr wrap="square" rtlCol="0">
            <a:spAutoFit/>
          </a:bodyPr>
          <a:lstStyle/>
          <a:p>
            <a:r>
              <a:rPr lang="en-US" sz="1050" b="1">
                <a:solidFill>
                  <a:schemeClr val="accent1"/>
                </a:solidFill>
              </a:rPr>
              <a:t>Forwards</a:t>
            </a:r>
          </a:p>
        </p:txBody>
      </p:sp>
      <p:cxnSp>
        <p:nvCxnSpPr>
          <p:cNvPr id="37" name="Straight Connector 36">
            <a:extLst>
              <a:ext uri="{FF2B5EF4-FFF2-40B4-BE49-F238E27FC236}">
                <a16:creationId xmlns:a16="http://schemas.microsoft.com/office/drawing/2014/main" id="{872DB04A-8DF0-7126-5138-53069C866051}"/>
              </a:ext>
            </a:extLst>
          </p:cNvPr>
          <p:cNvCxnSpPr>
            <a:cxnSpLocks/>
          </p:cNvCxnSpPr>
          <p:nvPr/>
        </p:nvCxnSpPr>
        <p:spPr>
          <a:xfrm flipV="1">
            <a:off x="9413550" y="3060382"/>
            <a:ext cx="155394" cy="1468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00BC5D49-F242-7E97-FEA2-423650603D8A}"/>
              </a:ext>
            </a:extLst>
          </p:cNvPr>
          <p:cNvCxnSpPr>
            <a:cxnSpLocks/>
          </p:cNvCxnSpPr>
          <p:nvPr/>
        </p:nvCxnSpPr>
        <p:spPr>
          <a:xfrm flipH="1">
            <a:off x="7981536" y="2952124"/>
            <a:ext cx="49598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0934AD63-82A9-A0C3-E6F2-C0070E3CE2B5}"/>
              </a:ext>
            </a:extLst>
          </p:cNvPr>
          <p:cNvCxnSpPr>
            <a:cxnSpLocks/>
          </p:cNvCxnSpPr>
          <p:nvPr/>
        </p:nvCxnSpPr>
        <p:spPr>
          <a:xfrm>
            <a:off x="8815680" y="2951557"/>
            <a:ext cx="493776" cy="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F1E4052-4B1F-C009-3BA7-D232262EE3E7}"/>
              </a:ext>
            </a:extLst>
          </p:cNvPr>
          <p:cNvCxnSpPr>
            <a:cxnSpLocks/>
          </p:cNvCxnSpPr>
          <p:nvPr/>
        </p:nvCxnSpPr>
        <p:spPr>
          <a:xfrm>
            <a:off x="8626502" y="2709912"/>
            <a:ext cx="38983" cy="3429826"/>
          </a:xfrm>
          <a:prstGeom prst="line">
            <a:avLst/>
          </a:prstGeom>
          <a:ln>
            <a:solidFill>
              <a:schemeClr val="bg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A59D46AC-8253-8564-42CB-6B7B77563C4C}"/>
              </a:ext>
            </a:extLst>
          </p:cNvPr>
          <p:cNvSpPr/>
          <p:nvPr/>
        </p:nvSpPr>
        <p:spPr>
          <a:xfrm>
            <a:off x="433754" y="1046884"/>
            <a:ext cx="11101564" cy="80195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7313" marR="0" lvl="0" indent="-87313" algn="l" defTabSz="457200" rtl="0" eaLnBrk="1" fontAlgn="auto" latinLnBrk="0" hangingPunct="1">
              <a:lnSpc>
                <a:spcPct val="100000"/>
              </a:lnSpc>
              <a:spcBef>
                <a:spcPts val="1200"/>
              </a:spcBef>
              <a:spcAft>
                <a:spcPts val="0"/>
              </a:spcAft>
              <a:buClrTx/>
              <a:buSzPct val="25000"/>
              <a:buFont typeface="Calibri Light" panose="020F0302020204030204" pitchFamily="34" charset="0"/>
              <a:buChar char=" "/>
              <a:tabLst/>
              <a:defRPr/>
            </a:pP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With the 500 MW participation cap, ERCOT’s proposed Residential DR program will not lead to significant price suppression, relative to increasing forward prices</a:t>
            </a:r>
          </a:p>
        </p:txBody>
      </p:sp>
      <p:sp>
        <p:nvSpPr>
          <p:cNvPr id="3" name="Footer Placeholder 2">
            <a:extLst>
              <a:ext uri="{FF2B5EF4-FFF2-40B4-BE49-F238E27FC236}">
                <a16:creationId xmlns:a16="http://schemas.microsoft.com/office/drawing/2014/main" id="{776463AD-68A6-AF7D-D4B4-918F8D86326D}"/>
              </a:ext>
            </a:extLst>
          </p:cNvPr>
          <p:cNvSpPr txBox="1">
            <a:spLocks/>
          </p:cNvSpPr>
          <p:nvPr/>
        </p:nvSpPr>
        <p:spPr>
          <a:xfrm>
            <a:off x="673933" y="5721021"/>
            <a:ext cx="4612239" cy="548607"/>
          </a:xfrm>
          <a:prstGeom prst="rect">
            <a:avLst/>
          </a:prstGeom>
        </p:spPr>
        <p:txBody>
          <a:bodyPr vert="horz" lIns="91440" tIns="45720" rIns="91440" bIns="45720" rtlCol="0" anchor="ctr"/>
          <a:lstStyle>
            <a:defPPr>
              <a:defRPr lang="en-US"/>
            </a:defPPr>
            <a:lvl1pPr marL="0" indent="0" algn="l" defTabSz="457200" rtl="0" eaLnBrk="1" latinLnBrk="0" hangingPunct="1">
              <a:defRPr sz="10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b="1" dirty="0"/>
              <a:t>Note: </a:t>
            </a:r>
            <a:r>
              <a:rPr lang="en-US" dirty="0"/>
              <a:t>These figures are not intended to be predictive of a future grid state, rather they are baseline assumptions used to assess the price impact of demand response.</a:t>
            </a:r>
            <a:endParaRPr lang="en-US" sz="1050" dirty="0">
              <a:ea typeface="Calibri"/>
              <a:cs typeface="Calibri"/>
            </a:endParaRPr>
          </a:p>
        </p:txBody>
      </p:sp>
    </p:spTree>
    <p:extLst>
      <p:ext uri="{BB962C8B-B14F-4D97-AF65-F5344CB8AC3E}">
        <p14:creationId xmlns:p14="http://schemas.microsoft.com/office/powerpoint/2010/main" val="175112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3F307D-0F37-59F2-E57C-7CDBE600AAB7}"/>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6B6DCCCD-D634-0240-894A-67EAB413FF27}"/>
              </a:ext>
            </a:extLst>
          </p:cNvPr>
          <p:cNvSpPr>
            <a:spLocks noGrp="1"/>
          </p:cNvSpPr>
          <p:nvPr>
            <p:ph type="body" sz="quarter" idx="16"/>
          </p:nvPr>
        </p:nvSpPr>
        <p:spPr>
          <a:xfrm>
            <a:off x="508000" y="1124712"/>
            <a:ext cx="11164888" cy="5048469"/>
          </a:xfrm>
        </p:spPr>
        <p:txBody>
          <a:bodyPr numCol="1" spcCol="640080"/>
          <a:lstStyle/>
          <a:p>
            <a:pPr lvl="1">
              <a:lnSpc>
                <a:spcPct val="110000"/>
              </a:lnSpc>
              <a:spcBef>
                <a:spcPts val="1200"/>
              </a:spcBef>
              <a:buSzPct val="100000"/>
              <a:buFont typeface="Arial" panose="020B0604020202020204" pitchFamily="34" charset="0"/>
              <a:buChar char="•"/>
            </a:pPr>
            <a:r>
              <a:rPr lang="en-US" dirty="0"/>
              <a:t>Customer incentives offered by REPs could </a:t>
            </a:r>
            <a:r>
              <a:rPr lang="en-US" b="1" dirty="0"/>
              <a:t>double or triple </a:t>
            </a:r>
            <a:r>
              <a:rPr lang="en-US" dirty="0"/>
              <a:t>with the introduction of the RDR program.</a:t>
            </a:r>
          </a:p>
          <a:p>
            <a:pPr lvl="1">
              <a:lnSpc>
                <a:spcPct val="110000"/>
              </a:lnSpc>
              <a:spcBef>
                <a:spcPts val="1200"/>
              </a:spcBef>
              <a:buSzPct val="100000"/>
              <a:buFont typeface="Arial" panose="020B0604020202020204" pitchFamily="34" charset="0"/>
              <a:buChar char="•"/>
            </a:pPr>
            <a:r>
              <a:rPr lang="en-US" dirty="0"/>
              <a:t>Increased incentives could lead to the </a:t>
            </a:r>
            <a:r>
              <a:rPr lang="en-US" b="1" dirty="0"/>
              <a:t>500 MW RDR cap being reached within a few years </a:t>
            </a:r>
            <a:r>
              <a:rPr lang="en-US" dirty="0"/>
              <a:t>from residential smart thermostats, EVs, and batteries.</a:t>
            </a:r>
          </a:p>
          <a:p>
            <a:pPr lvl="1">
              <a:lnSpc>
                <a:spcPct val="110000"/>
              </a:lnSpc>
              <a:spcBef>
                <a:spcPts val="1200"/>
              </a:spcBef>
              <a:buSzPct val="100000"/>
              <a:buFont typeface="Arial" panose="020B0604020202020204" pitchFamily="34" charset="0"/>
              <a:buChar char="•"/>
            </a:pPr>
            <a:r>
              <a:rPr lang="en-US" dirty="0"/>
              <a:t>ERCOT is anticipating significant demand growth and tightening of reserves through 2030. The RDR program allows the </a:t>
            </a:r>
            <a:r>
              <a:rPr lang="en-US" b="1" dirty="0"/>
              <a:t>mobilization of dispatchable capacity </a:t>
            </a:r>
            <a:r>
              <a:rPr lang="en-US" dirty="0"/>
              <a:t>in the market.</a:t>
            </a:r>
          </a:p>
          <a:p>
            <a:pPr lvl="1">
              <a:lnSpc>
                <a:spcPct val="110000"/>
              </a:lnSpc>
              <a:spcBef>
                <a:spcPts val="1200"/>
              </a:spcBef>
              <a:buSzPct val="100000"/>
              <a:buFont typeface="Arial" panose="020B0604020202020204" pitchFamily="34" charset="0"/>
              <a:buChar char="•"/>
            </a:pPr>
            <a:r>
              <a:rPr lang="en-US" dirty="0"/>
              <a:t>RDR has the </a:t>
            </a:r>
            <a:r>
              <a:rPr lang="en-US" b="1" dirty="0"/>
              <a:t>potential to exceed the cap</a:t>
            </a:r>
            <a:r>
              <a:rPr lang="en-US" dirty="0"/>
              <a:t> if it is eventually lifted.</a:t>
            </a:r>
          </a:p>
          <a:p>
            <a:pPr lvl="1">
              <a:lnSpc>
                <a:spcPct val="110000"/>
              </a:lnSpc>
              <a:spcBef>
                <a:spcPts val="1200"/>
              </a:spcBef>
              <a:buSzPct val="100000"/>
              <a:buFont typeface="Arial" panose="020B0604020202020204" pitchFamily="34" charset="0"/>
              <a:buChar char="•"/>
            </a:pPr>
            <a:r>
              <a:rPr lang="en-US" dirty="0"/>
              <a:t>In addition to relieving a strained supply-demand balance in the near term, RDR could improve residential customers’ familiarity, experience, and capability with respect to DR, creating a </a:t>
            </a:r>
            <a:r>
              <a:rPr lang="en-US" b="1" dirty="0"/>
              <a:t>foundation for a more price responsive residential customer base</a:t>
            </a:r>
          </a:p>
          <a:p>
            <a:pPr lvl="1">
              <a:lnSpc>
                <a:spcPct val="110000"/>
              </a:lnSpc>
              <a:spcBef>
                <a:spcPts val="1200"/>
              </a:spcBef>
              <a:buSzPct val="100000"/>
              <a:buFont typeface="Arial" panose="020B0604020202020204" pitchFamily="34" charset="0"/>
              <a:buChar char="•"/>
            </a:pPr>
            <a:r>
              <a:rPr lang="en-US" dirty="0"/>
              <a:t>The introduction of DR as proposed could </a:t>
            </a:r>
            <a:r>
              <a:rPr lang="en-US" b="1" dirty="0"/>
              <a:t>lower prices by 3-4% relative to forwards, </a:t>
            </a:r>
            <a:r>
              <a:rPr lang="en-US" dirty="0"/>
              <a:t>which is substantially less than the price increase expected from tightening reserve margins.</a:t>
            </a:r>
          </a:p>
        </p:txBody>
      </p:sp>
      <p:sp>
        <p:nvSpPr>
          <p:cNvPr id="4" name="Title 3">
            <a:extLst>
              <a:ext uri="{FF2B5EF4-FFF2-40B4-BE49-F238E27FC236}">
                <a16:creationId xmlns:a16="http://schemas.microsoft.com/office/drawing/2014/main" id="{ADB5D9CC-AEA4-DF08-21D4-8428EAA0D0F3}"/>
              </a:ext>
            </a:extLst>
          </p:cNvPr>
          <p:cNvSpPr>
            <a:spLocks noGrp="1"/>
          </p:cNvSpPr>
          <p:nvPr>
            <p:ph type="title"/>
          </p:nvPr>
        </p:nvSpPr>
        <p:spPr/>
        <p:txBody>
          <a:bodyPr/>
          <a:lstStyle/>
          <a:p>
            <a:r>
              <a:rPr lang="en-US"/>
              <a:t>Takeaways</a:t>
            </a:r>
          </a:p>
        </p:txBody>
      </p:sp>
      <p:sp>
        <p:nvSpPr>
          <p:cNvPr id="5" name="Text Placeholder 4">
            <a:extLst>
              <a:ext uri="{FF2B5EF4-FFF2-40B4-BE49-F238E27FC236}">
                <a16:creationId xmlns:a16="http://schemas.microsoft.com/office/drawing/2014/main" id="{9BB9F5FF-21EB-2FE4-A6AE-759B3B9D9F60}"/>
              </a:ext>
            </a:extLst>
          </p:cNvPr>
          <p:cNvSpPr>
            <a:spLocks noGrp="1"/>
          </p:cNvSpPr>
          <p:nvPr>
            <p:ph type="body" sz="quarter" idx="19"/>
          </p:nvPr>
        </p:nvSpPr>
        <p:spPr/>
        <p:txBody>
          <a:bodyPr/>
          <a:lstStyle/>
          <a:p>
            <a:r>
              <a:rPr lang="en-US"/>
              <a:t>Conclusion</a:t>
            </a:r>
          </a:p>
        </p:txBody>
      </p:sp>
    </p:spTree>
    <p:extLst>
      <p:ext uri="{BB962C8B-B14F-4D97-AF65-F5344CB8AC3E}">
        <p14:creationId xmlns:p14="http://schemas.microsoft.com/office/powerpoint/2010/main" val="338706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alpha val="75000"/>
                  </a:srgbClr>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FFFFFF">
                    <a:alpha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FFFFFF">
                  <a:alpha val="75000"/>
                </a:srgbClr>
              </a:solidFill>
              <a:effectLst/>
              <a:uLnTx/>
              <a:uFillTx/>
              <a:latin typeface="Calibri" panose="020F0502020204030204"/>
              <a:ea typeface="+mn-ea"/>
              <a:cs typeface="+mn-cs"/>
            </a:endParaRPr>
          </a:p>
        </p:txBody>
      </p:sp>
      <p:sp>
        <p:nvSpPr>
          <p:cNvPr id="4" name="Text Placeholder 3"/>
          <p:cNvSpPr>
            <a:spLocks noGrp="1"/>
          </p:cNvSpPr>
          <p:nvPr>
            <p:ph type="body" sz="quarter" idx="16"/>
          </p:nvPr>
        </p:nvSpPr>
        <p:spPr/>
        <p:txBody>
          <a:bodyPr/>
          <a:lstStyle/>
          <a:p>
            <a:r>
              <a:rPr lang="en-US" sz="1600" dirty="0"/>
              <a:t>This presentation was prepared by The Brattle Group as a preview of a forthcoming report prepared for NRG and Google. It is intended to be read and used as a whole and not in parts. The report reflects the analyses and opinions of the authors and does not necessarily reflect those of The Brattle Group’s clients or other consultants.</a:t>
            </a:r>
          </a:p>
          <a:p>
            <a:r>
              <a:rPr lang="en-US" sz="1600" dirty="0"/>
              <a:t>Any wholesale market characterizations herein are not intended to be predictive of a future grid state, rather they are baseline assumptions used to assess the price impact of demand response.</a:t>
            </a:r>
          </a:p>
          <a:p>
            <a:r>
              <a:rPr lang="en-US" sz="1600" dirty="0"/>
              <a:t>We would like to thank Bill Barnes and Travis Kavulla (NRG) and Easar Forghany and Chris Matos (Google) for helpful input and insight throughout this study.</a:t>
            </a:r>
          </a:p>
          <a:p>
            <a:r>
              <a:rPr lang="en-US" sz="1600" dirty="0">
                <a:solidFill>
                  <a:srgbClr val="6381A3"/>
                </a:solidFill>
              </a:rPr>
              <a:t>Copyright © 2025 The Brattle Group, Inc.</a:t>
            </a:r>
          </a:p>
        </p:txBody>
      </p:sp>
      <p:sp>
        <p:nvSpPr>
          <p:cNvPr id="6" name="Title 5"/>
          <p:cNvSpPr>
            <a:spLocks noGrp="1"/>
          </p:cNvSpPr>
          <p:nvPr>
            <p:ph type="title"/>
          </p:nvPr>
        </p:nvSpPr>
        <p:spPr/>
        <p:txBody>
          <a:bodyPr/>
          <a:lstStyle/>
          <a:p>
            <a:r>
              <a:rPr lang="en-US"/>
              <a:t>Notice</a:t>
            </a:r>
          </a:p>
        </p:txBody>
      </p:sp>
    </p:spTree>
    <p:extLst>
      <p:ext uri="{BB962C8B-B14F-4D97-AF65-F5344CB8AC3E}">
        <p14:creationId xmlns:p14="http://schemas.microsoft.com/office/powerpoint/2010/main" val="309291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4" name="Text Placeholder 3"/>
          <p:cNvSpPr>
            <a:spLocks noGrp="1"/>
          </p:cNvSpPr>
          <p:nvPr>
            <p:ph type="body" sz="quarter" idx="16"/>
          </p:nvPr>
        </p:nvSpPr>
        <p:spPr>
          <a:xfrm>
            <a:off x="507999" y="1161288"/>
            <a:ext cx="5317994" cy="5002270"/>
          </a:xfrm>
        </p:spPr>
        <p:txBody>
          <a:bodyPr tIns="182880"/>
          <a:lstStyle/>
          <a:p>
            <a:pPr lvl="1">
              <a:spcBef>
                <a:spcPts val="1200"/>
              </a:spcBef>
            </a:pPr>
            <a:r>
              <a:rPr lang="en-US" sz="1600"/>
              <a:t>Over </a:t>
            </a:r>
            <a:r>
              <a:rPr lang="en-US" sz="1600">
                <a:hlinkClick r:id="rId2"/>
              </a:rPr>
              <a:t>60 GW of load growth </a:t>
            </a:r>
            <a:r>
              <a:rPr lang="en-US" sz="1600"/>
              <a:t>anticipated in ERCOT by 2031, driven primarily by data centers and other large loads</a:t>
            </a:r>
          </a:p>
          <a:p>
            <a:pPr lvl="1">
              <a:spcBef>
                <a:spcPts val="1200"/>
              </a:spcBef>
            </a:pPr>
            <a:r>
              <a:rPr lang="en-US" sz="1600"/>
              <a:t>Concern that conventional sources of supply will not keep up with load growth, leading to reliability challenges</a:t>
            </a:r>
          </a:p>
          <a:p>
            <a:pPr lvl="1">
              <a:spcBef>
                <a:spcPts val="1200"/>
              </a:spcBef>
            </a:pPr>
            <a:r>
              <a:rPr lang="en-US" sz="1600"/>
              <a:t>Residential demand response (DR) remains relatively untapped in ERCOT, despite large air-conditioning load</a:t>
            </a:r>
          </a:p>
          <a:p>
            <a:pPr lvl="1">
              <a:spcBef>
                <a:spcPts val="1200"/>
              </a:spcBef>
            </a:pPr>
            <a:r>
              <a:rPr lang="en-US" sz="1600"/>
              <a:t>In other markets, cost-effective participation compensation and effective program design have led to residential DR participation rates in excess of 20%</a:t>
            </a:r>
          </a:p>
          <a:p>
            <a:pPr lvl="1">
              <a:spcBef>
                <a:spcPts val="1200"/>
              </a:spcBef>
            </a:pPr>
            <a:r>
              <a:rPr lang="en-US" sz="1600"/>
              <a:t>Nationally, there is 10 GW of residential DR in utility programs</a:t>
            </a:r>
          </a:p>
          <a:p>
            <a:pPr lvl="1">
              <a:spcBef>
                <a:spcPts val="1200"/>
              </a:spcBef>
            </a:pPr>
            <a:r>
              <a:rPr lang="en-US" sz="1600"/>
              <a:t>ERCOT’s Residential DR (RDR) program is designed to provide REPs and NOIEs with a price signal to develop programs that tap into latent residential flexibility to address reliability concerns</a:t>
            </a:r>
          </a:p>
        </p:txBody>
      </p:sp>
      <p:sp>
        <p:nvSpPr>
          <p:cNvPr id="6" name="Title 5"/>
          <p:cNvSpPr>
            <a:spLocks noGrp="1"/>
          </p:cNvSpPr>
          <p:nvPr>
            <p:ph type="title"/>
          </p:nvPr>
        </p:nvSpPr>
        <p:spPr/>
        <p:txBody>
          <a:bodyPr/>
          <a:lstStyle/>
          <a:p>
            <a:r>
              <a:rPr lang="en-US"/>
              <a:t>Background</a:t>
            </a:r>
          </a:p>
        </p:txBody>
      </p:sp>
      <p:sp>
        <p:nvSpPr>
          <p:cNvPr id="10" name="Text Placeholder 7"/>
          <p:cNvSpPr>
            <a:spLocks noGrp="1"/>
          </p:cNvSpPr>
          <p:nvPr>
            <p:ph type="body" sz="quarter" idx="19"/>
          </p:nvPr>
        </p:nvSpPr>
        <p:spPr>
          <a:xfrm>
            <a:off x="508000" y="867"/>
            <a:ext cx="6040438" cy="418576"/>
          </a:xfrm>
        </p:spPr>
        <p:txBody>
          <a:bodyPr/>
          <a:lstStyle/>
          <a:p>
            <a:r>
              <a:rPr lang="en-US"/>
              <a:t>Introduction</a:t>
            </a:r>
          </a:p>
        </p:txBody>
      </p:sp>
      <p:pic>
        <p:nvPicPr>
          <p:cNvPr id="17" name="Picture 16">
            <a:extLst>
              <a:ext uri="{FF2B5EF4-FFF2-40B4-BE49-F238E27FC236}">
                <a16:creationId xmlns:a16="http://schemas.microsoft.com/office/drawing/2014/main" id="{B61C9F89-C4E3-09AD-EE7B-20E299F7EC98}"/>
              </a:ext>
            </a:extLst>
          </p:cNvPr>
          <p:cNvPicPr>
            <a:picLocks noChangeAspect="1"/>
          </p:cNvPicPr>
          <p:nvPr/>
        </p:nvPicPr>
        <p:blipFill>
          <a:blip r:embed="rId3"/>
          <a:stretch>
            <a:fillRect/>
          </a:stretch>
        </p:blipFill>
        <p:spPr>
          <a:xfrm>
            <a:off x="5930375" y="1753997"/>
            <a:ext cx="6085253" cy="3522091"/>
          </a:xfrm>
          <a:prstGeom prst="rect">
            <a:avLst/>
          </a:prstGeom>
        </p:spPr>
      </p:pic>
      <p:sp>
        <p:nvSpPr>
          <p:cNvPr id="18" name="TextBox 17">
            <a:extLst>
              <a:ext uri="{FF2B5EF4-FFF2-40B4-BE49-F238E27FC236}">
                <a16:creationId xmlns:a16="http://schemas.microsoft.com/office/drawing/2014/main" id="{1E98F07A-BBF5-493B-2B2A-7D4DAC85DBE9}"/>
              </a:ext>
            </a:extLst>
          </p:cNvPr>
          <p:cNvSpPr txBox="1"/>
          <p:nvPr/>
        </p:nvSpPr>
        <p:spPr>
          <a:xfrm>
            <a:off x="6548438" y="5447252"/>
            <a:ext cx="5317994" cy="261610"/>
          </a:xfrm>
          <a:prstGeom prst="rect">
            <a:avLst/>
          </a:prstGeom>
          <a:noFill/>
        </p:spPr>
        <p:txBody>
          <a:bodyPr wrap="square" rtlCol="0">
            <a:spAutoFit/>
          </a:bodyPr>
          <a:lstStyle/>
          <a:p>
            <a:r>
              <a:rPr lang="en-US" sz="1100" i="1"/>
              <a:t>Note: Only states with non-zero DR shown (47 states). Data from </a:t>
            </a:r>
            <a:r>
              <a:rPr lang="en-US" sz="1100" i="1">
                <a:hlinkClick r:id="rId4"/>
              </a:rPr>
              <a:t>Form EIA-861</a:t>
            </a:r>
            <a:r>
              <a:rPr lang="en-US" sz="1100" i="1"/>
              <a:t>, 2024.</a:t>
            </a:r>
          </a:p>
        </p:txBody>
      </p:sp>
      <p:sp>
        <p:nvSpPr>
          <p:cNvPr id="19" name="TextBox 18">
            <a:extLst>
              <a:ext uri="{FF2B5EF4-FFF2-40B4-BE49-F238E27FC236}">
                <a16:creationId xmlns:a16="http://schemas.microsoft.com/office/drawing/2014/main" id="{39E3CE8C-BC36-D63B-03B0-0059CE808FE3}"/>
              </a:ext>
            </a:extLst>
          </p:cNvPr>
          <p:cNvSpPr txBox="1"/>
          <p:nvPr/>
        </p:nvSpPr>
        <p:spPr>
          <a:xfrm>
            <a:off x="9539462" y="3456432"/>
            <a:ext cx="1424193" cy="954107"/>
          </a:xfrm>
          <a:prstGeom prst="rect">
            <a:avLst/>
          </a:prstGeom>
          <a:noFill/>
        </p:spPr>
        <p:txBody>
          <a:bodyPr wrap="square" rtlCol="0">
            <a:spAutoFit/>
          </a:bodyPr>
          <a:lstStyle/>
          <a:p>
            <a:r>
              <a:rPr lang="en-US" sz="1400" b="1">
                <a:solidFill>
                  <a:schemeClr val="accent3"/>
                </a:solidFill>
              </a:rPr>
              <a:t>Residential DR capability in Texas ranks 33</a:t>
            </a:r>
            <a:r>
              <a:rPr lang="en-US" sz="1400" b="1" baseline="30000">
                <a:solidFill>
                  <a:schemeClr val="accent3"/>
                </a:solidFill>
              </a:rPr>
              <a:t>rd</a:t>
            </a:r>
            <a:r>
              <a:rPr lang="en-US" sz="1400" b="1">
                <a:solidFill>
                  <a:schemeClr val="accent3"/>
                </a:solidFill>
              </a:rPr>
              <a:t> of all states</a:t>
            </a:r>
          </a:p>
        </p:txBody>
      </p:sp>
      <p:cxnSp>
        <p:nvCxnSpPr>
          <p:cNvPr id="21" name="Straight Arrow Connector 20">
            <a:extLst>
              <a:ext uri="{FF2B5EF4-FFF2-40B4-BE49-F238E27FC236}">
                <a16:creationId xmlns:a16="http://schemas.microsoft.com/office/drawing/2014/main" id="{6F05F109-7677-B9DD-86AD-068479F80450}"/>
              </a:ext>
            </a:extLst>
          </p:cNvPr>
          <p:cNvCxnSpPr/>
          <p:nvPr/>
        </p:nvCxnSpPr>
        <p:spPr>
          <a:xfrm>
            <a:off x="10108778" y="4505434"/>
            <a:ext cx="0" cy="291394"/>
          </a:xfrm>
          <a:prstGeom prst="straightConnector1">
            <a:avLst/>
          </a:prstGeom>
          <a:ln w="127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B1A36F70-52C1-EE56-0E2E-237C4411ACC7}"/>
              </a:ext>
            </a:extLst>
          </p:cNvPr>
          <p:cNvSpPr/>
          <p:nvPr/>
        </p:nvSpPr>
        <p:spPr>
          <a:xfrm>
            <a:off x="6502482" y="1359600"/>
            <a:ext cx="4917933"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94F56"/>
                </a:solidFill>
                <a:effectLst/>
                <a:uLnTx/>
                <a:uFillTx/>
                <a:latin typeface="Calibri" panose="020F0502020204030204"/>
                <a:ea typeface="+mn-ea"/>
                <a:cs typeface="+mn-cs"/>
              </a:rPr>
              <a:t>Residential Demand Response Capability, by State</a:t>
            </a:r>
          </a:p>
        </p:txBody>
      </p:sp>
      <p:sp>
        <p:nvSpPr>
          <p:cNvPr id="25" name="TextBox 24">
            <a:extLst>
              <a:ext uri="{FF2B5EF4-FFF2-40B4-BE49-F238E27FC236}">
                <a16:creationId xmlns:a16="http://schemas.microsoft.com/office/drawing/2014/main" id="{08D33F5A-0EA3-8200-A0CC-984268BB648D}"/>
              </a:ext>
            </a:extLst>
          </p:cNvPr>
          <p:cNvSpPr txBox="1"/>
          <p:nvPr/>
        </p:nvSpPr>
        <p:spPr>
          <a:xfrm rot="16200000">
            <a:off x="4906515" y="3453454"/>
            <a:ext cx="2378970" cy="307777"/>
          </a:xfrm>
          <a:prstGeom prst="rect">
            <a:avLst/>
          </a:prstGeom>
          <a:noFill/>
        </p:spPr>
        <p:txBody>
          <a:bodyPr wrap="square" rtlCol="0">
            <a:spAutoFit/>
          </a:bodyPr>
          <a:lstStyle/>
          <a:p>
            <a:pPr algn="ctr"/>
            <a:r>
              <a:rPr lang="en-US" sz="1400"/>
              <a:t>% of Peak Demand</a:t>
            </a:r>
          </a:p>
        </p:txBody>
      </p:sp>
    </p:spTree>
    <p:extLst>
      <p:ext uri="{BB962C8B-B14F-4D97-AF65-F5344CB8AC3E}">
        <p14:creationId xmlns:p14="http://schemas.microsoft.com/office/powerpoint/2010/main" val="146590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806AC-0FB4-24B4-0F94-5E009AA9CDA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85EBCC-A178-E846-352F-6EF86317EB27}"/>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25BC8B3D-B767-F3DC-117D-6CF81759FF13}"/>
              </a:ext>
            </a:extLst>
          </p:cNvPr>
          <p:cNvSpPr>
            <a:spLocks noGrp="1"/>
          </p:cNvSpPr>
          <p:nvPr>
            <p:ph type="body" sz="quarter" idx="16"/>
          </p:nvPr>
        </p:nvSpPr>
        <p:spPr>
          <a:xfrm>
            <a:off x="508000" y="1024865"/>
            <a:ext cx="4998403" cy="5138693"/>
          </a:xfrm>
        </p:spPr>
        <p:txBody>
          <a:bodyPr tIns="182880"/>
          <a:lstStyle/>
          <a:p>
            <a:pPr marL="111125" lvl="1" indent="0">
              <a:spcBef>
                <a:spcPts val="1200"/>
              </a:spcBef>
              <a:buNone/>
            </a:pPr>
            <a:r>
              <a:rPr lang="en-US" sz="1600" b="1"/>
              <a:t>Study purpose</a:t>
            </a:r>
          </a:p>
          <a:p>
            <a:pPr lvl="1">
              <a:spcBef>
                <a:spcPts val="1200"/>
              </a:spcBef>
            </a:pPr>
            <a:r>
              <a:rPr lang="en-US" sz="1600"/>
              <a:t>NRG and Google commissioned Brattle to analyze the potential impacts of ERCOT’s proposed RDR program if it is adopted</a:t>
            </a:r>
          </a:p>
          <a:p>
            <a:pPr lvl="1">
              <a:spcBef>
                <a:spcPts val="1200"/>
              </a:spcBef>
            </a:pPr>
            <a:r>
              <a:rPr lang="en-US" sz="1600"/>
              <a:t>Focus on potential impacts in next 3 to 5 years</a:t>
            </a:r>
          </a:p>
          <a:p>
            <a:pPr marL="111125" lvl="1" indent="0">
              <a:spcBef>
                <a:spcPts val="1200"/>
              </a:spcBef>
              <a:buNone/>
            </a:pPr>
            <a:endParaRPr lang="en-US" sz="1600" b="1"/>
          </a:p>
          <a:p>
            <a:pPr marL="111125" lvl="1" indent="0">
              <a:spcBef>
                <a:spcPts val="1200"/>
              </a:spcBef>
              <a:buNone/>
            </a:pPr>
            <a:r>
              <a:rPr lang="en-US" sz="1600" b="1"/>
              <a:t>Research questions</a:t>
            </a:r>
          </a:p>
          <a:p>
            <a:pPr lvl="1">
              <a:spcBef>
                <a:spcPts val="1200"/>
              </a:spcBef>
            </a:pPr>
            <a:r>
              <a:rPr lang="en-US" sz="1600"/>
              <a:t>Is the RDR program likely to lead to an increase in residential DR capability?</a:t>
            </a:r>
          </a:p>
          <a:p>
            <a:pPr lvl="1">
              <a:spcBef>
                <a:spcPts val="1200"/>
              </a:spcBef>
            </a:pPr>
            <a:r>
              <a:rPr lang="en-US" sz="1600"/>
              <a:t>How will the RDR program impact market prices?</a:t>
            </a:r>
          </a:p>
        </p:txBody>
      </p:sp>
      <p:sp>
        <p:nvSpPr>
          <p:cNvPr id="6" name="Title 5">
            <a:extLst>
              <a:ext uri="{FF2B5EF4-FFF2-40B4-BE49-F238E27FC236}">
                <a16:creationId xmlns:a16="http://schemas.microsoft.com/office/drawing/2014/main" id="{8E54EA59-63BB-CEFD-13CF-489AB34C35FB}"/>
              </a:ext>
            </a:extLst>
          </p:cNvPr>
          <p:cNvSpPr>
            <a:spLocks noGrp="1"/>
          </p:cNvSpPr>
          <p:nvPr>
            <p:ph type="title"/>
          </p:nvPr>
        </p:nvSpPr>
        <p:spPr/>
        <p:txBody>
          <a:bodyPr/>
          <a:lstStyle/>
          <a:p>
            <a:r>
              <a:rPr lang="en-US"/>
              <a:t>Purpose and approach</a:t>
            </a:r>
          </a:p>
        </p:txBody>
      </p:sp>
      <p:sp>
        <p:nvSpPr>
          <p:cNvPr id="10" name="Text Placeholder 7">
            <a:extLst>
              <a:ext uri="{FF2B5EF4-FFF2-40B4-BE49-F238E27FC236}">
                <a16:creationId xmlns:a16="http://schemas.microsoft.com/office/drawing/2014/main" id="{05F468DE-4D67-EFBC-69EB-9F4CA0EE8948}"/>
              </a:ext>
            </a:extLst>
          </p:cNvPr>
          <p:cNvSpPr>
            <a:spLocks noGrp="1"/>
          </p:cNvSpPr>
          <p:nvPr>
            <p:ph type="body" sz="quarter" idx="19"/>
          </p:nvPr>
        </p:nvSpPr>
        <p:spPr>
          <a:xfrm>
            <a:off x="508000" y="867"/>
            <a:ext cx="6040438" cy="418576"/>
          </a:xfrm>
        </p:spPr>
        <p:txBody>
          <a:bodyPr/>
          <a:lstStyle/>
          <a:p>
            <a:r>
              <a:rPr lang="en-US"/>
              <a:t>Introduction</a:t>
            </a:r>
          </a:p>
        </p:txBody>
      </p:sp>
      <p:sp>
        <p:nvSpPr>
          <p:cNvPr id="13" name="Rectangle: Rounded Corners 12">
            <a:extLst>
              <a:ext uri="{FF2B5EF4-FFF2-40B4-BE49-F238E27FC236}">
                <a16:creationId xmlns:a16="http://schemas.microsoft.com/office/drawing/2014/main" id="{70205755-20E9-7A0D-9DC2-BFD28A369473}"/>
              </a:ext>
            </a:extLst>
          </p:cNvPr>
          <p:cNvSpPr/>
          <p:nvPr/>
        </p:nvSpPr>
        <p:spPr>
          <a:xfrm>
            <a:off x="6865582" y="2496058"/>
            <a:ext cx="4032655" cy="932942"/>
          </a:xfrm>
          <a:prstGeom prst="roundRect">
            <a:avLst>
              <a:gd name="adj" fmla="val 10066"/>
            </a:avLst>
          </a:prstGeom>
          <a:solidFill>
            <a:srgbClr val="16719D">
              <a:alpha val="5000"/>
            </a:srgbClr>
          </a:solidFill>
          <a:ln w="12700">
            <a:solidFill>
              <a:srgbClr val="16719D"/>
            </a:solidFill>
          </a:ln>
          <a:effectLst/>
        </p:spPr>
        <p:style>
          <a:lnRef idx="1">
            <a:schemeClr val="accent1"/>
          </a:lnRef>
          <a:fillRef idx="3">
            <a:schemeClr val="accent1"/>
          </a:fillRef>
          <a:effectRef idx="2">
            <a:schemeClr val="accent1"/>
          </a:effectRef>
          <a:fontRef idx="minor">
            <a:schemeClr val="lt1"/>
          </a:fontRef>
        </p:style>
        <p:txBody>
          <a:bodyPr lIns="182880" tIns="274320" rIns="457200" bIns="274320" rtlCol="0" anchor="ctr">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3D6F"/>
                </a:solidFill>
                <a:effectLst/>
                <a:uLnTx/>
                <a:uFillTx/>
                <a:latin typeface="Calibri" panose="020F0502020204030204"/>
                <a:ea typeface="+mn-ea"/>
                <a:cs typeface="+mn-cs"/>
              </a:rPr>
              <a:t>Estimate monetizable DR </a:t>
            </a:r>
            <a:r>
              <a:rPr kumimoji="0" lang="en-US" sz="1400" i="0" u="none" strike="noStrike" kern="1200" cap="none" spc="0" normalizeH="0" baseline="0" noProof="0">
                <a:ln>
                  <a:noFill/>
                </a:ln>
                <a:solidFill>
                  <a:srgbClr val="1B3D6F"/>
                </a:solidFill>
                <a:effectLst/>
                <a:uLnTx/>
                <a:uFillTx/>
                <a:latin typeface="Calibri" panose="020F0502020204030204"/>
                <a:ea typeface="+mn-ea"/>
                <a:cs typeface="+mn-cs"/>
              </a:rPr>
              <a:t>value with and without RDR program compensation</a:t>
            </a:r>
          </a:p>
        </p:txBody>
      </p:sp>
      <p:sp>
        <p:nvSpPr>
          <p:cNvPr id="14" name="Rectangle: Rounded Corners 13">
            <a:extLst>
              <a:ext uri="{FF2B5EF4-FFF2-40B4-BE49-F238E27FC236}">
                <a16:creationId xmlns:a16="http://schemas.microsoft.com/office/drawing/2014/main" id="{1D71B25E-3D5E-32AC-634C-900E22BC1377}"/>
              </a:ext>
            </a:extLst>
          </p:cNvPr>
          <p:cNvSpPr/>
          <p:nvPr/>
        </p:nvSpPr>
        <p:spPr>
          <a:xfrm>
            <a:off x="6865582" y="3587575"/>
            <a:ext cx="4032655" cy="932942"/>
          </a:xfrm>
          <a:prstGeom prst="roundRect">
            <a:avLst>
              <a:gd name="adj" fmla="val 7866"/>
            </a:avLst>
          </a:prstGeom>
          <a:solidFill>
            <a:schemeClr val="accent2">
              <a:alpha val="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82880" tIns="274320" rIns="457200" bIns="274320" rtlCol="0" anchor="ctr">
            <a:noAutofit/>
          </a:bodyPr>
          <a:lstStyle/>
          <a:p>
            <a:pPr lvl="0">
              <a:lnSpc>
                <a:spcPct val="90000"/>
              </a:lnSpc>
              <a:defRPr/>
            </a:pPr>
            <a:r>
              <a:rPr lang="en-US" sz="1400">
                <a:solidFill>
                  <a:srgbClr val="1B3D6F"/>
                </a:solidFill>
              </a:rPr>
              <a:t>Assess implications for higher participation incentive payments and greater ERCOT-wide DR capability</a:t>
            </a:r>
            <a:endParaRPr kumimoji="0" lang="en-US" sz="1400" b="0" i="0" u="none" strike="noStrike" kern="1200" cap="none" spc="0" normalizeH="0" baseline="0" noProof="0">
              <a:ln>
                <a:noFill/>
              </a:ln>
              <a:solidFill>
                <a:srgbClr val="1B3D6F"/>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59248D71-22EA-EFD6-A7E4-B75013727E00}"/>
              </a:ext>
            </a:extLst>
          </p:cNvPr>
          <p:cNvSpPr/>
          <p:nvPr/>
        </p:nvSpPr>
        <p:spPr>
          <a:xfrm>
            <a:off x="6865581" y="4679093"/>
            <a:ext cx="4032655" cy="932942"/>
          </a:xfrm>
          <a:prstGeom prst="roundRect">
            <a:avLst>
              <a:gd name="adj" fmla="val 8966"/>
            </a:avLst>
          </a:prstGeom>
          <a:solidFill>
            <a:schemeClr val="accent3">
              <a:alpha val="5000"/>
            </a:schemeClr>
          </a:solid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82880" tIns="274320" rIns="457200" bIns="274320" rtlCol="0" anchor="ctr">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400">
                <a:solidFill>
                  <a:srgbClr val="1B3D6F"/>
                </a:solidFill>
                <a:latin typeface="Calibri" panose="020F0502020204030204"/>
              </a:rPr>
              <a:t>Analyze </a:t>
            </a:r>
            <a:r>
              <a:rPr kumimoji="0" lang="en-US" sz="1400" b="0" i="0" u="none" strike="noStrike" kern="1200" cap="none" spc="0" normalizeH="0" baseline="0" noProof="0">
                <a:ln>
                  <a:noFill/>
                </a:ln>
                <a:solidFill>
                  <a:srgbClr val="1B3D6F"/>
                </a:solidFill>
                <a:effectLst/>
                <a:uLnTx/>
                <a:uFillTx/>
                <a:latin typeface="Calibri" panose="020F0502020204030204"/>
                <a:ea typeface="+mn-ea"/>
                <a:cs typeface="+mn-cs"/>
              </a:rPr>
              <a:t>potential market price impacts of the Residential DR program at the 500 MW cap </a:t>
            </a:r>
          </a:p>
        </p:txBody>
      </p:sp>
      <p:sp>
        <p:nvSpPr>
          <p:cNvPr id="12" name="Rectangle: Rounded Corners 11">
            <a:extLst>
              <a:ext uri="{FF2B5EF4-FFF2-40B4-BE49-F238E27FC236}">
                <a16:creationId xmlns:a16="http://schemas.microsoft.com/office/drawing/2014/main" id="{B01A3AE4-DC44-A9B2-19CD-5F7E9019E63B}"/>
              </a:ext>
            </a:extLst>
          </p:cNvPr>
          <p:cNvSpPr/>
          <p:nvPr/>
        </p:nvSpPr>
        <p:spPr>
          <a:xfrm>
            <a:off x="6865581" y="1404541"/>
            <a:ext cx="4032655" cy="932942"/>
          </a:xfrm>
          <a:prstGeom prst="roundRect">
            <a:avLst>
              <a:gd name="adj" fmla="val 11166"/>
            </a:avLst>
          </a:prstGeom>
          <a:solidFill>
            <a:schemeClr val="accent1">
              <a:alpha val="5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wrap="square" lIns="182880" tIns="274320" rIns="457200" bIns="274320" rtlCol="0" anchor="ctr">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3D6F"/>
                </a:solidFill>
                <a:effectLst/>
                <a:uLnTx/>
                <a:uFillTx/>
                <a:latin typeface="Calibri" panose="020F0502020204030204"/>
                <a:ea typeface="+mn-ea"/>
                <a:cs typeface="+mn-cs"/>
              </a:rPr>
              <a:t>Define residential DR offerings utilizing smart thermostats, home batteries, and EV managed charging</a:t>
            </a:r>
          </a:p>
        </p:txBody>
      </p:sp>
      <p:sp>
        <p:nvSpPr>
          <p:cNvPr id="7" name="Rectangle 6">
            <a:extLst>
              <a:ext uri="{FF2B5EF4-FFF2-40B4-BE49-F238E27FC236}">
                <a16:creationId xmlns:a16="http://schemas.microsoft.com/office/drawing/2014/main" id="{BAF861C1-8EA1-C329-FD9A-900C18DF8CF4}"/>
              </a:ext>
            </a:extLst>
          </p:cNvPr>
          <p:cNvSpPr/>
          <p:nvPr/>
        </p:nvSpPr>
        <p:spPr>
          <a:xfrm>
            <a:off x="6301550" y="954582"/>
            <a:ext cx="4917933"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94F56"/>
                </a:solidFill>
                <a:effectLst/>
                <a:uLnTx/>
                <a:uFillTx/>
                <a:latin typeface="Calibri" panose="020F0502020204030204"/>
                <a:ea typeface="+mn-ea"/>
                <a:cs typeface="+mn-cs"/>
              </a:rPr>
              <a:t>Study Approach</a:t>
            </a:r>
          </a:p>
        </p:txBody>
      </p:sp>
      <p:sp>
        <p:nvSpPr>
          <p:cNvPr id="11" name="Oval 10">
            <a:extLst>
              <a:ext uri="{FF2B5EF4-FFF2-40B4-BE49-F238E27FC236}">
                <a16:creationId xmlns:a16="http://schemas.microsoft.com/office/drawing/2014/main" id="{E012A539-2ED8-B29F-B988-116EC0C448FD}"/>
              </a:ext>
            </a:extLst>
          </p:cNvPr>
          <p:cNvSpPr>
            <a:spLocks noChangeAspect="1"/>
          </p:cNvSpPr>
          <p:nvPr/>
        </p:nvSpPr>
        <p:spPr>
          <a:xfrm>
            <a:off x="6434720" y="1802432"/>
            <a:ext cx="137160" cy="13716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57CC246A-0113-4715-DEF0-3F25638FBC9A}"/>
              </a:ext>
            </a:extLst>
          </p:cNvPr>
          <p:cNvSpPr>
            <a:spLocks noChangeAspect="1"/>
          </p:cNvSpPr>
          <p:nvPr/>
        </p:nvSpPr>
        <p:spPr>
          <a:xfrm>
            <a:off x="6434720" y="2893949"/>
            <a:ext cx="137160" cy="137160"/>
          </a:xfrm>
          <a:prstGeom prst="ellipse">
            <a:avLst/>
          </a:prstGeom>
          <a:solidFill>
            <a:srgbClr val="1671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08CB81F-9471-33B1-5626-5BA22B56D219}"/>
              </a:ext>
            </a:extLst>
          </p:cNvPr>
          <p:cNvSpPr>
            <a:spLocks noChangeAspect="1"/>
          </p:cNvSpPr>
          <p:nvPr/>
        </p:nvSpPr>
        <p:spPr>
          <a:xfrm>
            <a:off x="6434720" y="3985466"/>
            <a:ext cx="137160" cy="1371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4479AE9E-BE63-4C2C-6F01-021786FDA601}"/>
              </a:ext>
            </a:extLst>
          </p:cNvPr>
          <p:cNvSpPr>
            <a:spLocks noChangeAspect="1"/>
          </p:cNvSpPr>
          <p:nvPr/>
        </p:nvSpPr>
        <p:spPr>
          <a:xfrm>
            <a:off x="6434720" y="5076984"/>
            <a:ext cx="137160" cy="1371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C4C223C1-8796-96F5-BE44-CECDB743760E}"/>
              </a:ext>
            </a:extLst>
          </p:cNvPr>
          <p:cNvCxnSpPr>
            <a:stCxn id="11" idx="4"/>
            <a:endCxn id="20" idx="0"/>
          </p:cNvCxnSpPr>
          <p:nvPr/>
        </p:nvCxnSpPr>
        <p:spPr>
          <a:xfrm>
            <a:off x="6503300" y="1939592"/>
            <a:ext cx="0" cy="954357"/>
          </a:xfrm>
          <a:prstGeom prst="line">
            <a:avLst/>
          </a:prstGeom>
          <a:ln w="12700">
            <a:gradFill>
              <a:gsLst>
                <a:gs pos="0">
                  <a:schemeClr val="tx2"/>
                </a:gs>
                <a:gs pos="100000">
                  <a:srgbClr val="16719D"/>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19B0A3F-AF08-D652-8A43-AED811AABDE9}"/>
              </a:ext>
            </a:extLst>
          </p:cNvPr>
          <p:cNvCxnSpPr>
            <a:cxnSpLocks/>
            <a:stCxn id="20" idx="4"/>
            <a:endCxn id="23" idx="0"/>
          </p:cNvCxnSpPr>
          <p:nvPr/>
        </p:nvCxnSpPr>
        <p:spPr>
          <a:xfrm>
            <a:off x="6503300" y="3031109"/>
            <a:ext cx="0" cy="954357"/>
          </a:xfrm>
          <a:prstGeom prst="line">
            <a:avLst/>
          </a:prstGeom>
          <a:ln w="12700">
            <a:gradFill>
              <a:gsLst>
                <a:gs pos="100000">
                  <a:schemeClr val="accent2"/>
                </a:gs>
                <a:gs pos="0">
                  <a:srgbClr val="16719D"/>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3DB3555-38BE-0A18-6A09-65935888CB80}"/>
              </a:ext>
            </a:extLst>
          </p:cNvPr>
          <p:cNvCxnSpPr>
            <a:cxnSpLocks/>
            <a:stCxn id="23" idx="4"/>
            <a:endCxn id="24" idx="0"/>
          </p:cNvCxnSpPr>
          <p:nvPr/>
        </p:nvCxnSpPr>
        <p:spPr>
          <a:xfrm>
            <a:off x="6503300" y="4122626"/>
            <a:ext cx="0" cy="954358"/>
          </a:xfrm>
          <a:prstGeom prst="line">
            <a:avLst/>
          </a:prstGeom>
          <a:ln w="12700">
            <a:gradFill>
              <a:gsLst>
                <a:gs pos="100000">
                  <a:schemeClr val="accent3"/>
                </a:gs>
                <a:gs pos="0">
                  <a:schemeClr val="accent2"/>
                </a:gs>
              </a:gsLst>
              <a:lin ang="5400000" scaled="1"/>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1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210C0F6-9653-BF7A-9353-A82E03C406E7}"/>
              </a:ext>
            </a:extLst>
          </p:cNvPr>
          <p:cNvSpPr>
            <a:spLocks noGrp="1"/>
          </p:cNvSpPr>
          <p:nvPr>
            <p:ph type="pic" sz="quarter" idx="19"/>
          </p:nvPr>
        </p:nvSpPr>
        <p:spPr/>
        <p:txBody>
          <a:bodyPr/>
          <a:lstStyle/>
          <a:p>
            <a:endParaRPr lang="en-US"/>
          </a:p>
        </p:txBody>
      </p:sp>
      <p:sp>
        <p:nvSpPr>
          <p:cNvPr id="4" name="Title 3">
            <a:extLst>
              <a:ext uri="{FF2B5EF4-FFF2-40B4-BE49-F238E27FC236}">
                <a16:creationId xmlns:a16="http://schemas.microsoft.com/office/drawing/2014/main" id="{F2E1B720-0A11-7ADA-6BD2-02FBCB1845BD}"/>
              </a:ext>
            </a:extLst>
          </p:cNvPr>
          <p:cNvSpPr>
            <a:spLocks noGrp="1"/>
          </p:cNvSpPr>
          <p:nvPr>
            <p:ph type="title"/>
          </p:nvPr>
        </p:nvSpPr>
        <p:spPr/>
        <p:txBody>
          <a:bodyPr/>
          <a:lstStyle/>
          <a:p>
            <a:r>
              <a:rPr lang="en-US"/>
              <a:t>Is the RDR program likely to lead to an increase in residential DR capability?</a:t>
            </a:r>
          </a:p>
        </p:txBody>
      </p:sp>
    </p:spTree>
    <p:extLst>
      <p:ext uri="{BB962C8B-B14F-4D97-AF65-F5344CB8AC3E}">
        <p14:creationId xmlns:p14="http://schemas.microsoft.com/office/powerpoint/2010/main" val="90846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AE5148-8D03-AEE0-46B0-1E97ADCABAF1}"/>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E1E63B5-2DD5-5536-3554-6DB7D164C9B4}"/>
              </a:ext>
            </a:extLst>
          </p:cNvPr>
          <p:cNvSpPr>
            <a:spLocks noGrp="1"/>
          </p:cNvSpPr>
          <p:nvPr>
            <p:ph type="body" sz="quarter" idx="16"/>
          </p:nvPr>
        </p:nvSpPr>
        <p:spPr>
          <a:xfrm>
            <a:off x="508000" y="928611"/>
            <a:ext cx="11164888" cy="785889"/>
          </a:xfrm>
        </p:spPr>
        <p:txBody>
          <a:bodyPr/>
          <a:lstStyle/>
          <a:p>
            <a:r>
              <a:rPr lang="en-US" b="1"/>
              <a:t>We model three residential technologies to illustrate DR opportunities in ERCOT.</a:t>
            </a:r>
          </a:p>
        </p:txBody>
      </p:sp>
      <p:sp>
        <p:nvSpPr>
          <p:cNvPr id="4" name="Title 3">
            <a:extLst>
              <a:ext uri="{FF2B5EF4-FFF2-40B4-BE49-F238E27FC236}">
                <a16:creationId xmlns:a16="http://schemas.microsoft.com/office/drawing/2014/main" id="{C1C9DEBB-F944-789F-1277-ABD40D010F18}"/>
              </a:ext>
            </a:extLst>
          </p:cNvPr>
          <p:cNvSpPr>
            <a:spLocks noGrp="1"/>
          </p:cNvSpPr>
          <p:nvPr>
            <p:ph type="title"/>
          </p:nvPr>
        </p:nvSpPr>
        <p:spPr/>
        <p:txBody>
          <a:bodyPr/>
          <a:lstStyle/>
          <a:p>
            <a:r>
              <a:rPr lang="en-US"/>
              <a:t>The Modeled DR Options</a:t>
            </a:r>
          </a:p>
        </p:txBody>
      </p:sp>
      <p:sp>
        <p:nvSpPr>
          <p:cNvPr id="5" name="Text Placeholder 4">
            <a:extLst>
              <a:ext uri="{FF2B5EF4-FFF2-40B4-BE49-F238E27FC236}">
                <a16:creationId xmlns:a16="http://schemas.microsoft.com/office/drawing/2014/main" id="{37C3AB4D-FCEB-8C4B-DBB2-95E103654AA6}"/>
              </a:ext>
            </a:extLst>
          </p:cNvPr>
          <p:cNvSpPr>
            <a:spLocks noGrp="1"/>
          </p:cNvSpPr>
          <p:nvPr>
            <p:ph type="body" sz="quarter" idx="19"/>
          </p:nvPr>
        </p:nvSpPr>
        <p:spPr>
          <a:xfrm>
            <a:off x="508000" y="0"/>
            <a:ext cx="6040438" cy="418576"/>
          </a:xfrm>
        </p:spPr>
        <p:txBody>
          <a:bodyPr/>
          <a:lstStyle/>
          <a:p>
            <a:r>
              <a:rPr lang="en-US"/>
              <a:t>Impact on DR Capability</a:t>
            </a:r>
          </a:p>
        </p:txBody>
      </p:sp>
      <p:sp>
        <p:nvSpPr>
          <p:cNvPr id="6" name="Text Placeholder 3">
            <a:extLst>
              <a:ext uri="{FF2B5EF4-FFF2-40B4-BE49-F238E27FC236}">
                <a16:creationId xmlns:a16="http://schemas.microsoft.com/office/drawing/2014/main" id="{B2F53122-3A80-B39C-AFB0-64DA8C29B592}"/>
              </a:ext>
            </a:extLst>
          </p:cNvPr>
          <p:cNvSpPr txBox="1">
            <a:spLocks/>
          </p:cNvSpPr>
          <p:nvPr/>
        </p:nvSpPr>
        <p:spPr>
          <a:xfrm>
            <a:off x="597159" y="3172408"/>
            <a:ext cx="3509903" cy="3038187"/>
          </a:xfrm>
          <a:prstGeom prst="rect">
            <a:avLst/>
          </a:prstGeom>
          <a:solidFill>
            <a:srgbClr val="F4F4F5"/>
          </a:solidFill>
        </p:spPr>
        <p:txBody>
          <a:bodyPr vert="horz" lIns="91440" tIns="182880" rIns="182880" bIns="9144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18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2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2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18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300" b="1">
                <a:solidFill>
                  <a:schemeClr val="accent1"/>
                </a:solidFill>
              </a:rPr>
              <a:t>Smart thermostats </a:t>
            </a:r>
            <a:r>
              <a:rPr lang="en-US" sz="1300"/>
              <a:t>can be adjusted remotely to reduce air-conditioning load during DR event hours.  </a:t>
            </a:r>
          </a:p>
          <a:p>
            <a:pPr lvl="1"/>
            <a:r>
              <a:rPr lang="en-US" sz="1300"/>
              <a:t>Pre-cooling strategies, constraints on setpoint adjustments, and a cap on the number of events limits potential loss of customer comfort.  </a:t>
            </a:r>
          </a:p>
          <a:p>
            <a:pPr lvl="1"/>
            <a:r>
              <a:rPr lang="en-US" sz="1300"/>
              <a:t>Roughly </a:t>
            </a:r>
            <a:r>
              <a:rPr lang="en-US" sz="1300">
                <a:hlinkClick r:id="rId2"/>
              </a:rPr>
              <a:t>83%</a:t>
            </a:r>
            <a:r>
              <a:rPr lang="en-US" sz="1300"/>
              <a:t> of homes in Texas have central air-conditioning and could be incentivized to adopt a smart thermostat.  </a:t>
            </a:r>
          </a:p>
          <a:p>
            <a:pPr lvl="1"/>
            <a:r>
              <a:rPr lang="en-US" sz="1300"/>
              <a:t>Air-conditioning is a dominant driver of system peak demand in ERCOT.</a:t>
            </a:r>
          </a:p>
        </p:txBody>
      </p:sp>
      <p:sp>
        <p:nvSpPr>
          <p:cNvPr id="7" name="Text Placeholder 3">
            <a:extLst>
              <a:ext uri="{FF2B5EF4-FFF2-40B4-BE49-F238E27FC236}">
                <a16:creationId xmlns:a16="http://schemas.microsoft.com/office/drawing/2014/main" id="{83528933-7B8F-EF46-6726-BEFBCFCCDFA7}"/>
              </a:ext>
            </a:extLst>
          </p:cNvPr>
          <p:cNvSpPr txBox="1">
            <a:spLocks/>
          </p:cNvSpPr>
          <p:nvPr/>
        </p:nvSpPr>
        <p:spPr>
          <a:xfrm>
            <a:off x="8212684" y="3172408"/>
            <a:ext cx="3509903" cy="3038187"/>
          </a:xfrm>
          <a:prstGeom prst="rect">
            <a:avLst/>
          </a:prstGeom>
          <a:solidFill>
            <a:srgbClr val="F4F4F5"/>
          </a:solidFill>
        </p:spPr>
        <p:txBody>
          <a:bodyPr vert="horz" lIns="91440" tIns="182880" rIns="182880" bIns="91440" rtlCol="0">
            <a:norm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300" b="1" dirty="0">
                <a:solidFill>
                  <a:srgbClr val="16719D"/>
                </a:solidFill>
              </a:rPr>
              <a:t>Residential batteries</a:t>
            </a:r>
            <a:r>
              <a:rPr lang="en-US" sz="1300" b="1" dirty="0"/>
              <a:t> </a:t>
            </a:r>
            <a:r>
              <a:rPr lang="en-US" sz="1300" dirty="0"/>
              <a:t>can be discharged during high-priced or DR event hours and charged during low-priced hours, in addition to providing backup generation and bill savings to owners.  </a:t>
            </a:r>
          </a:p>
          <a:p>
            <a:pPr lvl="1"/>
            <a:r>
              <a:rPr lang="en-US" sz="1300" dirty="0"/>
              <a:t>Residential battery adoption is growing in ERCOT, and REPs are beginning to develop retail plans to pay customers for battery performance. </a:t>
            </a:r>
          </a:p>
          <a:p>
            <a:pPr lvl="1"/>
            <a:r>
              <a:rPr lang="en-US" sz="1300" dirty="0"/>
              <a:t>Under NPRR 1296, batteries are only compensated for self-consumption (i.e., not grid injection) dispatch.</a:t>
            </a:r>
          </a:p>
          <a:p>
            <a:pPr marL="573088" marR="0" lvl="2" indent="-227013" algn="l" defTabSz="457200" rtl="0" eaLnBrk="1" fontAlgn="auto" latinLnBrk="0" hangingPunct="1">
              <a:lnSpc>
                <a:spcPct val="100000"/>
              </a:lnSpc>
              <a:spcBef>
                <a:spcPts val="300"/>
              </a:spcBef>
              <a:spcAft>
                <a:spcPts val="0"/>
              </a:spcAft>
              <a:buClr>
                <a:srgbClr val="2297AA"/>
              </a:buClr>
              <a:buSzPct val="100000"/>
              <a:buFont typeface="Calibri" panose="020F050202020403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97700E6-9545-9B79-ECA8-DE562993A87B}"/>
              </a:ext>
            </a:extLst>
          </p:cNvPr>
          <p:cNvSpPr txBox="1"/>
          <p:nvPr/>
        </p:nvSpPr>
        <p:spPr>
          <a:xfrm>
            <a:off x="597159" y="2636705"/>
            <a:ext cx="3509903" cy="535703"/>
          </a:xfrm>
          <a:prstGeom prst="rect">
            <a:avLst/>
          </a:prstGeom>
          <a:solidFill>
            <a:schemeClr val="accent1"/>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rPr>
              <a:t>Smart Thermostats</a:t>
            </a:r>
          </a:p>
        </p:txBody>
      </p:sp>
      <p:sp>
        <p:nvSpPr>
          <p:cNvPr id="15" name="Rectangle 14">
            <a:extLst>
              <a:ext uri="{FF2B5EF4-FFF2-40B4-BE49-F238E27FC236}">
                <a16:creationId xmlns:a16="http://schemas.microsoft.com/office/drawing/2014/main" id="{7C54D4B3-4F95-FC0B-33A3-F6CE24226A04}"/>
              </a:ext>
            </a:extLst>
          </p:cNvPr>
          <p:cNvSpPr/>
          <p:nvPr/>
        </p:nvSpPr>
        <p:spPr>
          <a:xfrm>
            <a:off x="597159" y="1573519"/>
            <a:ext cx="3509903" cy="1063186"/>
          </a:xfrm>
          <a:prstGeom prst="rect">
            <a:avLst/>
          </a:prstGeom>
          <a:solidFill>
            <a:srgbClr val="F4F4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BA66A26-4E5C-93A8-DDF1-8738F47593ED}"/>
              </a:ext>
            </a:extLst>
          </p:cNvPr>
          <p:cNvSpPr txBox="1"/>
          <p:nvPr/>
        </p:nvSpPr>
        <p:spPr>
          <a:xfrm>
            <a:off x="8212768" y="2636705"/>
            <a:ext cx="3509903" cy="535703"/>
          </a:xfrm>
          <a:prstGeom prst="rect">
            <a:avLst/>
          </a:prstGeom>
          <a:solidFill>
            <a:srgbClr val="16719D"/>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rPr>
              <a:t>Residential Batteries</a:t>
            </a:r>
          </a:p>
        </p:txBody>
      </p:sp>
      <p:sp>
        <p:nvSpPr>
          <p:cNvPr id="17" name="Rectangle 16">
            <a:extLst>
              <a:ext uri="{FF2B5EF4-FFF2-40B4-BE49-F238E27FC236}">
                <a16:creationId xmlns:a16="http://schemas.microsoft.com/office/drawing/2014/main" id="{27A8FFE7-85FD-4495-31B2-42E405F3AEE1}"/>
              </a:ext>
            </a:extLst>
          </p:cNvPr>
          <p:cNvSpPr/>
          <p:nvPr/>
        </p:nvSpPr>
        <p:spPr>
          <a:xfrm>
            <a:off x="8212768" y="1573519"/>
            <a:ext cx="3509903" cy="1063186"/>
          </a:xfrm>
          <a:prstGeom prst="rect">
            <a:avLst/>
          </a:prstGeom>
          <a:solidFill>
            <a:srgbClr val="F4F4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E6EC2526-1823-8322-B1EC-4C3DF6A376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5386" y="1720999"/>
            <a:ext cx="785890" cy="785890"/>
          </a:xfrm>
          <a:prstGeom prst="rect">
            <a:avLst/>
          </a:prstGeom>
        </p:spPr>
      </p:pic>
      <p:pic>
        <p:nvPicPr>
          <p:cNvPr id="23" name="Picture 22">
            <a:extLst>
              <a:ext uri="{FF2B5EF4-FFF2-40B4-BE49-F238E27FC236}">
                <a16:creationId xmlns:a16="http://schemas.microsoft.com/office/drawing/2014/main" id="{3FF35B58-A644-DB87-6763-7B307A79BE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21393" y="1822176"/>
            <a:ext cx="820708" cy="660570"/>
          </a:xfrm>
          <a:prstGeom prst="rect">
            <a:avLst/>
          </a:prstGeom>
        </p:spPr>
      </p:pic>
      <p:sp>
        <p:nvSpPr>
          <p:cNvPr id="9" name="Text Placeholder 3">
            <a:extLst>
              <a:ext uri="{FF2B5EF4-FFF2-40B4-BE49-F238E27FC236}">
                <a16:creationId xmlns:a16="http://schemas.microsoft.com/office/drawing/2014/main" id="{3DE22E3D-1396-7490-F998-CF1C2FFC84D8}"/>
              </a:ext>
            </a:extLst>
          </p:cNvPr>
          <p:cNvSpPr txBox="1">
            <a:spLocks/>
          </p:cNvSpPr>
          <p:nvPr/>
        </p:nvSpPr>
        <p:spPr>
          <a:xfrm>
            <a:off x="4407940" y="3172408"/>
            <a:ext cx="3509903" cy="3038187"/>
          </a:xfrm>
          <a:prstGeom prst="rect">
            <a:avLst/>
          </a:prstGeom>
          <a:solidFill>
            <a:srgbClr val="F4F4F5"/>
          </a:solidFill>
        </p:spPr>
        <p:txBody>
          <a:bodyPr vert="horz" lIns="91440" tIns="182880" rIns="182880" bIns="91440" rtlCol="0">
            <a:norm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kumimoji="0" lang="en-US" sz="1300" b="1" i="0" u="none" strike="noStrike" kern="1200" cap="none" spc="0" normalizeH="0" baseline="0" noProof="0">
                <a:ln>
                  <a:noFill/>
                </a:ln>
                <a:solidFill>
                  <a:srgbClr val="2297AA"/>
                </a:solidFill>
                <a:effectLst/>
                <a:uLnTx/>
                <a:uFillTx/>
                <a:latin typeface="Calibri" panose="020F0502020204030204"/>
                <a:ea typeface="+mn-ea"/>
                <a:cs typeface="+mn-cs"/>
              </a:rPr>
              <a:t>Residential electric vehicle (EV</a:t>
            </a:r>
            <a:r>
              <a:rPr kumimoji="0" lang="en-US" sz="1300" b="0" i="0" u="none" strike="noStrike" kern="1200" cap="none" spc="0" normalizeH="0" baseline="0" noProof="0">
                <a:ln>
                  <a:noFill/>
                </a:ln>
                <a:solidFill>
                  <a:srgbClr val="2297AA"/>
                </a:solidFill>
                <a:effectLst/>
                <a:uLnTx/>
                <a:uFillTx/>
                <a:latin typeface="Calibri" panose="020F0502020204030204"/>
                <a:ea typeface="+mn-ea"/>
                <a:cs typeface="+mn-cs"/>
              </a:rPr>
              <a:t>)</a:t>
            </a:r>
            <a:r>
              <a:rPr kumimoji="0" lang="en-US" sz="1300" b="1" i="0" u="none" strike="noStrike" kern="1200" cap="none" spc="0" normalizeH="0" baseline="0" noProof="0">
                <a:ln>
                  <a:noFill/>
                </a:ln>
                <a:solidFill>
                  <a:srgbClr val="2297AA"/>
                </a:solidFill>
                <a:effectLst/>
                <a:uLnTx/>
                <a:uFillTx/>
                <a:latin typeface="Calibri" panose="020F0502020204030204"/>
                <a:ea typeface="+mn-ea"/>
                <a:cs typeface="+mn-cs"/>
              </a:rPr>
              <a:t> charging </a:t>
            </a:r>
            <a:r>
              <a:rPr lang="en-US" sz="1300"/>
              <a:t>can be managed remotely to shift charging load to low-cost hours overnight.  </a:t>
            </a:r>
          </a:p>
          <a:p>
            <a:pPr lvl="1"/>
            <a:r>
              <a:rPr lang="en-US" sz="1300"/>
              <a:t>Our modeling does not include vehicle-to-grid capability, which could provide additional value once technically and commercially viable.  </a:t>
            </a:r>
          </a:p>
          <a:p>
            <a:pPr lvl="1"/>
            <a:r>
              <a:rPr lang="en-US" sz="1300"/>
              <a:t>Forecasts indicate that there could be </a:t>
            </a:r>
            <a:r>
              <a:rPr lang="en-US" sz="1300">
                <a:hlinkClick r:id="rId5"/>
              </a:rPr>
              <a:t>1 million light-duty EVs</a:t>
            </a:r>
            <a:r>
              <a:rPr lang="en-US" sz="1300"/>
              <a:t> on the road in Texas by 2030.</a:t>
            </a:r>
          </a:p>
        </p:txBody>
      </p:sp>
      <p:sp>
        <p:nvSpPr>
          <p:cNvPr id="10" name="TextBox 9">
            <a:extLst>
              <a:ext uri="{FF2B5EF4-FFF2-40B4-BE49-F238E27FC236}">
                <a16:creationId xmlns:a16="http://schemas.microsoft.com/office/drawing/2014/main" id="{0593CEA3-3CD8-2031-A452-832F4615CC8C}"/>
              </a:ext>
            </a:extLst>
          </p:cNvPr>
          <p:cNvSpPr txBox="1"/>
          <p:nvPr/>
        </p:nvSpPr>
        <p:spPr>
          <a:xfrm>
            <a:off x="4407856" y="2636705"/>
            <a:ext cx="3509903" cy="535703"/>
          </a:xfrm>
          <a:prstGeom prst="rect">
            <a:avLst/>
          </a:prstGeom>
          <a:solidFill>
            <a:schemeClr val="accent2"/>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rPr>
              <a:t>Residential Electric Vehicle Charging </a:t>
            </a:r>
          </a:p>
        </p:txBody>
      </p:sp>
      <p:sp>
        <p:nvSpPr>
          <p:cNvPr id="11" name="Rectangle 10">
            <a:extLst>
              <a:ext uri="{FF2B5EF4-FFF2-40B4-BE49-F238E27FC236}">
                <a16:creationId xmlns:a16="http://schemas.microsoft.com/office/drawing/2014/main" id="{E3FA61AA-34FD-527A-7C8F-DC2694472D2B}"/>
              </a:ext>
            </a:extLst>
          </p:cNvPr>
          <p:cNvSpPr/>
          <p:nvPr/>
        </p:nvSpPr>
        <p:spPr>
          <a:xfrm>
            <a:off x="4407856" y="1573519"/>
            <a:ext cx="3509903" cy="1063186"/>
          </a:xfrm>
          <a:prstGeom prst="rect">
            <a:avLst/>
          </a:prstGeom>
          <a:solidFill>
            <a:srgbClr val="F4F4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4781C96-48EC-02F3-72BF-666DBC69DF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19527" y="1690834"/>
            <a:ext cx="1017566" cy="843352"/>
          </a:xfrm>
          <a:prstGeom prst="rect">
            <a:avLst/>
          </a:prstGeom>
        </p:spPr>
      </p:pic>
    </p:spTree>
    <p:extLst>
      <p:ext uri="{BB962C8B-B14F-4D97-AF65-F5344CB8AC3E}">
        <p14:creationId xmlns:p14="http://schemas.microsoft.com/office/powerpoint/2010/main" val="1063249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B2F15-CC1E-546F-6FFD-376ED59978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2D32FC-081D-579E-8732-ACC304AE6903}"/>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F946C5A-E111-C333-A9F4-05167C75B97F}"/>
              </a:ext>
            </a:extLst>
          </p:cNvPr>
          <p:cNvSpPr>
            <a:spLocks noGrp="1"/>
          </p:cNvSpPr>
          <p:nvPr>
            <p:ph type="title"/>
          </p:nvPr>
        </p:nvSpPr>
        <p:spPr/>
        <p:txBody>
          <a:bodyPr/>
          <a:lstStyle/>
          <a:p>
            <a:r>
              <a:rPr lang="en-US"/>
              <a:t>Methodology overview</a:t>
            </a:r>
          </a:p>
        </p:txBody>
      </p:sp>
      <p:sp>
        <p:nvSpPr>
          <p:cNvPr id="5" name="Text Placeholder 4">
            <a:extLst>
              <a:ext uri="{FF2B5EF4-FFF2-40B4-BE49-F238E27FC236}">
                <a16:creationId xmlns:a16="http://schemas.microsoft.com/office/drawing/2014/main" id="{89713462-6579-1480-1E75-CFA1CE248F35}"/>
              </a:ext>
            </a:extLst>
          </p:cNvPr>
          <p:cNvSpPr>
            <a:spLocks noGrp="1"/>
          </p:cNvSpPr>
          <p:nvPr>
            <p:ph type="body" sz="quarter" idx="19"/>
          </p:nvPr>
        </p:nvSpPr>
        <p:spPr>
          <a:xfrm>
            <a:off x="508000" y="0"/>
            <a:ext cx="6040438" cy="418576"/>
          </a:xfrm>
        </p:spPr>
        <p:txBody>
          <a:bodyPr/>
          <a:lstStyle/>
          <a:p>
            <a:r>
              <a:rPr lang="en-US"/>
              <a:t>Impact on DR Capability</a:t>
            </a:r>
          </a:p>
        </p:txBody>
      </p:sp>
      <p:sp>
        <p:nvSpPr>
          <p:cNvPr id="6" name="Rectangle 5">
            <a:extLst>
              <a:ext uri="{FF2B5EF4-FFF2-40B4-BE49-F238E27FC236}">
                <a16:creationId xmlns:a16="http://schemas.microsoft.com/office/drawing/2014/main" id="{37103306-5F53-279C-7B67-DB1219E6B998}"/>
              </a:ext>
            </a:extLst>
          </p:cNvPr>
          <p:cNvSpPr/>
          <p:nvPr/>
        </p:nvSpPr>
        <p:spPr>
          <a:xfrm>
            <a:off x="507999" y="919279"/>
            <a:ext cx="10893426" cy="85237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7313" marR="0" lvl="0" indent="-87313" algn="l" defTabSz="457200" rtl="0" eaLnBrk="1" fontAlgn="auto" latinLnBrk="0" hangingPunct="1">
              <a:lnSpc>
                <a:spcPct val="100000"/>
              </a:lnSpc>
              <a:spcBef>
                <a:spcPts val="1200"/>
              </a:spcBef>
              <a:spcAft>
                <a:spcPts val="0"/>
              </a:spcAft>
              <a:buClrTx/>
              <a:buSzPct val="25000"/>
              <a:buFont typeface="Calibri Light" panose="020F0302020204030204" pitchFamily="34" charset="0"/>
              <a:buChar char=" "/>
              <a:tabLst/>
              <a:defRPr/>
            </a:pP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We simulate DR dispatch to estimate maximum monetizable value from a REP’s perspective, accounting for realistic DR operational constraints </a:t>
            </a:r>
            <a:r>
              <a:rPr lang="en-US" b="1">
                <a:solidFill>
                  <a:srgbClr val="000000"/>
                </a:solidFill>
                <a:latin typeface="Calibri" panose="020F0502020204030204"/>
              </a:rPr>
              <a:t>to </a:t>
            </a: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maintain customer comfort.</a:t>
            </a:r>
          </a:p>
        </p:txBody>
      </p:sp>
      <p:sp>
        <p:nvSpPr>
          <p:cNvPr id="3" name="TextBox 2">
            <a:extLst>
              <a:ext uri="{FF2B5EF4-FFF2-40B4-BE49-F238E27FC236}">
                <a16:creationId xmlns:a16="http://schemas.microsoft.com/office/drawing/2014/main" id="{479EFC85-3943-BCE7-BF07-A63525654327}"/>
              </a:ext>
            </a:extLst>
          </p:cNvPr>
          <p:cNvSpPr txBox="1"/>
          <p:nvPr/>
        </p:nvSpPr>
        <p:spPr>
          <a:xfrm>
            <a:off x="593724" y="1963554"/>
            <a:ext cx="5426075" cy="2069734"/>
          </a:xfrm>
          <a:prstGeom prst="rect">
            <a:avLst/>
          </a:prstGeom>
          <a:solidFill>
            <a:schemeClr val="bg1"/>
          </a:solidFill>
          <a:ln w="9525">
            <a:solidFill>
              <a:schemeClr val="accent1"/>
            </a:solidFill>
          </a:ln>
          <a:effectLst>
            <a:outerShdw blurRad="63500" algn="ctr" rotWithShape="0">
              <a:schemeClr val="tx2">
                <a:alpha val="20000"/>
              </a:schemeClr>
            </a:outerShdw>
          </a:effectLst>
        </p:spPr>
        <p:txBody>
          <a:bodyPr wrap="square" lIns="182880" tIns="182880" rIns="182880" bIns="182880" rtlCol="0">
            <a:noAutofit/>
          </a:bodyPr>
          <a:lstStyle/>
          <a:p>
            <a:r>
              <a:rPr lang="en-US" sz="1600" b="1" dirty="0">
                <a:solidFill>
                  <a:schemeClr val="tx2"/>
                </a:solidFill>
              </a:rPr>
              <a:t>Operational constraints</a:t>
            </a:r>
          </a:p>
          <a:p>
            <a:pPr marL="285750" indent="-285750">
              <a:spcBef>
                <a:spcPts val="600"/>
              </a:spcBef>
              <a:buFont typeface="Arial" panose="020B0604020202020204" pitchFamily="34" charset="0"/>
              <a:buChar char="•"/>
            </a:pPr>
            <a:r>
              <a:rPr lang="en-US" sz="1600" dirty="0">
                <a:solidFill>
                  <a:schemeClr val="bg2">
                    <a:lumMod val="50000"/>
                  </a:schemeClr>
                </a:solidFill>
              </a:rPr>
              <a:t>Technology-specific limits on number of DR dispatch events/year and hours/day (e.g., for cooling load control, max 15 calls per year and 4 consecutive hours per call)</a:t>
            </a:r>
          </a:p>
          <a:p>
            <a:pPr marL="285750" indent="-285750">
              <a:spcBef>
                <a:spcPts val="600"/>
              </a:spcBef>
              <a:buFont typeface="Arial" panose="020B0604020202020204" pitchFamily="34" charset="0"/>
              <a:buChar char="•"/>
            </a:pPr>
            <a:r>
              <a:rPr lang="en-US" sz="1600" dirty="0">
                <a:solidFill>
                  <a:schemeClr val="bg2">
                    <a:lumMod val="50000"/>
                  </a:schemeClr>
                </a:solidFill>
              </a:rPr>
              <a:t>Account for load building outside of event hours</a:t>
            </a:r>
          </a:p>
        </p:txBody>
      </p:sp>
      <p:sp>
        <p:nvSpPr>
          <p:cNvPr id="7" name="TextBox 6">
            <a:extLst>
              <a:ext uri="{FF2B5EF4-FFF2-40B4-BE49-F238E27FC236}">
                <a16:creationId xmlns:a16="http://schemas.microsoft.com/office/drawing/2014/main" id="{21CAFFEE-5D88-5981-1A71-A5AB616FE55F}"/>
              </a:ext>
            </a:extLst>
          </p:cNvPr>
          <p:cNvSpPr txBox="1"/>
          <p:nvPr/>
        </p:nvSpPr>
        <p:spPr>
          <a:xfrm>
            <a:off x="593724" y="4225192"/>
            <a:ext cx="5426075" cy="2052685"/>
          </a:xfrm>
          <a:prstGeom prst="rect">
            <a:avLst/>
          </a:prstGeom>
          <a:solidFill>
            <a:schemeClr val="bg1"/>
          </a:solidFill>
          <a:ln w="9525">
            <a:solidFill>
              <a:schemeClr val="accent2"/>
            </a:solidFill>
          </a:ln>
          <a:effectLst>
            <a:outerShdw blurRad="63500" algn="ctr" rotWithShape="0">
              <a:schemeClr val="tx2">
                <a:alpha val="20000"/>
              </a:schemeClr>
            </a:outerShdw>
          </a:effectLst>
        </p:spPr>
        <p:txBody>
          <a:bodyPr wrap="square" lIns="182880" tIns="182880" rIns="182880" bIns="182880" rtlCol="0">
            <a:noAutofit/>
          </a:bodyPr>
          <a:lstStyle/>
          <a:p>
            <a:pPr>
              <a:spcBef>
                <a:spcPts val="1200"/>
              </a:spcBef>
            </a:pPr>
            <a:r>
              <a:rPr lang="en-US" sz="1600" b="1" dirty="0">
                <a:solidFill>
                  <a:schemeClr val="accent2"/>
                </a:solidFill>
              </a:rPr>
              <a:t>Realistic accounting for foresight</a:t>
            </a:r>
          </a:p>
          <a:p>
            <a:pPr marL="285750" indent="-285750">
              <a:spcBef>
                <a:spcPts val="600"/>
              </a:spcBef>
              <a:buFont typeface="Arial" panose="020B0604020202020204" pitchFamily="34" charset="0"/>
              <a:buChar char="•"/>
            </a:pPr>
            <a:r>
              <a:rPr lang="en-US" sz="1600" dirty="0">
                <a:solidFill>
                  <a:schemeClr val="bg2">
                    <a:lumMod val="50000"/>
                  </a:schemeClr>
                </a:solidFill>
              </a:rPr>
              <a:t>Imperfect foresight scenario: REP targets 10x the top net load hours with program dispatch, receives lower accreditation</a:t>
            </a:r>
          </a:p>
          <a:p>
            <a:pPr marL="285750" indent="-285750">
              <a:spcBef>
                <a:spcPts val="600"/>
              </a:spcBef>
              <a:buFont typeface="Arial" panose="020B0604020202020204" pitchFamily="34" charset="0"/>
              <a:buChar char="•"/>
            </a:pPr>
            <a:r>
              <a:rPr lang="en-US" sz="1600" dirty="0">
                <a:solidFill>
                  <a:schemeClr val="bg2">
                    <a:lumMod val="50000"/>
                  </a:schemeClr>
                </a:solidFill>
              </a:rPr>
              <a:t>Near-perfect foresight scenario: REP targets 2x the top net load hours, receives higher accreditation</a:t>
            </a:r>
          </a:p>
        </p:txBody>
      </p:sp>
      <p:sp>
        <p:nvSpPr>
          <p:cNvPr id="8" name="TextBox 7">
            <a:extLst>
              <a:ext uri="{FF2B5EF4-FFF2-40B4-BE49-F238E27FC236}">
                <a16:creationId xmlns:a16="http://schemas.microsoft.com/office/drawing/2014/main" id="{659681F6-2443-F3DA-9F7D-FC09D1EBF97D}"/>
              </a:ext>
            </a:extLst>
          </p:cNvPr>
          <p:cNvSpPr txBox="1"/>
          <p:nvPr/>
        </p:nvSpPr>
        <p:spPr>
          <a:xfrm>
            <a:off x="6141867" y="4225192"/>
            <a:ext cx="5426075" cy="2052685"/>
          </a:xfrm>
          <a:prstGeom prst="rect">
            <a:avLst/>
          </a:prstGeom>
          <a:solidFill>
            <a:schemeClr val="bg1"/>
          </a:solidFill>
          <a:ln w="9525">
            <a:solidFill>
              <a:schemeClr val="accent1"/>
            </a:solidFill>
          </a:ln>
          <a:effectLst>
            <a:outerShdw blurRad="63500" algn="ctr" rotWithShape="0">
              <a:schemeClr val="tx2">
                <a:alpha val="20000"/>
              </a:schemeClr>
            </a:outerShdw>
          </a:effectLst>
        </p:spPr>
        <p:txBody>
          <a:bodyPr wrap="square" lIns="182880" tIns="182880" rIns="182880" bIns="182880" rtlCol="0">
            <a:noAutofit/>
          </a:bodyPr>
          <a:lstStyle/>
          <a:p>
            <a:pPr>
              <a:spcBef>
                <a:spcPts val="1200"/>
              </a:spcBef>
            </a:pPr>
            <a:r>
              <a:rPr lang="en-US" sz="1600" b="1" dirty="0">
                <a:solidFill>
                  <a:schemeClr val="accent1"/>
                </a:solidFill>
              </a:rPr>
              <a:t>Actual market data</a:t>
            </a:r>
            <a:endParaRPr lang="en-US" sz="1600" dirty="0">
              <a:solidFill>
                <a:schemeClr val="accent1"/>
              </a:solidFill>
            </a:endParaRPr>
          </a:p>
          <a:p>
            <a:pPr marL="285750" indent="-285750">
              <a:spcBef>
                <a:spcPts val="1200"/>
              </a:spcBef>
              <a:buFont typeface="Arial" panose="020B0604020202020204" pitchFamily="34" charset="0"/>
              <a:buChar char="•"/>
            </a:pPr>
            <a:r>
              <a:rPr lang="en-US" sz="1600" dirty="0">
                <a:solidFill>
                  <a:schemeClr val="bg2">
                    <a:lumMod val="50000"/>
                  </a:schemeClr>
                </a:solidFill>
              </a:rPr>
              <a:t>Simulations and value estimates based on 2019-2024 market prices and currently proposed RDR compensation level</a:t>
            </a:r>
          </a:p>
        </p:txBody>
      </p:sp>
      <p:sp>
        <p:nvSpPr>
          <p:cNvPr id="10" name="TextBox 9">
            <a:extLst>
              <a:ext uri="{FF2B5EF4-FFF2-40B4-BE49-F238E27FC236}">
                <a16:creationId xmlns:a16="http://schemas.microsoft.com/office/drawing/2014/main" id="{F4D9D8BD-2611-C14B-50A7-104882B351E6}"/>
              </a:ext>
            </a:extLst>
          </p:cNvPr>
          <p:cNvSpPr txBox="1"/>
          <p:nvPr/>
        </p:nvSpPr>
        <p:spPr>
          <a:xfrm>
            <a:off x="6141868" y="1963554"/>
            <a:ext cx="5426075" cy="2069734"/>
          </a:xfrm>
          <a:prstGeom prst="rect">
            <a:avLst/>
          </a:prstGeom>
          <a:solidFill>
            <a:schemeClr val="bg1"/>
          </a:solidFill>
          <a:ln w="9525">
            <a:solidFill>
              <a:schemeClr val="accent2"/>
            </a:solidFill>
          </a:ln>
          <a:effectLst>
            <a:outerShdw blurRad="63500" algn="ctr" rotWithShape="0">
              <a:schemeClr val="tx2">
                <a:alpha val="20000"/>
              </a:schemeClr>
            </a:outerShdw>
          </a:effectLst>
        </p:spPr>
        <p:txBody>
          <a:bodyPr wrap="square" lIns="182880" tIns="182880" rIns="182880" bIns="182880" rtlCol="0">
            <a:noAutofit/>
          </a:bodyPr>
          <a:lstStyle/>
          <a:p>
            <a:r>
              <a:rPr lang="en-US" sz="1600" b="1" dirty="0">
                <a:solidFill>
                  <a:schemeClr val="accent2"/>
                </a:solidFill>
              </a:rPr>
              <a:t>Value-maximizing dispatch</a:t>
            </a:r>
          </a:p>
          <a:p>
            <a:pPr marL="285750" indent="-285750">
              <a:spcBef>
                <a:spcPts val="600"/>
              </a:spcBef>
              <a:buFont typeface="Arial" panose="020B0604020202020204" pitchFamily="34" charset="0"/>
              <a:buChar char="•"/>
            </a:pPr>
            <a:r>
              <a:rPr lang="en-US" sz="1600" dirty="0">
                <a:solidFill>
                  <a:schemeClr val="bg2">
                    <a:lumMod val="50000"/>
                  </a:schemeClr>
                </a:solidFill>
              </a:rPr>
              <a:t>DR value to REP includes combination of real-time energy, A/S procurement, and RDR compensation</a:t>
            </a:r>
          </a:p>
          <a:p>
            <a:pPr marL="285750" indent="-285750">
              <a:spcBef>
                <a:spcPts val="600"/>
              </a:spcBef>
              <a:buFont typeface="Arial" panose="020B0604020202020204" pitchFamily="34" charset="0"/>
              <a:buChar char="•"/>
            </a:pPr>
            <a:r>
              <a:rPr lang="en-US" sz="1600" dirty="0">
                <a:solidFill>
                  <a:schemeClr val="bg2">
                    <a:lumMod val="50000"/>
                  </a:schemeClr>
                </a:solidFill>
              </a:rPr>
              <a:t>REPs target program dispatch during seasonal net peak hours to earn maximum accreditation (top 6 of 8 in Summer/Winter and top 3 of 5 in Spring/Fall)</a:t>
            </a:r>
          </a:p>
        </p:txBody>
      </p:sp>
    </p:spTree>
    <p:extLst>
      <p:ext uri="{BB962C8B-B14F-4D97-AF65-F5344CB8AC3E}">
        <p14:creationId xmlns:p14="http://schemas.microsoft.com/office/powerpoint/2010/main" val="117141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E38B4-50C4-402A-F8DE-12A5D2F92CB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F26916B5-3EE3-EC3F-F542-5913B02093A3}"/>
              </a:ext>
            </a:extLst>
          </p:cNvPr>
          <p:cNvSpPr/>
          <p:nvPr/>
        </p:nvSpPr>
        <p:spPr>
          <a:xfrm>
            <a:off x="712269" y="3581226"/>
            <a:ext cx="1413370" cy="15875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22AC144-A1E4-462E-70D1-7604BE03902C}"/>
              </a:ext>
            </a:extLst>
          </p:cNvPr>
          <p:cNvPicPr>
            <a:picLocks noChangeAspect="1"/>
          </p:cNvPicPr>
          <p:nvPr/>
        </p:nvPicPr>
        <p:blipFill>
          <a:blip r:embed="rId2"/>
          <a:stretch>
            <a:fillRect/>
          </a:stretch>
        </p:blipFill>
        <p:spPr>
          <a:xfrm>
            <a:off x="2270235" y="3241874"/>
            <a:ext cx="2555000" cy="2494036"/>
          </a:xfrm>
          <a:prstGeom prst="rect">
            <a:avLst/>
          </a:prstGeom>
        </p:spPr>
      </p:pic>
      <p:pic>
        <p:nvPicPr>
          <p:cNvPr id="13" name="Picture 12">
            <a:extLst>
              <a:ext uri="{FF2B5EF4-FFF2-40B4-BE49-F238E27FC236}">
                <a16:creationId xmlns:a16="http://schemas.microsoft.com/office/drawing/2014/main" id="{A0DB01E9-A790-6325-5D15-4452EE3A3897}"/>
              </a:ext>
            </a:extLst>
          </p:cNvPr>
          <p:cNvPicPr>
            <a:picLocks noChangeAspect="1"/>
          </p:cNvPicPr>
          <p:nvPr/>
        </p:nvPicPr>
        <p:blipFill>
          <a:blip r:embed="rId3"/>
          <a:stretch>
            <a:fillRect/>
          </a:stretch>
        </p:blipFill>
        <p:spPr>
          <a:xfrm>
            <a:off x="8420277" y="3247141"/>
            <a:ext cx="2349936" cy="2494036"/>
          </a:xfrm>
          <a:prstGeom prst="rect">
            <a:avLst/>
          </a:prstGeom>
        </p:spPr>
      </p:pic>
      <p:pic>
        <p:nvPicPr>
          <p:cNvPr id="14" name="Picture 13">
            <a:extLst>
              <a:ext uri="{FF2B5EF4-FFF2-40B4-BE49-F238E27FC236}">
                <a16:creationId xmlns:a16="http://schemas.microsoft.com/office/drawing/2014/main" id="{CBA10876-46B2-1E20-1B65-72BD8914F1E9}"/>
              </a:ext>
            </a:extLst>
          </p:cNvPr>
          <p:cNvPicPr>
            <a:picLocks noChangeAspect="1"/>
          </p:cNvPicPr>
          <p:nvPr/>
        </p:nvPicPr>
        <p:blipFill>
          <a:blip r:embed="rId4"/>
          <a:stretch>
            <a:fillRect/>
          </a:stretch>
        </p:blipFill>
        <p:spPr>
          <a:xfrm>
            <a:off x="5552809" y="3219502"/>
            <a:ext cx="2344393" cy="2488492"/>
          </a:xfrm>
          <a:prstGeom prst="rect">
            <a:avLst/>
          </a:prstGeom>
        </p:spPr>
      </p:pic>
      <p:sp>
        <p:nvSpPr>
          <p:cNvPr id="2" name="Slide Number Placeholder 1">
            <a:extLst>
              <a:ext uri="{FF2B5EF4-FFF2-40B4-BE49-F238E27FC236}">
                <a16:creationId xmlns:a16="http://schemas.microsoft.com/office/drawing/2014/main" id="{327B2392-31E3-A5D8-9115-326F960D4A7E}"/>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64535EB-973F-3328-1F74-389EC9DA10E7}"/>
              </a:ext>
            </a:extLst>
          </p:cNvPr>
          <p:cNvSpPr>
            <a:spLocks noGrp="1"/>
          </p:cNvSpPr>
          <p:nvPr>
            <p:ph type="title"/>
          </p:nvPr>
        </p:nvSpPr>
        <p:spPr/>
        <p:txBody>
          <a:bodyPr/>
          <a:lstStyle/>
          <a:p>
            <a:r>
              <a:rPr lang="en-US"/>
              <a:t>The Impact of RDR on Cost-Effective Compensation Payments</a:t>
            </a:r>
          </a:p>
        </p:txBody>
      </p:sp>
      <p:sp>
        <p:nvSpPr>
          <p:cNvPr id="5" name="Text Placeholder 4">
            <a:extLst>
              <a:ext uri="{FF2B5EF4-FFF2-40B4-BE49-F238E27FC236}">
                <a16:creationId xmlns:a16="http://schemas.microsoft.com/office/drawing/2014/main" id="{982067C6-1140-AF35-7001-004D1F421B0E}"/>
              </a:ext>
            </a:extLst>
          </p:cNvPr>
          <p:cNvSpPr>
            <a:spLocks noGrp="1"/>
          </p:cNvSpPr>
          <p:nvPr>
            <p:ph type="body" sz="quarter" idx="19"/>
          </p:nvPr>
        </p:nvSpPr>
        <p:spPr/>
        <p:txBody>
          <a:bodyPr/>
          <a:lstStyle/>
          <a:p>
            <a:r>
              <a:rPr lang="en-US"/>
              <a:t>Impact on DR Capability</a:t>
            </a:r>
          </a:p>
        </p:txBody>
      </p:sp>
      <p:sp>
        <p:nvSpPr>
          <p:cNvPr id="10" name="TextBox 9">
            <a:extLst>
              <a:ext uri="{FF2B5EF4-FFF2-40B4-BE49-F238E27FC236}">
                <a16:creationId xmlns:a16="http://schemas.microsoft.com/office/drawing/2014/main" id="{47C55117-8978-7949-DF56-1AF7A105144F}"/>
              </a:ext>
            </a:extLst>
          </p:cNvPr>
          <p:cNvSpPr txBox="1"/>
          <p:nvPr/>
        </p:nvSpPr>
        <p:spPr>
          <a:xfrm>
            <a:off x="2459301" y="2629566"/>
            <a:ext cx="210536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94F56"/>
                </a:solidFill>
                <a:effectLst/>
                <a:uLnTx/>
                <a:uFillTx/>
                <a:latin typeface="Calibri" panose="020F0502020204030204"/>
                <a:ea typeface="+mn-ea"/>
                <a:cs typeface="+mn-cs"/>
              </a:rPr>
              <a:t>Smart Thermostat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494F56"/>
                </a:solidFill>
                <a:effectLst/>
                <a:uLnTx/>
                <a:uFillTx/>
                <a:latin typeface="Calibri" panose="020F0502020204030204"/>
                <a:ea typeface="+mn-ea"/>
                <a:cs typeface="+mn-cs"/>
              </a:rPr>
              <a:t>($/participant/yr.)</a:t>
            </a:r>
          </a:p>
        </p:txBody>
      </p:sp>
      <p:sp>
        <p:nvSpPr>
          <p:cNvPr id="11" name="TextBox 10">
            <a:extLst>
              <a:ext uri="{FF2B5EF4-FFF2-40B4-BE49-F238E27FC236}">
                <a16:creationId xmlns:a16="http://schemas.microsoft.com/office/drawing/2014/main" id="{91637811-14B4-CCA2-13EA-0FD7C438B502}"/>
              </a:ext>
            </a:extLst>
          </p:cNvPr>
          <p:cNvSpPr txBox="1"/>
          <p:nvPr/>
        </p:nvSpPr>
        <p:spPr>
          <a:xfrm>
            <a:off x="8736722" y="2628629"/>
            <a:ext cx="210536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94F56"/>
                </a:solidFill>
                <a:effectLst/>
                <a:uLnTx/>
                <a:uFillTx/>
                <a:latin typeface="Calibri" panose="020F0502020204030204"/>
                <a:ea typeface="+mn-ea"/>
                <a:cs typeface="+mn-cs"/>
              </a:rPr>
              <a:t>Residential Battery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494F56"/>
                </a:solidFill>
                <a:effectLst/>
                <a:uLnTx/>
                <a:uFillTx/>
                <a:latin typeface="Calibri" panose="020F0502020204030204"/>
                <a:ea typeface="+mn-ea"/>
                <a:cs typeface="+mn-cs"/>
              </a:rPr>
              <a:t>($/kWh/yr.)</a:t>
            </a:r>
          </a:p>
        </p:txBody>
      </p:sp>
      <p:sp>
        <p:nvSpPr>
          <p:cNvPr id="23" name="TextBox 22">
            <a:extLst>
              <a:ext uri="{FF2B5EF4-FFF2-40B4-BE49-F238E27FC236}">
                <a16:creationId xmlns:a16="http://schemas.microsoft.com/office/drawing/2014/main" id="{6B1E12CC-4AFE-BB46-BEA7-62176D9FFD48}"/>
              </a:ext>
            </a:extLst>
          </p:cNvPr>
          <p:cNvSpPr txBox="1"/>
          <p:nvPr/>
        </p:nvSpPr>
        <p:spPr>
          <a:xfrm>
            <a:off x="5721990" y="2606383"/>
            <a:ext cx="210536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94F56"/>
                </a:solidFill>
                <a:effectLst/>
                <a:uLnTx/>
                <a:uFillTx/>
                <a:latin typeface="Calibri" panose="020F0502020204030204"/>
                <a:ea typeface="+mn-ea"/>
                <a:cs typeface="+mn-cs"/>
              </a:rPr>
              <a:t>Residential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494F56"/>
                </a:solidFill>
                <a:effectLst/>
                <a:uLnTx/>
                <a:uFillTx/>
                <a:latin typeface="Calibri" panose="020F0502020204030204"/>
                <a:ea typeface="+mn-ea"/>
                <a:cs typeface="+mn-cs"/>
              </a:rPr>
              <a:t>($/participant/yr.)</a:t>
            </a:r>
          </a:p>
        </p:txBody>
      </p:sp>
      <p:sp>
        <p:nvSpPr>
          <p:cNvPr id="30" name="Rectangle 29">
            <a:extLst>
              <a:ext uri="{FF2B5EF4-FFF2-40B4-BE49-F238E27FC236}">
                <a16:creationId xmlns:a16="http://schemas.microsoft.com/office/drawing/2014/main" id="{B553A178-534B-D4E4-F28F-76B3B38B6E93}"/>
              </a:ext>
            </a:extLst>
          </p:cNvPr>
          <p:cNvSpPr/>
          <p:nvPr/>
        </p:nvSpPr>
        <p:spPr>
          <a:xfrm>
            <a:off x="2431798" y="2023979"/>
            <a:ext cx="7134165"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94F56"/>
                </a:solidFill>
                <a:effectLst/>
                <a:uLnTx/>
                <a:uFillTx/>
                <a:latin typeface="Calibri" panose="020F0502020204030204"/>
                <a:ea typeface="+mn-ea"/>
                <a:cs typeface="+mn-cs"/>
              </a:rPr>
              <a:t>Maximum Cost-Effective DR Participation Incentive</a:t>
            </a:r>
          </a:p>
        </p:txBody>
      </p:sp>
      <p:cxnSp>
        <p:nvCxnSpPr>
          <p:cNvPr id="37" name="Straight Connector 36">
            <a:extLst>
              <a:ext uri="{FF2B5EF4-FFF2-40B4-BE49-F238E27FC236}">
                <a16:creationId xmlns:a16="http://schemas.microsoft.com/office/drawing/2014/main" id="{A8056142-529A-CB94-584E-445DD69144C3}"/>
              </a:ext>
            </a:extLst>
          </p:cNvPr>
          <p:cNvCxnSpPr>
            <a:cxnSpLocks/>
          </p:cNvCxnSpPr>
          <p:nvPr/>
        </p:nvCxnSpPr>
        <p:spPr>
          <a:xfrm>
            <a:off x="2604339" y="5612346"/>
            <a:ext cx="21425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7F591A2-76C0-CB50-61CB-4B38606D2946}"/>
              </a:ext>
            </a:extLst>
          </p:cNvPr>
          <p:cNvCxnSpPr>
            <a:cxnSpLocks/>
          </p:cNvCxnSpPr>
          <p:nvPr/>
        </p:nvCxnSpPr>
        <p:spPr>
          <a:xfrm>
            <a:off x="5900155" y="5589159"/>
            <a:ext cx="194776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D37196B-266B-62ED-C98E-F8724714D8DC}"/>
              </a:ext>
            </a:extLst>
          </p:cNvPr>
          <p:cNvCxnSpPr>
            <a:cxnSpLocks/>
          </p:cNvCxnSpPr>
          <p:nvPr/>
        </p:nvCxnSpPr>
        <p:spPr>
          <a:xfrm>
            <a:off x="8709940" y="5611405"/>
            <a:ext cx="194776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01F1929-018D-8500-B431-9187AA96511C}"/>
              </a:ext>
            </a:extLst>
          </p:cNvPr>
          <p:cNvSpPr txBox="1"/>
          <p:nvPr/>
        </p:nvSpPr>
        <p:spPr>
          <a:xfrm>
            <a:off x="3433345" y="3302666"/>
            <a:ext cx="1512061" cy="415498"/>
          </a:xfrm>
          <a:prstGeom prst="rect">
            <a:avLst/>
          </a:prstGeom>
          <a:noFill/>
        </p:spPr>
        <p:txBody>
          <a:bodyPr wrap="square" rtlCol="0">
            <a:spAutoFit/>
          </a:bodyPr>
          <a:lstStyle/>
          <a:p>
            <a:pPr algn="ctr"/>
            <a:r>
              <a:rPr kumimoji="0" lang="en-US" sz="1000" b="1" i="0" u="none" strike="noStrike" kern="1200" cap="none" spc="0" normalizeH="0" baseline="0" noProof="0">
                <a:ln>
                  <a:noFill/>
                </a:ln>
                <a:solidFill>
                  <a:srgbClr val="1B3D6F"/>
                </a:solidFill>
                <a:effectLst/>
                <a:uLnTx/>
                <a:uFillTx/>
                <a:latin typeface="Calibri" panose="020F0502020204030204"/>
                <a:ea typeface="+mn-ea"/>
                <a:cs typeface="+mn-cs"/>
              </a:rPr>
              <a:t>77% - 180% increase</a:t>
            </a:r>
          </a:p>
          <a:p>
            <a:pPr algn="ctr"/>
            <a:r>
              <a:rPr kumimoji="0" lang="en-US" sz="1000" b="1" i="0" u="none" strike="noStrike" kern="1200" cap="none" spc="0" normalizeH="0" baseline="0" noProof="0">
                <a:ln>
                  <a:noFill/>
                </a:ln>
                <a:solidFill>
                  <a:srgbClr val="1B3D6F"/>
                </a:solidFill>
                <a:effectLst/>
                <a:uLnTx/>
                <a:uFillTx/>
                <a:latin typeface="Calibri" panose="020F0502020204030204"/>
                <a:ea typeface="+mn-ea"/>
                <a:cs typeface="+mn-cs"/>
              </a:rPr>
              <a:t>(+ $23 - $55/part./yr)</a:t>
            </a:r>
          </a:p>
        </p:txBody>
      </p:sp>
      <p:sp>
        <p:nvSpPr>
          <p:cNvPr id="43" name="TextBox 42">
            <a:extLst>
              <a:ext uri="{FF2B5EF4-FFF2-40B4-BE49-F238E27FC236}">
                <a16:creationId xmlns:a16="http://schemas.microsoft.com/office/drawing/2014/main" id="{97CE230F-AE82-9392-B4A1-3F7FB31C8A91}"/>
              </a:ext>
            </a:extLst>
          </p:cNvPr>
          <p:cNvSpPr txBox="1"/>
          <p:nvPr/>
        </p:nvSpPr>
        <p:spPr>
          <a:xfrm>
            <a:off x="6558603" y="3165728"/>
            <a:ext cx="1512061"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B3D6F"/>
                </a:solidFill>
                <a:effectLst/>
                <a:uLnTx/>
                <a:uFillTx/>
                <a:latin typeface="Calibri" panose="020F0502020204030204"/>
                <a:ea typeface="+mn-ea"/>
                <a:cs typeface="+mn-cs"/>
              </a:rPr>
              <a:t>122% - 147% increase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B3D6F"/>
                </a:solidFill>
                <a:effectLst/>
                <a:uLnTx/>
                <a:uFillTx/>
                <a:latin typeface="Calibri" panose="020F0502020204030204"/>
                <a:ea typeface="+mn-ea"/>
                <a:cs typeface="+mn-cs"/>
              </a:rPr>
              <a:t>(+ $44 - $53/part./yr)</a:t>
            </a:r>
          </a:p>
        </p:txBody>
      </p:sp>
      <p:sp>
        <p:nvSpPr>
          <p:cNvPr id="44" name="TextBox 43">
            <a:extLst>
              <a:ext uri="{FF2B5EF4-FFF2-40B4-BE49-F238E27FC236}">
                <a16:creationId xmlns:a16="http://schemas.microsoft.com/office/drawing/2014/main" id="{9BF9C05E-3209-0C6A-8882-2B27D1686167}"/>
              </a:ext>
            </a:extLst>
          </p:cNvPr>
          <p:cNvSpPr txBox="1"/>
          <p:nvPr/>
        </p:nvSpPr>
        <p:spPr>
          <a:xfrm>
            <a:off x="9428862" y="3359661"/>
            <a:ext cx="1440204"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B3D6F"/>
                </a:solidFill>
                <a:effectLst/>
                <a:uLnTx/>
                <a:uFillTx/>
                <a:latin typeface="Calibri" panose="020F0502020204030204"/>
                <a:ea typeface="+mn-ea"/>
                <a:cs typeface="+mn-cs"/>
              </a:rPr>
              <a:t>154% - 204% increase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B3D6F"/>
                </a:solidFill>
                <a:effectLst/>
                <a:uLnTx/>
                <a:uFillTx/>
                <a:latin typeface="Calibri" panose="020F0502020204030204"/>
                <a:ea typeface="+mn-ea"/>
                <a:cs typeface="+mn-cs"/>
              </a:rPr>
              <a:t>(+ $25 - $33/kWh/yr)</a:t>
            </a:r>
          </a:p>
        </p:txBody>
      </p:sp>
      <p:grpSp>
        <p:nvGrpSpPr>
          <p:cNvPr id="47" name="Group 46">
            <a:extLst>
              <a:ext uri="{FF2B5EF4-FFF2-40B4-BE49-F238E27FC236}">
                <a16:creationId xmlns:a16="http://schemas.microsoft.com/office/drawing/2014/main" id="{6701A15E-1BF4-8255-248B-62AACBF69456}"/>
              </a:ext>
            </a:extLst>
          </p:cNvPr>
          <p:cNvGrpSpPr/>
          <p:nvPr/>
        </p:nvGrpSpPr>
        <p:grpSpPr>
          <a:xfrm>
            <a:off x="2661190" y="5606074"/>
            <a:ext cx="2178633" cy="474349"/>
            <a:chOff x="5334107" y="5522779"/>
            <a:chExt cx="1636839" cy="474349"/>
          </a:xfrm>
        </p:grpSpPr>
        <p:sp>
          <p:nvSpPr>
            <p:cNvPr id="45" name="TextBox 44">
              <a:extLst>
                <a:ext uri="{FF2B5EF4-FFF2-40B4-BE49-F238E27FC236}">
                  <a16:creationId xmlns:a16="http://schemas.microsoft.com/office/drawing/2014/main" id="{5CD5E64C-D238-6CD6-D455-965728EADBA1}"/>
                </a:ext>
              </a:extLst>
            </p:cNvPr>
            <p:cNvSpPr txBox="1"/>
            <p:nvPr/>
          </p:nvSpPr>
          <p:spPr>
            <a:xfrm>
              <a:off x="5334107" y="5522779"/>
              <a:ext cx="67993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No RDR Program</a:t>
              </a:r>
            </a:p>
          </p:txBody>
        </p:sp>
        <p:sp>
          <p:nvSpPr>
            <p:cNvPr id="46" name="TextBox 45">
              <a:extLst>
                <a:ext uri="{FF2B5EF4-FFF2-40B4-BE49-F238E27FC236}">
                  <a16:creationId xmlns:a16="http://schemas.microsoft.com/office/drawing/2014/main" id="{53FA9291-2BC6-1579-CE72-8E6F437ACEEF}"/>
                </a:ext>
              </a:extLst>
            </p:cNvPr>
            <p:cNvSpPr txBox="1"/>
            <p:nvPr/>
          </p:nvSpPr>
          <p:spPr>
            <a:xfrm>
              <a:off x="6004281" y="5535463"/>
              <a:ext cx="96666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With RDR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Program</a:t>
              </a:r>
            </a:p>
          </p:txBody>
        </p:sp>
      </p:grpSp>
      <p:sp>
        <p:nvSpPr>
          <p:cNvPr id="54" name="TextBox 53">
            <a:extLst>
              <a:ext uri="{FF2B5EF4-FFF2-40B4-BE49-F238E27FC236}">
                <a16:creationId xmlns:a16="http://schemas.microsoft.com/office/drawing/2014/main" id="{2ED16576-86F8-E12F-33EC-062AEF5A094E}"/>
              </a:ext>
            </a:extLst>
          </p:cNvPr>
          <p:cNvSpPr txBox="1"/>
          <p:nvPr/>
        </p:nvSpPr>
        <p:spPr>
          <a:xfrm>
            <a:off x="2292268" y="6308080"/>
            <a:ext cx="3239589" cy="2308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Note: Battery output is not credited for exported energy.</a:t>
            </a:r>
          </a:p>
        </p:txBody>
      </p:sp>
      <p:sp>
        <p:nvSpPr>
          <p:cNvPr id="6" name="Rectangle 5">
            <a:extLst>
              <a:ext uri="{FF2B5EF4-FFF2-40B4-BE49-F238E27FC236}">
                <a16:creationId xmlns:a16="http://schemas.microsoft.com/office/drawing/2014/main" id="{2FEA3593-A30D-88DF-0AE9-4448E9896E93}"/>
              </a:ext>
            </a:extLst>
          </p:cNvPr>
          <p:cNvSpPr/>
          <p:nvPr/>
        </p:nvSpPr>
        <p:spPr>
          <a:xfrm>
            <a:off x="507998" y="919661"/>
            <a:ext cx="11055351" cy="86046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7313" marR="0" lvl="0" indent="-87313" algn="l" defTabSz="457200" rtl="0" eaLnBrk="1" fontAlgn="auto" latinLnBrk="0" hangingPunct="1">
              <a:lnSpc>
                <a:spcPct val="100000"/>
              </a:lnSpc>
              <a:spcBef>
                <a:spcPts val="1200"/>
              </a:spcBef>
              <a:spcAft>
                <a:spcPts val="0"/>
              </a:spcAft>
              <a:buClrTx/>
              <a:buSzPct val="25000"/>
              <a:buFont typeface="Calibri Light" panose="020F0302020204030204" pitchFamily="34" charset="0"/>
              <a:buChar char=" "/>
              <a:tabLst/>
              <a:defRPr/>
            </a:pPr>
            <a:r>
              <a:rPr kumimoji="0" lang="en-US" b="1" i="0" u="none" strike="noStrike" kern="1200" cap="none" spc="0" normalizeH="0" baseline="0" noProof="0">
                <a:ln>
                  <a:noFill/>
                </a:ln>
                <a:solidFill>
                  <a:srgbClr val="000000"/>
                </a:solidFill>
                <a:effectLst/>
                <a:uLnTx/>
                <a:uFillTx/>
                <a:latin typeface="Calibri" panose="020F0502020204030204"/>
                <a:ea typeface="+mn-ea"/>
                <a:cs typeface="+mn-cs"/>
              </a:rPr>
              <a:t>Increased revenue from RDR means participants could be offered cost-effective compensation payments that are 2x to 3x the levels currently supported by the market.</a:t>
            </a:r>
          </a:p>
        </p:txBody>
      </p:sp>
      <p:sp>
        <p:nvSpPr>
          <p:cNvPr id="7" name="Arrow: Right 6">
            <a:extLst>
              <a:ext uri="{FF2B5EF4-FFF2-40B4-BE49-F238E27FC236}">
                <a16:creationId xmlns:a16="http://schemas.microsoft.com/office/drawing/2014/main" id="{0AD65836-AAB9-214A-002C-9466F4B7360E}"/>
              </a:ext>
            </a:extLst>
          </p:cNvPr>
          <p:cNvSpPr/>
          <p:nvPr/>
        </p:nvSpPr>
        <p:spPr>
          <a:xfrm rot="18000000">
            <a:off x="3281117" y="4223917"/>
            <a:ext cx="350093" cy="361761"/>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3AD1D648-520B-6525-A059-57055F41037F}"/>
              </a:ext>
            </a:extLst>
          </p:cNvPr>
          <p:cNvSpPr/>
          <p:nvPr/>
        </p:nvSpPr>
        <p:spPr>
          <a:xfrm rot="18000000">
            <a:off x="6480422" y="4192412"/>
            <a:ext cx="350093" cy="361761"/>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A8B6DA74-2A73-EE26-8C30-4ED4D13896CF}"/>
              </a:ext>
            </a:extLst>
          </p:cNvPr>
          <p:cNvSpPr/>
          <p:nvPr/>
        </p:nvSpPr>
        <p:spPr>
          <a:xfrm rot="18000000">
            <a:off x="9245392" y="4421711"/>
            <a:ext cx="350093" cy="361761"/>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003794C-7954-9790-F900-88F83892BF92}"/>
              </a:ext>
            </a:extLst>
          </p:cNvPr>
          <p:cNvSpPr txBox="1"/>
          <p:nvPr/>
        </p:nvSpPr>
        <p:spPr>
          <a:xfrm>
            <a:off x="1116036" y="3865460"/>
            <a:ext cx="1161886" cy="1015663"/>
          </a:xfrm>
          <a:prstGeom prst="rect">
            <a:avLst/>
          </a:prstGeom>
          <a:noFill/>
        </p:spPr>
        <p:txBody>
          <a:bodyPr wrap="square" rtlCol="0">
            <a:spAutoFit/>
          </a:bodyPr>
          <a:lstStyle/>
          <a:p>
            <a:r>
              <a:rPr lang="en-US" sz="1200" b="1"/>
              <a:t>Near-perfect foresight</a:t>
            </a:r>
          </a:p>
          <a:p>
            <a:endParaRPr lang="en-US" sz="1200" b="1"/>
          </a:p>
          <a:p>
            <a:r>
              <a:rPr lang="en-US" sz="1200" b="1"/>
              <a:t>Imperfect foresight</a:t>
            </a:r>
          </a:p>
        </p:txBody>
      </p:sp>
      <p:grpSp>
        <p:nvGrpSpPr>
          <p:cNvPr id="28" name="Group 27">
            <a:extLst>
              <a:ext uri="{FF2B5EF4-FFF2-40B4-BE49-F238E27FC236}">
                <a16:creationId xmlns:a16="http://schemas.microsoft.com/office/drawing/2014/main" id="{AFA5A753-1E7F-3FC3-D616-7D48743B589D}"/>
              </a:ext>
            </a:extLst>
          </p:cNvPr>
          <p:cNvGrpSpPr/>
          <p:nvPr/>
        </p:nvGrpSpPr>
        <p:grpSpPr>
          <a:xfrm>
            <a:off x="942574" y="3967846"/>
            <a:ext cx="168507" cy="810890"/>
            <a:chOff x="6599586" y="2862561"/>
            <a:chExt cx="222711" cy="810890"/>
          </a:xfrm>
        </p:grpSpPr>
        <p:sp>
          <p:nvSpPr>
            <p:cNvPr id="29" name="Rectangle 28">
              <a:extLst>
                <a:ext uri="{FF2B5EF4-FFF2-40B4-BE49-F238E27FC236}">
                  <a16:creationId xmlns:a16="http://schemas.microsoft.com/office/drawing/2014/main" id="{1430E323-F1C8-CED2-EEED-F9D1FD43790B}"/>
                </a:ext>
              </a:extLst>
            </p:cNvPr>
            <p:cNvSpPr/>
            <p:nvPr/>
          </p:nvSpPr>
          <p:spPr>
            <a:xfrm>
              <a:off x="6599587" y="2862561"/>
              <a:ext cx="222710" cy="244602"/>
            </a:xfrm>
            <a:prstGeom prst="rect">
              <a:avLst/>
            </a:prstGeom>
            <a:pattFill prst="wdUpDiag">
              <a:fgClr>
                <a:schemeClr val="accent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1" name="Rectangle 30">
              <a:extLst>
                <a:ext uri="{FF2B5EF4-FFF2-40B4-BE49-F238E27FC236}">
                  <a16:creationId xmlns:a16="http://schemas.microsoft.com/office/drawing/2014/main" id="{9647619B-C331-EB00-FDD2-8AC4428F98AB}"/>
                </a:ext>
              </a:extLst>
            </p:cNvPr>
            <p:cNvSpPr/>
            <p:nvPr/>
          </p:nvSpPr>
          <p:spPr>
            <a:xfrm>
              <a:off x="6599586" y="3428849"/>
              <a:ext cx="222710" cy="2446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32" name="Group 31">
            <a:extLst>
              <a:ext uri="{FF2B5EF4-FFF2-40B4-BE49-F238E27FC236}">
                <a16:creationId xmlns:a16="http://schemas.microsoft.com/office/drawing/2014/main" id="{44B1FB05-C71F-53DA-FCFC-C812D4C406C8}"/>
              </a:ext>
            </a:extLst>
          </p:cNvPr>
          <p:cNvGrpSpPr/>
          <p:nvPr/>
        </p:nvGrpSpPr>
        <p:grpSpPr>
          <a:xfrm>
            <a:off x="5956653" y="5588333"/>
            <a:ext cx="1980575" cy="474349"/>
            <a:chOff x="5334107" y="5522779"/>
            <a:chExt cx="1636839" cy="474349"/>
          </a:xfrm>
        </p:grpSpPr>
        <p:sp>
          <p:nvSpPr>
            <p:cNvPr id="33" name="TextBox 32">
              <a:extLst>
                <a:ext uri="{FF2B5EF4-FFF2-40B4-BE49-F238E27FC236}">
                  <a16:creationId xmlns:a16="http://schemas.microsoft.com/office/drawing/2014/main" id="{6208D293-693D-BFAD-F622-758FDF9A1A74}"/>
                </a:ext>
              </a:extLst>
            </p:cNvPr>
            <p:cNvSpPr txBox="1"/>
            <p:nvPr/>
          </p:nvSpPr>
          <p:spPr>
            <a:xfrm>
              <a:off x="5334107" y="5522779"/>
              <a:ext cx="67993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No RDR Program</a:t>
              </a:r>
            </a:p>
          </p:txBody>
        </p:sp>
        <p:sp>
          <p:nvSpPr>
            <p:cNvPr id="34" name="TextBox 33">
              <a:extLst>
                <a:ext uri="{FF2B5EF4-FFF2-40B4-BE49-F238E27FC236}">
                  <a16:creationId xmlns:a16="http://schemas.microsoft.com/office/drawing/2014/main" id="{ABBBB4A2-0200-71CC-3BBE-83C651132F39}"/>
                </a:ext>
              </a:extLst>
            </p:cNvPr>
            <p:cNvSpPr txBox="1"/>
            <p:nvPr/>
          </p:nvSpPr>
          <p:spPr>
            <a:xfrm>
              <a:off x="6004281" y="5535463"/>
              <a:ext cx="96666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With RDR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Program</a:t>
              </a:r>
            </a:p>
          </p:txBody>
        </p:sp>
      </p:grpSp>
      <p:grpSp>
        <p:nvGrpSpPr>
          <p:cNvPr id="35" name="Group 34">
            <a:extLst>
              <a:ext uri="{FF2B5EF4-FFF2-40B4-BE49-F238E27FC236}">
                <a16:creationId xmlns:a16="http://schemas.microsoft.com/office/drawing/2014/main" id="{22BD10EB-0F2A-C98D-D583-6F74C75CA589}"/>
              </a:ext>
            </a:extLst>
          </p:cNvPr>
          <p:cNvGrpSpPr/>
          <p:nvPr/>
        </p:nvGrpSpPr>
        <p:grpSpPr>
          <a:xfrm>
            <a:off x="8832658" y="5591529"/>
            <a:ext cx="1980575" cy="474349"/>
            <a:chOff x="5334107" y="5522779"/>
            <a:chExt cx="1636839" cy="474349"/>
          </a:xfrm>
        </p:grpSpPr>
        <p:sp>
          <p:nvSpPr>
            <p:cNvPr id="38" name="TextBox 37">
              <a:extLst>
                <a:ext uri="{FF2B5EF4-FFF2-40B4-BE49-F238E27FC236}">
                  <a16:creationId xmlns:a16="http://schemas.microsoft.com/office/drawing/2014/main" id="{BF12B9F3-63D6-F4AB-75FC-F2FBB92A66EC}"/>
                </a:ext>
              </a:extLst>
            </p:cNvPr>
            <p:cNvSpPr txBox="1"/>
            <p:nvPr/>
          </p:nvSpPr>
          <p:spPr>
            <a:xfrm>
              <a:off x="5334107" y="5522779"/>
              <a:ext cx="67993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No RDR Program</a:t>
              </a:r>
            </a:p>
          </p:txBody>
        </p:sp>
        <p:sp>
          <p:nvSpPr>
            <p:cNvPr id="39" name="TextBox 38">
              <a:extLst>
                <a:ext uri="{FF2B5EF4-FFF2-40B4-BE49-F238E27FC236}">
                  <a16:creationId xmlns:a16="http://schemas.microsoft.com/office/drawing/2014/main" id="{888B02B3-6722-7D9B-D506-DB3BA3C4336D}"/>
                </a:ext>
              </a:extLst>
            </p:cNvPr>
            <p:cNvSpPr txBox="1"/>
            <p:nvPr/>
          </p:nvSpPr>
          <p:spPr>
            <a:xfrm>
              <a:off x="6004281" y="5535463"/>
              <a:ext cx="96666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With RDR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Program</a:t>
              </a:r>
            </a:p>
          </p:txBody>
        </p:sp>
      </p:grpSp>
      <p:pic>
        <p:nvPicPr>
          <p:cNvPr id="3" name="Picture 2">
            <a:extLst>
              <a:ext uri="{FF2B5EF4-FFF2-40B4-BE49-F238E27FC236}">
                <a16:creationId xmlns:a16="http://schemas.microsoft.com/office/drawing/2014/main" id="{F479F2DC-4312-627E-2DAA-0C6BC18D7D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3381" y="2669452"/>
            <a:ext cx="443482" cy="443482"/>
          </a:xfrm>
          <a:prstGeom prst="rect">
            <a:avLst/>
          </a:prstGeom>
        </p:spPr>
      </p:pic>
      <p:pic>
        <p:nvPicPr>
          <p:cNvPr id="15" name="Picture 14">
            <a:extLst>
              <a:ext uri="{FF2B5EF4-FFF2-40B4-BE49-F238E27FC236}">
                <a16:creationId xmlns:a16="http://schemas.microsoft.com/office/drawing/2014/main" id="{8B818297-8DF3-230E-55FB-25A86408B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12891" y="2715194"/>
            <a:ext cx="520078" cy="418598"/>
          </a:xfrm>
          <a:prstGeom prst="rect">
            <a:avLst/>
          </a:prstGeom>
        </p:spPr>
      </p:pic>
      <p:pic>
        <p:nvPicPr>
          <p:cNvPr id="16" name="Picture 15">
            <a:extLst>
              <a:ext uri="{FF2B5EF4-FFF2-40B4-BE49-F238E27FC236}">
                <a16:creationId xmlns:a16="http://schemas.microsoft.com/office/drawing/2014/main" id="{CFEE4A96-7E2A-523C-5C99-AEA86DD2CE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81878" y="2649996"/>
            <a:ext cx="518302" cy="429566"/>
          </a:xfrm>
          <a:prstGeom prst="rect">
            <a:avLst/>
          </a:prstGeom>
        </p:spPr>
      </p:pic>
    </p:spTree>
    <p:extLst>
      <p:ext uri="{BB962C8B-B14F-4D97-AF65-F5344CB8AC3E}">
        <p14:creationId xmlns:p14="http://schemas.microsoft.com/office/powerpoint/2010/main" val="98877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728294E4-3C44-C903-8CFA-70679BA22CE0}"/>
              </a:ext>
            </a:extLst>
          </p:cNvPr>
          <p:cNvPicPr>
            <a:picLocks noChangeAspect="1"/>
          </p:cNvPicPr>
          <p:nvPr/>
        </p:nvPicPr>
        <p:blipFill>
          <a:blip r:embed="rId2"/>
          <a:stretch>
            <a:fillRect/>
          </a:stretch>
        </p:blipFill>
        <p:spPr>
          <a:xfrm>
            <a:off x="251652" y="2723042"/>
            <a:ext cx="4071252" cy="3709167"/>
          </a:xfrm>
          <a:prstGeom prst="rect">
            <a:avLst/>
          </a:prstGeom>
        </p:spPr>
      </p:pic>
      <p:pic>
        <p:nvPicPr>
          <p:cNvPr id="34" name="Picture 33">
            <a:extLst>
              <a:ext uri="{FF2B5EF4-FFF2-40B4-BE49-F238E27FC236}">
                <a16:creationId xmlns:a16="http://schemas.microsoft.com/office/drawing/2014/main" id="{7FCECDFA-4B3C-94B5-C22A-B4D10284C6CE}"/>
              </a:ext>
            </a:extLst>
          </p:cNvPr>
          <p:cNvPicPr>
            <a:picLocks noChangeAspect="1"/>
          </p:cNvPicPr>
          <p:nvPr/>
        </p:nvPicPr>
        <p:blipFill>
          <a:blip r:embed="rId3"/>
          <a:stretch>
            <a:fillRect/>
          </a:stretch>
        </p:blipFill>
        <p:spPr>
          <a:xfrm>
            <a:off x="7966223" y="3032272"/>
            <a:ext cx="4170801" cy="3452593"/>
          </a:xfrm>
          <a:prstGeom prst="rect">
            <a:avLst/>
          </a:prstGeom>
        </p:spPr>
      </p:pic>
      <p:pic>
        <p:nvPicPr>
          <p:cNvPr id="6" name="Picture 5">
            <a:extLst>
              <a:ext uri="{FF2B5EF4-FFF2-40B4-BE49-F238E27FC236}">
                <a16:creationId xmlns:a16="http://schemas.microsoft.com/office/drawing/2014/main" id="{79A5868C-7DF9-0650-8C7C-5B7AE5F108D7}"/>
              </a:ext>
            </a:extLst>
          </p:cNvPr>
          <p:cNvPicPr>
            <a:picLocks noChangeAspect="1"/>
          </p:cNvPicPr>
          <p:nvPr/>
        </p:nvPicPr>
        <p:blipFill>
          <a:blip r:embed="rId4"/>
          <a:stretch>
            <a:fillRect/>
          </a:stretch>
        </p:blipFill>
        <p:spPr>
          <a:xfrm>
            <a:off x="4377880" y="2618159"/>
            <a:ext cx="3545235" cy="4046530"/>
          </a:xfrm>
          <a:prstGeom prst="rect">
            <a:avLst/>
          </a:prstGeom>
        </p:spPr>
      </p:pic>
      <p:grpSp>
        <p:nvGrpSpPr>
          <p:cNvPr id="36" name="Group 35">
            <a:extLst>
              <a:ext uri="{FF2B5EF4-FFF2-40B4-BE49-F238E27FC236}">
                <a16:creationId xmlns:a16="http://schemas.microsoft.com/office/drawing/2014/main" id="{970EE968-1B43-FDAD-80A8-8B2BB5028796}"/>
              </a:ext>
            </a:extLst>
          </p:cNvPr>
          <p:cNvGrpSpPr/>
          <p:nvPr/>
        </p:nvGrpSpPr>
        <p:grpSpPr>
          <a:xfrm>
            <a:off x="8708349" y="3400667"/>
            <a:ext cx="2140940" cy="1043378"/>
            <a:chOff x="8708349" y="3776955"/>
            <a:chExt cx="2140940" cy="1043378"/>
          </a:xfrm>
        </p:grpSpPr>
        <p:cxnSp>
          <p:nvCxnSpPr>
            <p:cNvPr id="39" name="Straight Connector 38">
              <a:extLst>
                <a:ext uri="{FF2B5EF4-FFF2-40B4-BE49-F238E27FC236}">
                  <a16:creationId xmlns:a16="http://schemas.microsoft.com/office/drawing/2014/main" id="{1B943A00-108A-5768-7699-9B8DAC10ACE5}"/>
                </a:ext>
              </a:extLst>
            </p:cNvPr>
            <p:cNvCxnSpPr/>
            <p:nvPr/>
          </p:nvCxnSpPr>
          <p:spPr>
            <a:xfrm flipV="1">
              <a:off x="8708349" y="4032098"/>
              <a:ext cx="0" cy="788235"/>
            </a:xfrm>
            <a:prstGeom prst="line">
              <a:avLst/>
            </a:prstGeom>
            <a:ln w="19050">
              <a:solidFill>
                <a:schemeClr val="accent2"/>
              </a:solidFill>
              <a:prstDash val="sysDash"/>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494574A5-279D-3D55-C099-DFCFB0E283AA}"/>
                </a:ext>
              </a:extLst>
            </p:cNvPr>
            <p:cNvCxnSpPr/>
            <p:nvPr/>
          </p:nvCxnSpPr>
          <p:spPr>
            <a:xfrm>
              <a:off x="10246928" y="4032326"/>
              <a:ext cx="0" cy="383677"/>
            </a:xfrm>
            <a:prstGeom prst="straightConnector1">
              <a:avLst/>
            </a:prstGeom>
            <a:ln w="19050">
              <a:solidFill>
                <a:schemeClr val="accent2"/>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E91BF0F5-BB8A-2EE7-40AE-B0D92F9974F1}"/>
                </a:ext>
              </a:extLst>
            </p:cNvPr>
            <p:cNvSpPr txBox="1"/>
            <p:nvPr/>
          </p:nvSpPr>
          <p:spPr>
            <a:xfrm>
              <a:off x="8970906" y="3776955"/>
              <a:ext cx="1639734" cy="276999"/>
            </a:xfrm>
            <a:prstGeom prst="rect">
              <a:avLst/>
            </a:prstGeom>
            <a:noFill/>
          </p:spPr>
          <p:txBody>
            <a:bodyPr wrap="square" rtlCol="0">
              <a:spAutoFit/>
            </a:bodyPr>
            <a:lstStyle/>
            <a:p>
              <a:pPr algn="ctr"/>
              <a:r>
                <a:rPr lang="en-US" sz="1200" b="1" i="1">
                  <a:solidFill>
                    <a:schemeClr val="accent2"/>
                  </a:solidFill>
                </a:rPr>
                <a:t>Impact of program</a:t>
              </a:r>
            </a:p>
          </p:txBody>
        </p:sp>
        <p:cxnSp>
          <p:nvCxnSpPr>
            <p:cNvPr id="47" name="Straight Connector 46">
              <a:extLst>
                <a:ext uri="{FF2B5EF4-FFF2-40B4-BE49-F238E27FC236}">
                  <a16:creationId xmlns:a16="http://schemas.microsoft.com/office/drawing/2014/main" id="{0F9ECD50-D24C-8202-D0F1-9511C74FE0B8}"/>
                </a:ext>
              </a:extLst>
            </p:cNvPr>
            <p:cNvCxnSpPr>
              <a:cxnSpLocks/>
            </p:cNvCxnSpPr>
            <p:nvPr/>
          </p:nvCxnSpPr>
          <p:spPr>
            <a:xfrm>
              <a:off x="8712437" y="4030010"/>
              <a:ext cx="1521077" cy="0"/>
            </a:xfrm>
            <a:prstGeom prst="line">
              <a:avLst/>
            </a:prstGeom>
            <a:ln w="19050">
              <a:solidFill>
                <a:schemeClr val="accent2"/>
              </a:solidFill>
              <a:prstDash val="sysDash"/>
            </a:ln>
          </p:spPr>
          <p:style>
            <a:lnRef idx="1">
              <a:schemeClr val="accent2"/>
            </a:lnRef>
            <a:fillRef idx="0">
              <a:schemeClr val="accent2"/>
            </a:fillRef>
            <a:effectRef idx="0">
              <a:schemeClr val="accent2"/>
            </a:effectRef>
            <a:fontRef idx="minor">
              <a:schemeClr val="tx1"/>
            </a:fontRef>
          </p:style>
        </p:cxnSp>
        <p:cxnSp>
          <p:nvCxnSpPr>
            <p:cNvPr id="48" name="Straight Arrow Connector 47">
              <a:extLst>
                <a:ext uri="{FF2B5EF4-FFF2-40B4-BE49-F238E27FC236}">
                  <a16:creationId xmlns:a16="http://schemas.microsoft.com/office/drawing/2014/main" id="{AA9103FC-69DA-81B1-0375-A247B260907F}"/>
                </a:ext>
              </a:extLst>
            </p:cNvPr>
            <p:cNvCxnSpPr/>
            <p:nvPr/>
          </p:nvCxnSpPr>
          <p:spPr>
            <a:xfrm>
              <a:off x="10849289" y="4016174"/>
              <a:ext cx="0" cy="262056"/>
            </a:xfrm>
            <a:prstGeom prst="straightConnector1">
              <a:avLst/>
            </a:prstGeom>
            <a:ln w="19050">
              <a:solidFill>
                <a:schemeClr val="accent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703D10B-4180-C5FC-B63D-DFEAC3619D07}"/>
                </a:ext>
              </a:extLst>
            </p:cNvPr>
            <p:cNvCxnSpPr>
              <a:cxnSpLocks/>
            </p:cNvCxnSpPr>
            <p:nvPr/>
          </p:nvCxnSpPr>
          <p:spPr>
            <a:xfrm>
              <a:off x="10246555" y="4030010"/>
              <a:ext cx="586441" cy="0"/>
            </a:xfrm>
            <a:prstGeom prst="line">
              <a:avLst/>
            </a:prstGeom>
            <a:ln w="19050">
              <a:solidFill>
                <a:schemeClr val="accent2"/>
              </a:solidFill>
              <a:prstDash val="sysDot"/>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21C1209B-85A2-9524-C25E-64C6497E3849}"/>
              </a:ext>
            </a:extLst>
          </p:cNvPr>
          <p:cNvGrpSpPr/>
          <p:nvPr/>
        </p:nvGrpSpPr>
        <p:grpSpPr>
          <a:xfrm>
            <a:off x="5084726" y="2903326"/>
            <a:ext cx="2001012" cy="1257753"/>
            <a:chOff x="5101054" y="3353090"/>
            <a:chExt cx="2001012" cy="1257753"/>
          </a:xfrm>
        </p:grpSpPr>
        <p:cxnSp>
          <p:nvCxnSpPr>
            <p:cNvPr id="21" name="Straight Connector 20">
              <a:extLst>
                <a:ext uri="{FF2B5EF4-FFF2-40B4-BE49-F238E27FC236}">
                  <a16:creationId xmlns:a16="http://schemas.microsoft.com/office/drawing/2014/main" id="{E1104823-2D14-5C32-3DAB-E9A38E283610}"/>
                </a:ext>
              </a:extLst>
            </p:cNvPr>
            <p:cNvCxnSpPr/>
            <p:nvPr/>
          </p:nvCxnSpPr>
          <p:spPr>
            <a:xfrm flipV="1">
              <a:off x="5108487" y="3657078"/>
              <a:ext cx="0" cy="953765"/>
            </a:xfrm>
            <a:prstGeom prst="line">
              <a:avLst/>
            </a:prstGeom>
            <a:ln w="19050">
              <a:solidFill>
                <a:schemeClr val="accent2"/>
              </a:solidFill>
              <a:prstDash val="sysDash"/>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55A6797A-87EF-616B-B3FF-1825B711D5A1}"/>
                </a:ext>
              </a:extLst>
            </p:cNvPr>
            <p:cNvCxnSpPr/>
            <p:nvPr/>
          </p:nvCxnSpPr>
          <p:spPr>
            <a:xfrm>
              <a:off x="7092841" y="3651149"/>
              <a:ext cx="0" cy="216575"/>
            </a:xfrm>
            <a:prstGeom prst="straightConnector1">
              <a:avLst/>
            </a:prstGeom>
            <a:ln w="19050">
              <a:solidFill>
                <a:schemeClr val="accent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F17B758-E44C-14ED-70DE-BC902A45475C}"/>
                </a:ext>
              </a:extLst>
            </p:cNvPr>
            <p:cNvCxnSpPr>
              <a:cxnSpLocks/>
            </p:cNvCxnSpPr>
            <p:nvPr/>
          </p:nvCxnSpPr>
          <p:spPr>
            <a:xfrm>
              <a:off x="5101054" y="3637806"/>
              <a:ext cx="1431009" cy="0"/>
            </a:xfrm>
            <a:prstGeom prst="line">
              <a:avLst/>
            </a:prstGeom>
            <a:ln w="19050">
              <a:solidFill>
                <a:schemeClr val="accent2"/>
              </a:solidFill>
              <a:prstDash val="sysDash"/>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C0BAB3D6-84B0-3026-C0BC-DA44C4A5F47B}"/>
                </a:ext>
              </a:extLst>
            </p:cNvPr>
            <p:cNvSpPr txBox="1"/>
            <p:nvPr/>
          </p:nvSpPr>
          <p:spPr>
            <a:xfrm>
              <a:off x="5238930" y="3353090"/>
              <a:ext cx="1720737" cy="276999"/>
            </a:xfrm>
            <a:prstGeom prst="rect">
              <a:avLst/>
            </a:prstGeom>
            <a:noFill/>
          </p:spPr>
          <p:txBody>
            <a:bodyPr wrap="square" rtlCol="0">
              <a:spAutoFit/>
            </a:bodyPr>
            <a:lstStyle/>
            <a:p>
              <a:pPr algn="ctr"/>
              <a:r>
                <a:rPr lang="en-US" sz="1200" b="1" i="1">
                  <a:solidFill>
                    <a:schemeClr val="accent2"/>
                  </a:solidFill>
                </a:rPr>
                <a:t>Impact of program</a:t>
              </a:r>
            </a:p>
          </p:txBody>
        </p:sp>
        <p:cxnSp>
          <p:nvCxnSpPr>
            <p:cNvPr id="32" name="Straight Arrow Connector 31">
              <a:extLst>
                <a:ext uri="{FF2B5EF4-FFF2-40B4-BE49-F238E27FC236}">
                  <a16:creationId xmlns:a16="http://schemas.microsoft.com/office/drawing/2014/main" id="{88F1B03C-10AF-FC3A-4D1E-CEE59A35DBAE}"/>
                </a:ext>
              </a:extLst>
            </p:cNvPr>
            <p:cNvCxnSpPr/>
            <p:nvPr/>
          </p:nvCxnSpPr>
          <p:spPr>
            <a:xfrm>
              <a:off x="6556012" y="3624895"/>
              <a:ext cx="0" cy="317088"/>
            </a:xfrm>
            <a:prstGeom prst="straightConnector1">
              <a:avLst/>
            </a:prstGeom>
            <a:ln w="19050">
              <a:solidFill>
                <a:schemeClr val="accent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A50365B-4A5E-64FE-D92C-308970C0C217}"/>
                </a:ext>
              </a:extLst>
            </p:cNvPr>
            <p:cNvCxnSpPr>
              <a:cxnSpLocks/>
            </p:cNvCxnSpPr>
            <p:nvPr/>
          </p:nvCxnSpPr>
          <p:spPr>
            <a:xfrm>
              <a:off x="6550351" y="3637806"/>
              <a:ext cx="551715" cy="0"/>
            </a:xfrm>
            <a:prstGeom prst="line">
              <a:avLst/>
            </a:prstGeom>
            <a:ln w="19050">
              <a:solidFill>
                <a:schemeClr val="accent2"/>
              </a:solidFill>
              <a:prstDash val="sysDot"/>
            </a:ln>
          </p:spPr>
          <p:style>
            <a:lnRef idx="1">
              <a:schemeClr val="accent2"/>
            </a:lnRef>
            <a:fillRef idx="0">
              <a:schemeClr val="accent2"/>
            </a:fillRef>
            <a:effectRef idx="0">
              <a:schemeClr val="accent2"/>
            </a:effectRef>
            <a:fontRef idx="minor">
              <a:schemeClr val="tx1"/>
            </a:fontRef>
          </p:style>
        </p:cxnSp>
      </p:grpSp>
      <p:sp>
        <p:nvSpPr>
          <p:cNvPr id="2" name="Slide Number Placeholder 1">
            <a:extLst>
              <a:ext uri="{FF2B5EF4-FFF2-40B4-BE49-F238E27FC236}">
                <a16:creationId xmlns:a16="http://schemas.microsoft.com/office/drawing/2014/main" id="{6898BF4B-44C1-9C59-15E8-8B9025B5F757}"/>
              </a:ext>
            </a:extLst>
          </p:cNvPr>
          <p:cNvSpPr>
            <a:spLocks noGrp="1"/>
          </p:cNvSpPr>
          <p:nvPr>
            <p:ph type="sldNum" sz="quarter" idx="21"/>
          </p:nvPr>
        </p:nvSpPr>
        <p:spPr>
          <a:xfrm>
            <a:off x="10279847" y="6484865"/>
            <a:ext cx="191215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A7E9308-B183-8DBF-EBD1-C33EE9BA4640}"/>
              </a:ext>
            </a:extLst>
          </p:cNvPr>
          <p:cNvSpPr>
            <a:spLocks noGrp="1"/>
          </p:cNvSpPr>
          <p:nvPr>
            <p:ph type="body" sz="quarter" idx="16"/>
          </p:nvPr>
        </p:nvSpPr>
        <p:spPr>
          <a:xfrm>
            <a:off x="508000" y="937194"/>
            <a:ext cx="11164888" cy="861985"/>
          </a:xfrm>
          <a:solidFill>
            <a:schemeClr val="bg1">
              <a:lumMod val="95000"/>
            </a:schemeClr>
          </a:solidFill>
        </p:spPr>
        <p:txBody>
          <a:bodyPr lIns="91440"/>
          <a:lstStyle/>
          <a:p>
            <a:r>
              <a:rPr lang="en-US" b="1"/>
              <a:t>ERCOT’s RDR program could increase cost-effective DR participation incentives offered in ERCOT’s competitive retail market to levels that have supported significant enrollment in utility programs in other jurisdictions.</a:t>
            </a:r>
          </a:p>
        </p:txBody>
      </p:sp>
      <p:sp>
        <p:nvSpPr>
          <p:cNvPr id="4" name="Title 3">
            <a:extLst>
              <a:ext uri="{FF2B5EF4-FFF2-40B4-BE49-F238E27FC236}">
                <a16:creationId xmlns:a16="http://schemas.microsoft.com/office/drawing/2014/main" id="{95AEAA4B-4416-C42A-1CE6-3F927E3383E2}"/>
              </a:ext>
            </a:extLst>
          </p:cNvPr>
          <p:cNvSpPr>
            <a:spLocks noGrp="1"/>
          </p:cNvSpPr>
          <p:nvPr>
            <p:ph type="title"/>
          </p:nvPr>
        </p:nvSpPr>
        <p:spPr/>
        <p:txBody>
          <a:bodyPr/>
          <a:lstStyle/>
          <a:p>
            <a:r>
              <a:rPr lang="en-US"/>
              <a:t>Benchmarking the DR Incentives to Other Jurisdictions</a:t>
            </a:r>
          </a:p>
        </p:txBody>
      </p:sp>
      <p:sp>
        <p:nvSpPr>
          <p:cNvPr id="5" name="Text Placeholder 4">
            <a:extLst>
              <a:ext uri="{FF2B5EF4-FFF2-40B4-BE49-F238E27FC236}">
                <a16:creationId xmlns:a16="http://schemas.microsoft.com/office/drawing/2014/main" id="{AA00AD66-9DFE-4B3D-E40E-6F750D4F4CE8}"/>
              </a:ext>
            </a:extLst>
          </p:cNvPr>
          <p:cNvSpPr>
            <a:spLocks noGrp="1"/>
          </p:cNvSpPr>
          <p:nvPr>
            <p:ph type="body" sz="quarter" idx="19"/>
          </p:nvPr>
        </p:nvSpPr>
        <p:spPr/>
        <p:txBody>
          <a:bodyPr/>
          <a:lstStyle/>
          <a:p>
            <a:r>
              <a:rPr lang="en-US"/>
              <a:t>Impact on DR Capability</a:t>
            </a:r>
          </a:p>
        </p:txBody>
      </p:sp>
      <p:sp>
        <p:nvSpPr>
          <p:cNvPr id="25" name="TextBox 24">
            <a:extLst>
              <a:ext uri="{FF2B5EF4-FFF2-40B4-BE49-F238E27FC236}">
                <a16:creationId xmlns:a16="http://schemas.microsoft.com/office/drawing/2014/main" id="{7D0F5B83-89B6-997D-FF71-703FBBBCFDE0}"/>
              </a:ext>
            </a:extLst>
          </p:cNvPr>
          <p:cNvSpPr txBox="1"/>
          <p:nvPr/>
        </p:nvSpPr>
        <p:spPr>
          <a:xfrm>
            <a:off x="538162" y="2378440"/>
            <a:ext cx="2105364"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494F56"/>
                </a:solidFill>
                <a:effectLst/>
                <a:uLnTx/>
                <a:uFillTx/>
                <a:latin typeface="Calibri" panose="020F0502020204030204"/>
                <a:ea typeface="+mn-ea"/>
                <a:cs typeface="+mn-cs"/>
              </a:rPr>
              <a:t>Smart Thermostat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494F56"/>
                </a:solidFill>
                <a:effectLst/>
                <a:uLnTx/>
                <a:uFillTx/>
                <a:latin typeface="Calibri" panose="020F0502020204030204"/>
                <a:ea typeface="+mn-ea"/>
                <a:cs typeface="+mn-cs"/>
              </a:rPr>
              <a:t>($/participant/yr.)</a:t>
            </a:r>
          </a:p>
        </p:txBody>
      </p:sp>
      <p:sp>
        <p:nvSpPr>
          <p:cNvPr id="26" name="TextBox 25">
            <a:extLst>
              <a:ext uri="{FF2B5EF4-FFF2-40B4-BE49-F238E27FC236}">
                <a16:creationId xmlns:a16="http://schemas.microsoft.com/office/drawing/2014/main" id="{8B1197ED-E9B5-DF51-61B5-490396C0F022}"/>
              </a:ext>
            </a:extLst>
          </p:cNvPr>
          <p:cNvSpPr txBox="1"/>
          <p:nvPr/>
        </p:nvSpPr>
        <p:spPr>
          <a:xfrm>
            <a:off x="8266536" y="2378440"/>
            <a:ext cx="2105364"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494F56"/>
                </a:solidFill>
                <a:effectLst/>
                <a:uLnTx/>
                <a:uFillTx/>
                <a:latin typeface="Calibri" panose="020F0502020204030204"/>
                <a:ea typeface="+mn-ea"/>
                <a:cs typeface="+mn-cs"/>
              </a:rPr>
              <a:t>Residential Battery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494F56"/>
                </a:solidFill>
                <a:effectLst/>
                <a:uLnTx/>
                <a:uFillTx/>
                <a:latin typeface="Calibri" panose="020F0502020204030204"/>
                <a:ea typeface="+mn-ea"/>
                <a:cs typeface="+mn-cs"/>
              </a:rPr>
              <a:t>($/kWh/yr.)</a:t>
            </a:r>
          </a:p>
        </p:txBody>
      </p:sp>
      <p:sp>
        <p:nvSpPr>
          <p:cNvPr id="27" name="TextBox 26">
            <a:extLst>
              <a:ext uri="{FF2B5EF4-FFF2-40B4-BE49-F238E27FC236}">
                <a16:creationId xmlns:a16="http://schemas.microsoft.com/office/drawing/2014/main" id="{3FD65590-36A1-A0B5-AA1A-E658B5594A15}"/>
              </a:ext>
            </a:extLst>
          </p:cNvPr>
          <p:cNvSpPr txBox="1"/>
          <p:nvPr/>
        </p:nvSpPr>
        <p:spPr>
          <a:xfrm>
            <a:off x="4846747" y="2378440"/>
            <a:ext cx="2105364"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494F56"/>
                </a:solidFill>
                <a:effectLst/>
                <a:uLnTx/>
                <a:uFillTx/>
                <a:latin typeface="Calibri" panose="020F0502020204030204"/>
                <a:ea typeface="+mn-ea"/>
                <a:cs typeface="+mn-cs"/>
              </a:rPr>
              <a:t>Residential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494F56"/>
                </a:solidFill>
                <a:effectLst/>
                <a:uLnTx/>
                <a:uFillTx/>
                <a:latin typeface="Calibri" panose="020F0502020204030204"/>
                <a:ea typeface="+mn-ea"/>
                <a:cs typeface="+mn-cs"/>
              </a:rPr>
              <a:t>($/participant/yr.)</a:t>
            </a:r>
          </a:p>
        </p:txBody>
      </p:sp>
      <p:sp>
        <p:nvSpPr>
          <p:cNvPr id="28" name="Rectangle 27">
            <a:extLst>
              <a:ext uri="{FF2B5EF4-FFF2-40B4-BE49-F238E27FC236}">
                <a16:creationId xmlns:a16="http://schemas.microsoft.com/office/drawing/2014/main" id="{6AE87B4B-91AA-0BA5-396B-7134FAFE2990}"/>
              </a:ext>
            </a:extLst>
          </p:cNvPr>
          <p:cNvSpPr/>
          <p:nvPr/>
        </p:nvSpPr>
        <p:spPr>
          <a:xfrm>
            <a:off x="519112" y="1941821"/>
            <a:ext cx="11591156"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94F56"/>
                </a:solidFill>
                <a:effectLst/>
                <a:uLnTx/>
                <a:uFillTx/>
                <a:latin typeface="Calibri" panose="020F0502020204030204"/>
                <a:ea typeface="+mn-ea"/>
                <a:cs typeface="+mn-cs"/>
              </a:rPr>
              <a:t>Benchmarking Against Participant Incentives Offered in Reviewed Utility Programs</a:t>
            </a:r>
          </a:p>
        </p:txBody>
      </p:sp>
      <p:cxnSp>
        <p:nvCxnSpPr>
          <p:cNvPr id="35" name="Straight Connector 34">
            <a:extLst>
              <a:ext uri="{FF2B5EF4-FFF2-40B4-BE49-F238E27FC236}">
                <a16:creationId xmlns:a16="http://schemas.microsoft.com/office/drawing/2014/main" id="{B100726A-EC9F-0D97-32B3-EDDF5231BFB2}"/>
              </a:ext>
            </a:extLst>
          </p:cNvPr>
          <p:cNvCxnSpPr>
            <a:cxnSpLocks/>
          </p:cNvCxnSpPr>
          <p:nvPr/>
        </p:nvCxnSpPr>
        <p:spPr>
          <a:xfrm flipH="1">
            <a:off x="4827041" y="4777274"/>
            <a:ext cx="299510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CF22CB2-CC12-4291-A27B-F67706D74C6C}"/>
              </a:ext>
            </a:extLst>
          </p:cNvPr>
          <p:cNvCxnSpPr>
            <a:cxnSpLocks/>
          </p:cNvCxnSpPr>
          <p:nvPr/>
        </p:nvCxnSpPr>
        <p:spPr>
          <a:xfrm flipH="1">
            <a:off x="8343900" y="4774971"/>
            <a:ext cx="377276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99D77326-8460-76EC-D520-CE03AADFA2FC}"/>
              </a:ext>
            </a:extLst>
          </p:cNvPr>
          <p:cNvGrpSpPr/>
          <p:nvPr/>
        </p:nvGrpSpPr>
        <p:grpSpPr>
          <a:xfrm>
            <a:off x="922163" y="2954345"/>
            <a:ext cx="2167983" cy="1250993"/>
            <a:chOff x="968536" y="3449689"/>
            <a:chExt cx="2167983" cy="1250993"/>
          </a:xfrm>
        </p:grpSpPr>
        <p:cxnSp>
          <p:nvCxnSpPr>
            <p:cNvPr id="13" name="Straight Connector 12">
              <a:extLst>
                <a:ext uri="{FF2B5EF4-FFF2-40B4-BE49-F238E27FC236}">
                  <a16:creationId xmlns:a16="http://schemas.microsoft.com/office/drawing/2014/main" id="{6DEF294C-766E-E96C-1FD0-944734168653}"/>
                </a:ext>
              </a:extLst>
            </p:cNvPr>
            <p:cNvCxnSpPr/>
            <p:nvPr/>
          </p:nvCxnSpPr>
          <p:spPr>
            <a:xfrm flipV="1">
              <a:off x="981541" y="3735074"/>
              <a:ext cx="0" cy="965608"/>
            </a:xfrm>
            <a:prstGeom prst="line">
              <a:avLst/>
            </a:prstGeom>
            <a:ln w="19050">
              <a:solidFill>
                <a:schemeClr val="accent2"/>
              </a:solidFill>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4E2C1BE3-DCF7-FD7B-CA36-0A6ADBAEF2EB}"/>
                </a:ext>
              </a:extLst>
            </p:cNvPr>
            <p:cNvCxnSpPr>
              <a:cxnSpLocks/>
            </p:cNvCxnSpPr>
            <p:nvPr/>
          </p:nvCxnSpPr>
          <p:spPr>
            <a:xfrm>
              <a:off x="968536" y="3718284"/>
              <a:ext cx="561693" cy="0"/>
            </a:xfrm>
            <a:prstGeom prst="line">
              <a:avLst/>
            </a:prstGeom>
            <a:ln w="19050">
              <a:solidFill>
                <a:schemeClr val="accent2"/>
              </a:solidFill>
              <a:prstDash val="sysDash"/>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37FF9FCA-271C-58A7-2D91-8CB229FB7138}"/>
                </a:ext>
              </a:extLst>
            </p:cNvPr>
            <p:cNvCxnSpPr/>
            <p:nvPr/>
          </p:nvCxnSpPr>
          <p:spPr>
            <a:xfrm>
              <a:off x="3106469" y="3711217"/>
              <a:ext cx="0" cy="356616"/>
            </a:xfrm>
            <a:prstGeom prst="straightConnector1">
              <a:avLst/>
            </a:prstGeom>
            <a:ln w="19050">
              <a:solidFill>
                <a:schemeClr val="accent2"/>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3F95C04-417D-47D4-0C04-1977D9E10EE9}"/>
                </a:ext>
              </a:extLst>
            </p:cNvPr>
            <p:cNvSpPr txBox="1"/>
            <p:nvPr/>
          </p:nvSpPr>
          <p:spPr>
            <a:xfrm>
              <a:off x="1122541" y="3449689"/>
              <a:ext cx="1720737" cy="276999"/>
            </a:xfrm>
            <a:prstGeom prst="rect">
              <a:avLst/>
            </a:prstGeom>
            <a:noFill/>
          </p:spPr>
          <p:txBody>
            <a:bodyPr wrap="square" rtlCol="0">
              <a:spAutoFit/>
            </a:bodyPr>
            <a:lstStyle/>
            <a:p>
              <a:pPr algn="ctr"/>
              <a:r>
                <a:rPr lang="en-US" sz="1200" b="1" i="1">
                  <a:solidFill>
                    <a:schemeClr val="accent2"/>
                  </a:solidFill>
                </a:rPr>
                <a:t>Impact of program</a:t>
              </a:r>
            </a:p>
          </p:txBody>
        </p:sp>
        <p:cxnSp>
          <p:nvCxnSpPr>
            <p:cNvPr id="17" name="Straight Arrow Connector 16">
              <a:extLst>
                <a:ext uri="{FF2B5EF4-FFF2-40B4-BE49-F238E27FC236}">
                  <a16:creationId xmlns:a16="http://schemas.microsoft.com/office/drawing/2014/main" id="{01EAA35A-35BD-C5F8-2AA0-AEAFCB99DB65}"/>
                </a:ext>
              </a:extLst>
            </p:cNvPr>
            <p:cNvCxnSpPr/>
            <p:nvPr/>
          </p:nvCxnSpPr>
          <p:spPr>
            <a:xfrm>
              <a:off x="1531415" y="3721884"/>
              <a:ext cx="0" cy="694946"/>
            </a:xfrm>
            <a:prstGeom prst="straightConnector1">
              <a:avLst/>
            </a:prstGeom>
            <a:ln w="19050">
              <a:solidFill>
                <a:schemeClr val="accent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74F2642-AFE4-0609-2912-DC9FA4D716DB}"/>
                </a:ext>
              </a:extLst>
            </p:cNvPr>
            <p:cNvCxnSpPr>
              <a:cxnSpLocks/>
            </p:cNvCxnSpPr>
            <p:nvPr/>
          </p:nvCxnSpPr>
          <p:spPr>
            <a:xfrm>
              <a:off x="1533945" y="3718284"/>
              <a:ext cx="1602574" cy="0"/>
            </a:xfrm>
            <a:prstGeom prst="line">
              <a:avLst/>
            </a:prstGeom>
            <a:ln w="19050">
              <a:solidFill>
                <a:schemeClr val="accent2"/>
              </a:solidFill>
              <a:prstDash val="sysDot"/>
            </a:ln>
          </p:spPr>
          <p:style>
            <a:lnRef idx="1">
              <a:schemeClr val="accent2"/>
            </a:lnRef>
            <a:fillRef idx="0">
              <a:schemeClr val="accent2"/>
            </a:fillRef>
            <a:effectRef idx="0">
              <a:schemeClr val="accent2"/>
            </a:effectRef>
            <a:fontRef idx="minor">
              <a:schemeClr val="tx1"/>
            </a:fontRef>
          </p:style>
        </p:cxnSp>
      </p:grpSp>
      <p:cxnSp>
        <p:nvCxnSpPr>
          <p:cNvPr id="38" name="Straight Connector 37">
            <a:extLst>
              <a:ext uri="{FF2B5EF4-FFF2-40B4-BE49-F238E27FC236}">
                <a16:creationId xmlns:a16="http://schemas.microsoft.com/office/drawing/2014/main" id="{047E5FD2-0141-A6A7-6782-C224A56E73A3}"/>
              </a:ext>
            </a:extLst>
          </p:cNvPr>
          <p:cNvCxnSpPr>
            <a:cxnSpLocks/>
          </p:cNvCxnSpPr>
          <p:nvPr/>
        </p:nvCxnSpPr>
        <p:spPr>
          <a:xfrm flipH="1">
            <a:off x="661659" y="4783135"/>
            <a:ext cx="355577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19DD2FA9-0153-DBAD-8F4F-E475DD765C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8394" y="2364652"/>
            <a:ext cx="443482" cy="443482"/>
          </a:xfrm>
          <a:prstGeom prst="rect">
            <a:avLst/>
          </a:prstGeom>
        </p:spPr>
      </p:pic>
      <p:pic>
        <p:nvPicPr>
          <p:cNvPr id="9" name="Picture 8">
            <a:extLst>
              <a:ext uri="{FF2B5EF4-FFF2-40B4-BE49-F238E27FC236}">
                <a16:creationId xmlns:a16="http://schemas.microsoft.com/office/drawing/2014/main" id="{EBE998D1-D08C-6DB6-DB5B-B1554CEAAD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29069" y="2448250"/>
            <a:ext cx="492268" cy="396216"/>
          </a:xfrm>
          <a:prstGeom prst="rect">
            <a:avLst/>
          </a:prstGeom>
        </p:spPr>
      </p:pic>
      <p:pic>
        <p:nvPicPr>
          <p:cNvPr id="10" name="Picture 9">
            <a:extLst>
              <a:ext uri="{FF2B5EF4-FFF2-40B4-BE49-F238E27FC236}">
                <a16:creationId xmlns:a16="http://schemas.microsoft.com/office/drawing/2014/main" id="{2EDD56DA-03F4-4DCD-DB9A-0C3D67868A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60995" y="2397077"/>
            <a:ext cx="518302" cy="429566"/>
          </a:xfrm>
          <a:prstGeom prst="rect">
            <a:avLst/>
          </a:prstGeom>
        </p:spPr>
      </p:pic>
    </p:spTree>
    <p:extLst>
      <p:ext uri="{BB962C8B-B14F-4D97-AF65-F5344CB8AC3E}">
        <p14:creationId xmlns:p14="http://schemas.microsoft.com/office/powerpoint/2010/main" val="39784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Brattle-2020">
  <a:themeElements>
    <a:clrScheme name="Brattle-2020">
      <a:dk1>
        <a:srgbClr val="000000"/>
      </a:dk1>
      <a:lt1>
        <a:srgbClr val="FFFFFF"/>
      </a:lt1>
      <a:dk2>
        <a:srgbClr val="002B54"/>
      </a:dk2>
      <a:lt2>
        <a:srgbClr val="494F5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CB00C19E-0C33-48C6-A469-55A0076D5C50}" vid="{1D737573-FE5E-437E-8A3D-2AD324463720}"/>
    </a:ext>
  </a:extLst>
</a:theme>
</file>

<file path=ppt/theme/theme2.xml><?xml version="1.0" encoding="utf-8"?>
<a:theme xmlns:a="http://schemas.openxmlformats.org/drawingml/2006/main" name="1_Brattle-2020">
  <a:themeElements>
    <a:clrScheme name="Brattle-2020">
      <a:dk1>
        <a:srgbClr val="000000"/>
      </a:dk1>
      <a:lt1>
        <a:srgbClr val="FFFFFF"/>
      </a:lt1>
      <a:dk2>
        <a:srgbClr val="002B54"/>
      </a:dk2>
      <a:lt2>
        <a:srgbClr val="494F5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CB00C19E-0C33-48C6-A469-55A0076D5C50}" vid="{1D737573-FE5E-437E-8A3D-2AD3244637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AAFF63D9B49F4A85F47D80190C6E03" ma:contentTypeVersion="4" ma:contentTypeDescription="Create a new document." ma:contentTypeScope="" ma:versionID="3e391f19a94176be720ac3aa7cd4ce33">
  <xsd:schema xmlns:xsd="http://www.w3.org/2001/XMLSchema" xmlns:xs="http://www.w3.org/2001/XMLSchema" xmlns:p="http://schemas.microsoft.com/office/2006/metadata/properties" xmlns:ns2="eca484c0-789f-45a0-9a95-17ddb100bb07" targetNamespace="http://schemas.microsoft.com/office/2006/metadata/properties" ma:root="true" ma:fieldsID="fe8f9d66a53295757d6367d526688573" ns2:_="">
    <xsd:import namespace="eca484c0-789f-45a0-9a95-17ddb100bb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a484c0-789f-45a0-9a95-17ddb100b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437EBE-2198-4A00-9928-7D1E06237665}">
  <ds:schemaRefs>
    <ds:schemaRef ds:uri="http://schemas.microsoft.com/sharepoint/v3/contenttype/forms"/>
  </ds:schemaRefs>
</ds:datastoreItem>
</file>

<file path=customXml/itemProps2.xml><?xml version="1.0" encoding="utf-8"?>
<ds:datastoreItem xmlns:ds="http://schemas.openxmlformats.org/officeDocument/2006/customXml" ds:itemID="{98228176-2EF0-40CE-9619-AD1A6F6F0612}">
  <ds:schemaRefs>
    <ds:schemaRef ds:uri="eca484c0-789f-45a0-9a95-17ddb100bb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DAF225-298A-4CAC-AB4B-9279DEC964D9}">
  <ds:schemaRef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eca484c0-789f-45a0-9a95-17ddb100bb0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60</TotalTime>
  <Words>2304</Words>
  <Application>Microsoft Office PowerPoint</Application>
  <PresentationFormat>Widescreen</PresentationFormat>
  <Paragraphs>223</Paragraphs>
  <Slides>16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Wingdings 2</vt:lpstr>
      <vt:lpstr>Wingdings 3</vt:lpstr>
      <vt:lpstr>Brattle-2020</vt:lpstr>
      <vt:lpstr>1_Brattle-2020</vt:lpstr>
      <vt:lpstr>ERCOT Residential DR Program Analysis </vt:lpstr>
      <vt:lpstr>Notice</vt:lpstr>
      <vt:lpstr>Background</vt:lpstr>
      <vt:lpstr>Purpose and approach</vt:lpstr>
      <vt:lpstr>Is the RDR program likely to lead to an increase in residential DR capability?</vt:lpstr>
      <vt:lpstr>The Modeled DR Options</vt:lpstr>
      <vt:lpstr>Methodology overview</vt:lpstr>
      <vt:lpstr>The Impact of RDR on Cost-Effective Compensation Payments</vt:lpstr>
      <vt:lpstr>Benchmarking the DR Incentives to Other Jurisdictions</vt:lpstr>
      <vt:lpstr>The Potential Impact of DR Program Value on DR Enrollment</vt:lpstr>
      <vt:lpstr>How will the RDR program impact market prices?</vt:lpstr>
      <vt:lpstr>Methodology Overview</vt:lpstr>
      <vt:lpstr>Building a Simplified Pricing Model</vt:lpstr>
      <vt:lpstr>Projecting Hourly Reserves with and without DR Dispatch</vt:lpstr>
      <vt:lpstr>DR Program has minimal effect on price</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Residential DR Program Analysis Preliminary Status Update</dc:title>
  <dc:creator>Peters, Kate</dc:creator>
  <cp:lastModifiedBy>Newell, Sam</cp:lastModifiedBy>
  <cp:revision>10</cp:revision>
  <dcterms:created xsi:type="dcterms:W3CDTF">2025-08-11T13:15:10Z</dcterms:created>
  <dcterms:modified xsi:type="dcterms:W3CDTF">2025-11-04T16:02:07Z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0x01010051AAFF63D9B49F4A85F47D80190C6E03</vt:lpwstr>
  </property>
</Properties>
</file>