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81" r:id="rId5"/>
    <p:sldId id="284" r:id="rId6"/>
    <p:sldId id="297" r:id="rId7"/>
    <p:sldId id="2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5" autoAdjust="0"/>
    <p:restoredTop sz="94879" autoAdjust="0"/>
  </p:normalViewPr>
  <p:slideViewPr>
    <p:cSldViewPr snapToGrid="0">
      <p:cViewPr varScale="1">
        <p:scale>
          <a:sx n="105" d="100"/>
          <a:sy n="105" d="100"/>
        </p:scale>
        <p:origin x="636" y="96"/>
      </p:cViewPr>
      <p:guideLst/>
    </p:cSldViewPr>
  </p:slideViewPr>
  <p:outlineViewPr>
    <p:cViewPr>
      <p:scale>
        <a:sx n="33" d="100"/>
        <a:sy n="33" d="100"/>
      </p:scale>
      <p:origin x="0" y="-40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76AB79-C677-3DB7-78CF-9305D58614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3AB137-CEA6-0244-F12B-1ECC21172D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994AA-C437-4EF4-8BEF-0B832D7FA42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8EC96-C6CC-F2AF-D90F-143F4D20A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F8EC8D-EF88-0275-F75C-A789924433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57874-EF65-4B61-B062-40C932C81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27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FE048-FAD0-D943-9A17-3C4CB763318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47812-3409-784D-BAE7-ABE53735D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030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23A35-1FA6-84F9-C9C9-8EFD760A5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7CDB01-A300-500A-E9FF-5021D5B21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B90371-6E13-9BA6-3274-E7DFC0AA83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D689E-823E-FB48-22C9-BEE63C553E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94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46A5C-B291-FD33-8358-00B3BD603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A361E7-FE1A-6512-3C3C-3C9888AEB6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391BA8-32DE-CFBE-10A5-C2BF94DDD5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47716-B216-8779-B54C-FFF102EA8D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68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A7F58C7-D277-8F14-F024-4B41D20D05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E8C189B-2E00-67DA-E342-3440F5EBB4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286000"/>
            <a:ext cx="9144000" cy="2286000"/>
          </a:xfrm>
        </p:spPr>
        <p:txBody>
          <a:bodyPr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42467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563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A524C1E0-92FE-D7D2-83A7-46D29A83887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1790329"/>
            <a:ext cx="5134335" cy="411305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27E0367-8E38-8905-DC9A-D0C376A591A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19464" y="1790329"/>
            <a:ext cx="5134335" cy="411305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D847DE-29F2-8ABB-1718-34BED4F37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0CEAFE70-86D3-8690-31CA-F9A1FBA494D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13186" y="2107800"/>
            <a:ext cx="10965628" cy="392019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99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6EE6F3F-63EB-5C0E-2307-3B7CBBA1C37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437" y="400485"/>
            <a:ext cx="9467127" cy="2527911"/>
          </a:xfrm>
        </p:spPr>
        <p:txBody>
          <a:bodyPr anchor="b">
            <a:noAutofit/>
          </a:bodyPr>
          <a:lstStyle>
            <a:lvl1pPr algn="ctr">
              <a:spcBef>
                <a:spcPts val="1000"/>
              </a:spcBef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2DA517-30B0-BC62-0422-F995FB9189E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2075" y="3738622"/>
            <a:ext cx="9467850" cy="2527911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2pPr>
            <a:lvl3pPr marL="9144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3pPr>
            <a:lvl4pPr marL="13716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4pPr>
            <a:lvl5pPr marL="18288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162967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62816" y="457200"/>
            <a:ext cx="4837176" cy="1993392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B8CBAD6-FC79-B2BB-0B67-26429A6D4C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8882" y="0"/>
            <a:ext cx="6115050" cy="6858000"/>
          </a:xfrm>
          <a:prstGeom prst="parallelogram">
            <a:avLst/>
          </a:prstGeom>
          <a:ln>
            <a:noFill/>
          </a:ln>
        </p:spPr>
        <p:txBody>
          <a:bodyPr tIns="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62818" y="2752344"/>
            <a:ext cx="4837174" cy="3136392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1pPr>
            <a:lvl2pPr marL="4572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2pPr>
            <a:lvl3pPr marL="9144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3pPr>
            <a:lvl4pPr marL="13716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4pPr>
            <a:lvl5pPr marL="18288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4796A3-781D-5244-DAB8-2D6EE0AC3B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2817" y="6303963"/>
            <a:ext cx="301498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3880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7600" y="762000"/>
            <a:ext cx="5066250" cy="2900680"/>
          </a:xfrm>
        </p:spPr>
        <p:txBody>
          <a:bodyPr anchor="b">
            <a:no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2836803-D9E6-3DF1-3B90-1E7E677CC7B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 flipH="1">
            <a:off x="6086167" y="-22225"/>
            <a:ext cx="6080760" cy="6902450"/>
          </a:xfrm>
          <a:prstGeom prst="parallelogram">
            <a:avLst/>
          </a:prstGeom>
          <a:ln>
            <a:noFill/>
          </a:ln>
        </p:spPr>
        <p:txBody>
          <a:bodyPr lIns="0" tIns="0">
            <a:normAutofit/>
          </a:bodyPr>
          <a:lstStyle>
            <a:lvl1pPr marL="0" indent="0" algn="l">
              <a:buNone/>
              <a:defRPr sz="2000"/>
            </a:lvl1pPr>
          </a:lstStyle>
          <a:p>
            <a:r>
              <a:rPr lang="en-US" dirty="0"/>
              <a:t>Click icon to add image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17600" y="4145280"/>
            <a:ext cx="5066250" cy="690880"/>
          </a:xfr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200000" scaled="0"/>
            <a:tileRect/>
          </a:gradFill>
        </p:spPr>
        <p:txBody>
          <a:bodyPr anchor="ctr">
            <a:normAutofit/>
          </a:bodyPr>
          <a:lstStyle>
            <a:lvl1pPr marL="0" indent="0" algn="ctr">
              <a:buNone/>
              <a:defRPr sz="24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92418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2425" y="466344"/>
            <a:ext cx="6241651" cy="1710354"/>
          </a:xfrm>
        </p:spPr>
        <p:txBody>
          <a:bodyPr bIns="0" anchor="ctr" anchorCtr="0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11A5385-FB23-93A8-2B8F-9887244244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287838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242426" y="2286000"/>
            <a:ext cx="6241650" cy="3474720"/>
          </a:xfrm>
        </p:spPr>
        <p:txBody>
          <a:bodyPr>
            <a:normAutofit/>
          </a:bodyPr>
          <a:lstStyle>
            <a:lvl1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1pPr>
            <a:lvl2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2pPr>
            <a:lvl3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3pPr>
            <a:lvl4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4pPr>
            <a:lvl5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E25A87-9155-9E07-878F-CEC0B137C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91586" y="6303963"/>
            <a:ext cx="4287186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89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43000"/>
            <a:ext cx="9144000" cy="2286000"/>
          </a:xfrm>
        </p:spPr>
        <p:txBody>
          <a:bodyPr anchor="b"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35198"/>
            <a:ext cx="9144000" cy="683219"/>
          </a:xfrm>
          <a:gradFill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</a:gradFill>
        </p:spPr>
        <p:txBody>
          <a:bodyPr anchor="ctr">
            <a:normAutofit/>
          </a:bodyPr>
          <a:lstStyle>
            <a:lvl1pPr marL="0" indent="0" algn="ctr">
              <a:buNone/>
              <a:defRPr sz="2400" cap="all" spc="3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56372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9577E27-B60E-C6DD-BAAF-5CCC3D59E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880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10">
            <a:extLst>
              <a:ext uri="{FF2B5EF4-FFF2-40B4-BE49-F238E27FC236}">
                <a16:creationId xmlns:a16="http://schemas.microsoft.com/office/drawing/2014/main" id="{964CA031-27E0-D0AA-1451-A904CCF234F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199" y="2024781"/>
            <a:ext cx="5212079" cy="41371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81FE0D7D-86B7-CCD2-A7A1-70E95846B5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59795" y="2024780"/>
            <a:ext cx="4894006" cy="41371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90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880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D2DE411-9D7C-15AE-0B59-F26B2BF8C52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024781"/>
            <a:ext cx="2878394" cy="4137189"/>
          </a:xfrm>
        </p:spPr>
        <p:txBody>
          <a:bodyPr>
            <a:normAutofit/>
          </a:bodyPr>
          <a:lstStyle>
            <a:lvl1pPr marL="3429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rabicPeriod"/>
              <a:defRPr sz="1800">
                <a:latin typeface="+mn-lt"/>
              </a:defRPr>
            </a:lvl1pPr>
            <a:lvl2pPr marL="8001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lphaLcPeriod"/>
              <a:defRPr sz="1800">
                <a:latin typeface="+mn-lt"/>
              </a:defRPr>
            </a:lvl2pPr>
            <a:lvl3pPr marL="12573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rabicParenR"/>
              <a:defRPr sz="1800">
                <a:latin typeface="+mn-lt"/>
              </a:defRPr>
            </a:lvl3pPr>
            <a:lvl4pPr marL="17145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lphaLcParenR"/>
              <a:defRPr sz="1800">
                <a:latin typeface="+mn-lt"/>
              </a:defRPr>
            </a:lvl4pPr>
            <a:lvl5pPr marL="2057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60FEDE7C-502F-ECFE-4136-E99206849C2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59795" y="2024780"/>
            <a:ext cx="4894006" cy="41371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5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48056"/>
            <a:ext cx="6172200" cy="1581912"/>
          </a:xfrm>
        </p:spPr>
        <p:txBody>
          <a:bodyPr anchor="b" anchorCtr="0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5F30E2A0-23EF-51B1-8ABD-00429EEA06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257063"/>
            <a:ext cx="4894006" cy="390490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F15552F-C66B-341F-2D37-0389710BA5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00938" y="-22225"/>
            <a:ext cx="4714875" cy="68802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8DCC6D-8B88-7BE0-7240-F743AE09E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3814" y="6303963"/>
            <a:ext cx="4287186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3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563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9C3ED3BF-FF6B-07FA-72C4-F6102A8558A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96074" y="2106591"/>
            <a:ext cx="2067045" cy="3633787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6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4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4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2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23FEB60-8FB5-7F10-EDD7-8AB4B3139EF6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483980" y="2106591"/>
            <a:ext cx="7869820" cy="4016713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D97564-C310-6E8C-8689-CE18881B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D99FA-26D9-873B-BE7F-26FEC5C23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9819E-0266-97DD-DFD1-BAAA06AE3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D8061D-18C3-4F4F-85EF-561633F5875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D19C9-01CE-9E2A-CDA5-C15940F05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01085-7B28-048D-E3D3-9C3614268D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34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59" r:id="rId3"/>
    <p:sldLayoutId id="2147483650" r:id="rId4"/>
    <p:sldLayoutId id="2147483649" r:id="rId5"/>
    <p:sldLayoutId id="2147483662" r:id="rId6"/>
    <p:sldLayoutId id="2147483663" r:id="rId7"/>
    <p:sldLayoutId id="2147483652" r:id="rId8"/>
    <p:sldLayoutId id="2147483666" r:id="rId9"/>
    <p:sldLayoutId id="2147483664" r:id="rId10"/>
    <p:sldLayoutId id="2147483665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all" spc="3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nc-nd/3.0/" TargetMode="External"/><Relationship Id="rId4" Type="http://schemas.openxmlformats.org/officeDocument/2006/relationships/hyperlink" Target="https://www.flickr.com/photos/internationaltransportforum/47080781731/in/album-72157706630671105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" descr="abstract image">
            <a:extLst>
              <a:ext uri="{FF2B5EF4-FFF2-40B4-BE49-F238E27FC236}">
                <a16:creationId xmlns:a16="http://schemas.microsoft.com/office/drawing/2014/main" id="{782ED2F6-AFB3-9199-3999-2B5E4BAF242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alphaModFix amt="5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F20A922B-22EC-7FD8-FA8C-2FFAC558B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3020" y="2286000"/>
            <a:ext cx="9585960" cy="2286000"/>
          </a:xfrm>
        </p:spPr>
        <p:txBody>
          <a:bodyPr/>
          <a:lstStyle/>
          <a:p>
            <a:r>
              <a:rPr lang="en-US" sz="4400" b="1" dirty="0"/>
              <a:t>WMWG update to </a:t>
            </a:r>
            <a:r>
              <a:rPr lang="en-US" sz="4400" b="1" dirty="0" err="1"/>
              <a:t>wms</a:t>
            </a:r>
            <a:br>
              <a:rPr lang="en-US" sz="4400" dirty="0"/>
            </a:br>
            <a:r>
              <a:rPr lang="en-US" sz="4400" dirty="0"/>
              <a:t>November 5, 2025</a:t>
            </a:r>
            <a:br>
              <a:rPr lang="en-US" sz="4400" dirty="0"/>
            </a:br>
            <a:r>
              <a:rPr lang="en-US" dirty="0"/>
              <a:t>Amanda Frazier</a:t>
            </a:r>
            <a:r>
              <a:rPr lang="en-US" sz="4400" dirty="0"/>
              <a:t>, WMWG Chair </a:t>
            </a:r>
          </a:p>
        </p:txBody>
      </p:sp>
    </p:spTree>
    <p:extLst>
      <p:ext uri="{BB962C8B-B14F-4D97-AF65-F5344CB8AC3E}">
        <p14:creationId xmlns:p14="http://schemas.microsoft.com/office/powerpoint/2010/main" val="63926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75C36-617B-795C-5A2B-325EA34F1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D706-11EF-C258-EBD5-C4EEFEAAC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2816" y="457200"/>
            <a:ext cx="4837176" cy="576072"/>
          </a:xfrm>
          <a:noFill/>
        </p:spPr>
        <p:txBody>
          <a:bodyPr anchor="b">
            <a:noAutofit/>
          </a:bodyPr>
          <a:lstStyle/>
          <a:p>
            <a:r>
              <a:rPr lang="en-US" dirty="0"/>
              <a:t>AGENDA</a:t>
            </a:r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E4DF753A-3575-A0D9-5135-8A94308DC03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20337" r="20337"/>
          <a:stretch/>
        </p:blipFill>
        <p:spPr>
          <a:xfrm>
            <a:off x="-28882" y="0"/>
            <a:ext cx="6115050" cy="6858000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EC4A8-49EE-CF82-CFDC-BA9308ED0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168" y="1161288"/>
            <a:ext cx="5945958" cy="4480560"/>
          </a:xfrm>
          <a:noFill/>
        </p:spPr>
        <p:txBody>
          <a:bodyPr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NPRRS ready for WMS vote: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NPRRs Still with WMWG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NPRR 1278 - Establishing Advanced Grid Support Service as an Ancillary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NPRR 1284 - Guaranteed Reliability Load Process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FB6E24-BF0F-047C-22F0-3EB51D4C754C}"/>
              </a:ext>
            </a:extLst>
          </p:cNvPr>
          <p:cNvSpPr txBox="1"/>
          <p:nvPr/>
        </p:nvSpPr>
        <p:spPr>
          <a:xfrm>
            <a:off x="-28882" y="6858000"/>
            <a:ext cx="61150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4" tooltip="https://www.flickr.com/photos/internationaltransportforum/47080781731/in/album-72157706630671105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5" tooltip="https://creativecommons.org/licenses/by-nc-nd/3.0/"/>
              </a:rPr>
              <a:t>CC BY-NC-ND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672017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96E07-81BD-6772-38DA-8192CEB4D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3EA82D7-63F4-7B0D-754E-629C1D0C82C9}"/>
              </a:ext>
            </a:extLst>
          </p:cNvPr>
          <p:cNvSpPr txBox="1">
            <a:spLocks/>
          </p:cNvSpPr>
          <p:nvPr/>
        </p:nvSpPr>
        <p:spPr>
          <a:xfrm>
            <a:off x="838200" y="82296"/>
            <a:ext cx="10515600" cy="1325880"/>
          </a:xfrm>
          <a:prstGeom prst="rect">
            <a:avLst/>
          </a:prstGeom>
          <a:noFill/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 spc="3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Discussion of NPRRs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161BC-FCE3-6095-00AE-7B4627F491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9" y="1216153"/>
            <a:ext cx="10406744" cy="4598346"/>
          </a:xfrm>
          <a:noFill/>
        </p:spPr>
        <p:txBody>
          <a:bodyPr>
            <a:normAutofit/>
          </a:bodyPr>
          <a:lstStyle/>
          <a:p>
            <a:pPr lvl="1" indent="0">
              <a:buNone/>
            </a:pPr>
            <a:r>
              <a:rPr lang="en-US" b="1" dirty="0"/>
              <a:t>NPRR1278 - Establishing Advanced Grid Support Service as an Ancillary Service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Further discussion awaiting PUCT review of NOGRR272.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i="1" dirty="0"/>
          </a:p>
          <a:p>
            <a:pPr lvl="1" indent="0">
              <a:buNone/>
            </a:pPr>
            <a:r>
              <a:rPr lang="en-US" b="1" dirty="0"/>
              <a:t>NPRR1284 - Guaranteed Reliability Load Process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Sponsor (Cholla Petroleum) reviewed discussions with ERCOT that would allow Guaranteed Reliability Loads (GRLs) to interconnect under a modified Controllable Load Resource (CLR) registration. CLR registration may obviate the need for inclusion of GRLs within the Reliability Deployment Price Adder (RDPA) – but details will likely require additional discussion and updated language for protocols and binding documents.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Stakeholders also discussed deployment caps for GRLs as suggested by 7/11 Google Comments highlighting grid operator challenges and impracticalities associated with long-duration contingencies and outages.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F18D7B-70B1-EBE9-E703-82C11FAF3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45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11" descr="A close up of dots&#10;">
            <a:extLst>
              <a:ext uri="{FF2B5EF4-FFF2-40B4-BE49-F238E27FC236}">
                <a16:creationId xmlns:a16="http://schemas.microsoft.com/office/drawing/2014/main" id="{030E03B4-DAB0-F43D-4B1C-C54F75E621A1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4AB1CD4B-2C7F-1593-8E69-B7450F3DC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437" y="400485"/>
            <a:ext cx="9467127" cy="2527911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8447229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ech presentation">
      <a:dk1>
        <a:srgbClr val="000000"/>
      </a:dk1>
      <a:lt1>
        <a:srgbClr val="FFFFFF"/>
      </a:lt1>
      <a:dk2>
        <a:srgbClr val="435369"/>
      </a:dk2>
      <a:lt2>
        <a:srgbClr val="E8E8E8"/>
      </a:lt2>
      <a:accent1>
        <a:srgbClr val="A53F51"/>
      </a:accent1>
      <a:accent2>
        <a:srgbClr val="E89756"/>
      </a:accent2>
      <a:accent3>
        <a:srgbClr val="2F3342"/>
      </a:accent3>
      <a:accent4>
        <a:srgbClr val="2B2052"/>
      </a:accent4>
      <a:accent5>
        <a:srgbClr val="00023A"/>
      </a:accent5>
      <a:accent6>
        <a:srgbClr val="7E7E7E"/>
      </a:accent6>
      <a:hlink>
        <a:srgbClr val="467886"/>
      </a:hlink>
      <a:folHlink>
        <a:srgbClr val="96607D"/>
      </a:folHlink>
    </a:clrScheme>
    <a:fontScheme name="Custom 99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55661986_wac_CP_V19" id="{030227AD-26D8-46F7-B412-6532AF4DDFEA}" vid="{787E6F9C-FC70-455D-8D81-5DEDA8A08F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C2645A-E767-4D7E-984D-234E531E455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5F2A2379-DD35-4769-BFD6-4857D72F80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F048343-1EA9-44C3-883E-652FAAF0713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{00DC93C2-00AB-4799-AFD6-65C67AF71715}tf55661986_win32</Template>
  <TotalTime>8690</TotalTime>
  <Words>181</Words>
  <Application>Microsoft Office PowerPoint</Application>
  <PresentationFormat>Widescreen</PresentationFormat>
  <Paragraphs>18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Wingdings</vt:lpstr>
      <vt:lpstr>Custom</vt:lpstr>
      <vt:lpstr>WMWG update to wms November 5, 2025 Amanda Frazier, WMWG Chair </vt:lpstr>
      <vt:lpstr>AGENDA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WMWG update to wms January 8, 2025 Blake Holt, WMWG Chair</dc:title>
  <dc:creator>Amanda Frazier</dc:creator>
  <cp:lastModifiedBy>Amanda Frazier</cp:lastModifiedBy>
  <cp:revision>13</cp:revision>
  <dcterms:created xsi:type="dcterms:W3CDTF">2024-07-23T18:58:17Z</dcterms:created>
  <dcterms:modified xsi:type="dcterms:W3CDTF">2025-11-04T17:23:58Z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  <property fmtid="{D5CDD505-2E9C-101B-9397-08002B2CF9AE}" pid="4" name="MSIP_Label_7084cbda-52b8-46fb-a7b7-cb5bd465ed85_Enabled">
    <vt:lpwstr>true</vt:lpwstr>
  </property>
  <property fmtid="{D5CDD505-2E9C-101B-9397-08002B2CF9AE}" pid="5" name="MSIP_Label_7084cbda-52b8-46fb-a7b7-cb5bd465ed85_SetDate">
    <vt:lpwstr>2025-01-07T19:23:20Z</vt:lpwstr>
  </property>
  <property fmtid="{D5CDD505-2E9C-101B-9397-08002B2CF9AE}" pid="6" name="MSIP_Label_7084cbda-52b8-46fb-a7b7-cb5bd465ed85_Method">
    <vt:lpwstr>Standard</vt:lpwstr>
  </property>
  <property fmtid="{D5CDD505-2E9C-101B-9397-08002B2CF9AE}" pid="7" name="MSIP_Label_7084cbda-52b8-46fb-a7b7-cb5bd465ed85_Name">
    <vt:lpwstr>Internal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ActionId">
    <vt:lpwstr>4718cdd1-6337-4a46-9def-771470eb72e9</vt:lpwstr>
  </property>
  <property fmtid="{D5CDD505-2E9C-101B-9397-08002B2CF9AE}" pid="10" name="MSIP_Label_7084cbda-52b8-46fb-a7b7-cb5bd465ed85_ContentBits">
    <vt:lpwstr>0</vt:lpwstr>
  </property>
  <property fmtid="{D5CDD505-2E9C-101B-9397-08002B2CF9AE}" pid="11" name="MSIP_Label_189bc82c-c3c8-4b5f-aafe-834f3055af4c_Enabled">
    <vt:lpwstr>true</vt:lpwstr>
  </property>
  <property fmtid="{D5CDD505-2E9C-101B-9397-08002B2CF9AE}" pid="12" name="MSIP_Label_189bc82c-c3c8-4b5f-aafe-834f3055af4c_SetDate">
    <vt:lpwstr>2025-11-04T17:23:57Z</vt:lpwstr>
  </property>
  <property fmtid="{D5CDD505-2E9C-101B-9397-08002B2CF9AE}" pid="13" name="MSIP_Label_189bc82c-c3c8-4b5f-aafe-834f3055af4c_Method">
    <vt:lpwstr>Standard</vt:lpwstr>
  </property>
  <property fmtid="{D5CDD505-2E9C-101B-9397-08002B2CF9AE}" pid="14" name="MSIP_Label_189bc82c-c3c8-4b5f-aafe-834f3055af4c_Name">
    <vt:lpwstr>Internal</vt:lpwstr>
  </property>
  <property fmtid="{D5CDD505-2E9C-101B-9397-08002B2CF9AE}" pid="15" name="MSIP_Label_189bc82c-c3c8-4b5f-aafe-834f3055af4c_SiteId">
    <vt:lpwstr>b093dd11-291a-47cb-b02f-6dc5b8ad91d4</vt:lpwstr>
  </property>
  <property fmtid="{D5CDD505-2E9C-101B-9397-08002B2CF9AE}" pid="16" name="MSIP_Label_189bc82c-c3c8-4b5f-aafe-834f3055af4c_ActionId">
    <vt:lpwstr>146c58ce-1c50-4d44-ac02-899dfc198d31</vt:lpwstr>
  </property>
  <property fmtid="{D5CDD505-2E9C-101B-9397-08002B2CF9AE}" pid="17" name="MSIP_Label_189bc82c-c3c8-4b5f-aafe-834f3055af4c_ContentBits">
    <vt:lpwstr>0</vt:lpwstr>
  </property>
  <property fmtid="{D5CDD505-2E9C-101B-9397-08002B2CF9AE}" pid="18" name="MSIP_Label_189bc82c-c3c8-4b5f-aafe-834f3055af4c_Tag">
    <vt:lpwstr>10, 3, 0, 1</vt:lpwstr>
  </property>
</Properties>
</file>