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1"/>
  </p:notesMasterIdLst>
  <p:sldIdLst>
    <p:sldId id="256" r:id="rId4"/>
    <p:sldId id="264" r:id="rId5"/>
    <p:sldId id="261" r:id="rId6"/>
    <p:sldId id="266" r:id="rId7"/>
    <p:sldId id="259" r:id="rId8"/>
    <p:sldId id="265"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7267" autoAdjust="0"/>
  </p:normalViewPr>
  <p:slideViewPr>
    <p:cSldViewPr snapToGrid="0">
      <p:cViewPr varScale="1">
        <p:scale>
          <a:sx n="65" d="100"/>
          <a:sy n="65" d="100"/>
        </p:scale>
        <p:origin x="1267"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95559C-BCDA-4A1A-BE5B-8C4875F1EF1B}" type="datetimeFigureOut">
              <a:rPr lang="en-US" smtClean="0"/>
              <a:t>11/3/2025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FF2BF2-B7F3-466E-B634-9595EB53257C}" type="slidenum">
              <a:rPr lang="en-US" smtClean="0"/>
              <a:t>‹#›</a:t>
            </a:fld>
            <a:endParaRPr lang="en-US" dirty="0"/>
          </a:p>
        </p:txBody>
      </p:sp>
    </p:spTree>
    <p:extLst>
      <p:ext uri="{BB962C8B-B14F-4D97-AF65-F5344CB8AC3E}">
        <p14:creationId xmlns:p14="http://schemas.microsoft.com/office/powerpoint/2010/main" val="272438707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1</a:t>
            </a:fld>
            <a:endParaRPr lang="en-US" dirty="0"/>
          </a:p>
        </p:txBody>
      </p:sp>
    </p:spTree>
    <p:extLst>
      <p:ext uri="{BB962C8B-B14F-4D97-AF65-F5344CB8AC3E}">
        <p14:creationId xmlns:p14="http://schemas.microsoft.com/office/powerpoint/2010/main" val="2789662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2</a:t>
            </a:fld>
            <a:endParaRPr lang="en-US" dirty="0"/>
          </a:p>
        </p:txBody>
      </p:sp>
    </p:spTree>
    <p:extLst>
      <p:ext uri="{BB962C8B-B14F-4D97-AF65-F5344CB8AC3E}">
        <p14:creationId xmlns:p14="http://schemas.microsoft.com/office/powerpoint/2010/main" val="881451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3</a:t>
            </a:fld>
            <a:endParaRPr lang="en-US" dirty="0"/>
          </a:p>
        </p:txBody>
      </p:sp>
    </p:spTree>
    <p:extLst>
      <p:ext uri="{BB962C8B-B14F-4D97-AF65-F5344CB8AC3E}">
        <p14:creationId xmlns:p14="http://schemas.microsoft.com/office/powerpoint/2010/main" val="1159438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5EF1C-CC4F-6639-F148-69BA0259EB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C1D084-684C-9419-EA49-11039C9A89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7110B8-340B-173A-B0A6-DCC2DF52333D}"/>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85A33CE2-5FCE-A814-15A9-30FBB274479F}"/>
              </a:ext>
            </a:extLst>
          </p:cNvPr>
          <p:cNvSpPr>
            <a:spLocks noGrp="1"/>
          </p:cNvSpPr>
          <p:nvPr>
            <p:ph type="hdr" sz="quarter"/>
          </p:nvPr>
        </p:nvSpPr>
        <p:spPr/>
        <p:txBody>
          <a:bodyPr/>
          <a:lstStyle/>
          <a:p>
            <a:endParaRPr lang="en-US" dirty="0"/>
          </a:p>
        </p:txBody>
      </p:sp>
      <p:sp>
        <p:nvSpPr>
          <p:cNvPr id="5" name="Footer Placeholder 4">
            <a:extLst>
              <a:ext uri="{FF2B5EF4-FFF2-40B4-BE49-F238E27FC236}">
                <a16:creationId xmlns:a16="http://schemas.microsoft.com/office/drawing/2014/main" id="{4E48FBBD-311A-08DD-F2E8-FF2FCFC294D8}"/>
              </a:ext>
            </a:extLst>
          </p:cNvPr>
          <p:cNvSpPr>
            <a:spLocks noGrp="1"/>
          </p:cNvSpPr>
          <p:nvPr>
            <p:ph type="ftr" sz="quarter" idx="4"/>
          </p:nvPr>
        </p:nvSpPr>
        <p:spPr/>
        <p:txBody>
          <a:bodyPr/>
          <a:lstStyle/>
          <a:p>
            <a:endParaRPr lang="en-US" dirty="0"/>
          </a:p>
        </p:txBody>
      </p:sp>
      <p:sp>
        <p:nvSpPr>
          <p:cNvPr id="6" name="Slide Number Placeholder 5">
            <a:extLst>
              <a:ext uri="{FF2B5EF4-FFF2-40B4-BE49-F238E27FC236}">
                <a16:creationId xmlns:a16="http://schemas.microsoft.com/office/drawing/2014/main" id="{A5D72F5B-90C6-4F03-D194-7CD9FB1CF92E}"/>
              </a:ext>
            </a:extLst>
          </p:cNvPr>
          <p:cNvSpPr>
            <a:spLocks noGrp="1"/>
          </p:cNvSpPr>
          <p:nvPr>
            <p:ph type="sldNum" sz="quarter" idx="5"/>
          </p:nvPr>
        </p:nvSpPr>
        <p:spPr/>
        <p:txBody>
          <a:bodyPr/>
          <a:lstStyle/>
          <a:p>
            <a:fld id="{1AFF2BF2-B7F3-466E-B634-9595EB53257C}" type="slidenum">
              <a:rPr lang="en-US" smtClean="0"/>
              <a:t>4</a:t>
            </a:fld>
            <a:endParaRPr lang="en-US" dirty="0"/>
          </a:p>
        </p:txBody>
      </p:sp>
    </p:spTree>
    <p:extLst>
      <p:ext uri="{BB962C8B-B14F-4D97-AF65-F5344CB8AC3E}">
        <p14:creationId xmlns:p14="http://schemas.microsoft.com/office/powerpoint/2010/main" val="928834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5</a:t>
            </a:fld>
            <a:endParaRPr lang="en-US" dirty="0"/>
          </a:p>
        </p:txBody>
      </p:sp>
    </p:spTree>
    <p:extLst>
      <p:ext uri="{BB962C8B-B14F-4D97-AF65-F5344CB8AC3E}">
        <p14:creationId xmlns:p14="http://schemas.microsoft.com/office/powerpoint/2010/main" val="3551058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6</a:t>
            </a:fld>
            <a:endParaRPr lang="en-US" dirty="0"/>
          </a:p>
        </p:txBody>
      </p:sp>
    </p:spTree>
    <p:extLst>
      <p:ext uri="{BB962C8B-B14F-4D97-AF65-F5344CB8AC3E}">
        <p14:creationId xmlns:p14="http://schemas.microsoft.com/office/powerpoint/2010/main" val="671985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7</a:t>
            </a:fld>
            <a:endParaRPr lang="en-US" dirty="0"/>
          </a:p>
        </p:txBody>
      </p:sp>
    </p:spTree>
    <p:extLst>
      <p:ext uri="{BB962C8B-B14F-4D97-AF65-F5344CB8AC3E}">
        <p14:creationId xmlns:p14="http://schemas.microsoft.com/office/powerpoint/2010/main" val="1598780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B1FC9-FFD7-6E34-4A85-7863D51A35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3648BA-DD66-217F-F897-5B0767759E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2EF44A4-A01F-E036-B2E7-C805E87D5399}"/>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5" name="Footer Placeholder 4">
            <a:extLst>
              <a:ext uri="{FF2B5EF4-FFF2-40B4-BE49-F238E27FC236}">
                <a16:creationId xmlns:a16="http://schemas.microsoft.com/office/drawing/2014/main" id="{03FE3EF2-5779-548B-F28F-B7BD189D42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2F354E5-6F2D-259F-2CB0-CAC924DC3250}"/>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653883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08F1F-6CA2-3E38-C505-A058C6A93A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044FD4-29B1-9E39-C6A3-96871FD2AC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896FD-83C9-E6F7-FB4C-C2DE944BE762}"/>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5" name="Footer Placeholder 4">
            <a:extLst>
              <a:ext uri="{FF2B5EF4-FFF2-40B4-BE49-F238E27FC236}">
                <a16:creationId xmlns:a16="http://schemas.microsoft.com/office/drawing/2014/main" id="{14440B68-9E59-1F9B-3D6D-1F91AFF4B1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774DE7D-1F30-32CD-A4D4-4B5A4D8713BF}"/>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736919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713503-5E2B-C79C-5A6F-014CFFE8C51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0B7598-5405-F4B7-7C00-970D57EBA3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10D7E-C235-7147-EE04-5E5F591D9B92}"/>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5" name="Footer Placeholder 4">
            <a:extLst>
              <a:ext uri="{FF2B5EF4-FFF2-40B4-BE49-F238E27FC236}">
                <a16:creationId xmlns:a16="http://schemas.microsoft.com/office/drawing/2014/main" id="{932DBD3E-1FEF-00FF-2BE3-026F57E719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0F0A61-8279-1D33-88A1-960939072493}"/>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2129776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16526-AECC-0CA6-FAB1-54AB3619D1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530628-BEF3-B4D0-C28D-E46DB99196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6748BD-22B7-2FCE-B979-985140AA1388}"/>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5" name="Footer Placeholder 4">
            <a:extLst>
              <a:ext uri="{FF2B5EF4-FFF2-40B4-BE49-F238E27FC236}">
                <a16:creationId xmlns:a16="http://schemas.microsoft.com/office/drawing/2014/main" id="{838504AA-BCB6-B9C8-ABB8-77927503A0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ABD1E89-0E80-AF1A-6990-F2DC7F980C5A}"/>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3268524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8898-2144-4417-668C-15A17A99AA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0401FD-6AC3-0A48-453A-7112B5DBAF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B2FEF7-E6E2-0E7C-CCBB-385D9B89055B}"/>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5" name="Footer Placeholder 4">
            <a:extLst>
              <a:ext uri="{FF2B5EF4-FFF2-40B4-BE49-F238E27FC236}">
                <a16:creationId xmlns:a16="http://schemas.microsoft.com/office/drawing/2014/main" id="{24EE66E6-A00C-EB83-3204-B083BAC41E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61F262F-5DB0-55C2-1587-9C0AFA85D2C6}"/>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64159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4C533-A429-00D2-9729-10CD6E576C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5D080D-C43D-61D6-3A50-BDAD152610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A77C4F-0E41-560A-32CE-DAB8F40188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9A4D3B-8CAD-85E7-8A4B-D4BCF6A4DA0C}"/>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6" name="Footer Placeholder 5">
            <a:extLst>
              <a:ext uri="{FF2B5EF4-FFF2-40B4-BE49-F238E27FC236}">
                <a16:creationId xmlns:a16="http://schemas.microsoft.com/office/drawing/2014/main" id="{D659D9E6-A135-F5AC-2A6C-CA2A885E4D9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C628A97-9748-1B1B-2B88-4A6D0698317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652969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CC85B-3EF8-B829-9265-54AFAF62C0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62D8F8-1E22-C7C0-5D49-7DE07D7B8D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27B4D2-6D49-82F0-D2A8-70CCCB9238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C9BA64-B198-CE24-13ED-1167EEE53D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3B1373-4064-A43F-F11A-9B757C2B01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C4716C-2541-6FE9-C387-63D02F5ADA41}"/>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8" name="Footer Placeholder 7">
            <a:extLst>
              <a:ext uri="{FF2B5EF4-FFF2-40B4-BE49-F238E27FC236}">
                <a16:creationId xmlns:a16="http://schemas.microsoft.com/office/drawing/2014/main" id="{BE1EFC06-D0DB-CFEC-D9C7-BADC4917787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7FDCD72-A3B8-9AD4-CA82-B94F7BDE53F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856112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12AC9-2EA0-A442-5AAB-4751E87BE2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F385C2-B597-1241-BEE1-BA171876AF02}"/>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4" name="Footer Placeholder 3">
            <a:extLst>
              <a:ext uri="{FF2B5EF4-FFF2-40B4-BE49-F238E27FC236}">
                <a16:creationId xmlns:a16="http://schemas.microsoft.com/office/drawing/2014/main" id="{03E9A223-8BEB-0464-1DE8-506536608E2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13DFCE3-EF58-31CD-8E4F-BD43BACC621C}"/>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26602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6C7D51-A448-96AA-0694-E1A407C5EA1A}"/>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3" name="Footer Placeholder 2">
            <a:extLst>
              <a:ext uri="{FF2B5EF4-FFF2-40B4-BE49-F238E27FC236}">
                <a16:creationId xmlns:a16="http://schemas.microsoft.com/office/drawing/2014/main" id="{656F63D3-5819-E817-D5B6-045EACA93F1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E478A5C-E0CA-2D79-C5AF-B1CCCE21CEBE}"/>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3492573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BACEE-EC86-8F6C-E997-4EC9FC31C6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976236-6997-E579-8E20-37DD805176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57FA94-DD43-856C-1C6E-D01ACEFA4E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B2860E-4245-9714-48BF-846EBF5D74B5}"/>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6" name="Footer Placeholder 5">
            <a:extLst>
              <a:ext uri="{FF2B5EF4-FFF2-40B4-BE49-F238E27FC236}">
                <a16:creationId xmlns:a16="http://schemas.microsoft.com/office/drawing/2014/main" id="{981F3C29-09B2-2638-6C74-4497E78A979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05B58B-AC61-4C68-77E6-AFEE96A2AED5}"/>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718837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43587-0B54-3A5E-CA23-97E798D388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7F0BFD-FFD5-1F7E-C892-8EEADD1626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8D0130E-068E-E39B-9706-F63808D9A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F52ACF-B61F-2E42-39F7-0FAA3637AD8C}"/>
              </a:ext>
            </a:extLst>
          </p:cNvPr>
          <p:cNvSpPr>
            <a:spLocks noGrp="1"/>
          </p:cNvSpPr>
          <p:nvPr>
            <p:ph type="dt" sz="half" idx="10"/>
          </p:nvPr>
        </p:nvSpPr>
        <p:spPr/>
        <p:txBody>
          <a:bodyPr/>
          <a:lstStyle/>
          <a:p>
            <a:fld id="{ED16E5E2-5900-486E-BE25-48B61F262A9B}" type="datetimeFigureOut">
              <a:rPr lang="en-US" smtClean="0"/>
              <a:t>11/3/2025</a:t>
            </a:fld>
            <a:endParaRPr lang="en-US" dirty="0"/>
          </a:p>
        </p:txBody>
      </p:sp>
      <p:sp>
        <p:nvSpPr>
          <p:cNvPr id="6" name="Footer Placeholder 5">
            <a:extLst>
              <a:ext uri="{FF2B5EF4-FFF2-40B4-BE49-F238E27FC236}">
                <a16:creationId xmlns:a16="http://schemas.microsoft.com/office/drawing/2014/main" id="{9EFCC59C-2A6B-6CA9-67D1-8F05511F54E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07D63A-66B5-CFB4-362A-C03600175D9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026440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04405-6925-0364-D14C-668D70E96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433E5B-AAC8-C165-E1F9-B3920B7FAD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9B2C8-6DD4-C2B9-01F7-FAB22A93DB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16E5E2-5900-486E-BE25-48B61F262A9B}" type="datetimeFigureOut">
              <a:rPr lang="en-US" smtClean="0"/>
              <a:t>11/3/2025</a:t>
            </a:fld>
            <a:endParaRPr lang="en-US" dirty="0"/>
          </a:p>
        </p:txBody>
      </p:sp>
      <p:sp>
        <p:nvSpPr>
          <p:cNvPr id="5" name="Footer Placeholder 4">
            <a:extLst>
              <a:ext uri="{FF2B5EF4-FFF2-40B4-BE49-F238E27FC236}">
                <a16:creationId xmlns:a16="http://schemas.microsoft.com/office/drawing/2014/main" id="{61EF1314-E2C1-86A4-2AA3-6D3BF448D3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9B274C5-7260-C856-EF50-D1CEDB35FE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A87BFC-E8D0-44BE-8A18-13B3AB4890F5}" type="slidenum">
              <a:rPr lang="en-US" smtClean="0"/>
              <a:t>‹#›</a:t>
            </a:fld>
            <a:endParaRPr lang="en-US" dirty="0"/>
          </a:p>
        </p:txBody>
      </p:sp>
    </p:spTree>
    <p:extLst>
      <p:ext uri="{BB962C8B-B14F-4D97-AF65-F5344CB8AC3E}">
        <p14:creationId xmlns:p14="http://schemas.microsoft.com/office/powerpoint/2010/main" val="3241173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28E97C3-E778-C3F3-7FAF-DCE6A019D33A}"/>
              </a:ext>
            </a:extLst>
          </p:cNvPr>
          <p:cNvSpPr>
            <a:spLocks noGrp="1"/>
          </p:cNvSpPr>
          <p:nvPr>
            <p:ph type="ctrTitle"/>
          </p:nvPr>
        </p:nvSpPr>
        <p:spPr>
          <a:xfrm>
            <a:off x="838200" y="451381"/>
            <a:ext cx="10512552" cy="4066540"/>
          </a:xfrm>
        </p:spPr>
        <p:txBody>
          <a:bodyPr anchor="b">
            <a:normAutofit/>
          </a:bodyPr>
          <a:lstStyle/>
          <a:p>
            <a:pPr algn="l"/>
            <a:r>
              <a:rPr lang="en-US" sz="6600" dirty="0"/>
              <a:t>October PLWG Update</a:t>
            </a:r>
          </a:p>
        </p:txBody>
      </p:sp>
      <p:sp>
        <p:nvSpPr>
          <p:cNvPr id="3" name="Subtitle 2">
            <a:extLst>
              <a:ext uri="{FF2B5EF4-FFF2-40B4-BE49-F238E27FC236}">
                <a16:creationId xmlns:a16="http://schemas.microsoft.com/office/drawing/2014/main" id="{5C305B1D-E78C-D580-1CB3-7945DFEF4DCD}"/>
              </a:ext>
            </a:extLst>
          </p:cNvPr>
          <p:cNvSpPr>
            <a:spLocks noGrp="1"/>
          </p:cNvSpPr>
          <p:nvPr>
            <p:ph type="subTitle" idx="1"/>
          </p:nvPr>
        </p:nvSpPr>
        <p:spPr>
          <a:xfrm>
            <a:off x="838199" y="4983276"/>
            <a:ext cx="10512552" cy="1126680"/>
          </a:xfrm>
        </p:spPr>
        <p:txBody>
          <a:bodyPr>
            <a:normAutofit fontScale="92500" lnSpcReduction="20000"/>
          </a:bodyPr>
          <a:lstStyle/>
          <a:p>
            <a:pPr algn="l"/>
            <a:r>
              <a:rPr lang="en-US" sz="2400" dirty="0"/>
              <a:t>Mina Turner, PLWG Chair</a:t>
            </a:r>
          </a:p>
          <a:p>
            <a:pPr algn="l"/>
            <a:r>
              <a:rPr lang="en-US" sz="2400" dirty="0"/>
              <a:t>Kristin Cook, PLWG Vice-Chair</a:t>
            </a:r>
          </a:p>
          <a:p>
            <a:pPr algn="l"/>
            <a:r>
              <a:rPr lang="en-US" dirty="0"/>
              <a:t>November 6</a:t>
            </a:r>
            <a:r>
              <a:rPr lang="en-US" baseline="30000" dirty="0"/>
              <a:t>th, </a:t>
            </a:r>
            <a:r>
              <a:rPr lang="en-US" dirty="0"/>
              <a:t>2025</a:t>
            </a:r>
            <a:endParaRPr lang="en-US" sz="2400" dirty="0"/>
          </a:p>
        </p:txBody>
      </p:sp>
      <p:sp>
        <p:nvSpPr>
          <p:cNvPr id="34"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69723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1A5D37-21B4-2CA7-D445-AD58AEAC4B91}"/>
              </a:ext>
            </a:extLst>
          </p:cNvPr>
          <p:cNvSpPr>
            <a:spLocks noGrp="1"/>
          </p:cNvSpPr>
          <p:nvPr>
            <p:ph idx="1"/>
          </p:nvPr>
        </p:nvSpPr>
        <p:spPr>
          <a:xfrm>
            <a:off x="540745" y="420404"/>
            <a:ext cx="10515600" cy="6329312"/>
          </a:xfrm>
        </p:spPr>
        <p:txBody>
          <a:bodyPr>
            <a:normAutofit/>
          </a:bodyPr>
          <a:lstStyle/>
          <a:p>
            <a:pPr marL="0" indent="0">
              <a:lnSpc>
                <a:spcPct val="100000"/>
              </a:lnSpc>
              <a:spcBef>
                <a:spcPts val="2400"/>
              </a:spcBef>
              <a:spcAft>
                <a:spcPts val="1200"/>
              </a:spcAft>
              <a:buNone/>
            </a:pPr>
            <a:r>
              <a:rPr lang="en-US" sz="2400" b="1" dirty="0">
                <a:cs typeface="Times New Roman" panose="02020603050405020304" pitchFamily="18" charset="0"/>
              </a:rPr>
              <a:t>PGRR 127, Addition of Proposed Generation to the Planning Models </a:t>
            </a:r>
          </a:p>
          <a:p>
            <a:pPr marL="800100" lvl="1" indent="-342900"/>
            <a:r>
              <a:rPr lang="en-US" sz="2100" dirty="0"/>
              <a:t>Review of comments submitted by Oncor. Oncor supported the planning guide revision with minor clarifications. </a:t>
            </a:r>
          </a:p>
          <a:p>
            <a:pPr marL="800100" lvl="1" indent="-342900"/>
            <a:r>
              <a:rPr lang="en-US" sz="2100" dirty="0"/>
              <a:t>ERCOT agreed with the Oncor redlines and added clarity that only planned projects with be on the prioritized list first.</a:t>
            </a:r>
          </a:p>
          <a:p>
            <a:pPr marL="800100" lvl="1" indent="-342900"/>
            <a:r>
              <a:rPr lang="en-US" sz="2100" dirty="0"/>
              <a:t>LCRA presented their draft comments. These were based on discussions with Oncor and ERCOT aiming to provide guardrails for studies to mitigate selection bias and give ERCOT necessary discretion.</a:t>
            </a:r>
          </a:p>
          <a:p>
            <a:pPr marL="800100" lvl="1" indent="-342900"/>
            <a:r>
              <a:rPr lang="en-US" sz="2100" dirty="0"/>
              <a:t>There was general agreement on moving forward with the LCRA comments once they are filed. </a:t>
            </a:r>
          </a:p>
          <a:p>
            <a:pPr marL="800100" lvl="1" indent="-342900"/>
            <a:r>
              <a:rPr lang="en-US" sz="2100" dirty="0"/>
              <a:t>PGRR tabled another month for the LCRA comments to be officially filed and provide another opportunity for discussion.  </a:t>
            </a:r>
            <a:endParaRPr lang="en-US" dirty="0"/>
          </a:p>
          <a:p>
            <a:pPr marL="0" indent="0">
              <a:buNone/>
            </a:pPr>
            <a:endParaRPr lang="en-US" dirty="0"/>
          </a:p>
        </p:txBody>
      </p:sp>
    </p:spTree>
    <p:extLst>
      <p:ext uri="{BB962C8B-B14F-4D97-AF65-F5344CB8AC3E}">
        <p14:creationId xmlns:p14="http://schemas.microsoft.com/office/powerpoint/2010/main" val="1724520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491F8B-B7C8-4631-EAF9-65D8FB1F4C59}"/>
              </a:ext>
            </a:extLst>
          </p:cNvPr>
          <p:cNvSpPr>
            <a:spLocks noGrp="1"/>
          </p:cNvSpPr>
          <p:nvPr>
            <p:ph idx="1"/>
          </p:nvPr>
        </p:nvSpPr>
        <p:spPr>
          <a:xfrm>
            <a:off x="485661" y="330127"/>
            <a:ext cx="10515600" cy="5938471"/>
          </a:xfrm>
        </p:spPr>
        <p:txBody>
          <a:bodyPr>
            <a:normAutofit lnSpcReduction="10000"/>
          </a:bodyPr>
          <a:lstStyle/>
          <a:p>
            <a:pPr marL="0" indent="0">
              <a:lnSpc>
                <a:spcPct val="110000"/>
              </a:lnSpc>
              <a:spcBef>
                <a:spcPts val="2400"/>
              </a:spcBef>
              <a:spcAft>
                <a:spcPts val="1200"/>
              </a:spcAft>
              <a:buNone/>
            </a:pPr>
            <a:r>
              <a:rPr lang="en-US" sz="2400" b="1" dirty="0">
                <a:cs typeface="Times New Roman" panose="02020603050405020304" pitchFamily="18" charset="0"/>
              </a:rPr>
              <a:t>PGRR 128, Regional Transmission Plan Review of Grid Enhancing Technologies </a:t>
            </a:r>
          </a:p>
          <a:p>
            <a:pPr marL="800100" lvl="1" indent="-342900">
              <a:spcAft>
                <a:spcPts val="1200"/>
              </a:spcAft>
            </a:pPr>
            <a:r>
              <a:rPr lang="en-US" sz="2300" dirty="0"/>
              <a:t>Reviewed the Joint commentors comments. Three main points. </a:t>
            </a:r>
          </a:p>
          <a:p>
            <a:pPr marL="1257300" lvl="2" indent="-342900"/>
            <a:r>
              <a:rPr lang="en-US" sz="1900" dirty="0"/>
              <a:t>Many TSPs believe that ERCOT is not suited to assess the applicability of Grid Enhancing Technology (GET) assets for every use case, as ERCOT doesn't own, operate, or maintain these assets.</a:t>
            </a:r>
          </a:p>
          <a:p>
            <a:pPr marL="1257300" lvl="2" indent="-342900"/>
            <a:r>
              <a:rPr lang="en-US" sz="1900" dirty="0"/>
              <a:t>Many Transmission Service Providers (TSPs) already integrate advanced technologies in their planning process.</a:t>
            </a:r>
          </a:p>
          <a:p>
            <a:pPr marL="1257300" lvl="2" indent="-342900"/>
            <a:r>
              <a:rPr lang="en-US" sz="1900" dirty="0"/>
              <a:t>The RPG stakeholder process is viewed as the best platform to evaluate guest technologies on a case-by-case basis.</a:t>
            </a:r>
          </a:p>
          <a:p>
            <a:pPr marL="800100" lvl="1" indent="-342900"/>
            <a:r>
              <a:rPr lang="en-US" sz="2300" dirty="0"/>
              <a:t>Google reviewed their comments. Concern regarding </a:t>
            </a:r>
            <a:r>
              <a:rPr lang="en-US" altLang="en-US" sz="2300" dirty="0"/>
              <a:t>necessary consistency and highlighted an education gap.</a:t>
            </a:r>
          </a:p>
          <a:p>
            <a:pPr marL="800100" lvl="1" indent="-342900" fontAlgn="base">
              <a:spcAft>
                <a:spcPct val="0"/>
              </a:spcAft>
            </a:pPr>
            <a:r>
              <a:rPr lang="en-US" altLang="en-US" sz="2300" dirty="0"/>
              <a:t> Google suggested follow-up conversations with TDSPs and ERCOT to find a middle ground for integrating guest considerations.</a:t>
            </a:r>
          </a:p>
          <a:p>
            <a:pPr marL="800100" lvl="1" indent="-342900" fontAlgn="base">
              <a:spcAft>
                <a:spcPct val="0"/>
              </a:spcAft>
            </a:pPr>
            <a:r>
              <a:rPr lang="en-US" altLang="en-US" sz="2300" dirty="0"/>
              <a:t>TSP’s willing to meet with Google to find middle ground.</a:t>
            </a:r>
          </a:p>
          <a:p>
            <a:pPr marL="800100" lvl="1" indent="-342900" fontAlgn="base">
              <a:spcAft>
                <a:spcPct val="0"/>
              </a:spcAft>
            </a:pPr>
            <a:r>
              <a:rPr lang="en-US" altLang="en-US" sz="2300" dirty="0"/>
              <a:t>WATT Coalition indicated they would file additional comments in response.</a:t>
            </a:r>
          </a:p>
          <a:p>
            <a:pPr marL="800100" lvl="1" indent="-342900" fontAlgn="base">
              <a:spcAft>
                <a:spcPct val="0"/>
              </a:spcAft>
            </a:pPr>
            <a:r>
              <a:rPr lang="en-US" altLang="en-US" sz="2300" dirty="0"/>
              <a:t>Remains tabled at PLWG, awaiting further comments and possible discussions with TEBA.</a:t>
            </a:r>
          </a:p>
          <a:p>
            <a:pPr marL="800100" lvl="1" indent="-342900"/>
            <a:endParaRPr lang="en-US" sz="2300" dirty="0"/>
          </a:p>
          <a:p>
            <a:pPr lvl="1"/>
            <a:endParaRPr lang="en-US" sz="2100" dirty="0"/>
          </a:p>
          <a:p>
            <a:pPr marL="457200" lvl="1" indent="0">
              <a:buNone/>
            </a:pPr>
            <a:endParaRPr lang="en-US" sz="2100" dirty="0"/>
          </a:p>
          <a:p>
            <a:pPr marL="457200" lvl="1" indent="0">
              <a:buNone/>
            </a:pPr>
            <a:endParaRPr lang="en-US" b="1" dirty="0">
              <a:cs typeface="Times New Roman" panose="02020603050405020304" pitchFamily="18" charset="0"/>
            </a:endParaRPr>
          </a:p>
        </p:txBody>
      </p:sp>
    </p:spTree>
    <p:extLst>
      <p:ext uri="{BB962C8B-B14F-4D97-AF65-F5344CB8AC3E}">
        <p14:creationId xmlns:p14="http://schemas.microsoft.com/office/powerpoint/2010/main" val="1085470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31E68-0356-7284-7D45-42BBFAA251E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8D617B-D4E7-0645-A564-1CC1DD9B37DE}"/>
              </a:ext>
            </a:extLst>
          </p:cNvPr>
          <p:cNvSpPr>
            <a:spLocks noGrp="1"/>
          </p:cNvSpPr>
          <p:nvPr>
            <p:ph idx="1"/>
          </p:nvPr>
        </p:nvSpPr>
        <p:spPr>
          <a:xfrm>
            <a:off x="684437" y="264344"/>
            <a:ext cx="10515600" cy="6329312"/>
          </a:xfrm>
        </p:spPr>
        <p:txBody>
          <a:bodyPr>
            <a:normAutofit/>
          </a:bodyPr>
          <a:lstStyle/>
          <a:p>
            <a:pPr marL="0" indent="0">
              <a:lnSpc>
                <a:spcPct val="100000"/>
              </a:lnSpc>
              <a:spcBef>
                <a:spcPts val="2400"/>
              </a:spcBef>
              <a:spcAft>
                <a:spcPts val="1200"/>
              </a:spcAft>
              <a:buNone/>
            </a:pPr>
            <a:r>
              <a:rPr lang="en-US" sz="2400" b="1" dirty="0">
                <a:cs typeface="Times New Roman" panose="02020603050405020304" pitchFamily="18" charset="0"/>
              </a:rPr>
              <a:t>PGRR 130, - Related to NPRR 1295, GTC Exit Solutions</a:t>
            </a:r>
          </a:p>
          <a:p>
            <a:pPr marL="800100" lvl="1" indent="-342900"/>
            <a:r>
              <a:rPr lang="en-US" sz="2100" dirty="0"/>
              <a:t>Sponsors presented a detailed presentation on the GTC proliferation. </a:t>
            </a:r>
          </a:p>
          <a:p>
            <a:pPr marL="800100" lvl="1" indent="-342900"/>
            <a:r>
              <a:rPr lang="en-US" sz="2100" dirty="0"/>
              <a:t>Financial data suggests GTC related costs totaling $2.6 billion since inception.</a:t>
            </a:r>
          </a:p>
          <a:p>
            <a:pPr marL="800100" lvl="1" indent="-342900"/>
            <a:r>
              <a:rPr lang="en-US" sz="2100" dirty="0"/>
              <a:t>Stakeholders seek more transparency in GTC exit solutions. Have concerns over operational impacts and dynamic stability.</a:t>
            </a:r>
          </a:p>
          <a:p>
            <a:pPr marL="800100" lvl="1" indent="-342900"/>
            <a:r>
              <a:rPr lang="en-US" sz="2100" dirty="0"/>
              <a:t>ERCOT role with benchmarking and congestion cost analysis was discussed.</a:t>
            </a:r>
          </a:p>
          <a:p>
            <a:pPr marL="800100" lvl="1" indent="-342900"/>
            <a:r>
              <a:rPr lang="en-US" sz="2100" dirty="0"/>
              <a:t>PGRR tabled another month for further analysis and discussion.</a:t>
            </a:r>
          </a:p>
          <a:p>
            <a:pPr marL="0" indent="0">
              <a:buNone/>
            </a:pPr>
            <a:endParaRPr lang="en-US" dirty="0"/>
          </a:p>
          <a:p>
            <a:pPr marL="0" indent="0">
              <a:spcBef>
                <a:spcPts val="2400"/>
              </a:spcBef>
              <a:spcAft>
                <a:spcPts val="1200"/>
              </a:spcAft>
              <a:buNone/>
            </a:pPr>
            <a:r>
              <a:rPr lang="en-US" sz="2400" b="1" dirty="0">
                <a:cs typeface="Times New Roman" panose="02020603050405020304" pitchFamily="18" charset="0"/>
              </a:rPr>
              <a:t>PGRR 131,  Requirements for Interconnection Cost Reporting for Transmission -Connected Generators</a:t>
            </a:r>
          </a:p>
          <a:p>
            <a:pPr lvl="1"/>
            <a:r>
              <a:rPr lang="en-US" sz="2100" dirty="0"/>
              <a:t>Oncor submitted comments on top of ERCOT comments. Mainly to clarify the reporting requirements for interconnection costs for transmission connected generators and focusing on initial energization date as a trigger for reporting. Also, a second reporting milestone was added to provide final costs.</a:t>
            </a:r>
          </a:p>
          <a:p>
            <a:pPr lvl="1"/>
            <a:r>
              <a:rPr lang="en-US" sz="2100" dirty="0"/>
              <a:t>PLWG agreed to move PGRR 131 with Oncor comments to ROS with urgency for a vote. </a:t>
            </a:r>
          </a:p>
          <a:p>
            <a:pPr marL="0" indent="0">
              <a:buNone/>
            </a:pPr>
            <a:endParaRPr lang="en-US" dirty="0"/>
          </a:p>
        </p:txBody>
      </p:sp>
    </p:spTree>
    <p:extLst>
      <p:ext uri="{BB962C8B-B14F-4D97-AF65-F5344CB8AC3E}">
        <p14:creationId xmlns:p14="http://schemas.microsoft.com/office/powerpoint/2010/main" val="1158332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491F8B-B7C8-4631-EAF9-65D8FB1F4C59}"/>
              </a:ext>
            </a:extLst>
          </p:cNvPr>
          <p:cNvSpPr>
            <a:spLocks noGrp="1"/>
          </p:cNvSpPr>
          <p:nvPr>
            <p:ph idx="1"/>
          </p:nvPr>
        </p:nvSpPr>
        <p:spPr>
          <a:xfrm>
            <a:off x="490537" y="439355"/>
            <a:ext cx="11210925" cy="6334424"/>
          </a:xfrm>
        </p:spPr>
        <p:txBody>
          <a:bodyPr>
            <a:normAutofit/>
          </a:bodyPr>
          <a:lstStyle/>
          <a:p>
            <a:pPr marL="0" indent="0">
              <a:spcBef>
                <a:spcPts val="2400"/>
              </a:spcBef>
              <a:spcAft>
                <a:spcPts val="1200"/>
              </a:spcAft>
              <a:buNone/>
            </a:pPr>
            <a:r>
              <a:rPr lang="en-US" sz="2400" b="1" dirty="0">
                <a:cs typeface="Times New Roman" panose="02020603050405020304" pitchFamily="18" charset="0"/>
              </a:rPr>
              <a:t>NPRR 1286 – Establish Multi-Value Criteria for Resiliency- Related Transmission Project Evaluation</a:t>
            </a:r>
          </a:p>
          <a:p>
            <a:pPr lvl="1"/>
            <a:r>
              <a:rPr lang="en-US" sz="2100" dirty="0"/>
              <a:t>NPRR was initially moved to ROS for a vote but since has been returned to PLWG to review TIEC comments. </a:t>
            </a:r>
          </a:p>
          <a:p>
            <a:pPr lvl="1"/>
            <a:r>
              <a:rPr lang="en-US" sz="2100" dirty="0"/>
              <a:t>ERCOT has concerns regarding the TIEC comments. </a:t>
            </a:r>
          </a:p>
          <a:p>
            <a:pPr lvl="1"/>
            <a:r>
              <a:rPr lang="en-US" sz="2100" dirty="0"/>
              <a:t>ERCOT expressed openness to developing alternative methodologies to quantify resiliency benefits and discussed the complexity in quantifying the resiliency benefits across the full duration of events and the limitations in data and methodologies for certain extreme weather events.</a:t>
            </a:r>
          </a:p>
          <a:p>
            <a:pPr lvl="1"/>
            <a:r>
              <a:rPr lang="en-US" sz="2100" dirty="0"/>
              <a:t>TIEC acknowledged ERCOT's response but expressed concerns over the economic alignment of the resiliency factor and its disparity in different scenarios.</a:t>
            </a:r>
          </a:p>
          <a:p>
            <a:pPr lvl="1"/>
            <a:r>
              <a:rPr lang="en-US" sz="2100" dirty="0"/>
              <a:t>Both ERCOT and TIEC, along with PLWG, are open to further discussions on resolving the fundamental concerns and exploring alternative options.</a:t>
            </a:r>
          </a:p>
          <a:p>
            <a:pPr lvl="1"/>
            <a:r>
              <a:rPr lang="en-US" sz="2100" dirty="0"/>
              <a:t>The NPRR discussion has been tabled for another month to allow more time for conversations among stakeholders.</a:t>
            </a:r>
          </a:p>
          <a:p>
            <a:pPr lvl="1"/>
            <a:endParaRPr lang="en-US" dirty="0"/>
          </a:p>
        </p:txBody>
      </p:sp>
    </p:spTree>
    <p:extLst>
      <p:ext uri="{BB962C8B-B14F-4D97-AF65-F5344CB8AC3E}">
        <p14:creationId xmlns:p14="http://schemas.microsoft.com/office/powerpoint/2010/main" val="1243922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34E07F-5D54-F862-4852-B377716A124E}"/>
              </a:ext>
            </a:extLst>
          </p:cNvPr>
          <p:cNvSpPr>
            <a:spLocks noGrp="1"/>
          </p:cNvSpPr>
          <p:nvPr>
            <p:ph idx="1"/>
          </p:nvPr>
        </p:nvSpPr>
        <p:spPr>
          <a:xfrm>
            <a:off x="407540" y="289358"/>
            <a:ext cx="10515600" cy="6279284"/>
          </a:xfrm>
        </p:spPr>
        <p:txBody>
          <a:bodyPr>
            <a:normAutofit/>
          </a:bodyPr>
          <a:lstStyle/>
          <a:p>
            <a:pPr marL="0" indent="0">
              <a:spcBef>
                <a:spcPts val="2400"/>
              </a:spcBef>
              <a:spcAft>
                <a:spcPts val="1200"/>
              </a:spcAft>
              <a:buNone/>
            </a:pPr>
            <a:r>
              <a:rPr lang="en-US" sz="2400" b="1" dirty="0">
                <a:cs typeface="Times New Roman" panose="02020603050405020304" pitchFamily="18" charset="0"/>
              </a:rPr>
              <a:t>Tabled Items</a:t>
            </a:r>
            <a:endParaRPr lang="en-US" sz="2100" b="1" dirty="0">
              <a:cs typeface="Times New Roman" panose="02020603050405020304" pitchFamily="18" charset="0"/>
            </a:endParaRPr>
          </a:p>
          <a:p>
            <a:pPr>
              <a:spcBef>
                <a:spcPts val="2400"/>
              </a:spcBef>
              <a:spcAft>
                <a:spcPts val="1200"/>
              </a:spcAft>
            </a:pPr>
            <a:r>
              <a:rPr lang="en-US" sz="2100" dirty="0">
                <a:cs typeface="Times New Roman" panose="02020603050405020304" pitchFamily="18" charset="0"/>
              </a:rPr>
              <a:t>PGRR 122 -Reliability Performance Criteria for Loss of Load</a:t>
            </a:r>
          </a:p>
          <a:p>
            <a:pPr>
              <a:spcBef>
                <a:spcPts val="2400"/>
              </a:spcBef>
              <a:spcAft>
                <a:spcPts val="1200"/>
              </a:spcAft>
            </a:pPr>
            <a:r>
              <a:rPr lang="en-US" sz="2100" dirty="0">
                <a:cs typeface="Times New Roman" panose="02020603050405020304" pitchFamily="18" charset="0"/>
              </a:rPr>
              <a:t>PGRR 124 - ESR Maintenance Exception to Modifications</a:t>
            </a:r>
          </a:p>
          <a:p>
            <a:pPr>
              <a:spcBef>
                <a:spcPts val="2400"/>
              </a:spcBef>
              <a:spcAft>
                <a:spcPts val="1200"/>
              </a:spcAft>
            </a:pPr>
            <a:r>
              <a:rPr lang="en-US" sz="2100" dirty="0">
                <a:cs typeface="Times New Roman" panose="02020603050405020304" pitchFamily="18" charset="0"/>
              </a:rPr>
              <a:t>PGRR  126- Related to NPRR 1284, Guaranteed Reliability Load Process</a:t>
            </a:r>
          </a:p>
          <a:p>
            <a:pPr marL="0" indent="0">
              <a:spcBef>
                <a:spcPts val="2400"/>
              </a:spcBef>
              <a:spcAft>
                <a:spcPts val="1200"/>
              </a:spcAft>
              <a:buNone/>
            </a:pPr>
            <a:endParaRPr lang="en-US" sz="2500" dirty="0"/>
          </a:p>
          <a:p>
            <a:pPr marL="0" indent="0">
              <a:buNone/>
            </a:pPr>
            <a:endParaRPr lang="en-US" dirty="0"/>
          </a:p>
        </p:txBody>
      </p:sp>
    </p:spTree>
    <p:extLst>
      <p:ext uri="{BB962C8B-B14F-4D97-AF65-F5344CB8AC3E}">
        <p14:creationId xmlns:p14="http://schemas.microsoft.com/office/powerpoint/2010/main" val="1848368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EEEDE-776B-A351-B35D-59A1A255CFF0}"/>
              </a:ext>
            </a:extLst>
          </p:cNvPr>
          <p:cNvSpPr>
            <a:spLocks noGrp="1"/>
          </p:cNvSpPr>
          <p:nvPr>
            <p:ph type="title"/>
          </p:nvPr>
        </p:nvSpPr>
        <p:spPr>
          <a:xfrm>
            <a:off x="702013" y="2485755"/>
            <a:ext cx="10515600" cy="1325563"/>
          </a:xfrm>
        </p:spPr>
        <p:txBody>
          <a:bodyPr/>
          <a:lstStyle/>
          <a:p>
            <a:r>
              <a:rPr lang="en-US" dirty="0"/>
              <a:t>Questions ?</a:t>
            </a:r>
          </a:p>
        </p:txBody>
      </p:sp>
    </p:spTree>
    <p:extLst>
      <p:ext uri="{BB962C8B-B14F-4D97-AF65-F5344CB8AC3E}">
        <p14:creationId xmlns:p14="http://schemas.microsoft.com/office/powerpoint/2010/main" val="3845491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kzNmUyMmQ1LTQ1YTctNGNiNy05NWFiLTFhYThjN2M4ODc4OSIgdmFsdWU9IiIgeG1sbnM9Imh0dHA6Ly93d3cuYm9sZG9uamFtZXMuY29tLzIwMDgvMDEvc2llL2ludGVybmFsL2xhYmVsIiAvPjxlbGVtZW50IHVpZD0iZDE0ZjVjMzYtZjQ0YS00MzE1LWI0MzgtMDA1Y2ZlOGYwNjlmIiB2YWx1ZT0iIiB4bWxucz0iaHR0cDovL3d3dy5ib2xkb25qYW1lcy5jb20vMjAwOC8wMS9zaWUvaW50ZXJuYWwvbGFiZWwiIC8+PC9zaXNsPjxVc2VyTmFtZT5DT1JQXHMyNzExNDI8L1VzZXJOYW1lPjxEYXRlVGltZT44LzUvMjAyNSA5OjQ2OjQxIFBNPC9EYXRlVGltZT48TGFiZWxTdHJpbmc+VW5jYXRlZ29yaXplZDwvTGFiZWxTdHJpbmc+PC9pdGVtPjwvbGFiZWxIaXN0b3J5Pg==</Value>
</WrappedLabelHistory>
</file>

<file path=customXml/item2.xml><?xml version="1.0" encoding="utf-8"?>
<sisl xmlns:xsd="http://www.w3.org/2001/XMLSchema" xmlns:xsi="http://www.w3.org/2001/XMLSchema-instance" xmlns="http://www.boldonjames.com/2008/01/sie/internal/label" sislVersion="0" policy="e9c0b8d7-bdb4-4fd3-b62a-f50327aaefce" origin="userSelected">
  <element uid="936e22d5-45a7-4cb7-95ab-1aa8c7c88789" value=""/>
  <element uid="d14f5c36-f44a-4315-b438-005cfe8f069f" value=""/>
</sisl>
</file>

<file path=customXml/itemProps1.xml><?xml version="1.0" encoding="utf-8"?>
<ds:datastoreItem xmlns:ds="http://schemas.openxmlformats.org/officeDocument/2006/customXml" ds:itemID="{9A2CA960-9D1A-4FFC-9372-D5F4C712D7B0}">
  <ds:schemaRefs>
    <ds:schemaRef ds:uri="http://www.w3.org/2001/XMLSchema"/>
    <ds:schemaRef ds:uri="http://www.boldonjames.com/2016/02/Classifier/internal/wrappedLabelHistory"/>
  </ds:schemaRefs>
</ds:datastoreItem>
</file>

<file path=customXml/itemProps2.xml><?xml version="1.0" encoding="utf-8"?>
<ds:datastoreItem xmlns:ds="http://schemas.openxmlformats.org/officeDocument/2006/customXml" ds:itemID="{DD31A265-26D7-4DBD-B032-4E86F1FDB98B}">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487</TotalTime>
  <Words>630</Words>
  <Application>Microsoft Office PowerPoint</Application>
  <PresentationFormat>Widescreen</PresentationFormat>
  <Paragraphs>51</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Times New Roman</vt:lpstr>
      <vt:lpstr>Office Theme</vt:lpstr>
      <vt:lpstr>October PLWG Update</vt:lpstr>
      <vt:lpstr>PowerPoint Presentation</vt:lpstr>
      <vt:lpstr>PowerPoint Presentation</vt:lpstr>
      <vt:lpstr>PowerPoint Presentation</vt:lpstr>
      <vt:lpstr>PowerPoint Presentation</vt:lpstr>
      <vt:lpstr>PowerPoint Presentation</vt:lpstr>
      <vt:lpstr>Questions ?</vt:lpstr>
    </vt:vector>
  </TitlesOfParts>
  <Company>American Electric Power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Erin J Rasmussen</dc:creator>
  <cp:lastModifiedBy>Mina Y Turner</cp:lastModifiedBy>
  <cp:revision>24</cp:revision>
  <dcterms:created xsi:type="dcterms:W3CDTF">2025-08-05T21:34:12Z</dcterms:created>
  <dcterms:modified xsi:type="dcterms:W3CDTF">2025-11-04T00:37:47Z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1f4bbefc-9c7a-432d-a0fb-f215af837196</vt:lpwstr>
  </property>
  <property fmtid="{D5CDD505-2E9C-101B-9397-08002B2CF9AE}" pid="3" name="bjClsUserRVM">
    <vt:lpwstr>[]</vt:lpwstr>
  </property>
  <property fmtid="{D5CDD505-2E9C-101B-9397-08002B2CF9AE}" pid="4" name="bjSaver">
    <vt:lpwstr>qu1yRNhOSqe/tY/UzWUq4LhMNMFil54C</vt:lpwstr>
  </property>
  <property fmtid="{D5CDD505-2E9C-101B-9397-08002B2CF9AE}" pid="5" name="bjDocumentLabelXML">
    <vt:lpwstr>&lt;?xml version="1.0" encoding="us-ascii"?&gt;&lt;sisl xmlns:xsd="http://www.w3.org/2001/XMLSchema" xmlns:xsi="http://www.w3.org/2001/XMLSchema-instance" sislVersion="0" policy="e9c0b8d7-bdb4-4fd3-b62a-f50327aaefce" origin="userSelected" xmlns="http://www.boldonj</vt:lpwstr>
  </property>
  <property fmtid="{D5CDD505-2E9C-101B-9397-08002B2CF9AE}" pid="6" name="bjDocumentLabelXML-0">
    <vt:lpwstr>ames.com/2008/01/sie/internal/label"&gt;&lt;element uid="936e22d5-45a7-4cb7-95ab-1aa8c7c88789" value="" /&gt;&lt;element uid="d14f5c36-f44a-4315-b438-005cfe8f069f" value="" /&gt;&lt;/sisl&gt;</vt:lpwstr>
  </property>
  <property fmtid="{D5CDD505-2E9C-101B-9397-08002B2CF9AE}" pid="7" name="bjDocumentSecurityLabel">
    <vt:lpwstr>Uncategorized</vt:lpwstr>
  </property>
  <property fmtid="{D5CDD505-2E9C-101B-9397-08002B2CF9AE}" pid="8" name="MSIP_Label_574d496c-7ac4-4b13-81fd-698eca66b217_SiteId">
    <vt:lpwstr>15f3c881-6b03-4ff6-8559-77bf5177818f</vt:lpwstr>
  </property>
  <property fmtid="{D5CDD505-2E9C-101B-9397-08002B2CF9AE}" pid="9" name="MSIP_Label_574d496c-7ac4-4b13-81fd-698eca66b217_Name">
    <vt:lpwstr>Uncategorized</vt:lpwstr>
  </property>
  <property fmtid="{D5CDD505-2E9C-101B-9397-08002B2CF9AE}" pid="10" name="MSIP_Label_574d496c-7ac4-4b13-81fd-698eca66b217_Enabled">
    <vt:lpwstr>true</vt:lpwstr>
  </property>
  <property fmtid="{D5CDD505-2E9C-101B-9397-08002B2CF9AE}" pid="11" name="bjLabelHistoryID">
    <vt:lpwstr>{9A2CA960-9D1A-4FFC-9372-D5F4C712D7B0}</vt:lpwstr>
  </property>
</Properties>
</file>