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74"/>
  </p:notesMasterIdLst>
  <p:handoutMasterIdLst>
    <p:handoutMasterId r:id="rId75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3086" r:id="rId12"/>
    <p:sldId id="3108" r:id="rId13"/>
    <p:sldId id="3088" r:id="rId14"/>
    <p:sldId id="597" r:id="rId15"/>
    <p:sldId id="3049" r:id="rId16"/>
    <p:sldId id="3110" r:id="rId17"/>
    <p:sldId id="3111" r:id="rId18"/>
    <p:sldId id="3011" r:id="rId19"/>
    <p:sldId id="3112" r:id="rId20"/>
    <p:sldId id="3113" r:id="rId21"/>
    <p:sldId id="3114" r:id="rId22"/>
    <p:sldId id="3115" r:id="rId23"/>
    <p:sldId id="3001" r:id="rId24"/>
    <p:sldId id="3116" r:id="rId25"/>
    <p:sldId id="3117" r:id="rId26"/>
    <p:sldId id="3003" r:id="rId27"/>
    <p:sldId id="3067" r:id="rId28"/>
    <p:sldId id="3118" r:id="rId29"/>
    <p:sldId id="3050" r:id="rId30"/>
    <p:sldId id="584" r:id="rId31"/>
    <p:sldId id="2981" r:id="rId32"/>
    <p:sldId id="3010" r:id="rId33"/>
    <p:sldId id="3002" r:id="rId34"/>
    <p:sldId id="2992" r:id="rId35"/>
    <p:sldId id="2993" r:id="rId36"/>
    <p:sldId id="2995" r:id="rId37"/>
    <p:sldId id="2994" r:id="rId38"/>
    <p:sldId id="3000" r:id="rId39"/>
    <p:sldId id="3006" r:id="rId40"/>
    <p:sldId id="3007" r:id="rId41"/>
    <p:sldId id="3098" r:id="rId42"/>
    <p:sldId id="3099" r:id="rId43"/>
    <p:sldId id="3100" r:id="rId44"/>
    <p:sldId id="3101" r:id="rId45"/>
    <p:sldId id="3102" r:id="rId46"/>
    <p:sldId id="3103" r:id="rId47"/>
    <p:sldId id="3105" r:id="rId48"/>
    <p:sldId id="3106" r:id="rId49"/>
    <p:sldId id="3107" r:id="rId50"/>
    <p:sldId id="3047" r:id="rId51"/>
    <p:sldId id="546" r:id="rId52"/>
    <p:sldId id="550" r:id="rId53"/>
    <p:sldId id="551" r:id="rId54"/>
    <p:sldId id="270" r:id="rId55"/>
    <p:sldId id="271" r:id="rId56"/>
    <p:sldId id="3048" r:id="rId57"/>
    <p:sldId id="331" r:id="rId58"/>
    <p:sldId id="332" r:id="rId59"/>
    <p:sldId id="2943" r:id="rId60"/>
    <p:sldId id="334" r:id="rId61"/>
    <p:sldId id="2952" r:id="rId62"/>
    <p:sldId id="3020" r:id="rId63"/>
    <p:sldId id="3021" r:id="rId64"/>
    <p:sldId id="2979" r:id="rId65"/>
    <p:sldId id="3009" r:id="rId66"/>
    <p:sldId id="2980" r:id="rId67"/>
    <p:sldId id="593" r:id="rId68"/>
    <p:sldId id="594" r:id="rId69"/>
    <p:sldId id="591" r:id="rId70"/>
    <p:sldId id="581" r:id="rId71"/>
    <p:sldId id="603" r:id="rId72"/>
    <p:sldId id="588" r:id="rId7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0152025-RTCBTF-Meeti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BTF-Meeting" TargetMode="External"/><Relationship Id="rId2" Type="http://schemas.openxmlformats.org/officeDocument/2006/relationships/hyperlink" Target="https://www.ercot.com/calendar/11042025-Special-RTCBTF-for-RUC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RTCB@ercot.com" TargetMode="External"/><Relationship Id="rId4" Type="http://schemas.openxmlformats.org/officeDocument/2006/relationships/hyperlink" Target="https://www.ercot.com/files/docs/2025/10/30/RTCB_Market_Trials_Handbook_7_Transition_Cutover_10152025_FINAL.doc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A100925-01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alendar/11132025-RTCBTF-Meet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services/comm/mkt_notices/M-A092624-0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Novemember</a:t>
            </a:r>
            <a:r>
              <a:rPr lang="en-US" dirty="0">
                <a:solidFill>
                  <a:schemeClr val="tx2"/>
                </a:solidFill>
              </a:rPr>
              <a:t> 3, 2025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Still evaluating closed loop results for any issues</a:t>
            </a:r>
          </a:p>
          <a:p>
            <a:pPr lvl="1"/>
            <a:endParaRPr lang="en-US" sz="1200" dirty="0">
              <a:solidFill>
                <a:schemeClr val="tx2"/>
              </a:solidFill>
              <a:cs typeface="Arial"/>
            </a:endParaRP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No DAM this week: 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Reminder DAM submissions timeline extended to noon for each RTC DAM OD</a:t>
            </a: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Not applicable in November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LFC Closed Loop Test Summary </a:t>
            </a:r>
            <a:br>
              <a:rPr lang="en-US" sz="3600" b="0" dirty="0"/>
            </a:br>
            <a:r>
              <a:rPr lang="en-US" sz="3600" b="0" dirty="0"/>
              <a:t>for RTM/SCED</a:t>
            </a:r>
            <a:br>
              <a:rPr lang="en-US" sz="3600" b="0" dirty="0"/>
            </a:br>
            <a:r>
              <a:rPr lang="en-US" sz="3600" b="0" dirty="0"/>
              <a:t>10-30-2025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7F114-E16C-A539-585C-1DA986CE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5E5D-746A-9C87-B3F9-FEA6DD70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1B8B-1073-7A7E-518C-07302B4A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Dispatch Summary by Resource Type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064B-682A-BD40-2483-7C5F6714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0FF0B-5034-E809-1EE4-616EBC96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34172"/>
            <a:ext cx="8595360" cy="35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2A065-C195-AE7E-3005-9ED13FD8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2902"/>
            <a:ext cx="8595360" cy="61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751441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123D7-5C4A-784B-C674-7088AF77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33158C-5B2C-C0F3-EAD7-7B8A3EB8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65A59-2156-4FBE-8F29-C5842856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88BB0-F00C-D287-B292-4175E44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C378-C6C7-FA2C-AC9A-EAF746BC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D8F9-6723-3AAD-77C2-D00D32500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881DD-122A-18CF-101B-0456A093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11349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Upcoming Activities</a:t>
            </a:r>
          </a:p>
          <a:p>
            <a:pPr lvl="1">
              <a:buFontTx/>
              <a:buChar char="-"/>
            </a:pPr>
            <a:r>
              <a:rPr lang="en-US" sz="1200" b="1" strike="sngStrike" dirty="0">
                <a:solidFill>
                  <a:srgbClr val="C00000"/>
                </a:solidFill>
              </a:rPr>
              <a:t>October 30 Production LFC Test #2 (done)</a:t>
            </a:r>
          </a:p>
          <a:p>
            <a:pPr lvl="1">
              <a:buFontTx/>
              <a:buChar char="-"/>
            </a:pPr>
            <a:r>
              <a:rPr lang="en-US" sz="1200" b="1" strike="sngStrike" dirty="0">
                <a:solidFill>
                  <a:srgbClr val="C00000"/>
                </a:solidFill>
              </a:rPr>
              <a:t>Daylight Savings Time this weekend (done)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No SCED/DAM this week required this week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Outage Scheduler submissions after October 31 (read-only)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Known Issues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SCED LFC Test Results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Connectivity Testing first week of November </a:t>
            </a:r>
            <a:r>
              <a:rPr lang="en-US" sz="16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19384-D76F-BA57-8F31-44A77969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81D2C-6110-2D52-8A3C-2C896151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20E6D-EF9C-22B0-5680-2EB7E784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559050"/>
            <a:ext cx="859536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5264AB10-643F-E8B4-1B00-01876100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2586445"/>
            <a:ext cx="7531509" cy="3672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Transition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Link to current Transition/Cutover Details at </a:t>
            </a:r>
            <a:r>
              <a:rPr lang="en-US" sz="1600" dirty="0">
                <a:solidFill>
                  <a:schemeClr val="tx2"/>
                </a:solidFill>
                <a:cs typeface="Arial"/>
                <a:hlinkClick r:id="rId3"/>
              </a:rPr>
              <a:t>RTCBTF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RTC+B Market Trials </a:t>
            </a:r>
            <a:r>
              <a:rPr lang="en-US" sz="1600" u="sng" dirty="0">
                <a:solidFill>
                  <a:schemeClr val="tx2"/>
                </a:solidFill>
                <a:cs typeface="Arial"/>
              </a:rPr>
              <a:t>Outage Scheduler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turns to READONLY for transitional purposes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System connectivity Test Week 1 (go-live market submission configuration testing)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 on Nov 13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9F9BF-D551-2492-A1C0-FDBA78F24849}"/>
              </a:ext>
            </a:extLst>
          </p:cNvPr>
          <p:cNvSpPr/>
          <p:nvPr/>
        </p:nvSpPr>
        <p:spPr>
          <a:xfrm>
            <a:off x="5820592" y="3505472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QSE Cutover Connectivity Testing -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production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support dual real-time market submissions into ERCOT RTC+B Market Trial Production System in parallel to Current Production.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parallel RTC+B Production and/or QA/Dev systems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 support dual Real-Time and Day-Ahead Market Submissions into ERCOT RTC+B Market Trial Production System in parallel to current production.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Cutover Connectivity Testing window will be Open on November 3</a:t>
            </a:r>
            <a:r>
              <a:rPr lang="en-US" sz="16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November 7</a:t>
            </a:r>
            <a:r>
              <a:rPr lang="en-US" sz="16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provide QSEs an opportunity to test out go-live cutover configurations and connectivity against ERCOT RTC+B Market Trials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testing window allows QSEs who are currently using parallel RTC+B systems for market submissions into RTC+B to test out their cutover software configurations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without impacting current production market submissions.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test helps QSEs minimize risks with Go-Live cutover steps of their market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changes will be made to ERCOT RTC+B market trial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expected to use ongoing RTC+B market trials URLs and Production Certs for this connectivity test and submit production quality market submission into ERCOT RTC+B system.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3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D2A67-A075-CDAA-8B1F-7C710EC3E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4E7F-D87D-C538-ABE6-35502115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QSE Cutover Connectivity Testing - Optional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8B381-EC1C-9883-2942-145E14FC8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FF761-3F64-D794-DD89-FC96B05617D0}"/>
              </a:ext>
            </a:extLst>
          </p:cNvPr>
          <p:cNvSpPr/>
          <p:nvPr/>
        </p:nvSpPr>
        <p:spPr>
          <a:xfrm>
            <a:off x="157323" y="2556391"/>
            <a:ext cx="1622322" cy="7767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Current Production </a:t>
            </a:r>
            <a:r>
              <a:rPr lang="en-US" sz="1200" dirty="0"/>
              <a:t>- Market Submissions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01853-9716-51DB-D4D1-0EEA2B541A3E}"/>
              </a:ext>
            </a:extLst>
          </p:cNvPr>
          <p:cNvSpPr txBox="1"/>
          <p:nvPr/>
        </p:nvSpPr>
        <p:spPr>
          <a:xfrm>
            <a:off x="614521" y="2187059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8E41F-B04C-ED57-DF97-F0037727CED4}"/>
              </a:ext>
            </a:extLst>
          </p:cNvPr>
          <p:cNvSpPr txBox="1"/>
          <p:nvPr/>
        </p:nvSpPr>
        <p:spPr>
          <a:xfrm>
            <a:off x="2780126" y="2207183"/>
            <a:ext cx="100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ERCOT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8D5B4CD-234E-C8EC-2FAC-9F7F22D562F3}"/>
              </a:ext>
            </a:extLst>
          </p:cNvPr>
          <p:cNvSpPr/>
          <p:nvPr/>
        </p:nvSpPr>
        <p:spPr>
          <a:xfrm>
            <a:off x="1873000" y="2682784"/>
            <a:ext cx="78171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239141-6389-F995-8C23-7A5231D47761}"/>
              </a:ext>
            </a:extLst>
          </p:cNvPr>
          <p:cNvSpPr/>
          <p:nvPr/>
        </p:nvSpPr>
        <p:spPr>
          <a:xfrm>
            <a:off x="157323" y="4104971"/>
            <a:ext cx="1646905" cy="7767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RTC+B </a:t>
            </a:r>
            <a:r>
              <a:rPr lang="en-US" sz="1400" dirty="0"/>
              <a:t>- Market Submissions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B8C2E5-CD53-6A15-5F46-50227FFCF06B}"/>
              </a:ext>
            </a:extLst>
          </p:cNvPr>
          <p:cNvSpPr txBox="1"/>
          <p:nvPr/>
        </p:nvSpPr>
        <p:spPr>
          <a:xfrm>
            <a:off x="639105" y="3735639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EB5A7-DE5B-4097-1A18-35E432F875E3}"/>
              </a:ext>
            </a:extLst>
          </p:cNvPr>
          <p:cNvSpPr txBox="1"/>
          <p:nvPr/>
        </p:nvSpPr>
        <p:spPr>
          <a:xfrm>
            <a:off x="2812114" y="3723119"/>
            <a:ext cx="100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ERCOT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BAD84B1-24CB-319D-A7BB-58840A64B2AE}"/>
              </a:ext>
            </a:extLst>
          </p:cNvPr>
          <p:cNvSpPr/>
          <p:nvPr/>
        </p:nvSpPr>
        <p:spPr>
          <a:xfrm>
            <a:off x="1897584" y="4231364"/>
            <a:ext cx="855458" cy="4846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961AEA-6E47-2995-F44F-E6D7211BC848}"/>
              </a:ext>
            </a:extLst>
          </p:cNvPr>
          <p:cNvSpPr/>
          <p:nvPr/>
        </p:nvSpPr>
        <p:spPr>
          <a:xfrm>
            <a:off x="4832575" y="2438404"/>
            <a:ext cx="1622322" cy="8996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Current Production</a:t>
            </a:r>
          </a:p>
          <a:p>
            <a:pPr algn="ctr"/>
            <a:r>
              <a:rPr lang="en-US" sz="1200" b="1" dirty="0"/>
              <a:t> </a:t>
            </a:r>
            <a:r>
              <a:rPr lang="en-US" sz="1200" dirty="0"/>
              <a:t>- Market Submissions System</a:t>
            </a:r>
          </a:p>
          <a:p>
            <a:pPr algn="ctr"/>
            <a:r>
              <a:rPr lang="en-US" sz="800" b="1" dirty="0">
                <a:solidFill>
                  <a:srgbClr val="FF0000"/>
                </a:solidFill>
              </a:rPr>
              <a:t>(Deploy RTC+B Code + Update Configurations/URLs)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2B9173-4E7E-8383-77FC-961F5ABED0A4}"/>
              </a:ext>
            </a:extLst>
          </p:cNvPr>
          <p:cNvSpPr/>
          <p:nvPr/>
        </p:nvSpPr>
        <p:spPr>
          <a:xfrm>
            <a:off x="7413544" y="2413828"/>
            <a:ext cx="1258509" cy="8996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Current Production MIS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B6CE1-2F5E-6D5C-1BE7-3E97D967C480}"/>
              </a:ext>
            </a:extLst>
          </p:cNvPr>
          <p:cNvSpPr txBox="1"/>
          <p:nvPr/>
        </p:nvSpPr>
        <p:spPr>
          <a:xfrm>
            <a:off x="5257833" y="2086279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7ECC6F-6D45-E270-E09D-7CD20D77E3E4}"/>
              </a:ext>
            </a:extLst>
          </p:cNvPr>
          <p:cNvSpPr txBox="1"/>
          <p:nvPr/>
        </p:nvSpPr>
        <p:spPr>
          <a:xfrm>
            <a:off x="7548727" y="2086594"/>
            <a:ext cx="100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ERCOT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E74721C-B39D-0518-5037-56C9BBA37C69}"/>
              </a:ext>
            </a:extLst>
          </p:cNvPr>
          <p:cNvSpPr/>
          <p:nvPr/>
        </p:nvSpPr>
        <p:spPr>
          <a:xfrm>
            <a:off x="6548252" y="2687702"/>
            <a:ext cx="86529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553F5-E121-CCF2-0FED-67CA888E9711}"/>
              </a:ext>
            </a:extLst>
          </p:cNvPr>
          <p:cNvSpPr/>
          <p:nvPr/>
        </p:nvSpPr>
        <p:spPr>
          <a:xfrm>
            <a:off x="4832575" y="4109889"/>
            <a:ext cx="1646905" cy="7767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RTC+B </a:t>
            </a:r>
            <a:r>
              <a:rPr lang="en-US" sz="1400" dirty="0"/>
              <a:t>- Market Submissions System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95827-FB4B-C315-8C45-F52DE42073B9}"/>
              </a:ext>
            </a:extLst>
          </p:cNvPr>
          <p:cNvSpPr/>
          <p:nvPr/>
        </p:nvSpPr>
        <p:spPr>
          <a:xfrm>
            <a:off x="7428294" y="4109889"/>
            <a:ext cx="1243759" cy="7767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RTC+B Market Trials URL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54FA7D-1EF4-8C19-7877-D3046C8EC217}"/>
              </a:ext>
            </a:extLst>
          </p:cNvPr>
          <p:cNvSpPr txBox="1"/>
          <p:nvPr/>
        </p:nvSpPr>
        <p:spPr>
          <a:xfrm>
            <a:off x="5314357" y="3740557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DE9612-69B9-2E92-466E-F901EDCB05C0}"/>
              </a:ext>
            </a:extLst>
          </p:cNvPr>
          <p:cNvSpPr txBox="1"/>
          <p:nvPr/>
        </p:nvSpPr>
        <p:spPr>
          <a:xfrm>
            <a:off x="7531510" y="3763241"/>
            <a:ext cx="100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ERCOT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53EF5DE-A087-0FD0-AFC6-E8EAFB459993}"/>
              </a:ext>
            </a:extLst>
          </p:cNvPr>
          <p:cNvSpPr/>
          <p:nvPr/>
        </p:nvSpPr>
        <p:spPr>
          <a:xfrm>
            <a:off x="6572836" y="4236282"/>
            <a:ext cx="840708" cy="4846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086028-A15E-F847-68EE-FFE10E35D47B}"/>
              </a:ext>
            </a:extLst>
          </p:cNvPr>
          <p:cNvSpPr/>
          <p:nvPr/>
        </p:nvSpPr>
        <p:spPr>
          <a:xfrm>
            <a:off x="2696518" y="2583037"/>
            <a:ext cx="1258509" cy="7767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Current Production MIS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178795-8C66-ECF0-83AB-5BFFC75230D2}"/>
              </a:ext>
            </a:extLst>
          </p:cNvPr>
          <p:cNvSpPr/>
          <p:nvPr/>
        </p:nvSpPr>
        <p:spPr>
          <a:xfrm>
            <a:off x="2770294" y="4092451"/>
            <a:ext cx="1243759" cy="7767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RTC+B Market Trials URL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54824BB-379A-C00B-FED9-BC20C8DFA7FC}"/>
              </a:ext>
            </a:extLst>
          </p:cNvPr>
          <p:cNvSpPr/>
          <p:nvPr/>
        </p:nvSpPr>
        <p:spPr>
          <a:xfrm rot="1952301">
            <a:off x="6228907" y="3536110"/>
            <a:ext cx="1365407" cy="40155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A781A7-D92D-DD23-DF69-B0AB099758B8}"/>
              </a:ext>
            </a:extLst>
          </p:cNvPr>
          <p:cNvCxnSpPr/>
          <p:nvPr/>
        </p:nvCxnSpPr>
        <p:spPr>
          <a:xfrm>
            <a:off x="4296697" y="1946791"/>
            <a:ext cx="78658" cy="386407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42D12AD-9DCC-F379-F4DC-3B3064669CDC}"/>
              </a:ext>
            </a:extLst>
          </p:cNvPr>
          <p:cNvSpPr txBox="1"/>
          <p:nvPr/>
        </p:nvSpPr>
        <p:spPr>
          <a:xfrm>
            <a:off x="516242" y="1247145"/>
            <a:ext cx="28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26D07C"/>
                </a:highlight>
              </a:rPr>
              <a:t>Current State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95F3A4-C3ED-A865-2ADC-AB36478F62A4}"/>
              </a:ext>
            </a:extLst>
          </p:cNvPr>
          <p:cNvSpPr txBox="1"/>
          <p:nvPr/>
        </p:nvSpPr>
        <p:spPr>
          <a:xfrm>
            <a:off x="4742848" y="1213064"/>
            <a:ext cx="347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 Connectivity Testing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B2F91C-EAC0-2BD8-7236-6BA7EE71350A}"/>
              </a:ext>
            </a:extLst>
          </p:cNvPr>
          <p:cNvSpPr txBox="1"/>
          <p:nvPr/>
        </p:nvSpPr>
        <p:spPr>
          <a:xfrm>
            <a:off x="6124277" y="3418704"/>
            <a:ext cx="176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For brief period connect to RTC+B Market Trials to test connectivity</a:t>
            </a:r>
          </a:p>
        </p:txBody>
      </p:sp>
    </p:spTree>
    <p:extLst>
      <p:ext uri="{BB962C8B-B14F-4D97-AF65-F5344CB8AC3E}">
        <p14:creationId xmlns:p14="http://schemas.microsoft.com/office/powerpoint/2010/main" val="102650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2435"/>
            <a:ext cx="8534400" cy="491641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Connectivity Testing this week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Go-Live 30-Day Market Notice this week (Nov 5)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Upcoming Meetings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hlinkClick r:id="rId2"/>
              </a:rPr>
              <a:t>Educational RUC Capacity Short tomorrow </a:t>
            </a:r>
            <a:r>
              <a:rPr lang="en-US" sz="2000" dirty="0">
                <a:solidFill>
                  <a:schemeClr val="tx2"/>
                </a:solidFill>
              </a:rPr>
              <a:t>(Nov 4)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hlinkClick r:id="rId3"/>
              </a:rPr>
              <a:t>RTCBTF next Thursday </a:t>
            </a:r>
            <a:r>
              <a:rPr lang="en-US" sz="2000" dirty="0">
                <a:solidFill>
                  <a:schemeClr val="tx2"/>
                </a:solidFill>
              </a:rPr>
              <a:t> (Nov 13)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LFC Test Results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AS Deployment Factor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Cutover workshop (afternoon)</a:t>
            </a:r>
          </a:p>
          <a:p>
            <a:pPr lvl="2">
              <a:buFontTx/>
              <a:buChar char="-"/>
            </a:pPr>
            <a:r>
              <a:rPr lang="en-US" sz="1200" dirty="0">
                <a:solidFill>
                  <a:schemeClr val="tx2"/>
                </a:solidFill>
                <a:hlinkClick r:id="rId4"/>
              </a:rPr>
              <a:t>Handbook posting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10-22-2025 </a:t>
            </a:r>
            <a:br>
              <a:rPr lang="en-US" sz="3600" b="0" dirty="0"/>
            </a:b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49CF2-1933-8681-D5F8-BA0AC13ED116}"/>
              </a:ext>
            </a:extLst>
          </p:cNvPr>
          <p:cNvSpPr txBox="1"/>
          <p:nvPr/>
        </p:nvSpPr>
        <p:spPr>
          <a:xfrm>
            <a:off x="922021" y="4064407"/>
            <a:ext cx="73228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Due to a bug causing the MCPC values to fail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to 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publish when the pricing run is disabled in SCED, MCPC values for the Operating Day are missing. The bug has been flagged, and a fix is being delivered.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3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E6A68-B454-449C-B33D-29F0EBFD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4C7C-3B0D-8A6E-BDB8-4074091B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3" y="674802"/>
            <a:ext cx="7919195" cy="56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3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F08C7-030E-0AE9-217B-15489E27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057778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BAD20-F471-297C-7DCA-7040627B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975895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ACF7-EF89-E0D6-70AB-6AD1455C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0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F9BC8-80FF-3657-94DF-58EFAA29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0E3BC-0C92-CBE0-214D-B295F41C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1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10-23-2025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4EC3F-ED55-AA16-AC2A-633D28B71532}"/>
              </a:ext>
            </a:extLst>
          </p:cNvPr>
          <p:cNvSpPr txBox="1"/>
          <p:nvPr/>
        </p:nvSpPr>
        <p:spPr>
          <a:xfrm>
            <a:off x="910590" y="4049167"/>
            <a:ext cx="73228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Due to a bug causing the MCPC values to fail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to 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publish when the pricing run is disabled in SCED, MCPC values for the Operating Day are missing. The bug has been flagged, and a fix is being delivered.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9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74A5B-E89D-247D-8082-1390AAAD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83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8F048-465F-F3FA-C274-9778D625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3" y="686481"/>
            <a:ext cx="7687658" cy="54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7240025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7081001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05D11-9905-3AB1-2E56-C38ACF78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18703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8561D-9A9A-8441-EF9B-D03B1404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45229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83B07-18A2-A8FC-1363-E11A8002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4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DF07A-5C71-3174-8E3E-9369B252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3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475F-7683-F956-8953-1E29B8C1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8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5A2D4-576A-E785-FC42-BA512333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1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 </a:t>
            </a:r>
            <a:r>
              <a:rPr lang="en-US" u="sng" dirty="0">
                <a:solidFill>
                  <a:srgbClr val="C00000"/>
                </a:solidFill>
              </a:rPr>
              <a:t>Sep11 &amp; Oct 30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52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28D9D-C45D-4869-5997-70D3ACD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34" y="701399"/>
            <a:ext cx="6083966" cy="545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511392" y="4142655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263653" y="3438206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4FC8D-7973-8129-38FF-6C74655A21DF}"/>
              </a:ext>
            </a:extLst>
          </p:cNvPr>
          <p:cNvSpPr/>
          <p:nvPr/>
        </p:nvSpPr>
        <p:spPr>
          <a:xfrm>
            <a:off x="634951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C25C16-A459-6EB2-440A-BD701B5B65D2}"/>
              </a:ext>
            </a:extLst>
          </p:cNvPr>
          <p:cNvSpPr/>
          <p:nvPr/>
        </p:nvSpPr>
        <p:spPr>
          <a:xfrm>
            <a:off x="4002234" y="2601404"/>
            <a:ext cx="1139532" cy="685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2273A6-A9FD-D3BF-4754-0876DC4C96A2}"/>
              </a:ext>
            </a:extLst>
          </p:cNvPr>
          <p:cNvSpPr/>
          <p:nvPr/>
        </p:nvSpPr>
        <p:spPr>
          <a:xfrm>
            <a:off x="710282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42B693-0CC2-95EF-B2A3-A3C65BE9FA01}"/>
              </a:ext>
            </a:extLst>
          </p:cNvPr>
          <p:cNvSpPr/>
          <p:nvPr/>
        </p:nvSpPr>
        <p:spPr>
          <a:xfrm>
            <a:off x="3283974" y="3425405"/>
            <a:ext cx="835742" cy="5081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DST Nov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96E0B3-5FDF-5678-D96B-D572215CC744}"/>
              </a:ext>
            </a:extLst>
          </p:cNvPr>
          <p:cNvSpPr/>
          <p:nvPr/>
        </p:nvSpPr>
        <p:spPr>
          <a:xfrm>
            <a:off x="7947763" y="2749453"/>
            <a:ext cx="835742" cy="5081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FF0000"/>
                </a:solidFill>
              </a:rPr>
              <a:t>DAM run Nov2 DST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</p:cNvCxnSpPr>
          <p:nvPr/>
        </p:nvCxnSpPr>
        <p:spPr>
          <a:xfrm flipV="1">
            <a:off x="1228686" y="3616667"/>
            <a:ext cx="3034967" cy="84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899-4EC9-D240-74C5-E7E59AC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00215"/>
          </a:xfrm>
        </p:spPr>
        <p:txBody>
          <a:bodyPr/>
          <a:lstStyle/>
          <a:p>
            <a:r>
              <a:rPr lang="en-US" dirty="0"/>
              <a:t>October 30, 2025 Production Closed-Loop LFC Test</a:t>
            </a:r>
            <a:br>
              <a:rPr lang="en-US" dirty="0"/>
            </a:br>
            <a:r>
              <a:rPr lang="en-US" sz="1800" dirty="0"/>
              <a:t>Link to market notice:  </a:t>
            </a:r>
            <a:r>
              <a:rPr lang="en-US" sz="1200" dirty="0">
                <a:hlinkClick r:id="rId2"/>
              </a:rPr>
              <a:t>https://www.ercot.com/services/comm/mkt_notices/M-A100925-01</a:t>
            </a:r>
            <a:r>
              <a:rPr lang="en-US" sz="1200" dirty="0"/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8343-2FF1-1B94-FE19-1E5994B98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7BC86-169F-2D9B-883D-E252826A7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36" y="2117810"/>
            <a:ext cx="6147767" cy="3278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AED31-3F4F-090D-432F-438BD7D8837D}"/>
              </a:ext>
            </a:extLst>
          </p:cNvPr>
          <p:cNvSpPr txBox="1"/>
          <p:nvPr/>
        </p:nvSpPr>
        <p:spPr>
          <a:xfrm>
            <a:off x="629265" y="1207688"/>
            <a:ext cx="696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for another successful test- results will be discussed at </a:t>
            </a:r>
            <a:r>
              <a:rPr lang="en-US" dirty="0">
                <a:hlinkClick r:id="rId4"/>
              </a:rPr>
              <a:t>Nov 13 RTCBTF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2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Daylight Saving Time Support (DST)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This past weekend was DST.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ERCOT executed DAM on Saturday for OD Sunday Nov 2 and RTC-SCED run through DST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Entities asking for “DST in reports” can view the posted reports in market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RTC+B Outage Scheduler Read-Only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From November 1</a:t>
            </a:r>
            <a:r>
              <a:rPr lang="en-US" sz="1600" b="1" baseline="30000" dirty="0">
                <a:solidFill>
                  <a:schemeClr val="tx2"/>
                </a:solidFill>
              </a:rPr>
              <a:t>st</a:t>
            </a:r>
            <a:r>
              <a:rPr lang="en-US" sz="1600" b="1" dirty="0">
                <a:solidFill>
                  <a:schemeClr val="tx2"/>
                </a:solidFill>
              </a:rPr>
              <a:t>, RTC+B Outage Scheduler will be made “Read-Only” until Go-Live. This means QSEs/TSPs can only query outages but can not make any changes from 11/01/2025. </a:t>
            </a:r>
          </a:p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Above change </a:t>
            </a:r>
            <a:r>
              <a:rPr lang="en-US" sz="1600" dirty="0">
                <a:solidFill>
                  <a:schemeClr val="tx2"/>
                </a:solidFill>
              </a:rPr>
              <a:t>is required to allow ERCOT outage coordination team begin 60-day and 90-day ahead outages studies utilizing RTC+B Outage Scheduler.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Starting from November 1</a:t>
            </a:r>
            <a:r>
              <a:rPr lang="en-US" sz="1400" baseline="30000" dirty="0">
                <a:solidFill>
                  <a:schemeClr val="tx2"/>
                </a:solidFill>
              </a:rPr>
              <a:t>st</a:t>
            </a:r>
            <a:r>
              <a:rPr lang="en-US" sz="1400" dirty="0">
                <a:solidFill>
                  <a:schemeClr val="tx2"/>
                </a:solidFill>
              </a:rPr>
              <a:t> until Go-Live on Dec 4</a:t>
            </a:r>
            <a:r>
              <a:rPr lang="en-US" sz="1400" baseline="30000" dirty="0">
                <a:solidFill>
                  <a:schemeClr val="tx2"/>
                </a:solidFill>
              </a:rPr>
              <a:t>th</a:t>
            </a:r>
            <a:r>
              <a:rPr lang="en-US" sz="1400" dirty="0">
                <a:solidFill>
                  <a:schemeClr val="tx2"/>
                </a:solidFill>
              </a:rPr>
              <a:t> night, RTC+B outage scheduler system outages will be updated periodically from current production (including converting combo model ESR outages to Single Model) to keep RTC+B outage scheduler in sync with current production outages.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Please refer to Market notice was sent out on 10/03/2025 for more details</a:t>
            </a:r>
          </a:p>
          <a:p>
            <a:pPr marL="800100" lvl="2" indent="0">
              <a:buNone/>
            </a:pPr>
            <a:r>
              <a:rPr lang="en-US" sz="1200" dirty="0">
                <a:hlinkClick r:id="rId2"/>
              </a:rPr>
              <a:t>https://www.ercot.com/services/comm/mkt_notices/M-A092624-04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92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3813</Words>
  <Application>Microsoft Office PowerPoint</Application>
  <PresentationFormat>On-screen Show (4:3)</PresentationFormat>
  <Paragraphs>631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Aptos</vt:lpstr>
      <vt:lpstr>Aptos Narrow</vt:lpstr>
      <vt:lpstr>Arial</vt:lpstr>
      <vt:lpstr>Calibri</vt:lpstr>
      <vt:lpstr>Courier New</vt:lpstr>
      <vt:lpstr>Wingdings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and Transition through Go-Live</vt:lpstr>
      <vt:lpstr>October 30, 2025 Production Closed-Loop LFC Test Link to market notice:  https://www.ercot.com/services/comm/mkt_notices/M-A100925-01 </vt:lpstr>
      <vt:lpstr>RTC+B Daylight Saving Time Support (DST)</vt:lpstr>
      <vt:lpstr>Reminder RTC+B Outage Scheduler Read-Only</vt:lpstr>
      <vt:lpstr>Market Trials known issues/updates</vt:lpstr>
      <vt:lpstr>Scorecards </vt:lpstr>
      <vt:lpstr>LFC Closed Loop Test Summary  for RTM/SCED 10-30-2025</vt:lpstr>
      <vt:lpstr>System Lambda (plus Adders)</vt:lpstr>
      <vt:lpstr>Dispatch Summary by Resource Type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November/December Transition </vt:lpstr>
      <vt:lpstr>RTC+B QSE Cutover Connectivity Testing - Optional</vt:lpstr>
      <vt:lpstr>RTC+B QSE Cutover Connectivity Testing - Optional</vt:lpstr>
      <vt:lpstr>Wrap-Up and Questions</vt:lpstr>
      <vt:lpstr>APPENDIX- Supporting Materials</vt:lpstr>
      <vt:lpstr>Summary of SCED functionality</vt:lpstr>
      <vt:lpstr>RTC+B Market Trials Summary 10-22-2025  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RTC+B Market Trials Summary 10-23-2025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126</cp:revision>
  <cp:lastPrinted>2017-10-10T21:31:05Z</cp:lastPrinted>
  <dcterms:created xsi:type="dcterms:W3CDTF">2016-01-21T15:20:31Z</dcterms:created>
  <dcterms:modified xsi:type="dcterms:W3CDTF">2025-11-03T15:57:01Z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