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12"/>
  </p:notesMasterIdLst>
  <p:sldIdLst>
    <p:sldId id="2543" r:id="rId5"/>
    <p:sldId id="2597" r:id="rId6"/>
    <p:sldId id="2598" r:id="rId7"/>
    <p:sldId id="2599" r:id="rId8"/>
    <p:sldId id="2600" r:id="rId9"/>
    <p:sldId id="2601" r:id="rId10"/>
    <p:sldId id="2602" r:id="rId11"/>
  </p:sldIdLst>
  <p:sldSz cx="9144000" cy="6858000" type="screen4x3"/>
  <p:notesSz cx="7010400" cy="923607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42939-248F-1B5A-CFC3-E38486D8440D}" name="Michael Nevitt" initials="MN" userId="S::mnevitt@chollapetro.com::ff966897-cee6-4f24-b23f-c630be7d8e08" providerId="AD"/>
  <p188:author id="{0857D54A-0EBB-8371-8F07-6020B806718D}" name="Ryan McColl" initials="RM" userId="S::r.mccoll@chollapetro.com::dc820376-e528-4947-bba0-8556e69a4d51" providerId="AD"/>
  <p188:author id="{74B2216D-311D-5275-60D8-E15F790B84A6}" name="Clayton Greer" initials="" userId="S::clayton@chollapetro.com::bfba630e-8fb1-4668-8a48-c57135996d48" providerId="AD"/>
  <p188:author id="{D44F436E-54A8-5B14-1093-DAA34EA1885E}" name="Gideon Powell" initials="GP" userId="S::Gideon@chollapetro.com::c4ed1665-10a0-4ee1-9fcc-e1aa8e0259b3" providerId="AD"/>
  <p188:author id="{47FD13C4-FBEC-5DF7-C004-1B9B8ACD04EC}" name="Brad Cuddy" initials="BC" userId="S::brad@chollapetro.com::e228fc52-bdcc-482a-b179-54a259223a5a" providerId="AD"/>
  <p188:author id="{389D35CD-E09A-5A09-D84C-27BC37A117CC}" name="Gideon" initials="G" userId="S::g@chollapetro.com::8e8ff6b2-5927-4de3-a445-004ca62378d6" providerId="AD"/>
  <p188:author id="{3D2106D7-3ED7-2518-A9D9-D504ED4B11B3}" name="Mitch Myers" initials="MM" userId="S::Mitch@chollapetro.com::47d95097-19ce-478b-a769-2c1de22831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783"/>
    <a:srgbClr val="FBE400"/>
    <a:srgbClr val="A24981"/>
    <a:srgbClr val="F6EFFB"/>
    <a:srgbClr val="FFC1C1"/>
    <a:srgbClr val="FFABAB"/>
    <a:srgbClr val="760D4D"/>
    <a:srgbClr val="ECC9C6"/>
    <a:srgbClr val="DD9E9A"/>
    <a:srgbClr val="EE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12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yton Greer" userId="bfba630e-8fb1-4668-8a48-c57135996d48" providerId="ADAL" clId="{7F68DE82-E65F-46CC-8B84-003EEEBC3803}"/>
    <pc:docChg chg="undo custSel modSld">
      <pc:chgData name="Clayton Greer" userId="bfba630e-8fb1-4668-8a48-c57135996d48" providerId="ADAL" clId="{7F68DE82-E65F-46CC-8B84-003EEEBC3803}" dt="2025-10-30T17:01:24.589" v="4" actId="1076"/>
      <pc:docMkLst>
        <pc:docMk/>
      </pc:docMkLst>
      <pc:sldChg chg="modSp mod">
        <pc:chgData name="Clayton Greer" userId="bfba630e-8fb1-4668-8a48-c57135996d48" providerId="ADAL" clId="{7F68DE82-E65F-46CC-8B84-003EEEBC3803}" dt="2025-10-30T17:01:24.589" v="4" actId="1076"/>
        <pc:sldMkLst>
          <pc:docMk/>
          <pc:sldMk cId="4229809120" sldId="2602"/>
        </pc:sldMkLst>
        <pc:picChg chg="mod">
          <ac:chgData name="Clayton Greer" userId="bfba630e-8fb1-4668-8a48-c57135996d48" providerId="ADAL" clId="{7F68DE82-E65F-46CC-8B84-003EEEBC3803}" dt="2025-10-30T17:01:24.589" v="4" actId="1076"/>
          <ac:picMkLst>
            <pc:docMk/>
            <pc:sldMk cId="4229809120" sldId="2602"/>
            <ac:picMk id="9" creationId="{F0A0D9E4-322D-0796-3F9D-AD43814BE1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/>
            </a:lvl1pPr>
          </a:lstStyle>
          <a:p>
            <a:fld id="{FA656C24-8179-45C4-A6DD-21751292D0C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6"/>
            <a:ext cx="5608320" cy="3636705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/>
            </a:lvl1pPr>
          </a:lstStyle>
          <a:p>
            <a:fld id="{4B4CB5BE-F151-47FA-A89A-0910C70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061">
              <a:defRPr/>
            </a:pPr>
            <a:fld id="{02C185AB-83AB-41FA-BB25-77F57583F9B3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46606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447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01FB-09A9-44A1-3644-251E650B5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53E63-0CE1-6816-0F57-297F8BB30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F1609-A57C-FA81-4752-A44DB265F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98D7-5E34-41A5-F640-BC24CA828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CB5BE-F151-47FA-A89A-0910C702F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2531332A-EC86-B236-53E9-FE5EDBF3CCE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95D-B194-49AC-BAC9-653FC4D6D945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23DF99-283C-700D-B588-FAE42BB5A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6284" t="31585" r="19036" b="159"/>
          <a:stretch/>
        </p:blipFill>
        <p:spPr>
          <a:xfrm>
            <a:off x="0" y="0"/>
            <a:ext cx="9151621" cy="71399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C13AB4-4FFA-D3C8-565B-BD17DB86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3475"/>
            <a:ext cx="7772400" cy="84427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15C2CE-6B36-90FC-5405-033A48ABA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7935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B82014-8CB9-6CDF-494F-0926723AED53}"/>
              </a:ext>
            </a:extLst>
          </p:cNvPr>
          <p:cNvCxnSpPr>
            <a:cxnSpLocks/>
          </p:cNvCxnSpPr>
          <p:nvPr userDrawn="1"/>
        </p:nvCxnSpPr>
        <p:spPr>
          <a:xfrm>
            <a:off x="1960282" y="3429000"/>
            <a:ext cx="551628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D657F-EE3A-E75C-80F2-FF47C2D13A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43863" y="5114568"/>
            <a:ext cx="2658155" cy="905514"/>
            <a:chOff x="2332448" y="4838156"/>
            <a:chExt cx="4280984" cy="14583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8BC346-6962-D44F-F8CD-BD4651B22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r="67149"/>
            <a:stretch/>
          </p:blipFill>
          <p:spPr>
            <a:xfrm>
              <a:off x="2332448" y="4838156"/>
              <a:ext cx="1401352" cy="14583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BB327B-15CF-9CF6-6F1B-0C5B26F67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l="32494" b="35171"/>
            <a:stretch/>
          </p:blipFill>
          <p:spPr>
            <a:xfrm>
              <a:off x="3733800" y="4838156"/>
              <a:ext cx="2879632" cy="945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41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87FC1632-7692-3910-6016-86929B5A162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91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9208"/>
            <a:ext cx="7886700" cy="4707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7800-DEB8-4E6A-8DCE-FFCE4D891C54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B6C71B-94C8-EAAE-EDBC-A89E97E7F117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D53D04E2-E0F7-1CFE-F36E-C01E8A3EA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1088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8629-681B-4E67-BF45-D16BF7862292}" type="datetime1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8652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E61C77-7EA5-184F-0A4E-4AC886CD08A4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0C503B40-28B1-A724-6154-B68177BB6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915D0783-E319-4972-80A0-7BC767D86C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9DA-9EEE-4F55-8140-D3CE2EB59E83}" type="datetime1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128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C569F3D8-2C0D-D30B-BBAB-C66AE4750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2A26952B-20D0-41F0-AEF0-B150CBA752B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A2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6C4E-F041-4150-9A6F-F0D784299875}" type="datetime1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C94D6C-0DE6-8C5A-A85D-E7D7EB7EBDA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59E1007E-8657-4148-33C8-7399D6422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91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2CAD-19A3-4C3E-BD90-C28CC6237142}" type="datetime1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65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6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B3A2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9D2157-3A44-3AB0-18DE-5372E531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98594"/>
            <a:ext cx="7772400" cy="256838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dirty="0"/>
              <a:t>Guaranteed Reliability Load (GRL) — Operations</a:t>
            </a:r>
            <a:endParaRPr lang="en-US" sz="3600" i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B2FAC2-3F6C-55AC-6018-BE9347CA5F9C}"/>
              </a:ext>
            </a:extLst>
          </p:cNvPr>
          <p:cNvSpPr txBox="1">
            <a:spLocks/>
          </p:cNvSpPr>
          <p:nvPr/>
        </p:nvSpPr>
        <p:spPr>
          <a:xfrm>
            <a:off x="685800" y="2959287"/>
            <a:ext cx="7772400" cy="166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B3A2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Wholesale Market Working Group 11/3/25</a:t>
            </a:r>
          </a:p>
        </p:txBody>
      </p:sp>
    </p:spTree>
    <p:extLst>
      <p:ext uri="{BB962C8B-B14F-4D97-AF65-F5344CB8AC3E}">
        <p14:creationId xmlns:p14="http://schemas.microsoft.com/office/powerpoint/2010/main" val="33758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9480-6504-1410-B0D7-9E0D3C21C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B9A1-5C39-703A-347D-3D6A9271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40" y="257174"/>
            <a:ext cx="7886700" cy="891652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3360-8125-29E1-41C1-A6B5CA52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C7C03B-BAC4-B3E3-371D-B298CCD4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666"/>
            <a:ext cx="8229600" cy="4707498"/>
          </a:xfrm>
        </p:spPr>
        <p:txBody>
          <a:bodyPr>
            <a:normAutofit/>
          </a:bodyPr>
          <a:lstStyle/>
          <a:p>
            <a:r>
              <a:rPr lang="en-US" sz="2400" dirty="0"/>
              <a:t>Concept: </a:t>
            </a:r>
          </a:p>
          <a:p>
            <a:pPr lvl="1"/>
            <a:r>
              <a:rPr lang="en-US" sz="2000" dirty="0"/>
              <a:t>Large loads are allowed to bring load on earlier</a:t>
            </a:r>
          </a:p>
          <a:p>
            <a:pPr lvl="1"/>
            <a:r>
              <a:rPr lang="en-US" sz="2000" dirty="0"/>
              <a:t>Must provide ability to curtail load that is not available in studies</a:t>
            </a:r>
          </a:p>
          <a:p>
            <a:pPr lvl="1"/>
            <a:r>
              <a:rPr lang="en-US" sz="2000" dirty="0"/>
              <a:t>Once transmission solutions are built load no longer needs to offer</a:t>
            </a:r>
          </a:p>
          <a:p>
            <a:r>
              <a:rPr sz="2400" dirty="0"/>
              <a:t>Current thinking: a SCED-based approach will work for GRL curtailment and recovery.</a:t>
            </a:r>
          </a:p>
          <a:p>
            <a:r>
              <a:rPr lang="en-US" sz="2400" dirty="0"/>
              <a:t>Possible </a:t>
            </a:r>
            <a:r>
              <a:rPr sz="2400" dirty="0"/>
              <a:t>Operational </a:t>
            </a:r>
            <a:r>
              <a:rPr lang="en-US" sz="2400" dirty="0"/>
              <a:t>A</a:t>
            </a:r>
            <a:r>
              <a:rPr sz="2400" dirty="0"/>
              <a:t>utomation: a tool </a:t>
            </a:r>
            <a:r>
              <a:rPr lang="en-US" sz="2400" dirty="0"/>
              <a:t>may be needed to</a:t>
            </a:r>
            <a:r>
              <a:rPr sz="2400" dirty="0"/>
              <a:t> automatically lower offers when reliability events occur.</a:t>
            </a:r>
          </a:p>
          <a:p>
            <a:r>
              <a:rPr lang="en-US" sz="2400" dirty="0"/>
              <a:t>Discussion of 100 hour limit</a:t>
            </a:r>
          </a:p>
          <a:p>
            <a:r>
              <a:rPr sz="2400" dirty="0"/>
              <a:t>Without an hour cap, implementation is streamlined and relatively easy.</a:t>
            </a:r>
          </a:p>
        </p:txBody>
      </p:sp>
    </p:spTree>
    <p:extLst>
      <p:ext uri="{BB962C8B-B14F-4D97-AF65-F5344CB8AC3E}">
        <p14:creationId xmlns:p14="http://schemas.microsoft.com/office/powerpoint/2010/main" val="410700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C587-9A03-7C04-4D1F-1E2EB88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SCED Works for GRL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5D4D9-53D7-097E-0806-12204C14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5691E-4F05-8EDA-7A4E-3A87CDECAE7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Uses the existing systems managing constraints</a:t>
            </a:r>
          </a:p>
          <a:p>
            <a:r>
              <a:rPr lang="en-US" sz="2400" dirty="0"/>
              <a:t>Curtails GRL economically and locationally as scarcity/congestion arises; restores smoothly as it clears</a:t>
            </a:r>
          </a:p>
          <a:p>
            <a:r>
              <a:rPr lang="en-US" sz="2400" dirty="0"/>
              <a:t>Preserves nodal granularity; respects transmission constraints and limits operator workarounds</a:t>
            </a:r>
          </a:p>
          <a:p>
            <a:r>
              <a:rPr lang="en-US" sz="2400" dirty="0"/>
              <a:t>Minimizes new constructs—no parallel manual curtailment stack required</a:t>
            </a:r>
          </a:p>
          <a:p>
            <a:r>
              <a:rPr lang="en-US" sz="2400" dirty="0"/>
              <a:t>Telemetry would be needed: basepoint MW, ramp limits, and (if applicable) on‑site generation status</a:t>
            </a:r>
          </a:p>
          <a:p>
            <a:r>
              <a:rPr lang="en-US" sz="2400" dirty="0"/>
              <a:t>Consideration should be given to shift factor relationships and constraint violations</a:t>
            </a:r>
          </a:p>
        </p:txBody>
      </p:sp>
    </p:spTree>
    <p:extLst>
      <p:ext uri="{BB962C8B-B14F-4D97-AF65-F5344CB8AC3E}">
        <p14:creationId xmlns:p14="http://schemas.microsoft.com/office/powerpoint/2010/main" val="93027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CF75-5044-382C-E04B-2805FC8D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Auto‑Lowering Offer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AC36-4D23-122C-3D18-D20418FA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7567332" cy="4626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Due to SF relationships and </a:t>
            </a:r>
            <a:r>
              <a:rPr lang="en-US" dirty="0" err="1"/>
              <a:t>Constriant</a:t>
            </a:r>
            <a:r>
              <a:rPr lang="en-US" dirty="0"/>
              <a:t> Violation Limits, Loads may not be operated for violations</a:t>
            </a:r>
          </a:p>
          <a:p>
            <a:pPr lvl="1"/>
            <a:r>
              <a:rPr lang="en-US" dirty="0"/>
              <a:t>Relationship should be considered to right size offer caps if needed</a:t>
            </a:r>
          </a:p>
          <a:p>
            <a:pPr lvl="2"/>
            <a:r>
              <a:rPr lang="en-US" dirty="0"/>
              <a:t>High enough not to operate for normal power balance</a:t>
            </a:r>
          </a:p>
          <a:p>
            <a:pPr lvl="2"/>
            <a:r>
              <a:rPr lang="en-US" dirty="0"/>
              <a:t>Low enough to operate for local transmission constraints</a:t>
            </a:r>
          </a:p>
          <a:p>
            <a:pPr lvl="1"/>
            <a:r>
              <a:rPr lang="en-US" dirty="0"/>
              <a:t>Could raise Constraint Violation levels to allow for better operation</a:t>
            </a:r>
          </a:p>
          <a:p>
            <a:pPr lvl="2"/>
            <a:r>
              <a:rPr lang="en-US" dirty="0"/>
              <a:t>345kV is currently at $4,500/MWh </a:t>
            </a:r>
          </a:p>
          <a:p>
            <a:r>
              <a:rPr lang="en-US" dirty="0"/>
              <a:t>ERCOT raised potential of an automated tool to lower offer curves during certain contingency violations</a:t>
            </a:r>
          </a:p>
          <a:p>
            <a:pPr lvl="1"/>
            <a:r>
              <a:rPr lang="en-US" dirty="0"/>
              <a:t>Would need to be automated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BE86-E04A-73AF-E3BB-0CF0ABEE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5CE3-8A68-F3B0-F32E-EE4A1FBE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Hour Limit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9B58-41A0-EC78-C5A4-D1D3A71E6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7937126" cy="4626226"/>
          </a:xfrm>
        </p:spPr>
        <p:txBody>
          <a:bodyPr/>
          <a:lstStyle/>
          <a:p>
            <a:r>
              <a:rPr lang="en-US" sz="2400" dirty="0"/>
              <a:t>In comments Google requests a 100 hour limit be imposed</a:t>
            </a:r>
          </a:p>
          <a:p>
            <a:pPr lvl="1"/>
            <a:r>
              <a:rPr lang="en-US" sz="2000" dirty="0"/>
              <a:t>Market needs some tool to manage risk</a:t>
            </a:r>
          </a:p>
          <a:p>
            <a:pPr lvl="1"/>
            <a:r>
              <a:rPr lang="en-US" sz="2000" dirty="0"/>
              <a:t>Billions of dollars of investment that could be idled</a:t>
            </a:r>
          </a:p>
          <a:p>
            <a:r>
              <a:rPr lang="en-US" sz="2400" dirty="0"/>
              <a:t>Limit would cause load to be treated as Firm if reached</a:t>
            </a:r>
          </a:p>
          <a:p>
            <a:pPr lvl="1"/>
            <a:r>
              <a:rPr lang="en-US" sz="2000" dirty="0"/>
              <a:t>Can cause problems with cascading failures</a:t>
            </a:r>
          </a:p>
          <a:p>
            <a:r>
              <a:rPr lang="en-US" sz="2400" dirty="0"/>
              <a:t>Need to strike a balance</a:t>
            </a:r>
          </a:p>
          <a:p>
            <a:pPr lvl="1"/>
            <a:r>
              <a:rPr lang="en-US" sz="2000" dirty="0"/>
              <a:t>System security vs. participation</a:t>
            </a:r>
          </a:p>
          <a:p>
            <a:r>
              <a:rPr lang="en-US" sz="2400" dirty="0"/>
              <a:t>Is there an alternative that could work for both?</a:t>
            </a:r>
          </a:p>
          <a:p>
            <a:pPr lvl="1"/>
            <a:r>
              <a:rPr lang="en-US" sz="2000" dirty="0"/>
              <a:t>Notification of future outages</a:t>
            </a:r>
          </a:p>
          <a:p>
            <a:pPr lvl="1"/>
            <a:r>
              <a:rPr lang="en-US" sz="2000" dirty="0"/>
              <a:t>Structures or processes that limit potential exposure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2989D-4761-2C63-853C-3AECF18D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0680-EA64-9929-70B4-1B040E03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 NPRR to be Filed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B52F-EBD1-5688-53EB-67D455C12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50737"/>
            <a:ext cx="7809379" cy="4626226"/>
          </a:xfrm>
        </p:spPr>
        <p:txBody>
          <a:bodyPr/>
          <a:lstStyle/>
          <a:p>
            <a:r>
              <a:rPr lang="en-US" dirty="0"/>
              <a:t>New NPRR to be filed with same basic concepts but formalizes CLR use</a:t>
            </a:r>
          </a:p>
          <a:p>
            <a:r>
              <a:rPr lang="en-US" dirty="0"/>
              <a:t>May be merged with or take place of NPRR1284</a:t>
            </a:r>
          </a:p>
          <a:p>
            <a:r>
              <a:rPr lang="en-US" dirty="0"/>
              <a:t>Look forward to discussions on that NPRR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B3927-8E1B-5DEF-5251-C65AA9FE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D047-34C8-F853-7D11-0B3DB0BE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F0AA4-B0BF-4FD4-1246-C42CE191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erson sitting at a table with a computer and a person in front of him&#10;&#10;AI-generated content may be incorrect.">
            <a:extLst>
              <a:ext uri="{FF2B5EF4-FFF2-40B4-BE49-F238E27FC236}">
                <a16:creationId xmlns:a16="http://schemas.microsoft.com/office/drawing/2014/main" id="{F0A0D9E4-322D-0796-3F9D-AD43814BE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30" y="1414013"/>
            <a:ext cx="4693024" cy="4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9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c6cfe7-d596-4862-a523-0539a06b7b6d" xsi:nil="true"/>
    <SharedWithUsers xmlns="c8c6cfe7-d596-4862-a523-0539a06b7b6d">
      <UserInfo>
        <DisplayName>Mitch Myers</DisplayName>
        <AccountId>14</AccountId>
        <AccountType/>
      </UserInfo>
      <UserInfo>
        <DisplayName>Clayton Greer</DisplayName>
        <AccountId>15</AccountId>
        <AccountType/>
      </UserInfo>
      <UserInfo>
        <DisplayName>Gideon</DisplayName>
        <AccountId>36</AccountId>
        <AccountType/>
      </UserInfo>
      <UserInfo>
        <DisplayName>Ryan McColl</DisplayName>
        <AccountId>22</AccountId>
        <AccountType/>
      </UserInfo>
      <UserInfo>
        <DisplayName>Michael Nevitt</DisplayName>
        <AccountId>101</AccountId>
        <AccountType/>
      </UserInfo>
    </SharedWithUsers>
    <lcf76f155ced4ddcb4097134ff3c332f xmlns="2c5d987a-b473-4800-ad2a-83285a57d0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742A082CFAC46AD441AE991AE7E1C" ma:contentTypeVersion="17" ma:contentTypeDescription="Create a new document." ma:contentTypeScope="" ma:versionID="c0a45947832305f06809f40e07332999">
  <xsd:schema xmlns:xsd="http://www.w3.org/2001/XMLSchema" xmlns:xs="http://www.w3.org/2001/XMLSchema" xmlns:p="http://schemas.microsoft.com/office/2006/metadata/properties" xmlns:ns2="2c5d987a-b473-4800-ad2a-83285a57d074" xmlns:ns3="c8c6cfe7-d596-4862-a523-0539a06b7b6d" targetNamespace="http://schemas.microsoft.com/office/2006/metadata/properties" ma:root="true" ma:fieldsID="7755e289e6aec2318a2ab014bd1c73a9" ns2:_="" ns3:_="">
    <xsd:import namespace="2c5d987a-b473-4800-ad2a-83285a57d074"/>
    <xsd:import namespace="c8c6cfe7-d596-4862-a523-0539a06b7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d987a-b473-4800-ad2a-83285a57d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f0b586-b945-4443-b474-dbd680adc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6cfe7-d596-4862-a523-0539a06b7b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709410-a9b3-47ab-96a1-873a545db739}" ma:internalName="TaxCatchAll" ma:showField="CatchAllData" ma:web="c8c6cfe7-d596-4862-a523-0539a06b7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E4E654-B8D8-4F9B-B1CC-54BD31BA9209}">
  <ds:schemaRefs>
    <ds:schemaRef ds:uri="2c5d987a-b473-4800-ad2a-83285a57d074"/>
    <ds:schemaRef ds:uri="c8c6cfe7-d596-4862-a523-0539a06b7b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F48CD2-3CEC-4296-BE63-A784C11398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86C66F-C132-4691-8F93-45B7AFEE8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d987a-b473-4800-ad2a-83285a57d074"/>
    <ds:schemaRef ds:uri="c8c6cfe7-d596-4862-a523-0539a06b7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387</Words>
  <Application>Microsoft Office PowerPoint</Application>
  <PresentationFormat>On-screen Show (4:3)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5_Office Theme</vt:lpstr>
      <vt:lpstr>Guaranteed Reliability Load (GRL) — Operations</vt:lpstr>
      <vt:lpstr>Summary</vt:lpstr>
      <vt:lpstr>Why SCED Works for GRL</vt:lpstr>
      <vt:lpstr>Auto‑Lowering Offer Tool</vt:lpstr>
      <vt:lpstr>100 Hour Limit Proposal</vt:lpstr>
      <vt:lpstr>CLR NPRR to be Filed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McColl</dc:creator>
  <cp:lastModifiedBy>Clayton Greer</cp:lastModifiedBy>
  <cp:revision>19</cp:revision>
  <cp:lastPrinted>2024-01-11T17:37:59Z</cp:lastPrinted>
  <dcterms:created xsi:type="dcterms:W3CDTF">2019-08-15T00:22:57Z</dcterms:created>
  <dcterms:modified xsi:type="dcterms:W3CDTF">2025-10-30T17:01:32Z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0x010100395742A082CFAC46AD441AE991AE7E1C</vt:lpwstr>
  </property>
  <property fmtid="{D5CDD505-2E9C-101B-9397-08002B2CF9AE}" pid="3" name="MediaServiceImageTags">
    <vt:lpwstr/>
  </property>
</Properties>
</file>