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1"/>
  </p:notesMasterIdLst>
  <p:handoutMasterIdLst>
    <p:handoutMasterId r:id="rId12"/>
  </p:handoutMasterIdLst>
  <p:sldIdLst>
    <p:sldId id="260" r:id="rId6"/>
    <p:sldId id="274" r:id="rId7"/>
    <p:sldId id="266" r:id="rId8"/>
    <p:sldId id="275" r:id="rId9"/>
    <p:sldId id="271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523" autoAdjust="0"/>
  </p:normalViewPr>
  <p:slideViewPr>
    <p:cSldViewPr showGuides="1">
      <p:cViewPr varScale="1">
        <p:scale>
          <a:sx n="94" d="100"/>
          <a:sy n="94" d="100"/>
        </p:scale>
        <p:origin x="730" y="29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094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 and NOIE breakdown: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Competitive: 1,738 MW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NOIE: 1,260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i="0" dirty="0">
              <a:solidFill>
                <a:srgbClr val="FFFFFF"/>
              </a:solidFill>
              <a:effectLst/>
              <a:latin typeface="Segoe UI" panose="020B0502040204020203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="0" i="0" dirty="0">
                <a:solidFill>
                  <a:srgbClr val="FFFFFF"/>
                </a:solidFill>
                <a:effectLst/>
                <a:latin typeface="Segoe UI" panose="020B0502040204020203" pitchFamily="34" charset="0"/>
              </a:rPr>
              <a:t>For the quarterly report, NOIE capacity below 50 kW only includes information from NOIEs that have more than two MW of aggregate capacity from those sites.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b="0" i="0" dirty="0">
              <a:solidFill>
                <a:srgbClr val="FFFFFF"/>
              </a:solidFill>
              <a:effectLst/>
              <a:latin typeface="Segoe UI" panose="020B0502040204020203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="0" i="0" dirty="0">
                <a:solidFill>
                  <a:srgbClr val="FFFFFF"/>
                </a:solidFill>
                <a:effectLst/>
                <a:latin typeface="Segoe UI" panose="020B0502040204020203" pitchFamily="34" charset="0"/>
              </a:rPr>
              <a:t>Other Renewable category includes: biomass (wood/wood wastes), landfill gas, other biomass gases, and water.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b="0" i="0" dirty="0">
              <a:solidFill>
                <a:srgbClr val="FFFFFF"/>
              </a:solidFill>
              <a:effectLst/>
              <a:latin typeface="Segoe UI" panose="020B0502040204020203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="0" i="0" dirty="0">
                <a:solidFill>
                  <a:srgbClr val="FFFFFF"/>
                </a:solidFill>
                <a:effectLst/>
                <a:latin typeface="Segoe UI" panose="020B0502040204020203" pitchFamily="34" charset="0"/>
              </a:rPr>
              <a:t>Other Non-Renewable category includes: bituminous coal, subbituminous coal, lignite coal, petroleum coke, distillate fuel oil, natural gas, other gases, and waste heat not directly attributed to fuel source.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5086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059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5BCAD0-07B6-7982-E29C-6E62E78A3F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F5894F-8FE3-A92F-808A-065EC3202F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9DEBFC-993F-2E81-1571-FFC5CA956D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b="0" i="0" dirty="0">
              <a:solidFill>
                <a:srgbClr val="FFFFFF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13E980-43C0-ADA6-FBDA-42D19AF92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6785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839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33600"/>
            <a:ext cx="564603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Unregistered Distributed Generation Report:</a:t>
            </a:r>
          </a:p>
          <a:p>
            <a:r>
              <a:rPr lang="en-US" sz="2800" b="1" dirty="0"/>
              <a:t>2025 Q3 Update</a:t>
            </a:r>
          </a:p>
          <a:p>
            <a:endParaRPr lang="en-US" dirty="0"/>
          </a:p>
          <a:p>
            <a:r>
              <a:rPr lang="en-US" dirty="0"/>
              <a:t>Resource Adequacy</a:t>
            </a:r>
          </a:p>
          <a:p>
            <a:endParaRPr lang="en-US" dirty="0"/>
          </a:p>
          <a:p>
            <a:r>
              <a:rPr lang="en-US" dirty="0"/>
              <a:t>11/5/2025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19882"/>
            <a:ext cx="8458200" cy="1192266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2025 Q3 Unregistered Distributed Generation Report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56FF5B-E7EC-6CAF-9E25-140184123F9C}"/>
              </a:ext>
            </a:extLst>
          </p:cNvPr>
          <p:cNvSpPr txBox="1"/>
          <p:nvPr/>
        </p:nvSpPr>
        <p:spPr>
          <a:xfrm>
            <a:off x="2541608" y="5389548"/>
            <a:ext cx="66294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aseline="0" dirty="0"/>
              <a:t>DG Battery </a:t>
            </a:r>
            <a:r>
              <a:rPr lang="en-US" sz="1600" dirty="0"/>
              <a:t>E</a:t>
            </a:r>
            <a:r>
              <a:rPr lang="en-US" sz="1600" baseline="0" dirty="0"/>
              <a:t>nergy </a:t>
            </a:r>
            <a:r>
              <a:rPr lang="en-US" sz="1600" dirty="0"/>
              <a:t>S</a:t>
            </a:r>
            <a:r>
              <a:rPr lang="en-US" sz="1600" baseline="0" dirty="0"/>
              <a:t>torage not included in the table above</a:t>
            </a:r>
            <a:br>
              <a:rPr lang="en-US" sz="1600" baseline="0" dirty="0"/>
            </a:br>
            <a:r>
              <a:rPr lang="en-US" sz="1600" baseline="0" dirty="0"/>
              <a:t>(83.3</a:t>
            </a:r>
            <a:r>
              <a:rPr lang="en-US" sz="1600" dirty="0"/>
              <a:t> MW Competitive, 20.9 MW NOIEs, 104.2 MW Total)</a:t>
            </a:r>
          </a:p>
          <a:p>
            <a:endParaRPr lang="en-US" sz="1600" dirty="0"/>
          </a:p>
          <a:p>
            <a:r>
              <a:rPr lang="en-US" sz="1600" dirty="0"/>
              <a:t>Totals may not match the sum of their columns/rows due to rounding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731CAB3-40AE-E80C-D708-E1BCB6C11D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10" y="1371600"/>
            <a:ext cx="8992379" cy="3871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466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198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2025 </a:t>
            </a:r>
            <a:r>
              <a:rPr lang="en-US" dirty="0"/>
              <a:t>Q2 → 2025 Q3 </a:t>
            </a:r>
            <a:r>
              <a:rPr lang="en-US" b="1" dirty="0">
                <a:solidFill>
                  <a:schemeClr val="accent1"/>
                </a:solidFill>
              </a:rPr>
              <a:t>Change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C8E057-9AE6-4BFE-8714-688BAD7414DD}"/>
              </a:ext>
            </a:extLst>
          </p:cNvPr>
          <p:cNvSpPr txBox="1"/>
          <p:nvPr/>
        </p:nvSpPr>
        <p:spPr>
          <a:xfrm>
            <a:off x="2514600" y="5379455"/>
            <a:ext cx="66929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The decrease in “LZ_AEN, Solar” is due to the removal of a single customer-owned system.</a:t>
            </a:r>
          </a:p>
          <a:p>
            <a:endParaRPr lang="en-US" sz="1600" dirty="0"/>
          </a:p>
          <a:p>
            <a:r>
              <a:rPr lang="en-US" sz="1600" dirty="0"/>
              <a:t>Totals may not match the sum of their columns/rows due to rounding.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F2EB72A-7897-EC79-F372-7934B12841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244" y="1375525"/>
            <a:ext cx="8933556" cy="3899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997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203CC9-6BD3-EB29-A572-A8C891414E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7A6A4-E966-1AA0-35FC-8521BD4D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19882"/>
            <a:ext cx="8458200" cy="1192266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2025 Q3 Unregistered Distributed Generation Report, Battery Energy Storage only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80DFC4-F252-E177-1D54-8EA9171101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E01CEE-C25F-2B50-EEC5-9DD0148F067D}"/>
              </a:ext>
            </a:extLst>
          </p:cNvPr>
          <p:cNvSpPr txBox="1"/>
          <p:nvPr/>
        </p:nvSpPr>
        <p:spPr>
          <a:xfrm>
            <a:off x="2514600" y="5864730"/>
            <a:ext cx="66294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600" dirty="0"/>
          </a:p>
          <a:p>
            <a:r>
              <a:rPr lang="en-US" sz="1600" dirty="0"/>
              <a:t>Totals may not match the sum of their columns/rows due to rounding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73750D0-3B12-CEB8-1248-73C8A25054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796" y="1392890"/>
            <a:ext cx="8788408" cy="4471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554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Unregistered DG Growth: 2016-Q2* to 2025-Q3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5867400"/>
            <a:ext cx="7391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* 2016-Q2 was the first report published after implementation of report changes per NPRR794/COPMGR044</a:t>
            </a:r>
          </a:p>
          <a:p>
            <a:r>
              <a:rPr lang="en-US" sz="1100" b="1" dirty="0"/>
              <a:t>** 2019-Q3 was the first report published after implementation of report changes per NPRR891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642B-F9E3-1F7C-655B-A1DC52D687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8293" y="866962"/>
            <a:ext cx="6807414" cy="495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612473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2815</TotalTime>
  <Words>269</Words>
  <Application>Microsoft Office PowerPoint</Application>
  <PresentationFormat>On-screen Show (4:3)</PresentationFormat>
  <Paragraphs>38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Segoe UI</vt:lpstr>
      <vt:lpstr>1_Custom Design</vt:lpstr>
      <vt:lpstr>Office Theme</vt:lpstr>
      <vt:lpstr>PowerPoint Presentation</vt:lpstr>
      <vt:lpstr>2025 Q3 Unregistered Distributed Generation Report</vt:lpstr>
      <vt:lpstr>2025 Q2 → 2025 Q3 Change</vt:lpstr>
      <vt:lpstr>2025 Q3 Unregistered Distributed Generation Report, Battery Energy Storage only</vt:lpstr>
      <vt:lpstr>Unregistered DG Growth: 2016-Q2* to 2025-Q3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Connor</dc:creator>
  <cp:lastModifiedBy>Mantena, Dan</cp:lastModifiedBy>
  <cp:revision>189</cp:revision>
  <cp:lastPrinted>2016-01-21T20:53:15Z</cp:lastPrinted>
  <dcterms:created xsi:type="dcterms:W3CDTF">2016-01-21T15:20:31Z</dcterms:created>
  <dcterms:modified xsi:type="dcterms:W3CDTF">2025-10-29T13:50:18Z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2024-04-24T12:03:07Z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596d532d-d438-484a-84c2-ae66a325ea94</vt:lpwstr>
  </property>
  <property fmtid="{D5CDD505-2E9C-101B-9397-08002B2CF9AE}" pid="9" name="MSIP_Label_7084cbda-52b8-46fb-a7b7-cb5bd465ed85_ContentBits">
    <vt:lpwstr>0</vt:lpwstr>
  </property>
</Properties>
</file>