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BED260E-FBAC-4D09-AAF3-6A29CD46624A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C359BEE-C5F7-4083-A0E6-DB24882CE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6403B-A197-5877-A4EC-16B303137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43AB1-F835-9999-4CD2-05C7BC7FA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52172-9EE7-AA66-7634-B56D4FC19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F079-6A50-466B-B11E-C65EB7D3796D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E95DE-7D57-33FB-CBB8-0A45AB781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C9F2-44BD-D143-962A-E89F19BC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5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C9E36-A81B-BFF7-6C66-137B6EF34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E91C7-F138-61D9-A4A0-48A40F6D8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831CC-1954-A6A8-3C47-4C0E13C6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EC5F-5675-4E8D-879B-F900BEE56F38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3E8D4-1BDD-B9E8-9B90-6C09BF9F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0EAFE-84F0-441E-27D0-BD66763E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7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7540BD-1D27-4153-45E5-63A4B0AC3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3A9E8-0094-44A5-E5B4-C52803ECA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2480B-DC18-E0BB-2B51-3FD992B38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FA70-4FC5-4671-BB2C-3BDAA26D6D86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E737-365F-FF59-4AFF-98457ABE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C6D9A-C3A7-4D8F-7897-55B38B5F0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55BC9-F0E5-51B8-F9A5-1E24C4F1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A2969-8FC4-609C-075C-7D2D8F2D1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D8D84-4D51-EB79-F016-C838CFB8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39CB-7067-4267-900B-1E729B0A989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5BCA2-6A33-1B72-219A-26BF67B74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C0899-B816-31D0-FCC8-C3427665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8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45525-DC34-AA35-45A7-56FDE47B9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DF191-6665-1D67-0C65-91FF6B90F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D4EFF-1837-CD26-BD28-5C32C4685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C9DAD-4F43-4DF1-B6D6-2CB7D9F36FC1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63D56-C316-0E92-7649-4C9E49D6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C7EE9-7A62-16BF-D244-CD40E1B7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86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8E6C-31F8-9608-E3BF-35A111707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D7B12-D915-ECAF-FE48-E02776C8C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07E5E1-AD5B-2F80-A2BC-11B8539F7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05574-4F44-0491-B7C1-6B2272DA4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643C-02AE-4C2C-ADC5-68BADA71BD91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90B6D-811C-393C-4F7F-CF583236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77225-6B7C-F760-654C-05C26EE1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8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156A4-9A2D-D83E-C19A-9A77AC016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FC997-FC24-D0AC-A01A-9C5A204DF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18A4F-1726-3D41-1BFB-C944E34B6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7AC39-39AD-5058-CDD8-4C39290AA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75468-161A-ACC4-E4C2-78F2667B5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5055B-5B04-396B-F3F0-F97C38CF4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C4BEE-7066-49DF-97E9-163E5E5C6CC4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DDCDBF-150D-19AA-2E80-88B750C2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FAD271-404D-505C-195A-F856EF310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70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C7142-4C2C-91C8-0D63-1C68AF297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1F687-89BF-B1C1-A2E2-CC7E25FA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FFC7E-2F89-463D-BCA2-BB9522DD588C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29354-4BF6-3142-80A6-55A3949C2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79DE07-3943-121E-EADC-C4D5DBA2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0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129C23-6D64-27D5-B9E3-EC7B5669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0B3A-C59A-4000-8A1D-368DAEE3D6CA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1D80FB-D978-B034-8A7B-BBFAA2CD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763F6-8C0D-1E82-A407-0678380C1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2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ADEE0-1F33-CB5E-3E26-447A8E405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C9704-53B3-3D73-4E7E-E2EBF88D8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BB4B8-4CFB-29F5-CDA2-F5177B758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E9C8C-493F-7A59-AC17-E359538C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CC7-F851-4339-91AA-55EAECFEFEF7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B97B8-7600-8783-4213-AF3818B6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6CA80-BDF2-2838-AC75-ED68425B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ADFD-9FCC-88AF-D7F1-96A60B1B5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D38C7-6E5D-9148-51CB-5570677DB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E0BF3-A608-DBDA-7EA5-E2EA7504B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FA57D-688B-41E9-72D2-22235691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6ACD-296B-4B6C-9CFA-696E64E63B07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2EFC2-E1EF-D27D-72D6-33E2D640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AD1D1-B10F-A583-9F6D-887F9899E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0F306D-A95B-3E9D-C006-483D83AC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A1838-439A-969E-260D-B8F8C41E2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97464-2F48-83BD-7856-EB54294A04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07512-A95E-4591-9723-3F98259053A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7FFDD-2A27-453B-9E41-1A2F78A33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ECE47-665A-F626-BD27-01DEA36FC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9EC66-01E6-4C55-A3E8-17AED2800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artmetertexas.com/CAP/public/index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artmetertexas.com/CAP/public/index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82E5CFB-75D2-56D3-F2B7-7B265466E38A}"/>
              </a:ext>
            </a:extLst>
          </p:cNvPr>
          <p:cNvSpPr txBox="1"/>
          <p:nvPr/>
        </p:nvSpPr>
        <p:spPr>
          <a:xfrm>
            <a:off x="613742" y="2753139"/>
            <a:ext cx="2775502" cy="88620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500"/>
              </a:spcBef>
              <a:buNone/>
            </a:pPr>
            <a:r>
              <a:rPr lang="en-US" sz="1800" dirty="0">
                <a:solidFill>
                  <a:schemeClr val="bg1"/>
                </a:solidFill>
                <a:effectLst/>
              </a:rPr>
              <a:t>      </a:t>
            </a:r>
            <a:r>
              <a:rPr lang="en-US" sz="28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SMART METER</a:t>
            </a:r>
            <a:r>
              <a:rPr lang="en-US" sz="18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br>
              <a:rPr lang="en-US" sz="1800" u="none" strike="noStrike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800" u="sng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      ¯¯¯¯¯ </a:t>
            </a:r>
            <a:r>
              <a:rPr lang="en-US" sz="18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TEXAS™ </a:t>
            </a:r>
            <a:r>
              <a:rPr lang="en-US" sz="1800" u="sng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¯¯¯¯¯ </a:t>
            </a:r>
            <a:endParaRPr lang="en-US" sz="18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0C1802-0AB3-93DB-680C-D55F2E98CE76}"/>
              </a:ext>
            </a:extLst>
          </p:cNvPr>
          <p:cNvSpPr/>
          <p:nvPr/>
        </p:nvSpPr>
        <p:spPr>
          <a:xfrm>
            <a:off x="4184375" y="0"/>
            <a:ext cx="8007626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1A1D4F-F25E-2DCF-1876-2EA47E4BB3B1}"/>
              </a:ext>
            </a:extLst>
          </p:cNvPr>
          <p:cNvSpPr txBox="1"/>
          <p:nvPr/>
        </p:nvSpPr>
        <p:spPr>
          <a:xfrm>
            <a:off x="4248675" y="1690062"/>
            <a:ext cx="789362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FTPS and API Security Upgrade Project</a:t>
            </a:r>
          </a:p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Final Update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Esther Kent and Andrea </a:t>
            </a:r>
            <a:r>
              <a:rPr lang="en-US" sz="2000" kern="0" dirty="0" err="1">
                <a:solidFill>
                  <a:srgbClr val="000000"/>
                </a:solidFill>
                <a:latin typeface="Arial Black" pitchFamily="34" charset="0"/>
              </a:rPr>
              <a:t>OFlaherty</a:t>
            </a: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RMS Meeting November 4, 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8536447-5673-7ADF-F025-1DE9F37AB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76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B1AE7-9AEE-7F06-5C99-86418D32E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274D980-D805-9AE3-690D-7DE28A9FB596}"/>
              </a:ext>
            </a:extLst>
          </p:cNvPr>
          <p:cNvSpPr txBox="1"/>
          <p:nvPr/>
        </p:nvSpPr>
        <p:spPr>
          <a:xfrm>
            <a:off x="221972" y="6099072"/>
            <a:ext cx="2743199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500"/>
              </a:spcBef>
              <a:buNone/>
            </a:pPr>
            <a:r>
              <a:rPr lang="en-US" sz="1800" dirty="0">
                <a:solidFill>
                  <a:srgbClr val="0070C0"/>
                </a:solidFill>
                <a:effectLst/>
              </a:rPr>
              <a:t>      </a:t>
            </a:r>
            <a:r>
              <a:rPr lang="en-US" u="sng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SMART METER </a:t>
            </a:r>
            <a:br>
              <a:rPr lang="en-US" sz="1800" u="none" strike="noStrike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8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      </a:t>
            </a:r>
            <a:r>
              <a:rPr lang="en-US" sz="14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¯¯¯¯¯ </a:t>
            </a:r>
            <a:r>
              <a:rPr lang="en-US" sz="1400" u="sng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TEXAS™ </a:t>
            </a:r>
            <a:r>
              <a:rPr lang="en-US" sz="1800" u="sng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¯¯¯¯¯ </a:t>
            </a:r>
            <a:endParaRPr lang="en-US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9B0A9-5118-6685-75DD-6352F65AA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C66-01E6-4C55-A3E8-17AED2800447}" type="slidenum">
              <a:rPr lang="en-US" sz="2000" smtClean="0"/>
              <a:t>2</a:t>
            </a:fld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765F56-17CC-9947-C40B-9C8B1E8E2037}"/>
              </a:ext>
            </a:extLst>
          </p:cNvPr>
          <p:cNvSpPr txBox="1"/>
          <p:nvPr/>
        </p:nvSpPr>
        <p:spPr>
          <a:xfrm>
            <a:off x="347869" y="49695"/>
            <a:ext cx="9939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Final Update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39E935-3EE4-549A-A212-1AB01E54C3D2}"/>
              </a:ext>
            </a:extLst>
          </p:cNvPr>
          <p:cNvSpPr txBox="1"/>
          <p:nvPr/>
        </p:nvSpPr>
        <p:spPr>
          <a:xfrm>
            <a:off x="430693" y="1117646"/>
            <a:ext cx="115492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SMT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Successfully Completed its Security Upgrade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SMT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successfully upgraded the security protocols for the data delivery integration points for: 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SSH File Transfer Protocol “SFTP” for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Retail Electric Provider (REP) and Competitive Service Provider (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CSP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for LSE file downloads, enrollment reporting downloads, and subscription reporting downloads.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APIs for ad hoc reporting data retrieval now have added JSON Web Tokens (“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JWT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”) tokens.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 Market Participant Actions Completed and Integrated– Thank you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of the September 13, 2025 deadline, all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REPs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CSPs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completed necessary upgrades of their FTP and API integration points and are continuing downloading and requesting ad hoc data from SMT.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23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3084</TotalTime>
  <Words>160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O'Flaherty</dc:creator>
  <cp:lastModifiedBy>Andrea O'Flaherty</cp:lastModifiedBy>
  <cp:revision>47</cp:revision>
  <cp:lastPrinted>2025-05-15T19:28:21Z</cp:lastPrinted>
  <dcterms:created xsi:type="dcterms:W3CDTF">2025-04-23T18:36:39Z</dcterms:created>
  <dcterms:modified xsi:type="dcterms:W3CDTF">2025-10-27T17:23:04Z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2025-05-05T15:38:41Z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eb1cb82c-e244-4b9f-8016-dcc62a8fbf75</vt:lpwstr>
  </property>
  <property fmtid="{D5CDD505-2E9C-101B-9397-08002B2CF9AE}" pid="8" name="MSIP_Label_e3ac3a1a-de19-428b-b395-6d250d7743fb_ContentBits">
    <vt:lpwstr>0</vt:lpwstr>
  </property>
</Properties>
</file>