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00" autoAdjust="0"/>
    <p:restoredTop sz="94660"/>
  </p:normalViewPr>
  <p:slideViewPr>
    <p:cSldViewPr snapToGrid="0">
      <p:cViewPr varScale="1">
        <p:scale>
          <a:sx n="159" d="100"/>
          <a:sy n="159" d="100"/>
        </p:scale>
        <p:origin x="2562" y="1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F9DC9-4220-4E39-8B03-6362A21A2EC7}" type="datetimeFigureOut">
              <a:rPr lang="en-US" smtClean="0"/>
              <a:t>10/23/2025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24146-3351-4444-876C-8D8B86FAC989}" type="slidenum">
              <a:rPr lang="en-US" smtClean="0"/>
              <a:t>‹#›</a:t>
            </a:fld>
            <a:endParaRPr lang="en-US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091337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F9DC9-4220-4E39-8B03-6362A21A2EC7}" type="datetimeFigureOut">
              <a:rPr lang="en-US" smtClean="0"/>
              <a:t>10/23/2025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24146-3351-4444-876C-8D8B86FAC9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91833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F9DC9-4220-4E39-8B03-6362A21A2EC7}" type="datetimeFigureOut">
              <a:rPr lang="en-US" smtClean="0"/>
              <a:t>10/23/2025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24146-3351-4444-876C-8D8B86FAC9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59716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F9DC9-4220-4E39-8B03-6362A21A2EC7}" type="datetimeFigureOut">
              <a:rPr lang="en-US" smtClean="0"/>
              <a:t>10/23/2025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24146-3351-4444-876C-8D8B86FAC989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54904004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F9DC9-4220-4E39-8B03-6362A21A2EC7}" type="datetimeFigureOut">
              <a:rPr lang="en-US" smtClean="0"/>
              <a:t>10/23/2025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24146-3351-4444-876C-8D8B86FAC9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871476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F9DC9-4220-4E39-8B03-6362A21A2EC7}" type="datetimeFigureOut">
              <a:rPr lang="en-US" smtClean="0"/>
              <a:t>10/23/2025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24146-3351-4444-876C-8D8B86FAC989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58304634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F9DC9-4220-4E39-8B03-6362A21A2EC7}" type="datetimeFigureOut">
              <a:rPr lang="en-US" smtClean="0"/>
              <a:t>10/23/2025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24146-3351-4444-876C-8D8B86FAC9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121097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F9DC9-4220-4E39-8B03-6362A21A2EC7}" type="datetimeFigureOut">
              <a:rPr lang="en-US" smtClean="0"/>
              <a:t>10/23/2025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24146-3351-4444-876C-8D8B86FAC9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408054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F9DC9-4220-4E39-8B03-6362A21A2EC7}" type="datetimeFigureOut">
              <a:rPr lang="en-US" smtClean="0"/>
              <a:t>10/23/2025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24146-3351-4444-876C-8D8B86FAC9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47045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F9DC9-4220-4E39-8B03-6362A21A2EC7}" type="datetimeFigureOut">
              <a:rPr lang="en-US" smtClean="0"/>
              <a:t>10/23/2025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24146-3351-4444-876C-8D8B86FAC9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2793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F9DC9-4220-4E39-8B03-6362A21A2EC7}" type="datetimeFigureOut">
              <a:rPr lang="en-US" smtClean="0"/>
              <a:t>10/23/2025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24146-3351-4444-876C-8D8B86FAC9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21843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F9DC9-4220-4E39-8B03-6362A21A2EC7}" type="datetimeFigureOut">
              <a:rPr lang="en-US" smtClean="0"/>
              <a:t>10/23/2025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24146-3351-4444-876C-8D8B86FAC9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48222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F9DC9-4220-4E39-8B03-6362A21A2EC7}" type="datetimeFigureOut">
              <a:rPr lang="en-US" smtClean="0"/>
              <a:t>10/23/2025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24146-3351-4444-876C-8D8B86FAC9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06128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F9DC9-4220-4E39-8B03-6362A21A2EC7}" type="datetimeFigureOut">
              <a:rPr lang="en-US" smtClean="0"/>
              <a:t>10/23/2025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24146-3351-4444-876C-8D8B86FAC9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10791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F9DC9-4220-4E39-8B03-6362A21A2EC7}" type="datetimeFigureOut">
              <a:rPr lang="en-US" smtClean="0"/>
              <a:t>10/23/2025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24146-3351-4444-876C-8D8B86FAC9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43301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F9DC9-4220-4E39-8B03-6362A21A2EC7}" type="datetimeFigureOut">
              <a:rPr lang="en-US" smtClean="0"/>
              <a:t>10/23/2025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24146-3351-4444-876C-8D8B86FAC9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05824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F9DC9-4220-4E39-8B03-6362A21A2EC7}" type="datetimeFigureOut">
              <a:rPr lang="en-US" smtClean="0"/>
              <a:t>10/23/2025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24146-3351-4444-876C-8D8B86FAC9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18351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8DBF9DC9-4220-4E39-8B03-6362A21A2EC7}" type="datetimeFigureOut">
              <a:rPr lang="en-US" smtClean="0"/>
              <a:t>10/23/2025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55D24146-3351-4444-876C-8D8B86FAC9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171360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F91FAB-86B8-4441-880F-BE5569D17D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4454" y="588150"/>
            <a:ext cx="7703634" cy="2389666"/>
          </a:xfrm>
        </p:spPr>
        <p:txBody>
          <a:bodyPr/>
          <a:lstStyle/>
          <a:p>
            <a:pPr algn="ctr"/>
            <a:r>
              <a:rPr lang="en-US" sz="4800" b="1" dirty="0"/>
              <a:t>Lubbock SMT Update</a:t>
            </a:r>
            <a:br>
              <a:rPr lang="en-US" dirty="0"/>
            </a:br>
            <a:r>
              <a:rPr lang="en-US" dirty="0"/>
              <a:t>RMS – November 2025</a:t>
            </a:r>
          </a:p>
        </p:txBody>
      </p:sp>
      <p:pic>
        <p:nvPicPr>
          <p:cNvPr id="9" name="Content Placeholder 8">
            <a:extLst>
              <a:ext uri="{FF2B5EF4-FFF2-40B4-BE49-F238E27FC236}">
                <a16:creationId xmlns:a16="http://schemas.microsoft.com/office/drawing/2014/main" id="{1A79A8ED-7FBC-46AA-BE38-44880A1CCFE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51884" y="478070"/>
            <a:ext cx="5866734" cy="5901859"/>
          </a:xfrm>
        </p:spPr>
      </p:pic>
      <p:sp>
        <p:nvSpPr>
          <p:cNvPr id="4" name="Title 1">
            <a:extLst>
              <a:ext uri="{FF2B5EF4-FFF2-40B4-BE49-F238E27FC236}">
                <a16:creationId xmlns:a16="http://schemas.microsoft.com/office/drawing/2014/main" id="{483742ED-6E01-7241-84AF-592D79E848F8}"/>
              </a:ext>
            </a:extLst>
          </p:cNvPr>
          <p:cNvSpPr txBox="1">
            <a:spLocks/>
          </p:cNvSpPr>
          <p:nvPr/>
        </p:nvSpPr>
        <p:spPr>
          <a:xfrm>
            <a:off x="414454" y="3634145"/>
            <a:ext cx="7135362" cy="2389666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sz="2000" b="1" dirty="0"/>
              <a:t>Lubbock profile appeared on Friday, September 26</a:t>
            </a:r>
            <a:r>
              <a:rPr lang="en-US" sz="2000" b="1" baseline="30000" dirty="0"/>
              <a:t>th</a:t>
            </a:r>
          </a:p>
          <a:p>
            <a:endParaRPr lang="en-US" sz="2000" b="1" dirty="0"/>
          </a:p>
          <a:p>
            <a:r>
              <a:rPr lang="en-US" sz="2000" b="1" dirty="0"/>
              <a:t>We began sending files to SMT on September 29</a:t>
            </a:r>
            <a:r>
              <a:rPr lang="en-US" sz="2000" b="1" baseline="30000" dirty="0"/>
              <a:t>th</a:t>
            </a:r>
            <a:endParaRPr lang="en-US" sz="2000" b="1" dirty="0"/>
          </a:p>
          <a:p>
            <a:endParaRPr lang="en-US" sz="2000" dirty="0"/>
          </a:p>
          <a:p>
            <a:r>
              <a:rPr lang="en-US" sz="2000" dirty="0"/>
              <a:t>Everything is working as expected</a:t>
            </a:r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40100759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C8A1E0-159B-4858-A4DC-2DFFEFA4C8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45958" y="595067"/>
            <a:ext cx="7597940" cy="909760"/>
          </a:xfrm>
        </p:spPr>
        <p:txBody>
          <a:bodyPr>
            <a:noAutofit/>
          </a:bodyPr>
          <a:lstStyle/>
          <a:p>
            <a:pPr algn="ctr"/>
            <a:r>
              <a:rPr lang="en-US" sz="4400" b="1" dirty="0">
                <a:solidFill>
                  <a:srgbClr val="0070C0"/>
                </a:solidFill>
              </a:rPr>
              <a:t>Data Timeline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5D05D3-29B8-4A0A-90E0-EF6C301E1B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7496" y="1943099"/>
            <a:ext cx="8534400" cy="2749217"/>
          </a:xfrm>
        </p:spPr>
        <p:txBody>
          <a:bodyPr anchor="t">
            <a:normAutofit/>
          </a:bodyPr>
          <a:lstStyle/>
          <a:p>
            <a:pPr marL="0" indent="0">
              <a:buNone/>
            </a:pPr>
            <a:endParaRPr lang="en-US" sz="2200" dirty="0">
              <a:solidFill>
                <a:schemeClr val="tx2">
                  <a:lumMod val="20000"/>
                  <a:lumOff val="80000"/>
                </a:schemeClr>
              </a:solidFill>
            </a:endParaRP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58EDDD9E-8B46-4AA6-8005-BB598AF28C7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01100" y="156794"/>
            <a:ext cx="3045073" cy="3045073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AE11BE34-D70E-1A4A-B0AE-6757C6ED9F44}"/>
              </a:ext>
            </a:extLst>
          </p:cNvPr>
          <p:cNvSpPr txBox="1"/>
          <p:nvPr/>
        </p:nvSpPr>
        <p:spPr>
          <a:xfrm>
            <a:off x="747006" y="2021305"/>
            <a:ext cx="1558089" cy="369332"/>
          </a:xfrm>
          <a:prstGeom prst="rect">
            <a:avLst/>
          </a:prstGeom>
          <a:solidFill>
            <a:srgbClr val="FFFF99"/>
          </a:solidFill>
          <a:ln w="38100">
            <a:solidFill>
              <a:schemeClr val="bg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rgbClr val="0070C0"/>
                </a:solidFill>
              </a:rPr>
              <a:t>DAY 1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6111D84-FC54-E1EB-A312-9B65072BFE45}"/>
              </a:ext>
            </a:extLst>
          </p:cNvPr>
          <p:cNvSpPr txBox="1"/>
          <p:nvPr/>
        </p:nvSpPr>
        <p:spPr>
          <a:xfrm>
            <a:off x="2462509" y="2027321"/>
            <a:ext cx="3080084" cy="369332"/>
          </a:xfrm>
          <a:prstGeom prst="rect">
            <a:avLst/>
          </a:prstGeom>
          <a:solidFill>
            <a:srgbClr val="FFFF99"/>
          </a:solidFill>
          <a:ln w="38100">
            <a:solidFill>
              <a:schemeClr val="bg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rgbClr val="0070C0"/>
                </a:solidFill>
              </a:rPr>
              <a:t>DAY 2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35562D39-E1ED-F21F-49DF-5595C350E53F}"/>
              </a:ext>
            </a:extLst>
          </p:cNvPr>
          <p:cNvSpPr txBox="1"/>
          <p:nvPr/>
        </p:nvSpPr>
        <p:spPr>
          <a:xfrm>
            <a:off x="5654842" y="2021305"/>
            <a:ext cx="2689058" cy="369332"/>
          </a:xfrm>
          <a:prstGeom prst="rect">
            <a:avLst/>
          </a:prstGeom>
          <a:solidFill>
            <a:srgbClr val="FFFF99"/>
          </a:solidFill>
          <a:ln w="38100">
            <a:solidFill>
              <a:schemeClr val="bg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rgbClr val="0070C0"/>
                </a:solidFill>
              </a:rPr>
              <a:t>DAY 3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32509D9D-15E2-6803-3A43-445500836AEC}"/>
              </a:ext>
            </a:extLst>
          </p:cNvPr>
          <p:cNvSpPr txBox="1"/>
          <p:nvPr/>
        </p:nvSpPr>
        <p:spPr>
          <a:xfrm>
            <a:off x="745958" y="2468843"/>
            <a:ext cx="1558089" cy="1754326"/>
          </a:xfrm>
          <a:prstGeom prst="rect">
            <a:avLst/>
          </a:prstGeom>
          <a:solidFill>
            <a:srgbClr val="0070C0"/>
          </a:solidFill>
          <a:ln w="38100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en-US" b="1" u="sng" dirty="0">
                <a:solidFill>
                  <a:srgbClr val="FFFF99"/>
                </a:solidFill>
              </a:rPr>
              <a:t>Usage day </a:t>
            </a:r>
            <a:r>
              <a:rPr lang="en-US" b="1" dirty="0">
                <a:solidFill>
                  <a:srgbClr val="FFFF99"/>
                </a:solidFill>
              </a:rPr>
              <a:t>closes at midnight with 24:00 interval</a:t>
            </a:r>
          </a:p>
          <a:p>
            <a:pPr algn="ctr"/>
            <a:endParaRPr lang="en-US" b="1" dirty="0">
              <a:solidFill>
                <a:srgbClr val="FFFF99"/>
              </a:solidFill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1F868F7D-6253-1A60-B87B-2793DC609A99}"/>
              </a:ext>
            </a:extLst>
          </p:cNvPr>
          <p:cNvSpPr txBox="1">
            <a:spLocks/>
          </p:cNvSpPr>
          <p:nvPr/>
        </p:nvSpPr>
        <p:spPr>
          <a:xfrm>
            <a:off x="2461984" y="2474859"/>
            <a:ext cx="3080084" cy="1754326"/>
          </a:xfrm>
          <a:prstGeom prst="rect">
            <a:avLst/>
          </a:prstGeom>
          <a:solidFill>
            <a:srgbClr val="0070C0"/>
          </a:solidFill>
          <a:ln w="38100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>
                <a:solidFill>
                  <a:srgbClr val="FFFF99"/>
                </a:solidFill>
              </a:rPr>
              <a:t>(00:00 – 23:30) MDM Recovery Process running to find missing intervals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>
                <a:solidFill>
                  <a:srgbClr val="FFFF99"/>
                </a:solidFill>
              </a:rPr>
              <a:t>23:30 - Interval Files created (DAY 1 usage)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BFF89DC9-E754-5316-4E9B-602E550DFF81}"/>
              </a:ext>
            </a:extLst>
          </p:cNvPr>
          <p:cNvSpPr txBox="1"/>
          <p:nvPr/>
        </p:nvSpPr>
        <p:spPr>
          <a:xfrm>
            <a:off x="5654841" y="2468843"/>
            <a:ext cx="2689057" cy="1754326"/>
          </a:xfrm>
          <a:prstGeom prst="rect">
            <a:avLst/>
          </a:prstGeom>
          <a:solidFill>
            <a:srgbClr val="0070C0"/>
          </a:solidFill>
          <a:ln w="38100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FFFF99"/>
                </a:solidFill>
              </a:rPr>
              <a:t>02:00 – File conversion to LSE format</a:t>
            </a:r>
          </a:p>
          <a:p>
            <a:r>
              <a:rPr lang="en-US" b="1" dirty="0">
                <a:solidFill>
                  <a:srgbClr val="FFFF99"/>
                </a:solidFill>
              </a:rPr>
              <a:t>07:00 – Files sent to ERCOT and SMT</a:t>
            </a:r>
            <a:r>
              <a:rPr lang="en-US" b="1" dirty="0"/>
              <a:t>**</a:t>
            </a:r>
          </a:p>
          <a:p>
            <a:endParaRPr lang="en-US" b="1" dirty="0">
              <a:solidFill>
                <a:schemeClr val="accent2">
                  <a:lumMod val="40000"/>
                  <a:lumOff val="60000"/>
                </a:schemeClr>
              </a:solidFill>
            </a:endParaRPr>
          </a:p>
          <a:p>
            <a:endParaRPr lang="en-US" b="1" dirty="0">
              <a:solidFill>
                <a:srgbClr val="FFFF99"/>
              </a:solidFill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2F9C2442-05DF-53EF-262E-3875222CAA5F}"/>
              </a:ext>
            </a:extLst>
          </p:cNvPr>
          <p:cNvSpPr txBox="1"/>
          <p:nvPr/>
        </p:nvSpPr>
        <p:spPr>
          <a:xfrm>
            <a:off x="745958" y="4770522"/>
            <a:ext cx="7597940" cy="1200329"/>
          </a:xfrm>
          <a:prstGeom prst="rect">
            <a:avLst/>
          </a:prstGeom>
          <a:solidFill>
            <a:srgbClr val="0070C0"/>
          </a:solidFill>
          <a:ln w="38100">
            <a:solidFill>
              <a:schemeClr val="bg2"/>
            </a:solidFill>
          </a:ln>
        </p:spPr>
        <p:txBody>
          <a:bodyPr wrap="square" rtlCol="0">
            <a:spAutoFit/>
          </a:bodyPr>
          <a:lstStyle/>
          <a:p>
            <a:r>
              <a:rPr lang="en-US" b="1" dirty="0"/>
              <a:t>** This is a change:  We were previously sending files at 11am, but because of SMT’s processes this was causing another day of delays for customers being able to see their data.</a:t>
            </a:r>
          </a:p>
          <a:p>
            <a:endParaRPr lang="en-US" b="1" dirty="0">
              <a:solidFill>
                <a:srgbClr val="FFFF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6339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58EDDD9E-8B46-4AA6-8005-BB598AF28C7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01100" y="156794"/>
            <a:ext cx="3045073" cy="3045073"/>
          </a:xfrm>
          <a:prstGeom prst="rect">
            <a:avLst/>
          </a:prstGeom>
        </p:spPr>
      </p:pic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4FFDF863-22FC-35AF-9DBC-9584053F6562}"/>
              </a:ext>
            </a:extLst>
          </p:cNvPr>
          <p:cNvSpPr txBox="1">
            <a:spLocks/>
          </p:cNvSpPr>
          <p:nvPr/>
        </p:nvSpPr>
        <p:spPr>
          <a:xfrm>
            <a:off x="345827" y="446093"/>
            <a:ext cx="8455273" cy="4234191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55000" lnSpcReduction="20000"/>
          </a:bodyPr>
          <a:lstStyle>
            <a:lvl1pPr marL="2857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20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8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6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Wingdings 3" panose="05040102010807070707" pitchFamily="18" charset="2"/>
              <a:buNone/>
            </a:pPr>
            <a:r>
              <a:rPr lang="en-US" sz="5100" u="sng" dirty="0">
                <a:solidFill>
                  <a:schemeClr val="tx1"/>
                </a:solidFill>
              </a:rPr>
              <a:t>Upcoming changes</a:t>
            </a:r>
          </a:p>
          <a:p>
            <a:pPr marL="0" indent="0" algn="ctr">
              <a:buFont typeface="Wingdings 3" panose="05040102010807070707" pitchFamily="18" charset="2"/>
              <a:buNone/>
            </a:pPr>
            <a:endParaRPr lang="en-US" sz="3600" u="sng" dirty="0">
              <a:solidFill>
                <a:schemeClr val="tx1"/>
              </a:solidFill>
            </a:endParaRPr>
          </a:p>
          <a:p>
            <a:r>
              <a:rPr lang="en-US" sz="3600" dirty="0">
                <a:solidFill>
                  <a:schemeClr val="tx1"/>
                </a:solidFill>
              </a:rPr>
              <a:t>We are replacing our 7-day, 30-day, and 170-day lookback tools that resends all LSE files.</a:t>
            </a:r>
          </a:p>
          <a:p>
            <a:r>
              <a:rPr lang="en-US" sz="3600" dirty="0">
                <a:solidFill>
                  <a:schemeClr val="tx1"/>
                </a:solidFill>
              </a:rPr>
              <a:t>We are currently testing a Historical resend process.  This will resend LSE files any time intervals are changed.  The updated interval data will be sent with the daily LSE the following day.</a:t>
            </a:r>
          </a:p>
          <a:p>
            <a:r>
              <a:rPr lang="en-US" sz="3600" dirty="0">
                <a:solidFill>
                  <a:schemeClr val="tx1"/>
                </a:solidFill>
              </a:rPr>
              <a:t>We expect this new process to be implemented by the end of the year.  </a:t>
            </a:r>
          </a:p>
          <a:p>
            <a:r>
              <a:rPr lang="en-US" sz="3600" dirty="0">
                <a:solidFill>
                  <a:schemeClr val="tx1"/>
                </a:solidFill>
              </a:rPr>
              <a:t>We will allow BOTH processes to run simultaneously for a period before we stop the current 7/30/170-day lookback process.</a:t>
            </a:r>
          </a:p>
          <a:p>
            <a:endParaRPr lang="en-US" sz="3600" dirty="0">
              <a:solidFill>
                <a:schemeClr val="tx1"/>
              </a:solidFill>
            </a:endParaRPr>
          </a:p>
          <a:p>
            <a:pPr marL="0" indent="0">
              <a:buFont typeface="Wingdings 3" panose="05040102010807070707" pitchFamily="18" charset="2"/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03964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7D6EA29-A285-642F-0A17-AD5D12DF29E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BB630D-64C8-E5A4-28E6-7959D8E749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5219" y="5955632"/>
            <a:ext cx="9406691" cy="643690"/>
          </a:xfrm>
        </p:spPr>
        <p:txBody>
          <a:bodyPr anchor="t">
            <a:normAutofit fontScale="92500" lnSpcReduction="10000"/>
          </a:bodyPr>
          <a:lstStyle/>
          <a:p>
            <a:pPr marL="0" indent="0" algn="ctr">
              <a:buNone/>
            </a:pPr>
            <a:r>
              <a:rPr lang="en-US" sz="3600" dirty="0">
                <a:solidFill>
                  <a:schemeClr val="tx1"/>
                </a:solidFill>
              </a:rPr>
              <a:t>Thank you all who helped us with testing!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9BCD0978-619E-E9D3-3F82-99D5717578C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68542" y="156794"/>
            <a:ext cx="4577632" cy="4577632"/>
          </a:xfrm>
          <a:prstGeom prst="rect">
            <a:avLst/>
          </a:prstGeom>
        </p:spPr>
      </p:pic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B887C4B1-8738-4584-9CD2-DCA544D90417}"/>
              </a:ext>
            </a:extLst>
          </p:cNvPr>
          <p:cNvSpPr txBox="1">
            <a:spLocks/>
          </p:cNvSpPr>
          <p:nvPr/>
        </p:nvSpPr>
        <p:spPr>
          <a:xfrm>
            <a:off x="345828" y="446094"/>
            <a:ext cx="7179926" cy="4450760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70000" lnSpcReduction="20000"/>
          </a:bodyPr>
          <a:lstStyle>
            <a:lvl1pPr marL="2857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20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8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6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Wingdings 3" panose="05040102010807070707" pitchFamily="18" charset="2"/>
              <a:buNone/>
            </a:pPr>
            <a:r>
              <a:rPr lang="en-US" sz="5100" dirty="0">
                <a:solidFill>
                  <a:schemeClr val="tx1"/>
                </a:solidFill>
              </a:rPr>
              <a:t>Problems</a:t>
            </a:r>
            <a:endParaRPr lang="en-US" sz="3600" u="sng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sz="3600" dirty="0">
                <a:solidFill>
                  <a:schemeClr val="tx1"/>
                </a:solidFill>
              </a:rPr>
              <a:t>Each Market Participant should follow their normal process of escalation with SMT.</a:t>
            </a:r>
          </a:p>
          <a:p>
            <a:pPr marL="0" indent="0">
              <a:buNone/>
            </a:pPr>
            <a:endParaRPr lang="en-US" sz="3600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sz="3600" dirty="0">
                <a:solidFill>
                  <a:schemeClr val="tx1"/>
                </a:solidFill>
              </a:rPr>
              <a:t>For missing data, the escalation process with SMT is to open a Help Desk ticket. </a:t>
            </a:r>
          </a:p>
          <a:p>
            <a:pPr marL="0" indent="0" algn="ctr">
              <a:buNone/>
            </a:pPr>
            <a:r>
              <a:rPr lang="en-US" sz="3600" dirty="0">
                <a:solidFill>
                  <a:schemeClr val="tx1"/>
                </a:solidFill>
              </a:rPr>
              <a:t>phone</a:t>
            </a:r>
          </a:p>
          <a:p>
            <a:pPr marL="0" indent="0" algn="ctr">
              <a:buNone/>
            </a:pPr>
            <a:r>
              <a:rPr lang="en-US" sz="3600" b="1" dirty="0">
                <a:solidFill>
                  <a:schemeClr val="tx1"/>
                </a:solidFill>
              </a:rPr>
              <a:t>1-844-217-8595</a:t>
            </a:r>
            <a:r>
              <a:rPr lang="en-US" sz="3600" dirty="0">
                <a:solidFill>
                  <a:schemeClr val="tx1"/>
                </a:solidFill>
              </a:rPr>
              <a:t> </a:t>
            </a:r>
          </a:p>
          <a:p>
            <a:pPr marL="0" indent="0" algn="ctr">
              <a:buNone/>
            </a:pPr>
            <a:r>
              <a:rPr lang="en-US" sz="3600" dirty="0">
                <a:solidFill>
                  <a:schemeClr val="tx1"/>
                </a:solidFill>
              </a:rPr>
              <a:t>email </a:t>
            </a:r>
          </a:p>
          <a:p>
            <a:pPr marL="0" indent="0" algn="ctr">
              <a:buNone/>
            </a:pPr>
            <a:r>
              <a:rPr lang="en-US" sz="3600" b="1" dirty="0">
                <a:solidFill>
                  <a:schemeClr val="tx1"/>
                </a:solidFill>
              </a:rPr>
              <a:t>Support@SmartMeterTexas.com</a:t>
            </a:r>
            <a:endParaRPr lang="en-US" sz="3600" dirty="0">
              <a:solidFill>
                <a:schemeClr val="tx1"/>
              </a:solidFill>
            </a:endParaRPr>
          </a:p>
          <a:p>
            <a:endParaRPr lang="en-US" sz="3600" dirty="0">
              <a:solidFill>
                <a:schemeClr val="tx1"/>
              </a:solidFill>
            </a:endParaRPr>
          </a:p>
          <a:p>
            <a:pPr marL="0" indent="0">
              <a:buFont typeface="Wingdings 3" panose="05040102010807070707" pitchFamily="18" charset="2"/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8092795"/>
      </p:ext>
    </p:extLst>
  </p:cSld>
  <p:clrMapOvr>
    <a:masterClrMapping/>
  </p:clrMapOvr>
</p:sld>
</file>

<file path=ppt/theme/theme1.xml><?xml version="1.0" encoding="utf-8"?>
<a:theme xmlns:a="http://schemas.openxmlformats.org/drawingml/2006/main" name="Slice">
  <a:themeElements>
    <a:clrScheme name="Slice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1235</TotalTime>
  <Words>258</Words>
  <Application>Microsoft Office PowerPoint</Application>
  <PresentationFormat>Widescreen</PresentationFormat>
  <Paragraphs>34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Century Gothic</vt:lpstr>
      <vt:lpstr>Wingdings 3</vt:lpstr>
      <vt:lpstr>Slice</vt:lpstr>
      <vt:lpstr>Lubbock SMT Update RMS – November 2025</vt:lpstr>
      <vt:lpstr>Data Timeline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Lubbock Integration Update</dc:title>
  <dc:creator>Michael Winegeart</dc:creator>
  <cp:lastModifiedBy>Michael Winegeart</cp:lastModifiedBy>
  <cp:revision>17</cp:revision>
  <dcterms:created xsi:type="dcterms:W3CDTF">2025-01-06T19:51:56Z</dcterms:created>
  <dcterms:modified xsi:type="dcterms:W3CDTF">2025-10-23T17:10:11Z</dcterms:modified>
</cp:coreProperties>
</file>