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38"/>
  </p:notesMasterIdLst>
  <p:handoutMasterIdLst>
    <p:handoutMasterId r:id="rId39"/>
  </p:handoutMasterIdLst>
  <p:sldIdLst>
    <p:sldId id="260" r:id="rId6"/>
    <p:sldId id="592" r:id="rId7"/>
    <p:sldId id="624" r:id="rId8"/>
    <p:sldId id="3046" r:id="rId9"/>
    <p:sldId id="3087" r:id="rId10"/>
    <p:sldId id="3086" r:id="rId11"/>
    <p:sldId id="3045" r:id="rId12"/>
    <p:sldId id="3044" r:id="rId13"/>
    <p:sldId id="3048" r:id="rId14"/>
    <p:sldId id="3027" r:id="rId15"/>
    <p:sldId id="3041" r:id="rId16"/>
    <p:sldId id="623" r:id="rId17"/>
    <p:sldId id="616" r:id="rId18"/>
    <p:sldId id="622" r:id="rId19"/>
    <p:sldId id="621" r:id="rId20"/>
    <p:sldId id="626" r:id="rId21"/>
    <p:sldId id="609" r:id="rId22"/>
    <p:sldId id="610" r:id="rId23"/>
    <p:sldId id="625" r:id="rId24"/>
    <p:sldId id="612" r:id="rId25"/>
    <p:sldId id="3042" r:id="rId26"/>
    <p:sldId id="3049" r:id="rId27"/>
    <p:sldId id="3032" r:id="rId28"/>
    <p:sldId id="3033" r:id="rId29"/>
    <p:sldId id="3034" r:id="rId30"/>
    <p:sldId id="3038" r:id="rId31"/>
    <p:sldId id="3039" r:id="rId32"/>
    <p:sldId id="3050" r:id="rId33"/>
    <p:sldId id="3051" r:id="rId34"/>
    <p:sldId id="3052" r:id="rId35"/>
    <p:sldId id="3053" r:id="rId36"/>
    <p:sldId id="3043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D8819A-08DF-43DE-AEA8-2BAF1B2ED933}">
          <p14:sldIdLst>
            <p14:sldId id="260"/>
            <p14:sldId id="592"/>
            <p14:sldId id="624"/>
            <p14:sldId id="3046"/>
            <p14:sldId id="3087"/>
            <p14:sldId id="3086"/>
            <p14:sldId id="3045"/>
            <p14:sldId id="3044"/>
            <p14:sldId id="3048"/>
            <p14:sldId id="3027"/>
            <p14:sldId id="3041"/>
            <p14:sldId id="623"/>
            <p14:sldId id="616"/>
            <p14:sldId id="622"/>
            <p14:sldId id="621"/>
            <p14:sldId id="626"/>
            <p14:sldId id="609"/>
            <p14:sldId id="610"/>
            <p14:sldId id="625"/>
            <p14:sldId id="612"/>
            <p14:sldId id="3042"/>
            <p14:sldId id="3049"/>
            <p14:sldId id="3032"/>
            <p14:sldId id="3033"/>
            <p14:sldId id="3034"/>
            <p14:sldId id="3038"/>
            <p14:sldId id="3039"/>
            <p14:sldId id="3050"/>
            <p14:sldId id="3051"/>
            <p14:sldId id="3052"/>
            <p14:sldId id="3053"/>
            <p14:sldId id="30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DD624F-C1A0-818D-DA9E-F189AFCC5EE4}" name="Tirupati, Venkata" initials="VT" userId="S::Venkata.Tirupati@ercot.com::f158bf16-7c33-4cff-afb7-2f4396d4ca51" providerId="AD"/>
  <p188:author id="{6AED60BC-6DC8-9208-15EC-10DB2B0CE731}" name="Mereness, Matt" initials="MM" userId="S::matt.mereness@ercot.com::6db1126a-164e-4475-8d86-5dde160acd3b" providerId="AD"/>
  <p188:author id="{881B48C5-BB53-CDCD-4930-0451197F0D4A}" name="Urquhart, Ike" initials="UI" userId="S::Ike.Urquhart@ercot.com::730980f3-dc09-4cfe-ab83-a3f100637f33" providerId="AD"/>
  <p188:author id="{47B1B2D5-CBCE-C9A6-CDCE-5D057DF5C4EF}" name="Kersulis, Jonas" initials="KJ" userId="S::Jonas.Kersulis@ercot.com::38ec2a83-12fc-4093-8e16-3ee53b6e04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26D07C"/>
    <a:srgbClr val="0076C6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584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dri, Sreenivas" userId="0b43dccd-042e-4be0-871d-afa1d90d6a2e" providerId="ADAL" clId="{0F7CDF2F-6495-4985-9F7E-4F2FA19CC0E1}"/>
    <pc:docChg chg="modSld">
      <pc:chgData name="Badri, Sreenivas" userId="0b43dccd-042e-4be0-871d-afa1d90d6a2e" providerId="ADAL" clId="{0F7CDF2F-6495-4985-9F7E-4F2FA19CC0E1}" dt="2025-10-27T19:01:49.582" v="33" actId="20577"/>
      <pc:docMkLst>
        <pc:docMk/>
      </pc:docMkLst>
      <pc:sldChg chg="modSp mod">
        <pc:chgData name="Badri, Sreenivas" userId="0b43dccd-042e-4be0-871d-afa1d90d6a2e" providerId="ADAL" clId="{0F7CDF2F-6495-4985-9F7E-4F2FA19CC0E1}" dt="2025-10-27T19:00:41.142" v="9" actId="20577"/>
        <pc:sldMkLst>
          <pc:docMk/>
          <pc:sldMk cId="4019861545" sldId="612"/>
        </pc:sldMkLst>
        <pc:spChg chg="mod">
          <ac:chgData name="Badri, Sreenivas" userId="0b43dccd-042e-4be0-871d-afa1d90d6a2e" providerId="ADAL" clId="{0F7CDF2F-6495-4985-9F7E-4F2FA19CC0E1}" dt="2025-10-27T19:00:41.142" v="9" actId="20577"/>
          <ac:spMkLst>
            <pc:docMk/>
            <pc:sldMk cId="4019861545" sldId="612"/>
            <ac:spMk id="6" creationId="{60A753B2-CD3B-CF55-296E-B6999059202F}"/>
          </ac:spMkLst>
        </pc:spChg>
      </pc:sldChg>
      <pc:sldChg chg="modSp mod">
        <pc:chgData name="Badri, Sreenivas" userId="0b43dccd-042e-4be0-871d-afa1d90d6a2e" providerId="ADAL" clId="{0F7CDF2F-6495-4985-9F7E-4F2FA19CC0E1}" dt="2025-10-27T19:01:49.582" v="33" actId="20577"/>
        <pc:sldMkLst>
          <pc:docMk/>
          <pc:sldMk cId="1641766453" sldId="623"/>
        </pc:sldMkLst>
        <pc:spChg chg="mod">
          <ac:chgData name="Badri, Sreenivas" userId="0b43dccd-042e-4be0-871d-afa1d90d6a2e" providerId="ADAL" clId="{0F7CDF2F-6495-4985-9F7E-4F2FA19CC0E1}" dt="2025-10-27T19:01:49.582" v="33" actId="20577"/>
          <ac:spMkLst>
            <pc:docMk/>
            <pc:sldMk cId="1641766453" sldId="623"/>
            <ac:spMk id="3" creationId="{82175531-28A1-1686-89C4-C31CBB35AA2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2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9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5_ClosedLoop_LFC_06132025_FINAL.docx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25/04/28/RTCB_Market_Trials_Handbook_5_ClosedLoop_LFC_06132025_FINAL.doc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services/comm/mkt_notices/M-A100925-01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Mereness@ercot.com" TargetMode="External"/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Sreenivas.Badri@ercot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TCB@ercot.com" TargetMode="External"/><Relationship Id="rId2" Type="http://schemas.openxmlformats.org/officeDocument/2006/relationships/hyperlink" Target="https://mis.ercot.com/ndcrc/TestRequestSummaryAction.do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18751" y="1910252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RTC+B – LFC/SCED Closed Loop Testing</a:t>
            </a:r>
          </a:p>
          <a:p>
            <a:r>
              <a:rPr lang="en-US" b="1" dirty="0">
                <a:solidFill>
                  <a:schemeClr val="tx2"/>
                </a:solidFill>
              </a:rPr>
              <a:t>Final reminders/Updates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Sreenivas Badri</a:t>
            </a:r>
          </a:p>
          <a:p>
            <a:r>
              <a:rPr lang="en-US" dirty="0">
                <a:solidFill>
                  <a:schemeClr val="tx2"/>
                </a:solidFill>
              </a:rPr>
              <a:t>Matt Mereness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October 27, 2025</a:t>
            </a:r>
          </a:p>
          <a:p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FBDE-B759-01A5-8050-A05FCE880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5745-9B57-85B3-7409-06EE5F60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Focus- October 30 Live LFC Production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528A2-1605-47CB-D5AC-AE4F7DE1C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42516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Objective this week is same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ERCOT outreach on Telemetry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ERCOT on Market Submissions (parallel for 9am-2pm)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What is expected now through LFC?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  <a:cs typeface="Arial"/>
              </a:rPr>
              <a:t>RTC+B Telemetry support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  <a:cs typeface="Arial"/>
              </a:rPr>
              <a:t>Market Submission scripted offer requirement: </a:t>
            </a:r>
          </a:p>
          <a:p>
            <a:pPr lvl="2"/>
            <a:r>
              <a:rPr lang="en-US" sz="1600" dirty="0">
                <a:solidFill>
                  <a:srgbClr val="C00000"/>
                </a:solidFill>
                <a:cs typeface="Arial"/>
              </a:rPr>
              <a:t>Adhere to offers per </a:t>
            </a:r>
            <a:r>
              <a:rPr lang="en-US" sz="1600" dirty="0">
                <a:solidFill>
                  <a:srgbClr val="C00000"/>
                </a:solidFill>
                <a:cs typeface="Arial"/>
                <a:hlinkClick r:id="rId2"/>
              </a:rPr>
              <a:t>LFC Handbook 5 </a:t>
            </a:r>
            <a:endParaRPr lang="en-US" sz="1600" dirty="0">
              <a:solidFill>
                <a:srgbClr val="C00000"/>
              </a:solidFill>
              <a:cs typeface="Arial"/>
            </a:endParaRPr>
          </a:p>
          <a:p>
            <a:pPr lvl="2"/>
            <a:r>
              <a:rPr lang="en-US" sz="160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Energy offers match production </a:t>
            </a:r>
          </a:p>
          <a:p>
            <a:pPr lvl="2"/>
            <a:r>
              <a:rPr lang="en-US" sz="160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AS Offers should be offered at $0 if responsible in current production, remaining AS offer at $2,000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E0DF6-CB76-135A-F6B9-DFADA3B92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3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1C14-3B2A-C2E5-2D1C-586125EF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C397-8EFF-9A01-A29E-190FB0E21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Deeper Dive into Technical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3D66E-26A5-A6F5-A87E-B07CC20E5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2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F27D1-78D0-29BA-FD29-55187B92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70C7-FE62-071E-3817-57047C91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RTC+B – Parallel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5531-28A1-1686-89C4-C31CBB35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63" y="330555"/>
            <a:ext cx="8534400" cy="5775605"/>
          </a:xfrm>
        </p:spPr>
        <p:txBody>
          <a:bodyPr/>
          <a:lstStyle/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Currently we are in </a:t>
            </a:r>
            <a:r>
              <a:rPr lang="en-US" sz="14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“Parallel Operations”</a:t>
            </a: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will continue to be in this state until Go-Live.</a:t>
            </a:r>
          </a:p>
          <a:p>
            <a:pPr marL="0" indent="0">
              <a:buNone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Parallel Operations expectations: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should continue to send </a:t>
            </a:r>
            <a:r>
              <a:rPr lang="en-US" sz="12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Production Quality and Consistent Telemetry </a:t>
            </a: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ERCOT RTC+B ICCP system in parallel to current production.</a:t>
            </a:r>
          </a:p>
          <a:p>
            <a:pPr marL="457200" lvl="1" indent="0">
              <a:buNone/>
            </a:pPr>
            <a:endParaRPr lang="en-US" sz="12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control room operators should perform the dual entry of telemetry manual overrides etc. based on grid conditions.</a:t>
            </a:r>
          </a:p>
          <a:p>
            <a:pPr marL="457200" lvl="1" indent="0">
              <a:buNone/>
            </a:pPr>
            <a:endParaRPr lang="en-US" sz="12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should continue to make Production quality real-time Market submissions to ERCOT RTC+B market systems in parallel to current production.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High volume of Telemetry issues were fixed already, remaining QSE Telemetry issues</a:t>
            </a: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(identified by ERCOT and communicated to QSEs) should be fixed </a:t>
            </a:r>
            <a:r>
              <a:rPr lang="en-US" sz="12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later than 10/28/2025</a:t>
            </a: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12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ERCOT will continue to validate RTC+B telemetry and Market Submissions and communicate issues to QSEs.</a:t>
            </a:r>
          </a:p>
          <a:p>
            <a:pPr marL="400050" lvl="1" indent="0">
              <a:buNone/>
            </a:pPr>
            <a:endParaRPr lang="en-US" sz="12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ERCOT will continue to validate RTC+B EMS and SCED applications results based on RTC+B telemetry and market submissions and send UDSP, AS Awards etc. through ICCP and post SCED prices.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If these expectations are not met by QSEs, ERCOT EMS/SCED solution quality can not be validated consistently. This creates a risk for Closed Loop Testing on October 30</a:t>
            </a:r>
            <a:r>
              <a:rPr lang="en-US" sz="1400" b="1" baseline="300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</a:t>
            </a: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overall program delivery on December 5th.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E8455-AA39-4B1A-977A-EC0709640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16FF-94D1-3BFA-5290-181469C01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EBAC-6B53-0C32-00E1-22255E47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1700" dirty="0"/>
              <a:t>RTC+B – Parallel Operations – Current State of ERCOT and QSE Systems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DE5E7-5793-A7B9-0979-EB1261A5D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BFE6F-7A86-3996-F3EB-568E968FE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50790"/>
            <a:ext cx="8322365" cy="45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4010C-CAE1-9C80-D195-1191857FB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EBEF-4203-A1A7-E71C-66628310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RTC+B – Parallel Operations – Telemetry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BC62-DE5E-AB0F-487A-8F507382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77" y="76455"/>
            <a:ext cx="8534400" cy="5280822"/>
          </a:xfrm>
        </p:spPr>
        <p:txBody>
          <a:bodyPr/>
          <a:lstStyle/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ERCOT identified telemetry issues and met with QSEs that had lower telemetry pass% to discuss the issues.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Based on the discussions with QSEs, telemetry issues can be broadly categorized into two buckets.</a:t>
            </a: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Resource Status Telemetry issues due to not being able to convert correctly from Current Production to RTC+B</a:t>
            </a:r>
          </a:p>
          <a:p>
            <a:pPr marL="457200" lvl="1" indent="0">
              <a:buNone/>
            </a:pPr>
            <a:endParaRPr lang="en-US" sz="1400" dirty="0">
              <a:solidFill>
                <a:srgbClr val="5B677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Resource Status and AS Capabilities Telemetry issues</a:t>
            </a:r>
            <a:endParaRPr lang="en-US" sz="1200" dirty="0">
              <a:solidFill>
                <a:srgbClr val="5B677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Due to setup/mapping issue within </a:t>
            </a:r>
            <a:r>
              <a:rPr lang="en-US" sz="1200" b="1" u="sng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QSEs RTC+B COP Interface </a:t>
            </a:r>
            <a:r>
              <a:rPr lang="en-US" sz="12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that gets the COP data from RTC+B market system and feed into EMS AGC/SCADA. </a:t>
            </a:r>
          </a:p>
          <a:p>
            <a:pPr marL="914400" lvl="2" indent="0">
              <a:buNone/>
            </a:pPr>
            <a:endParaRPr lang="en-US" sz="1200" dirty="0">
              <a:solidFill>
                <a:srgbClr val="5B677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ESR specific telemetry issues directly from plants.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 are still seeing lot of batteries are not telemetry –</a:t>
            </a:r>
            <a:r>
              <a:rPr lang="en-US" sz="1200" b="1" dirty="0" err="1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200" b="1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MW when charging, it is severely impacting state estimator and LFC/SCED solution </a:t>
            </a:r>
          </a:p>
          <a:p>
            <a:pPr marL="0" indent="0">
              <a:buNone/>
            </a:pPr>
            <a:endParaRPr lang="en-US" sz="16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ERCOT requests all QSEs to proactively look at the telemetry mismatches between RTC+B and current production and implement fixes in RTC+B </a:t>
            </a:r>
            <a:r>
              <a:rPr lang="en-US" sz="1600" b="1" u="sng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no later than</a:t>
            </a:r>
            <a:r>
              <a:rPr lang="en-US" sz="16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10/27/2025.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ERCOT can share the list of telemetry issues upon QSE request through </a:t>
            </a:r>
            <a:r>
              <a:rPr lang="en-US" sz="1400" dirty="0">
                <a:solidFill>
                  <a:srgbClr val="5B6770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RTCB@ercot.com</a:t>
            </a:r>
            <a:r>
              <a:rPr lang="en-US" sz="1400" dirty="0">
                <a:solidFill>
                  <a:srgbClr val="5B677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-285750"/>
            <a:endParaRPr lang="en-US" sz="1600" dirty="0">
              <a:solidFill>
                <a:srgbClr val="5B677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E7BA-6FCA-7212-5602-DB66267F8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A348E-EA3F-10FB-B806-EDFA0C09C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7F70-5630-14F1-3D6A-EF55E905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Closed Loop LFC/SCED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D14-A171-5CB8-CEB1-FDC7BC03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70" y="612725"/>
            <a:ext cx="8534400" cy="5280822"/>
          </a:xfrm>
        </p:spPr>
        <p:txBody>
          <a:bodyPr/>
          <a:lstStyle/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One of the key goal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the Closed Loop Testing is to ensure that QSEs RTC+B ICCP/SCADA/EMS/Interfaces system changes are designed and setup correctly to respond to RTC+B UDSP signals.</a:t>
            </a:r>
          </a:p>
          <a:p>
            <a:pPr marL="0" indent="0">
              <a:buNone/>
            </a:pPr>
            <a:endParaRPr lang="en-US" sz="16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Although it is called </a:t>
            </a: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“Test”, It is a Live Production Closed Loop Test.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</a:t>
            </a:r>
            <a:r>
              <a:rPr lang="en-US" sz="14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must cutover</a:t>
            </a: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all their resources operating in current production to RTC+B and control the Grid for 2 hours following RTC+B UDSP signal. </a:t>
            </a: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means ERCOT and QSEs RTC+B systems will be Live for 2 hours on 10/30/2025.</a:t>
            </a:r>
          </a:p>
          <a:p>
            <a:pPr>
              <a:buFont typeface="Symbol" panose="05050102010706020507" pitchFamily="18" charset="2"/>
              <a:buChar char="·"/>
            </a:pPr>
            <a:endParaRPr lang="en-US" sz="16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are expected to develop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their own internal Closed Loop Testing cutover/cutback plan and checklist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ensure smooth transition of QSEs EMS systems/applications to RTC+B and back to current production. This cutover plan and checklist should be updated with any lessons learned from closed loop testing and is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expected to be used for Go-Live.</a:t>
            </a:r>
          </a:p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36DF9-F2AF-F48B-9DB5-E2B605169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7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03DA4-6859-5BB4-1CA3-33EC98516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6610-4D4C-98ED-35DF-DEF3F77B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1800" dirty="0"/>
              <a:t>Closed Loop LFC/SCED Testing – Current Production EMS/SCED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6C4A6-25BA-C943-B1CA-4EC1446C9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0143" y="485810"/>
            <a:ext cx="8534400" cy="5280822"/>
          </a:xfrm>
        </p:spPr>
        <p:txBody>
          <a:bodyPr/>
          <a:lstStyle/>
          <a:p>
            <a:pPr marL="457200" lvl="1" indent="0">
              <a:buNone/>
            </a:pPr>
            <a:endParaRPr lang="en-US" sz="1200" dirty="0">
              <a:solidFill>
                <a:srgbClr val="5B677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During Closed Loop Testing, ERCOT Current Production EMS and SCED will continue to run normally without any down time </a:t>
            </a: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(except UDBP, Regulation Signals and other Non-RTC Outbound telemetry will NOT be sent out to QSEs)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It ensures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smooth transition back to current production at the end of closed loop testing and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 production SCED can continue to create prices during closed loop testing.</a:t>
            </a:r>
          </a:p>
          <a:p>
            <a:pPr marL="457200" lvl="1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 is critical for Market participants to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continue to send production quality telemetry to current production ICCP/EMS (</a:t>
            </a: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e.g.  Current production resource status codes, Regulation participation factors, combo model telemetry for batteries etc.</a:t>
            </a: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and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continue to submit real-time market submissions into current production Market System before and during closed loop testing without any down time.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0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5DBB6-57A4-2ADD-0808-83FE6412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648C-99E6-FED5-1A6B-98C113B2D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A150-3911-6BDB-8AE2-03225CE6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QSEs RTC+B Systems configurations for Closed Loop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0DEA7-2A9D-C1F0-69D9-4089F9F33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346232"/>
            <a:ext cx="8534400" cy="5280822"/>
          </a:xfrm>
        </p:spPr>
        <p:txBody>
          <a:bodyPr/>
          <a:lstStyle/>
          <a:p>
            <a:pPr marL="457200" lvl="1" indent="0">
              <a:buNone/>
            </a:pPr>
            <a:endParaRPr lang="en-US" sz="1200" dirty="0">
              <a:solidFill>
                <a:srgbClr val="5B677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Closed Loop Testing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EMS/AGC/SCADA Calc/Scripts </a:t>
            </a:r>
          </a:p>
          <a:p>
            <a:pPr lvl="2"/>
            <a:r>
              <a:rPr lang="en-US" sz="1200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will utilize </a:t>
            </a:r>
            <a:r>
              <a:rPr lang="en-US" sz="12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System level switch </a:t>
            </a: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their </a:t>
            </a:r>
            <a:r>
              <a:rPr lang="en-US" sz="1200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EMS/AGC/SCADA Calc/Scripts to </a:t>
            </a:r>
            <a:r>
              <a:rPr lang="en-US" sz="1200" b="1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switchover</a:t>
            </a:r>
            <a:r>
              <a:rPr lang="en-US" sz="1200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their entire system to RTC+B mode. Switchover time </a:t>
            </a: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must</a:t>
            </a:r>
            <a:r>
              <a:rPr lang="en-US" sz="1200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be within 30-60 seconds.</a:t>
            </a:r>
          </a:p>
          <a:p>
            <a:pPr marL="914400" lvl="2" indent="0">
              <a:buNone/>
            </a:pPr>
            <a:endParaRPr lang="en-US" sz="1200" dirty="0">
              <a:solidFill>
                <a:srgbClr val="5B677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 the end of  the closed loop testing, QSEs must switchback to current production mode by turning off the system level switch. Switchback time must be within 30-60 seconds.</a:t>
            </a:r>
          </a:p>
          <a:p>
            <a:pPr marL="914400" lvl="2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Market Submissions and Notifications </a:t>
            </a:r>
          </a:p>
          <a:p>
            <a:pPr lvl="2"/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are utilizing parallel RTC+B Market Systems Production system to submit real-time market submissions into ERCOT RTC+B Market Trial Production System in parallel to current production. </a:t>
            </a:r>
            <a:r>
              <a:rPr lang="en-US" sz="1200" b="1" dirty="0">
                <a:solidFill>
                  <a:srgbClr val="5B6770"/>
                </a:solidFill>
                <a:highlight>
                  <a:srgbClr val="00FF00"/>
                </a:highlight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systems switchover is required.</a:t>
            </a:r>
          </a:p>
          <a:p>
            <a:pPr marL="914400" lvl="2" indent="0">
              <a:buNone/>
            </a:pPr>
            <a:endParaRPr lang="en-US" sz="12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Some QSEs are using current production to support dual real-time market submissions into ERCOT RTC+B Market Trial Production System in parallel to Current Production starting from Open Loop Testing till Go Live. </a:t>
            </a:r>
            <a:r>
              <a:rPr lang="en-US" sz="1200" b="1" dirty="0">
                <a:solidFill>
                  <a:srgbClr val="5B6770"/>
                </a:solidFill>
                <a:highlight>
                  <a:srgbClr val="00FF00"/>
                </a:highlight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systems switchover is required.</a:t>
            </a:r>
          </a:p>
          <a:p>
            <a:pPr lvl="2"/>
            <a:endParaRPr lang="en-US" sz="1200" b="1" dirty="0">
              <a:solidFill>
                <a:srgbClr val="5B6770"/>
              </a:solidFill>
              <a:highlight>
                <a:srgbClr val="00FF00"/>
              </a:highlight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the Closed Loop Testing, QSEs are expected to perform dual real-time market submissions from 3:00PM (or from current production DRUC completion) of the day prior to the closed loop testing day (10/30/2025) until the completion of the test.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Dual real-time market submissions should be made for hours 9am-2pm for the closed loop testing day (10/30/2025)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Dual submissions of Outages is not required for Closed Loop Testing.</a:t>
            </a:r>
          </a:p>
          <a:p>
            <a:pPr marL="914400" lvl="2" indent="0">
              <a:buNone/>
            </a:pPr>
            <a:endParaRPr lang="en-US" sz="10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BDE23-83C6-CA74-20ED-8F8477B31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5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968F9-E065-93DA-EB29-9BEA86583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1F66-B055-95D5-B6D7-BBAFEF60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Closed Loop LFC/SCED Testing – EMS/ICCP Cutover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C426B-4374-B124-5CF5-0C47556A2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714B-4C40-600F-A018-FC1F5193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1" y="786212"/>
            <a:ext cx="8822578" cy="52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08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18285-88E2-EC5F-B944-BBDB3A1F8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613F-A69E-8466-B246-E3885FAE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1800" dirty="0"/>
              <a:t>Closed Loop LFC/SCED Testing Cutover/Cutback -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9C019-C870-D1A8-C2DE-78061F21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47878-2CE0-EF43-66A6-B8AE1594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71" y="830693"/>
            <a:ext cx="7904762" cy="51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7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767AC-5724-E3D6-BFA4-A18550D1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D189-1898-601E-3308-9522F248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Closed Loop LFC/SCED Testing – Cutover &amp; Cutback Plan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59D5A-78B0-A11B-B9A0-4BF33CEDF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753B2-CD3B-CF55-296E-B6999059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Closed Loop LFC/SCED Testing detailed cutover/cutback plan spreadsheet is available on RTCBTF site under Technical RTC+B Details section.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1600" dirty="0">
                <a:hlinkClick r:id="rId3"/>
              </a:rPr>
              <a:t>https://www.ercot.com/committees/tac/rtcbtf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with resources should follow this Cutover and Cutback plan along with their Internal Procedures during Closed Loop LFC/SCED Testing on 10/30/2025.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 is important for QSEs to line up vendor support as required for closed loop testing to get support immediately on any potential critical issues during cutover/cutback.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ERCOT Control room makes final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Go/No-Go decision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few minutes before start of the Closed Loop Testing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based on Grid Conditions. </a:t>
            </a: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Start &amp; End Times of Closed Loop Testing is subjected to change based on Grid conditions.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61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595B6-2D8E-DBE5-E258-567E879BE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2765-4D11-9045-5504-52F568C9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279E-A23E-6D78-A165-C95CA5ABD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Deeper Dive Timeline/Details</a:t>
            </a:r>
          </a:p>
          <a:p>
            <a:pPr lvl="1"/>
            <a:r>
              <a:rPr lang="en-US" dirty="0"/>
              <a:t>Review posted spreadsheet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6ADB5-53D4-4D03-B279-2648AB17F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6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96FB7-729A-ECBC-C6F8-212338EF6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8DF6C-4BBF-F879-1D48-564DCDBA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CBAF-3A39-84DF-3D96-BB9A5620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 of Submissions Details and Examples on following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DDB86-BA59-0D9E-7EF7-3DCFB2F24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7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B97B-223B-0365-F061-94133FD2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LFC Handbook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A3F69-144D-2E0E-E4FB-0B4C60B82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09E2F-8668-9B70-5D98-97EBC27A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3" y="1818064"/>
            <a:ext cx="8474114" cy="18661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D1703-4E67-3D31-D7D0-686B6102C76D}"/>
              </a:ext>
            </a:extLst>
          </p:cNvPr>
          <p:cNvSpPr txBox="1"/>
          <p:nvPr/>
        </p:nvSpPr>
        <p:spPr>
          <a:xfrm>
            <a:off x="265176" y="1051560"/>
            <a:ext cx="545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Excerpt from </a:t>
            </a:r>
            <a:r>
              <a:rPr lang="en-US" dirty="0">
                <a:hlinkClick r:id="rId3"/>
              </a:rPr>
              <a:t>Handbook #5 LFC Closed Loop Test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27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6AA68-FF4F-2838-EC20-39DB16973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7D5D-A702-050A-4EA1-F4A14DA5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LFC Handbook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D87DF-92B2-8672-CE0C-EFDAE5E36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49524-107F-E059-8861-11D8A510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0" y="706132"/>
            <a:ext cx="6502578" cy="54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42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B95F-7005-34F3-DB5A-B1A800A2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Submission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47077-FA41-6943-079A-02343C320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1170216B-B43B-EC0F-53DF-35BBD9E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5" y="1094385"/>
            <a:ext cx="7566113" cy="33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8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33FF9-67E1-E3F8-8FFB-EAB8638F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8DA5-6DCB-3A3C-FAFB-5AF6E940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Submission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38EA-CB2D-14DB-5A53-05241F1D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Offer cap for Energy:  </a:t>
            </a:r>
          </a:p>
          <a:p>
            <a:pPr lvl="1"/>
            <a:r>
              <a:rPr lang="en-US" sz="1600" dirty="0"/>
              <a:t>All Current/PROD energy offer MWs above $2,000/MWh should be offered at $2,000/MWh in RTCB.</a:t>
            </a:r>
          </a:p>
          <a:p>
            <a:endParaRPr lang="en-US" sz="2000" dirty="0"/>
          </a:p>
          <a:p>
            <a:r>
              <a:rPr lang="en-US" sz="2000" dirty="0"/>
              <a:t>For ESRs:</a:t>
            </a:r>
          </a:p>
          <a:p>
            <a:pPr lvl="1"/>
            <a:r>
              <a:rPr lang="en-US" sz="1600" dirty="0"/>
              <a:t>The current system has GEN/LD with 10 P/Q pairs each, whereas the RTC system will only allow 10 P/Q pairs for the ESR. How do we handle situations where we may have more than 10 P/Q pairs amongst our GEN/LD battery resource?   </a:t>
            </a:r>
          </a:p>
          <a:p>
            <a:pPr lvl="2"/>
            <a:r>
              <a:rPr lang="en-US" sz="1200" dirty="0"/>
              <a:t>ANSWER: Provide the ESR curve the best you can with the 10 P/Q pairs to match what is reflected with the Combo Model approach currently in PROD</a:t>
            </a:r>
          </a:p>
          <a:p>
            <a:pPr lvl="1"/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3B907-070C-B33D-7377-D4C7046B5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23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8158A-2893-2452-24AF-E89412AE2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1A354A58-4C3F-F7F6-1198-3B4D762B4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" y="3640176"/>
            <a:ext cx="4881054" cy="24833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95C0-C821-A577-CC65-9F3E14A5E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308521" cy="62189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In RTC+B, Offline ECRS that is offered and awarded in the DAM has to be re-offered as online ECRS if it is to be awarded in RTM.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                                                                                 </a:t>
            </a: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CFF70-8612-9DC2-C004-27BE90CC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FAQ – Offline ECRS in RTC+B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4769-9D45-DF08-EA8D-C4310E2FB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200220-E3E7-D69C-0CC9-E5EFAEBC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2609155"/>
            <a:ext cx="5848350" cy="1471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570978-1CCC-E000-C341-A126E168D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503639"/>
            <a:ext cx="4467225" cy="147673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37F43B-7C25-F66F-EDBC-0C29E3EF01D5}"/>
              </a:ext>
            </a:extLst>
          </p:cNvPr>
          <p:cNvCxnSpPr>
            <a:cxnSpLocks/>
          </p:cNvCxnSpPr>
          <p:nvPr/>
        </p:nvCxnSpPr>
        <p:spPr>
          <a:xfrm>
            <a:off x="4686564" y="2362046"/>
            <a:ext cx="1478558" cy="449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11D92F-3EA5-4EBB-3134-8F3A9F843295}"/>
              </a:ext>
            </a:extLst>
          </p:cNvPr>
          <p:cNvCxnSpPr>
            <a:cxnSpLocks/>
          </p:cNvCxnSpPr>
          <p:nvPr/>
        </p:nvCxnSpPr>
        <p:spPr>
          <a:xfrm flipH="1">
            <a:off x="3552825" y="3205198"/>
            <a:ext cx="2752725" cy="9953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381ECFD-7432-4EEA-33DF-91A514AC233F}"/>
              </a:ext>
            </a:extLst>
          </p:cNvPr>
          <p:cNvSpPr txBox="1">
            <a:spLocks/>
          </p:cNvSpPr>
          <p:nvPr/>
        </p:nvSpPr>
        <p:spPr>
          <a:xfrm>
            <a:off x="4448175" y="4474651"/>
            <a:ext cx="4695825" cy="175941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Offline ECRS can’t be awarded in RTC+B Real-Time Market. To represent an Offline ECRS Award, resource must: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Telemeter ‘OFFQS’ status 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Have On-line ECRS AS Offer submitted.                                                                    </a:t>
            </a: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596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7B9F-DE91-F660-473F-DF4AA68A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0EB4156-7804-1287-BC68-FCCAE837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19" y="4529105"/>
            <a:ext cx="4079984" cy="1603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B91364-6F89-90A1-6BC6-95FCEAA8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Submissions examples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A148F-C70C-594E-AC2F-576F85C17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56F311-4FE5-AD69-656A-6773788A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34" y="890833"/>
            <a:ext cx="5355911" cy="3638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2CDC17-E3A2-460C-1FAE-A60E8EC38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21" y="0"/>
            <a:ext cx="4397379" cy="63436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C45C39-51FE-0FCC-DF2E-A524CB5B9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73" y="1033490"/>
            <a:ext cx="1262061" cy="502511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Ex.1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RRSPF, ECRS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NSPIN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7FE777-2E97-9FF0-F62A-2EA9ECCE59AF}"/>
              </a:ext>
            </a:extLst>
          </p:cNvPr>
          <p:cNvCxnSpPr>
            <a:cxnSpLocks/>
          </p:cNvCxnSpPr>
          <p:nvPr/>
        </p:nvCxnSpPr>
        <p:spPr>
          <a:xfrm flipH="1">
            <a:off x="2676995" y="3429000"/>
            <a:ext cx="455030" cy="15906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2274BE-6726-C1CF-C8D3-FE8BF2A18E2A}"/>
              </a:ext>
            </a:extLst>
          </p:cNvPr>
          <p:cNvSpPr/>
          <p:nvPr/>
        </p:nvSpPr>
        <p:spPr>
          <a:xfrm>
            <a:off x="7005440" y="352425"/>
            <a:ext cx="1788996" cy="597217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98C577-4321-BA32-FB99-837C0B53D7CC}"/>
              </a:ext>
            </a:extLst>
          </p:cNvPr>
          <p:cNvSpPr/>
          <p:nvPr/>
        </p:nvSpPr>
        <p:spPr>
          <a:xfrm>
            <a:off x="2692495" y="4767355"/>
            <a:ext cx="1879505" cy="132363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F048CE-28BC-9515-A5A7-45A0CA20438E}"/>
              </a:ext>
            </a:extLst>
          </p:cNvPr>
          <p:cNvSpPr/>
          <p:nvPr/>
        </p:nvSpPr>
        <p:spPr>
          <a:xfrm>
            <a:off x="3673754" y="1033489"/>
            <a:ext cx="1072868" cy="345392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403094-01E0-1C17-3872-721C591D5A75}"/>
              </a:ext>
            </a:extLst>
          </p:cNvPr>
          <p:cNvCxnSpPr>
            <a:cxnSpLocks/>
          </p:cNvCxnSpPr>
          <p:nvPr/>
        </p:nvCxnSpPr>
        <p:spPr>
          <a:xfrm flipV="1">
            <a:off x="3438525" y="3629025"/>
            <a:ext cx="3179920" cy="747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CAF5C4-2A48-7969-D7C6-B4228365A28C}"/>
              </a:ext>
            </a:extLst>
          </p:cNvPr>
          <p:cNvCxnSpPr>
            <a:cxnSpLocks/>
          </p:cNvCxnSpPr>
          <p:nvPr/>
        </p:nvCxnSpPr>
        <p:spPr>
          <a:xfrm flipV="1">
            <a:off x="3438525" y="2095500"/>
            <a:ext cx="3179920" cy="1457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63113B-A973-94D1-8260-87641FEE2983}"/>
              </a:ext>
            </a:extLst>
          </p:cNvPr>
          <p:cNvCxnSpPr/>
          <p:nvPr/>
        </p:nvCxnSpPr>
        <p:spPr>
          <a:xfrm flipV="1">
            <a:off x="3438525" y="600075"/>
            <a:ext cx="3179920" cy="24955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44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BAF50-7FE1-3285-56D2-46E55D988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B6C978-A350-3016-758F-C76FB6B1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78" y="1080965"/>
            <a:ext cx="5573248" cy="3785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E4F67C-784E-2589-BECE-D1BB7CC1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380" y="-85725"/>
            <a:ext cx="3240912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3B41C0E-E043-B25F-DBF2-3D4274E61410}"/>
              </a:ext>
            </a:extLst>
          </p:cNvPr>
          <p:cNvSpPr/>
          <p:nvPr/>
        </p:nvSpPr>
        <p:spPr>
          <a:xfrm>
            <a:off x="7005440" y="107034"/>
            <a:ext cx="808077" cy="6589041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3CE613-9DE9-3F4B-A28D-08F3E4ED6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65" y="5043209"/>
            <a:ext cx="3947303" cy="1551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C14A2-1B3D-CD9A-D270-872B1458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Practice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4B49D-4496-E1D4-27A8-2DD88C8A9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48F914-1BD8-F821-622A-D028CBD57E1F}"/>
              </a:ext>
            </a:extLst>
          </p:cNvPr>
          <p:cNvCxnSpPr>
            <a:cxnSpLocks/>
          </p:cNvCxnSpPr>
          <p:nvPr/>
        </p:nvCxnSpPr>
        <p:spPr>
          <a:xfrm flipV="1">
            <a:off x="4572000" y="529157"/>
            <a:ext cx="3308368" cy="28879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B3B318-52A4-05F0-1980-4C5A4972013D}"/>
              </a:ext>
            </a:extLst>
          </p:cNvPr>
          <p:cNvCxnSpPr>
            <a:cxnSpLocks/>
          </p:cNvCxnSpPr>
          <p:nvPr/>
        </p:nvCxnSpPr>
        <p:spPr>
          <a:xfrm flipV="1">
            <a:off x="4572000" y="2185524"/>
            <a:ext cx="3308368" cy="16767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3E886D-1E64-08FD-FC97-6713FB23539D}"/>
              </a:ext>
            </a:extLst>
          </p:cNvPr>
          <p:cNvCxnSpPr>
            <a:cxnSpLocks/>
          </p:cNvCxnSpPr>
          <p:nvPr/>
        </p:nvCxnSpPr>
        <p:spPr>
          <a:xfrm flipH="1">
            <a:off x="3381375" y="3629025"/>
            <a:ext cx="959517" cy="2000484"/>
          </a:xfrm>
          <a:prstGeom prst="straightConnector1">
            <a:avLst/>
          </a:prstGeom>
          <a:ln w="19050">
            <a:solidFill>
              <a:srgbClr val="94E6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3E354B-59C7-8E53-2F1C-6312DD4646E9}"/>
              </a:ext>
            </a:extLst>
          </p:cNvPr>
          <p:cNvSpPr txBox="1">
            <a:spLocks/>
          </p:cNvSpPr>
          <p:nvPr/>
        </p:nvSpPr>
        <p:spPr>
          <a:xfrm>
            <a:off x="40836" y="1170850"/>
            <a:ext cx="1156019" cy="3458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Ex.3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RRSPF, 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ECRS, NSPIN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Battery range is 200 MW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474651-CFB6-D222-0A27-C1AEE1BD9A6F}"/>
              </a:ext>
            </a:extLst>
          </p:cNvPr>
          <p:cNvSpPr/>
          <p:nvPr/>
        </p:nvSpPr>
        <p:spPr>
          <a:xfrm>
            <a:off x="4237879" y="1980976"/>
            <a:ext cx="446018" cy="43348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28731B-9214-6D6C-B6F0-BCF7C203C442}"/>
              </a:ext>
            </a:extLst>
          </p:cNvPr>
          <p:cNvCxnSpPr/>
          <p:nvPr/>
        </p:nvCxnSpPr>
        <p:spPr>
          <a:xfrm>
            <a:off x="4683897" y="2428842"/>
            <a:ext cx="3196471" cy="131865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0C2DA3E-5149-2639-894D-BF2CB78357B2}"/>
              </a:ext>
            </a:extLst>
          </p:cNvPr>
          <p:cNvSpPr/>
          <p:nvPr/>
        </p:nvSpPr>
        <p:spPr>
          <a:xfrm>
            <a:off x="2802762" y="1228491"/>
            <a:ext cx="1345228" cy="363838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229CF5-A3F6-AE82-5ADC-A28A175F3B69}"/>
              </a:ext>
            </a:extLst>
          </p:cNvPr>
          <p:cNvSpPr/>
          <p:nvPr/>
        </p:nvSpPr>
        <p:spPr>
          <a:xfrm>
            <a:off x="2450309" y="5280732"/>
            <a:ext cx="759665" cy="132426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8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6B34-339C-0B07-8327-4696CBB3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A07E-EB71-FA12-FA5E-3D3559324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Quick summary of Test #2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Details Communications in Market Notice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Leading up to and during test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Reminder of Exception Process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Clarifications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Review Closed Loop LFC/SCED Testing (</a:t>
            </a:r>
            <a:r>
              <a:rPr lang="en-US" dirty="0" err="1">
                <a:solidFill>
                  <a:schemeClr val="tx2"/>
                </a:solidFill>
              </a:rPr>
              <a:t>DeepDive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Cutover and Cutback plan review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Review of Detailed market submissions/examples (as time allows)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7546C-4F28-B7E1-3C54-5DB9B7982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0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0A520-363F-4789-7A9B-261D567DA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838D741-B18C-5DD6-EA19-E1F17E917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879" y="384392"/>
            <a:ext cx="4772025" cy="2495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4BC31B-94B3-C764-E5FC-E32C6FA6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Practice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467A5-3927-E336-4E59-B5836EB73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4E8A92-A2C8-F80B-80F7-E2462B3E6A39}"/>
              </a:ext>
            </a:extLst>
          </p:cNvPr>
          <p:cNvCxnSpPr>
            <a:cxnSpLocks/>
          </p:cNvCxnSpPr>
          <p:nvPr/>
        </p:nvCxnSpPr>
        <p:spPr>
          <a:xfrm flipH="1">
            <a:off x="3524250" y="3629025"/>
            <a:ext cx="816642" cy="1871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4D9FB2-54A0-3558-1D2E-90A6E433002C}"/>
              </a:ext>
            </a:extLst>
          </p:cNvPr>
          <p:cNvSpPr txBox="1">
            <a:spLocks/>
          </p:cNvSpPr>
          <p:nvPr/>
        </p:nvSpPr>
        <p:spPr>
          <a:xfrm>
            <a:off x="40836" y="1170850"/>
            <a:ext cx="1156019" cy="3458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Ex.4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OFFNS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REGUP,RRSPF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84ED50-F7E2-AB81-9C21-8A63C6551E4F}"/>
              </a:ext>
            </a:extLst>
          </p:cNvPr>
          <p:cNvSpPr/>
          <p:nvPr/>
        </p:nvSpPr>
        <p:spPr>
          <a:xfrm>
            <a:off x="4237879" y="1980976"/>
            <a:ext cx="446018" cy="43348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B167E7-8B9C-B43C-9AC6-20B849B3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64656"/>
            <a:ext cx="5780952" cy="1771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AA7393-4279-DAE9-3F73-AD5317CF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52" y="718875"/>
            <a:ext cx="5067300" cy="43624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6EAE7F4-F0C2-6E3B-3463-27CFEDCDCC38}"/>
              </a:ext>
            </a:extLst>
          </p:cNvPr>
          <p:cNvSpPr/>
          <p:nvPr/>
        </p:nvSpPr>
        <p:spPr>
          <a:xfrm>
            <a:off x="3039265" y="899960"/>
            <a:ext cx="2244707" cy="418136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571BCB-9951-CC7E-3980-64D5EB9EFF9A}"/>
              </a:ext>
            </a:extLst>
          </p:cNvPr>
          <p:cNvSpPr/>
          <p:nvPr/>
        </p:nvSpPr>
        <p:spPr>
          <a:xfrm>
            <a:off x="6810544" y="765775"/>
            <a:ext cx="1616947" cy="213432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4B528C-38A0-E90F-7B46-F560A84034BB}"/>
              </a:ext>
            </a:extLst>
          </p:cNvPr>
          <p:cNvCxnSpPr>
            <a:cxnSpLocks/>
          </p:cNvCxnSpPr>
          <p:nvPr/>
        </p:nvCxnSpPr>
        <p:spPr>
          <a:xfrm flipV="1">
            <a:off x="5911727" y="1196016"/>
            <a:ext cx="2622673" cy="32798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24A3BD-E440-E4A6-7A5E-0D976C62CB08}"/>
              </a:ext>
            </a:extLst>
          </p:cNvPr>
          <p:cNvCxnSpPr>
            <a:cxnSpLocks/>
          </p:cNvCxnSpPr>
          <p:nvPr/>
        </p:nvCxnSpPr>
        <p:spPr>
          <a:xfrm flipH="1">
            <a:off x="4852018" y="4719174"/>
            <a:ext cx="845050" cy="69784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43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7CA8E-C8A6-30AE-C5B6-13B2E4CD1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174C-11D0-AF9D-8EEC-DC284DF5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Practice – all examples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46E69-3901-9E35-D308-1F3AA52FB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E054B5-FA91-FAB8-E73B-E4F970434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5" y="593432"/>
            <a:ext cx="4030843" cy="2738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B3A48-4431-4156-9E7D-A7A07693A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1" y="5029416"/>
            <a:ext cx="4030843" cy="1235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0916A-9C8D-15AD-97F6-174102D2A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2" y="3448204"/>
            <a:ext cx="3904843" cy="1534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2E277F-1DA6-E5C5-B372-F781DC03C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699" y="39157"/>
            <a:ext cx="2695575" cy="607695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482183E-D455-4426-48AD-F320041D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96" y="657596"/>
            <a:ext cx="2139105" cy="502511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Ex.1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RRSPF, ECRS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NSPIN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54BAD65-5736-4D32-34EC-F531E7103AB6}"/>
              </a:ext>
            </a:extLst>
          </p:cNvPr>
          <p:cNvSpPr txBox="1">
            <a:spLocks/>
          </p:cNvSpPr>
          <p:nvPr/>
        </p:nvSpPr>
        <p:spPr>
          <a:xfrm>
            <a:off x="4137643" y="1643812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Ex.2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NSPIN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4FDB9A1-41F0-7AB2-9DA4-BE98608BFBC7}"/>
              </a:ext>
            </a:extLst>
          </p:cNvPr>
          <p:cNvSpPr txBox="1">
            <a:spLocks/>
          </p:cNvSpPr>
          <p:nvPr/>
        </p:nvSpPr>
        <p:spPr>
          <a:xfrm>
            <a:off x="4093727" y="2470384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Ex.3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ESR 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ECRS, NSPIN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E274B8-D53F-C72F-85D7-93F4B5F90F40}"/>
              </a:ext>
            </a:extLst>
          </p:cNvPr>
          <p:cNvSpPr txBox="1">
            <a:spLocks/>
          </p:cNvSpPr>
          <p:nvPr/>
        </p:nvSpPr>
        <p:spPr>
          <a:xfrm>
            <a:off x="4104031" y="3576030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Ex.4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OFFNS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RRSPF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A83BBDE-4AFA-F34C-6D15-2F9B8B7B7F50}"/>
              </a:ext>
            </a:extLst>
          </p:cNvPr>
          <p:cNvSpPr txBox="1">
            <a:spLocks/>
          </p:cNvSpPr>
          <p:nvPr/>
        </p:nvSpPr>
        <p:spPr>
          <a:xfrm>
            <a:off x="4171256" y="4562246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Ex.5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ESR 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RRSPF, NSPIN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</a:t>
            </a:r>
            <a:r>
              <a:rPr lang="en-US" sz="1100" dirty="0" err="1">
                <a:solidFill>
                  <a:schemeClr val="tx2"/>
                </a:solidFill>
                <a:cs typeface="Arial"/>
              </a:rPr>
              <a:t>for: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REGUP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EF9BD6E-8B62-14F8-0EF1-CD482FDE5DB8}"/>
              </a:ext>
            </a:extLst>
          </p:cNvPr>
          <p:cNvSpPr txBox="1">
            <a:spLocks/>
          </p:cNvSpPr>
          <p:nvPr/>
        </p:nvSpPr>
        <p:spPr>
          <a:xfrm>
            <a:off x="4150553" y="5622942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Ex.6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NCLR 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RRSUF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ECRSM</a:t>
            </a:r>
          </a:p>
        </p:txBody>
      </p:sp>
    </p:spTree>
    <p:extLst>
      <p:ext uri="{BB962C8B-B14F-4D97-AF65-F5344CB8AC3E}">
        <p14:creationId xmlns:p14="http://schemas.microsoft.com/office/powerpoint/2010/main" val="4085188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E52E-C55F-29C3-5E2A-94FABCAD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70FC-1281-ACEE-2D26-D0F743846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Looking ahead </a:t>
            </a:r>
          </a:p>
          <a:p>
            <a:pPr lvl="1"/>
            <a:r>
              <a:rPr lang="en-US" sz="1600" dirty="0"/>
              <a:t>Ensure COP/EnergyOffers/Bids/</a:t>
            </a:r>
            <a:r>
              <a:rPr lang="en-US" sz="1600" dirty="0" err="1"/>
              <a:t>ASOffers</a:t>
            </a:r>
            <a:r>
              <a:rPr lang="en-US" sz="1600" dirty="0"/>
              <a:t> are being support Tue-</a:t>
            </a:r>
            <a:r>
              <a:rPr lang="en-US" sz="1600" dirty="0" err="1"/>
              <a:t>Thur</a:t>
            </a:r>
            <a:endParaRPr lang="en-US" sz="1600" dirty="0"/>
          </a:p>
          <a:p>
            <a:pPr lvl="1"/>
            <a:r>
              <a:rPr lang="en-US" sz="1600" dirty="0"/>
              <a:t>Ensure you have the secure </a:t>
            </a:r>
            <a:r>
              <a:rPr lang="en-US" sz="1600" dirty="0" err="1"/>
              <a:t>WebEx</a:t>
            </a:r>
            <a:r>
              <a:rPr lang="en-US" sz="1600" dirty="0"/>
              <a:t> before October 30</a:t>
            </a:r>
          </a:p>
          <a:p>
            <a:pPr lvl="1"/>
            <a:r>
              <a:rPr lang="en-US" sz="1600" dirty="0"/>
              <a:t>Outreach from ERCOT on October 29 at targeted at 4pm and 7pm</a:t>
            </a:r>
          </a:p>
          <a:p>
            <a:r>
              <a:rPr lang="en-US" sz="2000" dirty="0"/>
              <a:t>October 30 </a:t>
            </a:r>
          </a:p>
          <a:p>
            <a:pPr lvl="1"/>
            <a:r>
              <a:rPr lang="en-US" sz="1600" dirty="0" err="1"/>
              <a:t>WebEx</a:t>
            </a:r>
            <a:r>
              <a:rPr lang="en-US" sz="1600" dirty="0"/>
              <a:t> 7am for subset of technical staff</a:t>
            </a:r>
            <a:endParaRPr lang="en-US" sz="1200" dirty="0"/>
          </a:p>
          <a:p>
            <a:pPr lvl="1"/>
            <a:r>
              <a:rPr lang="en-US" sz="1600" dirty="0"/>
              <a:t>Otherwise control room running the cutover</a:t>
            </a:r>
          </a:p>
          <a:p>
            <a:endParaRPr lang="en-US" sz="2000" dirty="0"/>
          </a:p>
          <a:p>
            <a:r>
              <a:rPr lang="en-US" sz="2000" dirty="0"/>
              <a:t>Questions and Answers</a:t>
            </a:r>
          </a:p>
          <a:p>
            <a:endParaRPr lang="en-US" sz="2000" dirty="0"/>
          </a:p>
          <a:p>
            <a:r>
              <a:rPr lang="en-US" sz="2000" dirty="0"/>
              <a:t>Can always email : </a:t>
            </a:r>
            <a:r>
              <a:rPr lang="en-US" sz="2000" dirty="0">
                <a:hlinkClick r:id="rId2"/>
              </a:rPr>
              <a:t>RTCB@ercot.com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93E7-EB96-EDB1-5C8E-97630DF45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9198-3E7E-3CCE-C38E-6C6499B3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test #2 on October 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ED873-5670-B64D-CBA3-7708AE75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 are currently a “Go” for the October 30 test and 1-day Market Notice to be sent October 29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You will notice that this second production test will be almost identical to first test on Sept 11 with the purpose of allowing ERCOT and QSEs to ensure fixes/changes from first test are in place for production go-live December 5.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Same time of day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Same preparations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Same exemption request process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Same AS Offer Requirements ($0/$2,000)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Same cutover process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Same secure </a:t>
            </a:r>
            <a:r>
              <a:rPr lang="en-US" dirty="0" err="1">
                <a:solidFill>
                  <a:schemeClr val="tx2"/>
                </a:solidFill>
              </a:rPr>
              <a:t>WebEx</a:t>
            </a:r>
            <a:r>
              <a:rPr lang="en-US" dirty="0">
                <a:solidFill>
                  <a:schemeClr val="tx2"/>
                </a:solidFill>
              </a:rPr>
              <a:t> forum during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AA8F8-28B3-F741-CCEA-CE7D215D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4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, treemap chart&#10;&#10;AI-generated content may be incorrect.">
            <a:extLst>
              <a:ext uri="{FF2B5EF4-FFF2-40B4-BE49-F238E27FC236}">
                <a16:creationId xmlns:a16="http://schemas.microsoft.com/office/drawing/2014/main" id="{81E2CC44-333D-9F84-B122-6511A738E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35" y="589072"/>
            <a:ext cx="6248065" cy="5735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Calendar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98437" y="3287249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117600" y="2794646"/>
            <a:ext cx="3276859" cy="63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3407304" y="6437122"/>
            <a:ext cx="4743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4394459" y="2726480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336A26-E5EE-705C-11D9-4B39FF37EFBD}"/>
              </a:ext>
            </a:extLst>
          </p:cNvPr>
          <p:cNvSpPr/>
          <p:nvPr/>
        </p:nvSpPr>
        <p:spPr>
          <a:xfrm>
            <a:off x="6349516" y="1590369"/>
            <a:ext cx="877194" cy="570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4FC8D-7973-8129-38FF-6C74655A21DF}"/>
              </a:ext>
            </a:extLst>
          </p:cNvPr>
          <p:cNvSpPr/>
          <p:nvPr/>
        </p:nvSpPr>
        <p:spPr>
          <a:xfrm>
            <a:off x="6349516" y="2651580"/>
            <a:ext cx="808368" cy="63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C25C16-A459-6EB2-440A-BD701B5B65D2}"/>
              </a:ext>
            </a:extLst>
          </p:cNvPr>
          <p:cNvSpPr/>
          <p:nvPr/>
        </p:nvSpPr>
        <p:spPr>
          <a:xfrm>
            <a:off x="4002234" y="2601404"/>
            <a:ext cx="1139532" cy="685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2273A6-A9FD-D3BF-4754-0876DC4C96A2}"/>
              </a:ext>
            </a:extLst>
          </p:cNvPr>
          <p:cNvSpPr/>
          <p:nvPr/>
        </p:nvSpPr>
        <p:spPr>
          <a:xfrm>
            <a:off x="7102826" y="2651580"/>
            <a:ext cx="808368" cy="63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6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3899-4EC9-D240-74C5-E7E59AC5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00215"/>
          </a:xfrm>
        </p:spPr>
        <p:txBody>
          <a:bodyPr/>
          <a:lstStyle/>
          <a:p>
            <a:r>
              <a:rPr lang="en-US" dirty="0"/>
              <a:t>October 30, 2025 Production Closed-Loop LFC Test</a:t>
            </a:r>
            <a:br>
              <a:rPr lang="en-US" dirty="0"/>
            </a:br>
            <a:r>
              <a:rPr lang="en-US" sz="1800" dirty="0"/>
              <a:t>Link to market notice:  </a:t>
            </a:r>
            <a:r>
              <a:rPr lang="en-US" sz="1200" dirty="0">
                <a:hlinkClick r:id="rId2"/>
              </a:rPr>
              <a:t>https://www.ercot.com/services/comm/mkt_notices/M-A100925-01</a:t>
            </a:r>
            <a:r>
              <a:rPr lang="en-US" sz="1200" dirty="0"/>
              <a:t>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28343-2FF1-1B94-FE19-1E5994B98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C1340-6F91-4223-E395-8D907C77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5" y="1279541"/>
            <a:ext cx="8458200" cy="4709414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2D3748-A86A-8D9C-77DD-F698C9316B5E}"/>
              </a:ext>
            </a:extLst>
          </p:cNvPr>
          <p:cNvSpPr/>
          <p:nvPr/>
        </p:nvSpPr>
        <p:spPr>
          <a:xfrm>
            <a:off x="9832" y="4483510"/>
            <a:ext cx="8839200" cy="7865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BE792E-8FA0-A338-EA1E-1E58073CDA1B}"/>
              </a:ext>
            </a:extLst>
          </p:cNvPr>
          <p:cNvSpPr/>
          <p:nvPr/>
        </p:nvSpPr>
        <p:spPr>
          <a:xfrm>
            <a:off x="11065" y="3254476"/>
            <a:ext cx="8839200" cy="3797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2AA52-3AB2-A8E4-311B-86E5B404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56E0-8C9E-FE50-119E-FC37CC7C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 support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8DC40-E219-5336-E7E2-83174D7F4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3895"/>
            <a:ext cx="9144000" cy="4853233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Tomorrow/October 28, 2025: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QSE should be updating RTC+B systems with parallel production data for each Resource Tuesday October 28 - Thursday October 30 for the hours of 9am-2pm to practice and validate submissions that mirror production: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Current Operating Plan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Ancillary Service Offers (ensure they are not set to expire before test and are in alignment with $0/$2,000 offer guardrail requirements)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Energy Offer/Bid Curves (ensure energy offer/bid same as production $/MW)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Each day ERCOT is targeting outreach to QSEs on any observed issues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On October 30, 2025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ERCOT starts the secure </a:t>
            </a:r>
            <a:r>
              <a:rPr lang="en-US" sz="2000" dirty="0" err="1">
                <a:solidFill>
                  <a:schemeClr val="tx2"/>
                </a:solidFill>
              </a:rPr>
              <a:t>WebEx</a:t>
            </a:r>
            <a:r>
              <a:rPr lang="en-US" sz="2000" dirty="0">
                <a:solidFill>
                  <a:schemeClr val="tx2"/>
                </a:solidFill>
              </a:rPr>
              <a:t> with QSEs to establish direct communication from 7:00 am - 1:00 pm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7:00 am - 9:00 am: ERCOT and QSEs work to resolve any market submission issues and/or telemetry issues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9:00 am - 1:00 pm: Coordination of real-time cutover and cutback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2A455-2E0D-69E3-0985-BEE88C1E2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A5F-E300-FE50-E594-2C4DD788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 communication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88ABB-5502-DD24-A982-BA906D83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5735"/>
            <a:ext cx="9011920" cy="5300425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Communications this week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Email </a:t>
            </a:r>
            <a:r>
              <a:rPr lang="en-US" sz="2000" dirty="0">
                <a:solidFill>
                  <a:schemeClr val="tx2"/>
                </a:solidFill>
                <a:hlinkClick r:id="rId2"/>
              </a:rPr>
              <a:t>RTCB@ercot.com</a:t>
            </a:r>
            <a:r>
              <a:rPr lang="en-US" sz="2000" dirty="0">
                <a:solidFill>
                  <a:schemeClr val="tx2"/>
                </a:solidFill>
              </a:rPr>
              <a:t>   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If needed/urgent 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Matt.Mereness@ercot.com</a:t>
            </a:r>
            <a:r>
              <a:rPr lang="en-US" sz="1600" dirty="0">
                <a:solidFill>
                  <a:schemeClr val="tx2"/>
                </a:solidFill>
              </a:rPr>
              <a:t>; 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Sreenivas.Badri@ercot.com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ERCOT will use names and phone numbers of key personnel to support issues that were previously submitted</a:t>
            </a:r>
          </a:p>
          <a:p>
            <a:pPr lvl="2"/>
            <a:r>
              <a:rPr lang="en-US" sz="1600" u="sng" dirty="0">
                <a:solidFill>
                  <a:schemeClr val="tx2"/>
                </a:solidFill>
              </a:rPr>
              <a:t>Telemetry Contacts</a:t>
            </a:r>
            <a:r>
              <a:rPr lang="en-US" sz="1600" dirty="0">
                <a:solidFill>
                  <a:schemeClr val="tx2"/>
                </a:solidFill>
              </a:rPr>
              <a:t>: Primary and back-up names/phone</a:t>
            </a:r>
          </a:p>
          <a:p>
            <a:pPr lvl="2"/>
            <a:r>
              <a:rPr lang="en-US" sz="1600" u="sng" dirty="0">
                <a:solidFill>
                  <a:schemeClr val="tx2"/>
                </a:solidFill>
              </a:rPr>
              <a:t>EMS/ SCADA/AGC Applications Contacts</a:t>
            </a:r>
            <a:r>
              <a:rPr lang="en-US" sz="1600" dirty="0">
                <a:solidFill>
                  <a:schemeClr val="tx2"/>
                </a:solidFill>
              </a:rPr>
              <a:t>: Primary and back-up names/phone</a:t>
            </a:r>
          </a:p>
          <a:p>
            <a:pPr lvl="2"/>
            <a:r>
              <a:rPr lang="en-US" sz="1600" u="sng" dirty="0">
                <a:solidFill>
                  <a:schemeClr val="tx2"/>
                </a:solidFill>
              </a:rPr>
              <a:t>Market Submissions Contacts</a:t>
            </a:r>
            <a:r>
              <a:rPr lang="en-US" sz="1600" dirty="0">
                <a:solidFill>
                  <a:schemeClr val="tx2"/>
                </a:solidFill>
              </a:rPr>
              <a:t>: Primary and Back-up names/phone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Confirming Secure </a:t>
            </a:r>
            <a:r>
              <a:rPr lang="en-US" sz="2000" dirty="0" err="1">
                <a:solidFill>
                  <a:schemeClr val="tx2"/>
                </a:solidFill>
              </a:rPr>
              <a:t>WebEx</a:t>
            </a:r>
            <a:r>
              <a:rPr lang="en-US" sz="2000" dirty="0">
                <a:solidFill>
                  <a:schemeClr val="tx2"/>
                </a:solidFill>
              </a:rPr>
              <a:t> will be sent later today to the QSEs (AR/BAR/RTC+B-AE) for use by critical staff for cutover activities and support 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For secure </a:t>
            </a:r>
            <a:r>
              <a:rPr lang="en-US" sz="1600" dirty="0" err="1">
                <a:solidFill>
                  <a:schemeClr val="tx2"/>
                </a:solidFill>
              </a:rPr>
              <a:t>WebEx</a:t>
            </a:r>
            <a:r>
              <a:rPr lang="en-US" sz="1600" dirty="0">
                <a:solidFill>
                  <a:schemeClr val="tx2"/>
                </a:solidFill>
              </a:rPr>
              <a:t>, ERCOT prefers only two or three participant connections from each company (to keep the population of attendees limited).  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These participants should be staff that can provide EMS, AGC, SCADA applications cutover/cutback status and/or resolve any QSE telemetry and market submissions issues for the real-time Load Frequency Control (LFC) test.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Contact your leadership if need </a:t>
            </a:r>
            <a:r>
              <a:rPr lang="en-US" sz="1600" dirty="0" err="1">
                <a:solidFill>
                  <a:schemeClr val="tx2"/>
                </a:solidFill>
              </a:rPr>
              <a:t>WebEx</a:t>
            </a:r>
            <a:r>
              <a:rPr lang="en-US" sz="1600" dirty="0">
                <a:solidFill>
                  <a:schemeClr val="tx2"/>
                </a:solidFill>
              </a:rPr>
              <a:t> info, or email </a:t>
            </a:r>
            <a:r>
              <a:rPr lang="en-US" sz="16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600" dirty="0">
                <a:solidFill>
                  <a:schemeClr val="tx2"/>
                </a:solidFill>
              </a:rPr>
              <a:t> to assist.</a:t>
            </a: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7A18B-B79A-E366-90C2-A3A4167FE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0C18-506B-3C1D-A154-9C0421A8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Exemption for RTC+B Resources not ready for 10/30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3D60F-CCF7-A595-38AD-F3895C56B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8" y="803066"/>
            <a:ext cx="8534400" cy="5521534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Some QSEs have indicated not all Resources can follow RTC+B dispatch signals that are “behind in their testing”.  To mitigate risk to the test and to preserve full control of the grid for the system-wide test, ERCOT is allowing QSEs to submit an exception request if a subset of Resources cannot follow RTC+B SCED/LFC Dispatch (will be placed in ONTEST status during test)</a:t>
            </a:r>
          </a:p>
          <a:p>
            <a:r>
              <a:rPr lang="en-US" sz="1600" dirty="0">
                <a:solidFill>
                  <a:schemeClr val="tx2"/>
                </a:solidFill>
              </a:rPr>
              <a:t>To be excused from the test, QSEs will need to submit a test request for each Resource using the "QSE Test Request" form available at the ERCOT NDCRC application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https://mis.ercot.com/ndcrc/TestRequestSummaryAction.do</a:t>
            </a:r>
            <a:r>
              <a:rPr lang="en-US" sz="1600" dirty="0"/>
              <a:t>).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Please ensure that the test requests are submitted, preferably before 10/28/25. This will allow the ERCOT control room ample time to review and approve the requests.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These Resources will need to telemeter RST = ONTEST(8) in the current production system and RSTR = ONTEST(4) in the RTCB system.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This should be done between 9:00 AM and 2:00 PM on 10/30/25. Additionally, these Resources should refrain from offering any Ancillary Services in the DAM on 10/29/25 for this window and should not carry any Ancillary Services in the current production system throughout this period.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Additional questions can be directed to </a:t>
            </a:r>
            <a:r>
              <a:rPr lang="en-US" sz="1400" dirty="0">
                <a:hlinkClick r:id="rId3"/>
              </a:rPr>
              <a:t>RTCB@ercot.com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2"/>
                </a:solidFill>
              </a:rPr>
              <a:t>mailbox</a:t>
            </a:r>
          </a:p>
          <a:p>
            <a:r>
              <a:rPr lang="en-US" sz="1600" dirty="0">
                <a:solidFill>
                  <a:srgbClr val="C00000"/>
                </a:solidFill>
              </a:rPr>
              <a:t>Control Room Exception is NOT NEEDED for NCLRs but: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</a:rPr>
              <a:t>RTC+B LFC Test dispatch for Resources that follow base-points and/or regulation signals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</a:rPr>
              <a:t>If during test there is event require AS deployments beyond, ERCOT will go back to current system</a:t>
            </a:r>
          </a:p>
          <a:p>
            <a:pPr lvl="1"/>
            <a:r>
              <a:rPr lang="en-US" sz="1200" b="1" u="sng" dirty="0">
                <a:solidFill>
                  <a:srgbClr val="C00000"/>
                </a:solidFill>
              </a:rPr>
              <a:t>If carrying AS, NCLRs must submit RTC AS Offers per Handbook requirement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CEA60-F24F-8360-9A38-D57C66B26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40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39F2F4-47B2-4966-9217-61E5C243B270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5f527160-b6a2-448e-b210-55bbe2178a90"/>
    <ds:schemaRef ds:uri="8d5ee879-813f-4fb9-b7c2-a59846c21aeb"/>
    <ds:schemaRef ds:uri="c34af464-7aa1-4edd-9be4-83dffc1cb926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8424</TotalTime>
  <Words>2636</Words>
  <Application>Microsoft Office PowerPoint</Application>
  <PresentationFormat>On-screen Show (4:3)</PresentationFormat>
  <Paragraphs>295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Symbol</vt:lpstr>
      <vt:lpstr>Wingdings</vt:lpstr>
      <vt:lpstr>Cover Slide</vt:lpstr>
      <vt:lpstr>Horizontal Theme</vt:lpstr>
      <vt:lpstr>PowerPoint Presentation</vt:lpstr>
      <vt:lpstr>PowerPoint Presentation</vt:lpstr>
      <vt:lpstr>Agenda</vt:lpstr>
      <vt:lpstr>Production test #2 on October 30</vt:lpstr>
      <vt:lpstr>Market Trials Calendar</vt:lpstr>
      <vt:lpstr>October 30, 2025 Production Closed-Loop LFC Test Link to market notice:  https://www.ercot.com/services/comm/mkt_notices/M-A100925-01 </vt:lpstr>
      <vt:lpstr>Market Notice support timeline</vt:lpstr>
      <vt:lpstr>Market Notice communication discussion</vt:lpstr>
      <vt:lpstr>Exemption for RTC+B Resources not ready for 10/30</vt:lpstr>
      <vt:lpstr>Focus- October 30 Live LFC Production Test</vt:lpstr>
      <vt:lpstr>PowerPoint Presentation</vt:lpstr>
      <vt:lpstr>RTC+B – Parallel Operations</vt:lpstr>
      <vt:lpstr>RTC+B – Parallel Operations – Current State of ERCOT and QSE Systems Setup</vt:lpstr>
      <vt:lpstr>RTC+B – Parallel Operations – Telemetry Issues</vt:lpstr>
      <vt:lpstr>Closed Loop LFC/SCED Testing</vt:lpstr>
      <vt:lpstr>Closed Loop LFC/SCED Testing – Current Production EMS/SCED State</vt:lpstr>
      <vt:lpstr>QSEs RTC+B Systems configurations for Closed Loop Testing</vt:lpstr>
      <vt:lpstr>Closed Loop LFC/SCED Testing – EMS/ICCP Cutover Plan</vt:lpstr>
      <vt:lpstr>Closed Loop LFC/SCED Testing Cutover/Cutback - Communication</vt:lpstr>
      <vt:lpstr>Closed Loop LFC/SCED Testing – Cutover &amp; Cutback Plan Review</vt:lpstr>
      <vt:lpstr>PowerPoint Presentation</vt:lpstr>
      <vt:lpstr>PowerPoint Presentation</vt:lpstr>
      <vt:lpstr>LFC Handbook Reminders</vt:lpstr>
      <vt:lpstr>LFC Handbook Reminders</vt:lpstr>
      <vt:lpstr>Market Submission (continued)</vt:lpstr>
      <vt:lpstr>Market Submission (continued)</vt:lpstr>
      <vt:lpstr>FAQ – Offline ECRS in RTC+B</vt:lpstr>
      <vt:lpstr>LFC Submissions examples</vt:lpstr>
      <vt:lpstr>LFC Practice cont’d</vt:lpstr>
      <vt:lpstr>LFC Practice cont’d</vt:lpstr>
      <vt:lpstr>LFC Practice – all examples</vt:lpstr>
      <vt:lpstr>Wrap-Up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Badri, Sreenivas</cp:lastModifiedBy>
  <cp:revision>43</cp:revision>
  <cp:lastPrinted>2017-10-10T21:31:05Z</cp:lastPrinted>
  <dcterms:created xsi:type="dcterms:W3CDTF">2016-01-21T15:20:31Z</dcterms:created>
  <dcterms:modified xsi:type="dcterms:W3CDTF">2025-10-27T19:01:54Z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84cbda-52b8-46fb-a7b7-cb5bd465ed85_Enabled">
    <vt:lpwstr>true</vt:lpwstr>
  </property>
  <property fmtid="{D5CDD505-2E9C-101B-9397-08002B2CF9AE}" pid="3" name="MSIP_Label_7084cbda-52b8-46fb-a7b7-cb5bd465ed85_ActionId">
    <vt:lpwstr>c62e7908-7660-43a6-b1c8-5c5c95dc1f11</vt:lpwstr>
  </property>
  <property fmtid="{D5CDD505-2E9C-101B-9397-08002B2CF9AE}" pid="4" name="MSIP_Label_7084cbda-52b8-46fb-a7b7-cb5bd465ed85_SetDate">
    <vt:lpwstr>2023-05-09T20:19:39Z</vt:lpwstr>
  </property>
  <property fmtid="{D5CDD505-2E9C-101B-9397-08002B2CF9AE}" pid="5" name="MSIP_Label_7084cbda-52b8-46fb-a7b7-cb5bd465ed85_Name">
    <vt:lpwstr>Internal</vt:lpwstr>
  </property>
  <property fmtid="{D5CDD505-2E9C-101B-9397-08002B2CF9AE}" pid="6" name="MSIP_Label_7084cbda-52b8-46fb-a7b7-cb5bd465ed85_ContentBits">
    <vt:lpwstr>0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Method">
    <vt:lpwstr>Standard</vt:lpwstr>
  </property>
  <property fmtid="{D5CDD505-2E9C-101B-9397-08002B2CF9AE}" pid="9" name="ContentTypeId">
    <vt:lpwstr>0x0101009AF51A5998F0944EA03AB587B5B58FD3</vt:lpwstr>
  </property>
  <property fmtid="{D5CDD505-2E9C-101B-9397-08002B2CF9AE}" pid="10" name="MediaServiceImageTags">
    <vt:lpwstr/>
  </property>
</Properties>
</file>