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4"/>
  </p:notesMasterIdLst>
  <p:handoutMasterIdLst>
    <p:handoutMasterId r:id="rId15"/>
  </p:handoutMasterIdLst>
  <p:sldIdLst>
    <p:sldId id="260" r:id="rId6"/>
    <p:sldId id="691" r:id="rId7"/>
    <p:sldId id="689" r:id="rId8"/>
    <p:sldId id="263" r:id="rId9"/>
    <p:sldId id="694" r:id="rId10"/>
    <p:sldId id="692" r:id="rId11"/>
    <p:sldId id="693" r:id="rId12"/>
    <p:sldId id="576"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3831BD2-3014-FC08-390A-9936949E1516}" name="Maggio, Dave" initials="DM" userId="S::David.Maggio@ercot.com::ac169136-3d92-4093-a1ee-cd2fa0ab630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6C0A52-02AC-4D1F-9E84-9436666209DC}" v="10" dt="2025-10-23T14:15:00.8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12" d="100"/>
          <a:sy n="112" d="100"/>
        </p:scale>
        <p:origin x="1584" y="32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sanna Gari, Abhi" userId="574f73dd-89c7-4e5e-92e9-5cd2150b236a" providerId="ADAL" clId="{D36C0A52-02AC-4D1F-9E84-9436666209DC}"/>
    <pc:docChg chg="undo custSel addSld modSld sldOrd">
      <pc:chgData name="Masanna Gari, Abhi" userId="574f73dd-89c7-4e5e-92e9-5cd2150b236a" providerId="ADAL" clId="{D36C0A52-02AC-4D1F-9E84-9436666209DC}" dt="2025-10-23T19:02:05.811" v="5037" actId="20577"/>
      <pc:docMkLst>
        <pc:docMk/>
      </pc:docMkLst>
      <pc:sldChg chg="modSp mod">
        <pc:chgData name="Masanna Gari, Abhi" userId="574f73dd-89c7-4e5e-92e9-5cd2150b236a" providerId="ADAL" clId="{D36C0A52-02AC-4D1F-9E84-9436666209DC}" dt="2025-10-22T21:27:46.548" v="13" actId="20577"/>
        <pc:sldMkLst>
          <pc:docMk/>
          <pc:sldMk cId="730603795" sldId="260"/>
        </pc:sldMkLst>
        <pc:spChg chg="mod">
          <ac:chgData name="Masanna Gari, Abhi" userId="574f73dd-89c7-4e5e-92e9-5cd2150b236a" providerId="ADAL" clId="{D36C0A52-02AC-4D1F-9E84-9436666209DC}" dt="2025-10-22T21:27:46.548" v="13" actId="20577"/>
          <ac:spMkLst>
            <pc:docMk/>
            <pc:sldMk cId="730603795" sldId="260"/>
            <ac:spMk id="2" creationId="{DFE0A5FB-7D45-2AFA-4779-54213960A853}"/>
          </ac:spMkLst>
        </pc:spChg>
      </pc:sldChg>
      <pc:sldChg chg="addSp delSp modSp mod ord">
        <pc:chgData name="Masanna Gari, Abhi" userId="574f73dd-89c7-4e5e-92e9-5cd2150b236a" providerId="ADAL" clId="{D36C0A52-02AC-4D1F-9E84-9436666209DC}" dt="2025-10-23T14:48:54.909" v="4965" actId="20577"/>
        <pc:sldMkLst>
          <pc:docMk/>
          <pc:sldMk cId="1133701553" sldId="263"/>
        </pc:sldMkLst>
        <pc:spChg chg="mod">
          <ac:chgData name="Masanna Gari, Abhi" userId="574f73dd-89c7-4e5e-92e9-5cd2150b236a" providerId="ADAL" clId="{D36C0A52-02AC-4D1F-9E84-9436666209DC}" dt="2025-10-23T03:03:13.266" v="2509"/>
          <ac:spMkLst>
            <pc:docMk/>
            <pc:sldMk cId="1133701553" sldId="263"/>
            <ac:spMk id="2" creationId="{00000000-0000-0000-0000-000000000000}"/>
          </ac:spMkLst>
        </pc:spChg>
        <pc:spChg chg="add mod">
          <ac:chgData name="Masanna Gari, Abhi" userId="574f73dd-89c7-4e5e-92e9-5cd2150b236a" providerId="ADAL" clId="{D36C0A52-02AC-4D1F-9E84-9436666209DC}" dt="2025-10-23T14:48:54.909" v="4965" actId="20577"/>
          <ac:spMkLst>
            <pc:docMk/>
            <pc:sldMk cId="1133701553" sldId="263"/>
            <ac:spMk id="3" creationId="{4A116010-BEF6-80FD-9A86-884233E9D65A}"/>
          </ac:spMkLst>
        </pc:spChg>
        <pc:graphicFrameChg chg="mod modGraphic">
          <ac:chgData name="Masanna Gari, Abhi" userId="574f73dd-89c7-4e5e-92e9-5cd2150b236a" providerId="ADAL" clId="{D36C0A52-02AC-4D1F-9E84-9436666209DC}" dt="2025-10-23T14:48:09.916" v="4952" actId="20577"/>
          <ac:graphicFrameMkLst>
            <pc:docMk/>
            <pc:sldMk cId="1133701553" sldId="263"/>
            <ac:graphicFrameMk id="8" creationId="{8493B175-2DE6-2A7E-A223-D6350AFBD4F7}"/>
          </ac:graphicFrameMkLst>
        </pc:graphicFrameChg>
        <pc:graphicFrameChg chg="del">
          <ac:chgData name="Masanna Gari, Abhi" userId="574f73dd-89c7-4e5e-92e9-5cd2150b236a" providerId="ADAL" clId="{D36C0A52-02AC-4D1F-9E84-9436666209DC}" dt="2025-10-22T21:59:20.426" v="169" actId="478"/>
          <ac:graphicFrameMkLst>
            <pc:docMk/>
            <pc:sldMk cId="1133701553" sldId="263"/>
            <ac:graphicFrameMk id="10" creationId="{407D1632-B7DB-F9D1-48D2-464FC745A483}"/>
          </ac:graphicFrameMkLst>
        </pc:graphicFrameChg>
      </pc:sldChg>
      <pc:sldChg chg="modSp mod">
        <pc:chgData name="Masanna Gari, Abhi" userId="574f73dd-89c7-4e5e-92e9-5cd2150b236a" providerId="ADAL" clId="{D36C0A52-02AC-4D1F-9E84-9436666209DC}" dt="2025-10-23T03:40:58.711" v="4203" actId="20577"/>
        <pc:sldMkLst>
          <pc:docMk/>
          <pc:sldMk cId="55726774" sldId="576"/>
        </pc:sldMkLst>
        <pc:spChg chg="mod">
          <ac:chgData name="Masanna Gari, Abhi" userId="574f73dd-89c7-4e5e-92e9-5cd2150b236a" providerId="ADAL" clId="{D36C0A52-02AC-4D1F-9E84-9436666209DC}" dt="2025-10-23T03:40:58.711" v="4203" actId="20577"/>
          <ac:spMkLst>
            <pc:docMk/>
            <pc:sldMk cId="55726774" sldId="576"/>
            <ac:spMk id="3" creationId="{00000000-0000-0000-0000-000000000000}"/>
          </ac:spMkLst>
        </pc:spChg>
      </pc:sldChg>
      <pc:sldChg chg="modSp mod">
        <pc:chgData name="Masanna Gari, Abhi" userId="574f73dd-89c7-4e5e-92e9-5cd2150b236a" providerId="ADAL" clId="{D36C0A52-02AC-4D1F-9E84-9436666209DC}" dt="2025-10-22T21:31:35.289" v="165" actId="20577"/>
        <pc:sldMkLst>
          <pc:docMk/>
          <pc:sldMk cId="3895874558" sldId="689"/>
        </pc:sldMkLst>
        <pc:spChg chg="mod">
          <ac:chgData name="Masanna Gari, Abhi" userId="574f73dd-89c7-4e5e-92e9-5cd2150b236a" providerId="ADAL" clId="{D36C0A52-02AC-4D1F-9E84-9436666209DC}" dt="2025-10-22T21:31:35.289" v="165" actId="20577"/>
          <ac:spMkLst>
            <pc:docMk/>
            <pc:sldMk cId="3895874558" sldId="689"/>
            <ac:spMk id="19" creationId="{00000000-0000-0000-0000-000000000000}"/>
          </ac:spMkLst>
        </pc:spChg>
      </pc:sldChg>
      <pc:sldChg chg="modSp mod">
        <pc:chgData name="Masanna Gari, Abhi" userId="574f73dd-89c7-4e5e-92e9-5cd2150b236a" providerId="ADAL" clId="{D36C0A52-02AC-4D1F-9E84-9436666209DC}" dt="2025-10-22T21:31:35.579" v="166" actId="20577"/>
        <pc:sldMkLst>
          <pc:docMk/>
          <pc:sldMk cId="2617511474" sldId="691"/>
        </pc:sldMkLst>
        <pc:spChg chg="mod">
          <ac:chgData name="Masanna Gari, Abhi" userId="574f73dd-89c7-4e5e-92e9-5cd2150b236a" providerId="ADAL" clId="{D36C0A52-02AC-4D1F-9E84-9436666209DC}" dt="2025-10-22T21:31:35.579" v="166" actId="20577"/>
          <ac:spMkLst>
            <pc:docMk/>
            <pc:sldMk cId="2617511474" sldId="691"/>
            <ac:spMk id="3" creationId="{B7183FA1-AADF-1E22-7604-CCBF9D80F629}"/>
          </ac:spMkLst>
        </pc:spChg>
      </pc:sldChg>
      <pc:sldChg chg="modSp mod">
        <pc:chgData name="Masanna Gari, Abhi" userId="574f73dd-89c7-4e5e-92e9-5cd2150b236a" providerId="ADAL" clId="{D36C0A52-02AC-4D1F-9E84-9436666209DC}" dt="2025-10-23T19:01:37.606" v="4993" actId="404"/>
        <pc:sldMkLst>
          <pc:docMk/>
          <pc:sldMk cId="2788538375" sldId="692"/>
        </pc:sldMkLst>
        <pc:spChg chg="mod">
          <ac:chgData name="Masanna Gari, Abhi" userId="574f73dd-89c7-4e5e-92e9-5cd2150b236a" providerId="ADAL" clId="{D36C0A52-02AC-4D1F-9E84-9436666209DC}" dt="2025-10-22T22:02:10.769" v="244" actId="20577"/>
          <ac:spMkLst>
            <pc:docMk/>
            <pc:sldMk cId="2788538375" sldId="692"/>
            <ac:spMk id="2" creationId="{2A504D12-B15E-A835-5262-3FCB262AB8E4}"/>
          </ac:spMkLst>
        </pc:spChg>
        <pc:spChg chg="mod">
          <ac:chgData name="Masanna Gari, Abhi" userId="574f73dd-89c7-4e5e-92e9-5cd2150b236a" providerId="ADAL" clId="{D36C0A52-02AC-4D1F-9E84-9436666209DC}" dt="2025-10-23T03:41:26.179" v="4224" actId="20577"/>
          <ac:spMkLst>
            <pc:docMk/>
            <pc:sldMk cId="2788538375" sldId="692"/>
            <ac:spMk id="3" creationId="{12D10375-F545-E17E-ECC7-0FD034324B0B}"/>
          </ac:spMkLst>
        </pc:spChg>
        <pc:spChg chg="mod">
          <ac:chgData name="Masanna Gari, Abhi" userId="574f73dd-89c7-4e5e-92e9-5cd2150b236a" providerId="ADAL" clId="{D36C0A52-02AC-4D1F-9E84-9436666209DC}" dt="2025-10-23T19:01:15.377" v="4978" actId="20577"/>
          <ac:spMkLst>
            <pc:docMk/>
            <pc:sldMk cId="2788538375" sldId="692"/>
            <ac:spMk id="9" creationId="{92F51EF4-2384-C2E5-20D8-E574A32CA123}"/>
          </ac:spMkLst>
        </pc:spChg>
        <pc:spChg chg="mod">
          <ac:chgData name="Masanna Gari, Abhi" userId="574f73dd-89c7-4e5e-92e9-5cd2150b236a" providerId="ADAL" clId="{D36C0A52-02AC-4D1F-9E84-9436666209DC}" dt="2025-10-23T19:01:37.606" v="4993" actId="404"/>
          <ac:spMkLst>
            <pc:docMk/>
            <pc:sldMk cId="2788538375" sldId="692"/>
            <ac:spMk id="10" creationId="{7F3A6E08-5691-A6B5-B9FC-F3D423219F0A}"/>
          </ac:spMkLst>
        </pc:spChg>
      </pc:sldChg>
      <pc:sldChg chg="modSp mod">
        <pc:chgData name="Masanna Gari, Abhi" userId="574f73dd-89c7-4e5e-92e9-5cd2150b236a" providerId="ADAL" clId="{D36C0A52-02AC-4D1F-9E84-9436666209DC}" dt="2025-10-23T19:02:05.811" v="5037" actId="20577"/>
        <pc:sldMkLst>
          <pc:docMk/>
          <pc:sldMk cId="3513352901" sldId="693"/>
        </pc:sldMkLst>
        <pc:spChg chg="mod">
          <ac:chgData name="Masanna Gari, Abhi" userId="574f73dd-89c7-4e5e-92e9-5cd2150b236a" providerId="ADAL" clId="{D36C0A52-02AC-4D1F-9E84-9436666209DC}" dt="2025-10-23T19:02:05.811" v="5037" actId="20577"/>
          <ac:spMkLst>
            <pc:docMk/>
            <pc:sldMk cId="3513352901" sldId="693"/>
            <ac:spMk id="3" creationId="{E6AFFFB7-A3E4-5D11-3031-F8FA4669C027}"/>
          </ac:spMkLst>
        </pc:spChg>
        <pc:picChg chg="mod">
          <ac:chgData name="Masanna Gari, Abhi" userId="574f73dd-89c7-4e5e-92e9-5cd2150b236a" providerId="ADAL" clId="{D36C0A52-02AC-4D1F-9E84-9436666209DC}" dt="2025-10-23T19:01:53.867" v="4998" actId="1076"/>
          <ac:picMkLst>
            <pc:docMk/>
            <pc:sldMk cId="3513352901" sldId="693"/>
            <ac:picMk id="10" creationId="{EEB15A9E-C89A-4DF4-8A09-FBBB2F34017D}"/>
          </ac:picMkLst>
        </pc:picChg>
      </pc:sldChg>
      <pc:sldChg chg="modSp new mod">
        <pc:chgData name="Masanna Gari, Abhi" userId="574f73dd-89c7-4e5e-92e9-5cd2150b236a" providerId="ADAL" clId="{D36C0A52-02AC-4D1F-9E84-9436666209DC}" dt="2025-10-23T14:22:23.310" v="4927" actId="6549"/>
        <pc:sldMkLst>
          <pc:docMk/>
          <pc:sldMk cId="827241182" sldId="694"/>
        </pc:sldMkLst>
        <pc:spChg chg="mod">
          <ac:chgData name="Masanna Gari, Abhi" userId="574f73dd-89c7-4e5e-92e9-5cd2150b236a" providerId="ADAL" clId="{D36C0A52-02AC-4D1F-9E84-9436666209DC}" dt="2025-10-23T03:08:33.483" v="2937"/>
          <ac:spMkLst>
            <pc:docMk/>
            <pc:sldMk cId="827241182" sldId="694"/>
            <ac:spMk id="2" creationId="{F30BB86F-172B-266F-DE33-D960E1E09A09}"/>
          </ac:spMkLst>
        </pc:spChg>
        <pc:spChg chg="mod">
          <ac:chgData name="Masanna Gari, Abhi" userId="574f73dd-89c7-4e5e-92e9-5cd2150b236a" providerId="ADAL" clId="{D36C0A52-02AC-4D1F-9E84-9436666209DC}" dt="2025-10-23T14:22:23.310" v="4927" actId="6549"/>
          <ac:spMkLst>
            <pc:docMk/>
            <pc:sldMk cId="827241182" sldId="694"/>
            <ac:spMk id="3" creationId="{5DF9CE24-2828-37DA-1027-FC7F9364AD67}"/>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baseline="0" dirty="0"/>
              <a:t>ESR Responses</a:t>
            </a:r>
            <a:endParaRPr lang="en-US" sz="2000" b="1" dirty="0"/>
          </a:p>
        </c:rich>
      </c:tx>
      <c:layout>
        <c:manualLayout>
          <c:xMode val="edge"/>
          <c:yMode val="edge"/>
          <c:x val="0.4053780006833701"/>
          <c:y val="7.8124946614063509E-2"/>
        </c:manualLayout>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dLbls>
          <c:showLegendKey val="0"/>
          <c:showVal val="0"/>
          <c:showCatName val="0"/>
          <c:showSerName val="0"/>
          <c:showPercent val="0"/>
          <c:showBubbleSize val="0"/>
          <c:showLeaderLines val="0"/>
        </c:dLbls>
        <c:firstSliceAng val="0"/>
        <c:holeSize val="60"/>
      </c:doughnutChart>
      <c:spPr>
        <a:noFill/>
        <a:ln>
          <a:noFill/>
        </a:ln>
        <a:effectLst/>
      </c:spPr>
    </c:plotArea>
    <c:legend>
      <c:legendPos val="l"/>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10/23/2025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10/23/2025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865816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4085537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E0A5FB-7D45-2AFA-4779-54213960A853}"/>
              </a:ext>
            </a:extLst>
          </p:cNvPr>
          <p:cNvSpPr txBox="1"/>
          <p:nvPr/>
        </p:nvSpPr>
        <p:spPr>
          <a:xfrm>
            <a:off x="3497966" y="2336393"/>
            <a:ext cx="5646034" cy="2339102"/>
          </a:xfrm>
          <a:prstGeom prst="rect">
            <a:avLst/>
          </a:prstGeom>
          <a:noFill/>
        </p:spPr>
        <p:txBody>
          <a:bodyPr wrap="square" lIns="91440" tIns="45720" rIns="91440" bIns="45720" rtlCol="0" anchor="t">
            <a:spAutoFit/>
          </a:bodyPr>
          <a:lstStyle/>
          <a:p>
            <a:r>
              <a:rPr lang="en-US" sz="2800" b="1" dirty="0">
                <a:solidFill>
                  <a:srgbClr val="5B6770"/>
                </a:solidFill>
              </a:rPr>
              <a:t>Update on ESR Qualification Amounts for post RTC Go-Live</a:t>
            </a:r>
            <a:endParaRPr lang="en-US" sz="2800" dirty="0"/>
          </a:p>
          <a:p>
            <a:endParaRPr lang="en-US" dirty="0">
              <a:solidFill>
                <a:srgbClr val="5B6770"/>
              </a:solidFill>
            </a:endParaRPr>
          </a:p>
          <a:p>
            <a:r>
              <a:rPr lang="en-US" dirty="0">
                <a:solidFill>
                  <a:srgbClr val="5B6770"/>
                </a:solidFill>
              </a:rPr>
              <a:t>ERCOT Staff</a:t>
            </a:r>
            <a:endParaRPr lang="en-US" dirty="0">
              <a:solidFill>
                <a:srgbClr val="5B6770"/>
              </a:solidFill>
              <a:cs typeface="Arial"/>
            </a:endParaRPr>
          </a:p>
          <a:p>
            <a:endParaRPr lang="en-US" dirty="0">
              <a:solidFill>
                <a:srgbClr val="5B6770"/>
              </a:solidFill>
            </a:endParaRPr>
          </a:p>
          <a:p>
            <a:r>
              <a:rPr lang="en-US" b="1" dirty="0">
                <a:solidFill>
                  <a:srgbClr val="5B6770"/>
                </a:solidFill>
                <a:ea typeface="+mn-lt"/>
                <a:cs typeface="+mn-lt"/>
              </a:rPr>
              <a:t>TWG</a:t>
            </a:r>
            <a:endParaRPr lang="en-US" b="1" dirty="0">
              <a:cs typeface="Arial"/>
            </a:endParaRPr>
          </a:p>
          <a:p>
            <a:r>
              <a:rPr lang="en-US" b="1" dirty="0">
                <a:solidFill>
                  <a:srgbClr val="5B6770"/>
                </a:solidFill>
              </a:rPr>
              <a:t>October 23, 2025</a:t>
            </a:r>
            <a:endParaRPr lang="en-US" b="1" dirty="0"/>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14167-87F7-1149-61D1-92FA89684D7E}"/>
              </a:ext>
            </a:extLst>
          </p:cNvPr>
          <p:cNvSpPr>
            <a:spLocks noGrp="1"/>
          </p:cNvSpPr>
          <p:nvPr>
            <p:ph type="title"/>
          </p:nvPr>
        </p:nvSpPr>
        <p:spPr/>
        <p:txBody>
          <a:bodyPr/>
          <a:lstStyle/>
          <a:p>
            <a:r>
              <a:rPr lang="en-US" sz="2400" dirty="0"/>
              <a:t>Ancillary Service Qualification under ESR Single model</a:t>
            </a:r>
          </a:p>
        </p:txBody>
      </p:sp>
      <p:sp>
        <p:nvSpPr>
          <p:cNvPr id="3" name="Content Placeholder 2">
            <a:extLst>
              <a:ext uri="{FF2B5EF4-FFF2-40B4-BE49-F238E27FC236}">
                <a16:creationId xmlns:a16="http://schemas.microsoft.com/office/drawing/2014/main" id="{B7183FA1-AADF-1E22-7604-CCBF9D80F629}"/>
              </a:ext>
            </a:extLst>
          </p:cNvPr>
          <p:cNvSpPr>
            <a:spLocks noGrp="1"/>
          </p:cNvSpPr>
          <p:nvPr>
            <p:ph idx="1"/>
          </p:nvPr>
        </p:nvSpPr>
        <p:spPr>
          <a:xfrm>
            <a:off x="254410" y="902889"/>
            <a:ext cx="8534400" cy="5345511"/>
          </a:xfrm>
        </p:spPr>
        <p:txBody>
          <a:bodyPr/>
          <a:lstStyle/>
          <a:p>
            <a:r>
              <a:rPr lang="en-US" sz="1800" dirty="0"/>
              <a:t>ERCOT has sent RFIs to the Market Participants to share the Ancillary Service Qualified MWs for Regulation, ECRS, RRS-FFR and Non-Spin that will apply to each ESR post implementation of Real Time Co-Optimization with Battery Single Model(RTC+B.)</a:t>
            </a:r>
          </a:p>
          <a:p>
            <a:pPr marL="0" indent="0">
              <a:buNone/>
            </a:pPr>
            <a:endParaRPr lang="en-US" sz="1800" dirty="0"/>
          </a:p>
          <a:p>
            <a:r>
              <a:rPr lang="en-US" sz="1800" dirty="0"/>
              <a:t>ERCOT has based the AS Qualified MWs with the existing qualified MWs for the ESR’s injection side(ESR-GR), ESR’s charging side and submitted data during the AS qualification process. </a:t>
            </a:r>
          </a:p>
          <a:p>
            <a:pPr marL="0" indent="0">
              <a:buNone/>
            </a:pPr>
            <a:endParaRPr lang="en-US" sz="1800" dirty="0"/>
          </a:p>
          <a:p>
            <a:r>
              <a:rPr lang="en-US" sz="1800" dirty="0"/>
              <a:t>ERCOT has also shared how each ESR’s qualified MWs for Regulation and ECRS are adjusted for </a:t>
            </a:r>
            <a:r>
              <a:rPr lang="en-US" sz="1800" i="1" dirty="0"/>
              <a:t>NPRR1282:Ancillary Service Duration under Real-Time Co-Optimization</a:t>
            </a:r>
            <a:endParaRPr lang="en-US" sz="2400" dirty="0"/>
          </a:p>
          <a:p>
            <a:endParaRPr lang="en-US" sz="2400" dirty="0"/>
          </a:p>
          <a:p>
            <a:endParaRPr lang="en-US" sz="2400" dirty="0"/>
          </a:p>
          <a:p>
            <a:endParaRPr lang="en-US" sz="2400" dirty="0"/>
          </a:p>
          <a:p>
            <a:pPr lvl="1"/>
            <a:endParaRPr lang="en-US" sz="2200" dirty="0"/>
          </a:p>
          <a:p>
            <a:pPr lvl="1"/>
            <a:endParaRPr lang="en-US" sz="2200" dirty="0"/>
          </a:p>
          <a:p>
            <a:endParaRPr lang="en-US" sz="2400" dirty="0"/>
          </a:p>
        </p:txBody>
      </p:sp>
      <p:sp>
        <p:nvSpPr>
          <p:cNvPr id="4" name="Slide Number Placeholder 3">
            <a:extLst>
              <a:ext uri="{FF2B5EF4-FFF2-40B4-BE49-F238E27FC236}">
                <a16:creationId xmlns:a16="http://schemas.microsoft.com/office/drawing/2014/main" id="{B609969B-8CDD-4A8B-C782-346C6E9E0C6A}"/>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2617511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1500"/>
          </a:xfrm>
        </p:spPr>
        <p:txBody>
          <a:bodyPr/>
          <a:lstStyle/>
          <a:p>
            <a:r>
              <a:rPr lang="en-US" dirty="0"/>
              <a:t>RRS-PFR Qualification approach for ESRs</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
        <p:nvSpPr>
          <p:cNvPr id="19" name="Content Placeholder 18"/>
          <p:cNvSpPr>
            <a:spLocks noGrp="1"/>
          </p:cNvSpPr>
          <p:nvPr>
            <p:ph idx="1"/>
          </p:nvPr>
        </p:nvSpPr>
        <p:spPr>
          <a:xfrm>
            <a:off x="304800" y="895351"/>
            <a:ext cx="8610600" cy="5585618"/>
          </a:xfrm>
        </p:spPr>
        <p:txBody>
          <a:bodyPr/>
          <a:lstStyle/>
          <a:p>
            <a:r>
              <a:rPr lang="en-US" sz="1800" dirty="0"/>
              <a:t>Under RTC+B, ERCOT’s expectation is that the droop characteristic of an ESR is based on its full range, i.e. LSL to HSL. For instance, a 1% droop response would be such that if ESR were to be charging at LSL, when frequency drops to 59.4 Hz(i.e. a 1% change from nominal frequency), the ESR will provide 100% response by moving from LSL to HSL.</a:t>
            </a:r>
          </a:p>
          <a:p>
            <a:pPr lvl="1"/>
            <a:r>
              <a:rPr lang="en-US" sz="1400" dirty="0">
                <a:solidFill>
                  <a:schemeClr val="accent1"/>
                </a:solidFill>
              </a:rPr>
              <a:t>An ESR that is set up to meet the expectations as described in this example is considered as 1% response ESR and will be qualified for RRS-PFR up to 100% of their HSL to LSL range.</a:t>
            </a:r>
          </a:p>
          <a:p>
            <a:r>
              <a:rPr lang="en-US" sz="1800" dirty="0"/>
              <a:t>ERCOT understands that some ESRs likely are not setup to follow droop characteristics described above and absent a control system change may move from LSL to 0 in the example above.</a:t>
            </a:r>
          </a:p>
          <a:p>
            <a:pPr lvl="1"/>
            <a:r>
              <a:rPr lang="en-US" sz="1400" dirty="0">
                <a:solidFill>
                  <a:schemeClr val="accent1"/>
                </a:solidFill>
              </a:rPr>
              <a:t>Such ESRs are considered as an effective 2% response ESR and will be qualified for RRS-PFR up to 50% of their HSL to LSL range. The QSE have the option of keeping the same settings or change the control system such that they can meet 1% droop characteristics. </a:t>
            </a:r>
          </a:p>
          <a:p>
            <a:r>
              <a:rPr lang="en-US" sz="1800" dirty="0"/>
              <a:t>ERCOT’s review showed that all Governor Frequency Response tests submitted for ESRs currently use ESR base load as HSL. In the RFI, ERCOT requested QSEs to determine the option they would like to use and re-submit the Governor Frequency Response tests in the ERCOT NDCRC application for each ESR with Base Load set to HSL-LSL.</a:t>
            </a:r>
          </a:p>
          <a:p>
            <a:pPr lvl="1"/>
            <a:r>
              <a:rPr lang="en-US" sz="1400" dirty="0">
                <a:solidFill>
                  <a:schemeClr val="accent1"/>
                </a:solidFill>
              </a:rPr>
              <a:t>ERCOT intends to use these resubmitted forms to update each ESRs RRS % Limit.</a:t>
            </a:r>
          </a:p>
          <a:p>
            <a:endParaRPr lang="en-US" sz="1800" dirty="0"/>
          </a:p>
        </p:txBody>
      </p:sp>
    </p:spTree>
    <p:extLst>
      <p:ext uri="{BB962C8B-B14F-4D97-AF65-F5344CB8AC3E}">
        <p14:creationId xmlns:p14="http://schemas.microsoft.com/office/powerpoint/2010/main" val="3895874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RRS-PFR Qualification approach for ESRs</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6" name="Chart 5">
            <a:extLst>
              <a:ext uri="{FF2B5EF4-FFF2-40B4-BE49-F238E27FC236}">
                <a16:creationId xmlns:a16="http://schemas.microsoft.com/office/drawing/2014/main" id="{A7704F19-9560-3766-34EE-9FB891D40A06}"/>
              </a:ext>
            </a:extLst>
          </p:cNvPr>
          <p:cNvGraphicFramePr/>
          <p:nvPr/>
        </p:nvGraphicFramePr>
        <p:xfrm>
          <a:off x="4391599" y="584200"/>
          <a:ext cx="4422201" cy="380484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Table 7">
            <a:extLst>
              <a:ext uri="{FF2B5EF4-FFF2-40B4-BE49-F238E27FC236}">
                <a16:creationId xmlns:a16="http://schemas.microsoft.com/office/drawing/2014/main" id="{8493B175-2DE6-2A7E-A223-D6350AFBD4F7}"/>
              </a:ext>
            </a:extLst>
          </p:cNvPr>
          <p:cNvGraphicFramePr>
            <a:graphicFrameLocks noGrp="1"/>
          </p:cNvGraphicFramePr>
          <p:nvPr>
            <p:extLst>
              <p:ext uri="{D42A27DB-BD31-4B8C-83A1-F6EECF244321}">
                <p14:modId xmlns:p14="http://schemas.microsoft.com/office/powerpoint/2010/main" val="633559503"/>
              </p:ext>
            </p:extLst>
          </p:nvPr>
        </p:nvGraphicFramePr>
        <p:xfrm>
          <a:off x="343256" y="841466"/>
          <a:ext cx="8229600" cy="3002280"/>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2831735365"/>
                    </a:ext>
                  </a:extLst>
                </a:gridCol>
                <a:gridCol w="6934200">
                  <a:extLst>
                    <a:ext uri="{9D8B030D-6E8A-4147-A177-3AD203B41FA5}">
                      <a16:colId xmlns:a16="http://schemas.microsoft.com/office/drawing/2014/main" val="1890647016"/>
                    </a:ext>
                  </a:extLst>
                </a:gridCol>
              </a:tblGrid>
              <a:tr h="381000">
                <a:tc gridSpan="2">
                  <a:txBody>
                    <a:bodyPr/>
                    <a:lstStyle/>
                    <a:p>
                      <a:pPr algn="ctr"/>
                      <a:r>
                        <a:rPr lang="en-US" dirty="0"/>
                        <a:t>RFI Summary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6981794"/>
                  </a:ext>
                </a:extLst>
              </a:tr>
              <a:tr h="495031">
                <a:tc>
                  <a:txBody>
                    <a:bodyPr/>
                    <a:lstStyle/>
                    <a:p>
                      <a:r>
                        <a:rPr lang="en-US" sz="1400" dirty="0"/>
                        <a:t>Option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ESRs are already tuned to move from LSL to HSL for 1% change in frequency(Considered as 1% droop Resources). These ESRs will submit an updated test to demonstrate the 1% droop response with ESR base load set to HSL-LSL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5877794"/>
                  </a:ext>
                </a:extLst>
              </a:tr>
              <a:tr h="457200">
                <a:tc>
                  <a:txBody>
                    <a:bodyPr/>
                    <a:lstStyle/>
                    <a:p>
                      <a:r>
                        <a:rPr lang="en-US" sz="1400" dirty="0"/>
                        <a:t>Option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ESRs are tuned to moved from 0 to HSL or LSL to 0 for 1% change in frequency. These ESRs intend to operate with this setting and considered as 2% droop Resources. These ESRs will submit an updated test using existing PFR test data with ESR base load set to HSL-LSL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2032585"/>
                  </a:ext>
                </a:extLst>
              </a:tr>
              <a:tr h="738719">
                <a:tc>
                  <a:txBody>
                    <a:bodyPr/>
                    <a:lstStyle/>
                    <a:p>
                      <a:r>
                        <a:rPr lang="en-US" sz="1400" dirty="0"/>
                        <a:t>Option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The ESRs are tuned to move from 0 to HSL or LSL to 0 for 1% changes in frequency, i.e., they are 2% droop Resources, however these ESRs will change the droop settings to meet the 1% droop expectations and submit a test to demonstrate 1% droop response with ESR base load set to HSL-LSL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9855215"/>
                  </a:ext>
                </a:extLst>
              </a:tr>
            </a:tbl>
          </a:graphicData>
        </a:graphic>
      </p:graphicFrame>
      <p:sp>
        <p:nvSpPr>
          <p:cNvPr id="3" name="TextBox 2">
            <a:extLst>
              <a:ext uri="{FF2B5EF4-FFF2-40B4-BE49-F238E27FC236}">
                <a16:creationId xmlns:a16="http://schemas.microsoft.com/office/drawing/2014/main" id="{4A116010-BEF6-80FD-9A86-884233E9D65A}"/>
              </a:ext>
            </a:extLst>
          </p:cNvPr>
          <p:cNvSpPr txBox="1"/>
          <p:nvPr/>
        </p:nvSpPr>
        <p:spPr>
          <a:xfrm>
            <a:off x="304800" y="3872321"/>
            <a:ext cx="8763000" cy="2031325"/>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2"/>
                </a:solidFill>
              </a:rPr>
              <a:t>Several ESRs in Option 1 and Option 3, have not submitted the updated PFR tests. </a:t>
            </a:r>
            <a:r>
              <a:rPr lang="en-US">
                <a:solidFill>
                  <a:schemeClr val="tx2"/>
                </a:solidFill>
              </a:rPr>
              <a:t>Additionally, </a:t>
            </a:r>
            <a:r>
              <a:rPr lang="en-US" dirty="0">
                <a:solidFill>
                  <a:schemeClr val="tx2"/>
                </a:solidFill>
              </a:rPr>
              <a:t>changing the droop settings will require QSEs to submit new Dynamic models for ERCOTs approval per ERCOT Planning Guide. </a:t>
            </a:r>
          </a:p>
          <a:p>
            <a:endParaRPr lang="en-US" dirty="0">
              <a:solidFill>
                <a:schemeClr val="tx2"/>
              </a:solidFill>
            </a:endParaRPr>
          </a:p>
          <a:p>
            <a:pPr marL="285750" indent="-285750">
              <a:buFont typeface="Arial" panose="020B0604020202020204" pitchFamily="34" charset="0"/>
              <a:buChar char="•"/>
            </a:pPr>
            <a:r>
              <a:rPr lang="en-US" dirty="0">
                <a:solidFill>
                  <a:schemeClr val="tx2"/>
                </a:solidFill>
              </a:rPr>
              <a:t>It is essential that QSEs submit the updated tests as soon as possible for ERCOT to seed the RRS percentage limits that reflects the droop characteristics in the network model before RTCB go-live.</a:t>
            </a:r>
          </a:p>
        </p:txBody>
      </p:sp>
    </p:spTree>
    <p:extLst>
      <p:ext uri="{BB962C8B-B14F-4D97-AF65-F5344CB8AC3E}">
        <p14:creationId xmlns:p14="http://schemas.microsoft.com/office/powerpoint/2010/main" val="1133701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BB86F-172B-266F-DE33-D960E1E09A09}"/>
              </a:ext>
            </a:extLst>
          </p:cNvPr>
          <p:cNvSpPr>
            <a:spLocks noGrp="1"/>
          </p:cNvSpPr>
          <p:nvPr>
            <p:ph type="title"/>
          </p:nvPr>
        </p:nvSpPr>
        <p:spPr/>
        <p:txBody>
          <a:bodyPr/>
          <a:lstStyle/>
          <a:p>
            <a:r>
              <a:rPr lang="en-US" dirty="0"/>
              <a:t>RRS-PFR Qualification approach for ESRs</a:t>
            </a:r>
          </a:p>
        </p:txBody>
      </p:sp>
      <p:sp>
        <p:nvSpPr>
          <p:cNvPr id="3" name="Content Placeholder 2">
            <a:extLst>
              <a:ext uri="{FF2B5EF4-FFF2-40B4-BE49-F238E27FC236}">
                <a16:creationId xmlns:a16="http://schemas.microsoft.com/office/drawing/2014/main" id="{5DF9CE24-2828-37DA-1027-FC7F9364AD67}"/>
              </a:ext>
            </a:extLst>
          </p:cNvPr>
          <p:cNvSpPr>
            <a:spLocks noGrp="1"/>
          </p:cNvSpPr>
          <p:nvPr>
            <p:ph idx="1"/>
          </p:nvPr>
        </p:nvSpPr>
        <p:spPr/>
        <p:txBody>
          <a:bodyPr/>
          <a:lstStyle/>
          <a:p>
            <a:pPr marL="285750" indent="-285750"/>
            <a:r>
              <a:rPr lang="en-US" sz="1800" dirty="0"/>
              <a:t>To expedite the process, ERCOT is asking QSEs to submit updated tests for ESRs using the existing PFR test data and settings, which will categorize the ESRs under Option 2. This approach will not impact the maximum amount of RRS-PFR an ESR can provide as an effective 2% droop Resource. </a:t>
            </a:r>
          </a:p>
          <a:p>
            <a:pPr marL="685800" lvl="1"/>
            <a:r>
              <a:rPr lang="en-US" sz="1600" dirty="0"/>
              <a:t>For example, a ± 100 MW ESR that is currently qualified for RRS-PFR for 100% of HSL on ESR-GR and 100% of MPC on ESR-CLR can provide maximum RRS-PFR response of 100 MW for 1% change in frequency. </a:t>
            </a:r>
          </a:p>
          <a:p>
            <a:pPr marL="685800" lvl="1"/>
            <a:r>
              <a:rPr lang="en-US" sz="1600" dirty="0"/>
              <a:t>Under RTCB, this ESR will be a 2% droop Resource until droop settings are changed and will provide a maximum RRS-PFR response of 100 (i.e.,50% of HSL-LSL) for a 1% change in frequency.</a:t>
            </a:r>
          </a:p>
          <a:p>
            <a:r>
              <a:rPr lang="en-US" sz="1800" dirty="0"/>
              <a:t>This approach will quickly establish initial RRS qualification amounts for the ESRs for RTCB go-live. The ESRs can continue to work on adjusting the droop settings to meet the 1% droop expectation and submit a PFR test reflecting these changes to increase the RRS qualification amount.</a:t>
            </a:r>
          </a:p>
          <a:p>
            <a:endParaRPr lang="en-US" dirty="0"/>
          </a:p>
        </p:txBody>
      </p:sp>
      <p:sp>
        <p:nvSpPr>
          <p:cNvPr id="4" name="Slide Number Placeholder 3">
            <a:extLst>
              <a:ext uri="{FF2B5EF4-FFF2-40B4-BE49-F238E27FC236}">
                <a16:creationId xmlns:a16="http://schemas.microsoft.com/office/drawing/2014/main" id="{3A1490C0-98EC-103D-0902-8F089B32CB4B}"/>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827241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04D12-B15E-A835-5262-3FCB262AB8E4}"/>
              </a:ext>
            </a:extLst>
          </p:cNvPr>
          <p:cNvSpPr>
            <a:spLocks noGrp="1"/>
          </p:cNvSpPr>
          <p:nvPr>
            <p:ph type="title"/>
          </p:nvPr>
        </p:nvSpPr>
        <p:spPr/>
        <p:txBody>
          <a:bodyPr/>
          <a:lstStyle/>
          <a:p>
            <a:r>
              <a:rPr lang="en-US" dirty="0"/>
              <a:t>Example1</a:t>
            </a:r>
          </a:p>
        </p:txBody>
      </p:sp>
      <p:sp>
        <p:nvSpPr>
          <p:cNvPr id="3" name="Content Placeholder 2">
            <a:extLst>
              <a:ext uri="{FF2B5EF4-FFF2-40B4-BE49-F238E27FC236}">
                <a16:creationId xmlns:a16="http://schemas.microsoft.com/office/drawing/2014/main" id="{12D10375-F545-E17E-ECC7-0FD034324B0B}"/>
              </a:ext>
            </a:extLst>
          </p:cNvPr>
          <p:cNvSpPr>
            <a:spLocks noGrp="1"/>
          </p:cNvSpPr>
          <p:nvPr>
            <p:ph idx="1"/>
          </p:nvPr>
        </p:nvSpPr>
        <p:spPr>
          <a:xfrm>
            <a:off x="304800" y="762000"/>
            <a:ext cx="8839200" cy="5280821"/>
          </a:xfrm>
        </p:spPr>
        <p:txBody>
          <a:bodyPr/>
          <a:lstStyle/>
          <a:p>
            <a:pPr marL="0" indent="0">
              <a:buNone/>
            </a:pPr>
            <a:r>
              <a:rPr lang="en-US" sz="1800" dirty="0"/>
              <a:t>±100 MW ESR is tuned to provide 100% of HSL response with 1% droop for 1% change in frequency and ESR intends to keep these settings. Effective droop for such ESRs with Base Load set to full range is 2%.</a:t>
            </a:r>
          </a:p>
          <a:p>
            <a:pPr marL="0" indent="0">
              <a:buNone/>
            </a:pPr>
            <a:endParaRPr lang="en-US" sz="1800" dirty="0"/>
          </a:p>
        </p:txBody>
      </p:sp>
      <p:sp>
        <p:nvSpPr>
          <p:cNvPr id="4" name="Slide Number Placeholder 3">
            <a:extLst>
              <a:ext uri="{FF2B5EF4-FFF2-40B4-BE49-F238E27FC236}">
                <a16:creationId xmlns:a16="http://schemas.microsoft.com/office/drawing/2014/main" id="{0CDCD812-0474-75A4-2332-567031E36A05}"/>
              </a:ext>
            </a:extLst>
          </p:cNvPr>
          <p:cNvSpPr>
            <a:spLocks noGrp="1"/>
          </p:cNvSpPr>
          <p:nvPr>
            <p:ph type="sldNum" sz="quarter" idx="4"/>
          </p:nvPr>
        </p:nvSpPr>
        <p:spPr/>
        <p:txBody>
          <a:bodyPr/>
          <a:lstStyle/>
          <a:p>
            <a:fld id="{1D93BD3E-1E9A-4970-A6F7-E7AC52762E0C}" type="slidenum">
              <a:rPr lang="en-US" smtClean="0"/>
              <a:pPr/>
              <a:t>6</a:t>
            </a:fld>
            <a:endParaRPr lang="en-US"/>
          </a:p>
        </p:txBody>
      </p:sp>
      <p:pic>
        <p:nvPicPr>
          <p:cNvPr id="5" name="Picture 4">
            <a:extLst>
              <a:ext uri="{FF2B5EF4-FFF2-40B4-BE49-F238E27FC236}">
                <a16:creationId xmlns:a16="http://schemas.microsoft.com/office/drawing/2014/main" id="{26B45EC3-7CD4-82B3-F52D-57EFBE5EA237}"/>
              </a:ext>
            </a:extLst>
          </p:cNvPr>
          <p:cNvPicPr>
            <a:picLocks noChangeAspect="1"/>
          </p:cNvPicPr>
          <p:nvPr/>
        </p:nvPicPr>
        <p:blipFill>
          <a:blip r:embed="rId2"/>
          <a:stretch>
            <a:fillRect/>
          </a:stretch>
        </p:blipFill>
        <p:spPr>
          <a:xfrm>
            <a:off x="397379" y="2438189"/>
            <a:ext cx="3993226" cy="2438611"/>
          </a:xfrm>
          <a:prstGeom prst="rect">
            <a:avLst/>
          </a:prstGeom>
        </p:spPr>
      </p:pic>
      <p:sp>
        <p:nvSpPr>
          <p:cNvPr id="9" name="TextBox 8">
            <a:extLst>
              <a:ext uri="{FF2B5EF4-FFF2-40B4-BE49-F238E27FC236}">
                <a16:creationId xmlns:a16="http://schemas.microsoft.com/office/drawing/2014/main" id="{92F51EF4-2384-C2E5-20D8-E574A32CA123}"/>
              </a:ext>
            </a:extLst>
          </p:cNvPr>
          <p:cNvSpPr txBox="1"/>
          <p:nvPr/>
        </p:nvSpPr>
        <p:spPr>
          <a:xfrm>
            <a:off x="1600200" y="1992868"/>
            <a:ext cx="2373470" cy="369332"/>
          </a:xfrm>
          <a:prstGeom prst="rect">
            <a:avLst/>
          </a:prstGeom>
          <a:noFill/>
        </p:spPr>
        <p:txBody>
          <a:bodyPr wrap="none" rtlCol="0">
            <a:spAutoFit/>
          </a:bodyPr>
          <a:lstStyle/>
          <a:p>
            <a:r>
              <a:rPr lang="en-US" dirty="0">
                <a:solidFill>
                  <a:schemeClr val="accent1"/>
                </a:solidFill>
              </a:rPr>
              <a:t>NDCRC Existing Test</a:t>
            </a:r>
          </a:p>
        </p:txBody>
      </p:sp>
      <p:sp>
        <p:nvSpPr>
          <p:cNvPr id="10" name="TextBox 9">
            <a:extLst>
              <a:ext uri="{FF2B5EF4-FFF2-40B4-BE49-F238E27FC236}">
                <a16:creationId xmlns:a16="http://schemas.microsoft.com/office/drawing/2014/main" id="{7F3A6E08-5691-A6B5-B9FC-F3D423219F0A}"/>
              </a:ext>
            </a:extLst>
          </p:cNvPr>
          <p:cNvSpPr txBox="1"/>
          <p:nvPr/>
        </p:nvSpPr>
        <p:spPr>
          <a:xfrm>
            <a:off x="4540665" y="2025142"/>
            <a:ext cx="4287777" cy="276999"/>
          </a:xfrm>
          <a:prstGeom prst="rect">
            <a:avLst/>
          </a:prstGeom>
          <a:noFill/>
        </p:spPr>
        <p:txBody>
          <a:bodyPr wrap="none" rtlCol="0">
            <a:spAutoFit/>
          </a:bodyPr>
          <a:lstStyle/>
          <a:p>
            <a:r>
              <a:rPr lang="en-US" sz="1200" dirty="0">
                <a:solidFill>
                  <a:schemeClr val="accent1"/>
                </a:solidFill>
              </a:rPr>
              <a:t>NDCRC Expected Test with ESR Base Load set to full range</a:t>
            </a:r>
          </a:p>
        </p:txBody>
      </p:sp>
      <p:sp>
        <p:nvSpPr>
          <p:cNvPr id="15" name="Rectangle 14">
            <a:extLst>
              <a:ext uri="{FF2B5EF4-FFF2-40B4-BE49-F238E27FC236}">
                <a16:creationId xmlns:a16="http://schemas.microsoft.com/office/drawing/2014/main" id="{F5A63646-98F6-373A-57AB-028C787C9A39}"/>
              </a:ext>
            </a:extLst>
          </p:cNvPr>
          <p:cNvSpPr/>
          <p:nvPr/>
        </p:nvSpPr>
        <p:spPr>
          <a:xfrm>
            <a:off x="838200" y="4495800"/>
            <a:ext cx="2971800" cy="15240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E379DC17-5474-7CCF-4660-0D38C2A45C79}"/>
              </a:ext>
            </a:extLst>
          </p:cNvPr>
          <p:cNvPicPr>
            <a:picLocks noChangeAspect="1"/>
          </p:cNvPicPr>
          <p:nvPr/>
        </p:nvPicPr>
        <p:blipFill>
          <a:blip r:embed="rId3"/>
          <a:stretch>
            <a:fillRect/>
          </a:stretch>
        </p:blipFill>
        <p:spPr>
          <a:xfrm>
            <a:off x="4664580" y="2385553"/>
            <a:ext cx="4136520" cy="2543881"/>
          </a:xfrm>
          <a:prstGeom prst="rect">
            <a:avLst/>
          </a:prstGeom>
        </p:spPr>
      </p:pic>
      <p:sp>
        <p:nvSpPr>
          <p:cNvPr id="16" name="TextBox 15">
            <a:extLst>
              <a:ext uri="{FF2B5EF4-FFF2-40B4-BE49-F238E27FC236}">
                <a16:creationId xmlns:a16="http://schemas.microsoft.com/office/drawing/2014/main" id="{49E09074-842A-4433-5452-FB6637E1560F}"/>
              </a:ext>
            </a:extLst>
          </p:cNvPr>
          <p:cNvSpPr txBox="1"/>
          <p:nvPr/>
        </p:nvSpPr>
        <p:spPr>
          <a:xfrm>
            <a:off x="381000" y="5420755"/>
            <a:ext cx="8011809" cy="369332"/>
          </a:xfrm>
          <a:prstGeom prst="rect">
            <a:avLst/>
          </a:prstGeom>
          <a:noFill/>
        </p:spPr>
        <p:txBody>
          <a:bodyPr wrap="none" rtlCol="0">
            <a:spAutoFit/>
          </a:bodyPr>
          <a:lstStyle/>
          <a:p>
            <a:r>
              <a:rPr lang="en-US" dirty="0">
                <a:solidFill>
                  <a:srgbClr val="FF0000"/>
                </a:solidFill>
              </a:rPr>
              <a:t>Note: The Maximum Droop setting per ERCOT Nodal Operating Guide is 5%</a:t>
            </a:r>
          </a:p>
        </p:txBody>
      </p:sp>
    </p:spTree>
    <p:extLst>
      <p:ext uri="{BB962C8B-B14F-4D97-AF65-F5344CB8AC3E}">
        <p14:creationId xmlns:p14="http://schemas.microsoft.com/office/powerpoint/2010/main" val="2788538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C8230-9D49-29E1-4DEB-88EC5AA53D2E}"/>
              </a:ext>
            </a:extLst>
          </p:cNvPr>
          <p:cNvSpPr>
            <a:spLocks noGrp="1"/>
          </p:cNvSpPr>
          <p:nvPr>
            <p:ph type="title"/>
          </p:nvPr>
        </p:nvSpPr>
        <p:spPr/>
        <p:txBody>
          <a:bodyPr/>
          <a:lstStyle/>
          <a:p>
            <a:r>
              <a:rPr lang="en-US" dirty="0"/>
              <a:t>Example2</a:t>
            </a:r>
          </a:p>
        </p:txBody>
      </p:sp>
      <p:sp>
        <p:nvSpPr>
          <p:cNvPr id="3" name="Content Placeholder 2">
            <a:extLst>
              <a:ext uri="{FF2B5EF4-FFF2-40B4-BE49-F238E27FC236}">
                <a16:creationId xmlns:a16="http://schemas.microsoft.com/office/drawing/2014/main" id="{E6AFFFB7-A3E4-5D11-3031-F8FA4669C027}"/>
              </a:ext>
            </a:extLst>
          </p:cNvPr>
          <p:cNvSpPr>
            <a:spLocks noGrp="1"/>
          </p:cNvSpPr>
          <p:nvPr>
            <p:ph idx="1"/>
          </p:nvPr>
        </p:nvSpPr>
        <p:spPr>
          <a:xfrm>
            <a:off x="304800" y="902889"/>
            <a:ext cx="8534400" cy="5052221"/>
          </a:xfrm>
        </p:spPr>
        <p:txBody>
          <a:bodyPr/>
          <a:lstStyle/>
          <a:p>
            <a:pPr marL="0" indent="0">
              <a:buNone/>
            </a:pPr>
            <a:r>
              <a:rPr lang="en-US" sz="1800" dirty="0"/>
              <a:t>±100 MW ESR is already tuned to provide 100% of HSL to LSL response for 1% change in frequency or ESR is tuned to 100% of HSL response for 1% change in frequency and intends to change control settings to meet HSL to LSL expectation. Expected NDCRC test </a:t>
            </a:r>
            <a:r>
              <a:rPr lang="en-US" sz="1800"/>
              <a:t>is below.</a:t>
            </a:r>
            <a:endParaRPr lang="en-US" sz="1800" dirty="0"/>
          </a:p>
          <a:p>
            <a:pPr marL="0" indent="0">
              <a:buNone/>
            </a:pPr>
            <a:endParaRPr lang="en-US" dirty="0"/>
          </a:p>
        </p:txBody>
      </p:sp>
      <p:sp>
        <p:nvSpPr>
          <p:cNvPr id="4" name="Slide Number Placeholder 3">
            <a:extLst>
              <a:ext uri="{FF2B5EF4-FFF2-40B4-BE49-F238E27FC236}">
                <a16:creationId xmlns:a16="http://schemas.microsoft.com/office/drawing/2014/main" id="{878C7531-6D57-B1C1-0F6B-CCD905C64943}"/>
              </a:ext>
            </a:extLst>
          </p:cNvPr>
          <p:cNvSpPr>
            <a:spLocks noGrp="1"/>
          </p:cNvSpPr>
          <p:nvPr>
            <p:ph type="sldNum" sz="quarter" idx="4"/>
          </p:nvPr>
        </p:nvSpPr>
        <p:spPr/>
        <p:txBody>
          <a:bodyPr/>
          <a:lstStyle/>
          <a:p>
            <a:fld id="{1D93BD3E-1E9A-4970-A6F7-E7AC52762E0C}" type="slidenum">
              <a:rPr lang="en-US" smtClean="0"/>
              <a:pPr/>
              <a:t>7</a:t>
            </a:fld>
            <a:endParaRPr lang="en-US"/>
          </a:p>
        </p:txBody>
      </p:sp>
      <p:pic>
        <p:nvPicPr>
          <p:cNvPr id="10" name="Picture 9">
            <a:extLst>
              <a:ext uri="{FF2B5EF4-FFF2-40B4-BE49-F238E27FC236}">
                <a16:creationId xmlns:a16="http://schemas.microsoft.com/office/drawing/2014/main" id="{EEB15A9E-C89A-4DF4-8A09-FBBB2F34017D}"/>
              </a:ext>
            </a:extLst>
          </p:cNvPr>
          <p:cNvPicPr>
            <a:picLocks noChangeAspect="1"/>
          </p:cNvPicPr>
          <p:nvPr/>
        </p:nvPicPr>
        <p:blipFill>
          <a:blip r:embed="rId2"/>
          <a:stretch>
            <a:fillRect/>
          </a:stretch>
        </p:blipFill>
        <p:spPr>
          <a:xfrm>
            <a:off x="1295400" y="2514600"/>
            <a:ext cx="6393734" cy="3116850"/>
          </a:xfrm>
          <a:prstGeom prst="rect">
            <a:avLst/>
          </a:prstGeom>
        </p:spPr>
      </p:pic>
    </p:spTree>
    <p:extLst>
      <p:ext uri="{BB962C8B-B14F-4D97-AF65-F5344CB8AC3E}">
        <p14:creationId xmlns:p14="http://schemas.microsoft.com/office/powerpoint/2010/main" val="3513352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2667000"/>
            <a:ext cx="6400800" cy="1752600"/>
          </a:xfrm>
        </p:spPr>
        <p:txBody>
          <a:bodyPr/>
          <a:lstStyle/>
          <a:p>
            <a:r>
              <a:rPr lang="en-US" sz="4800" b="1" dirty="0">
                <a:solidFill>
                  <a:schemeClr val="tx2"/>
                </a:solidFill>
              </a:rPr>
              <a:t>Questions</a:t>
            </a:r>
          </a:p>
        </p:txBody>
      </p:sp>
    </p:spTree>
    <p:extLst>
      <p:ext uri="{BB962C8B-B14F-4D97-AF65-F5344CB8AC3E}">
        <p14:creationId xmlns:p14="http://schemas.microsoft.com/office/powerpoint/2010/main" val="55726774"/>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2" ma:contentTypeDescription="Create a new document." ma:contentTypeScope="" ma:versionID="63b4750df494f1e899998ba0dd64b591">
  <xsd:schema xmlns:xsd="http://www.w3.org/2001/XMLSchema" xmlns:xs="http://www.w3.org/2001/XMLSchema" xmlns:p="http://schemas.microsoft.com/office/2006/metadata/properties" xmlns:ns2="c34af464-7aa1-4edd-9be4-83dffc1cb926" targetNamespace="http://schemas.microsoft.com/office/2006/metadata/properties" ma:root="true" ma:fieldsID="26b17897b0dee42c4ef932dfddf4050e"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schemas.microsoft.com/office/2006/documentManagement/types"/>
    <ds:schemaRef ds:uri="http://schemas.microsoft.com/office/2006/metadata/properties"/>
    <ds:schemaRef ds:uri="http://purl.org/dc/elements/1.1/"/>
    <ds:schemaRef ds:uri="http://purl.org/dc/terms/"/>
    <ds:schemaRef ds:uri="http://schemas.openxmlformats.org/package/2006/metadata/core-properties"/>
    <ds:schemaRef ds:uri="http://purl.org/dc/dcmitype/"/>
    <ds:schemaRef ds:uri="http://www.w3.org/XML/1998/namespace"/>
    <ds:schemaRef ds:uri="http://schemas.microsoft.com/office/infopath/2007/PartnerControls"/>
    <ds:schemaRef ds:uri="c34af464-7aa1-4edd-9be4-83dffc1cb926"/>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843EB0A4-50A9-4E33-98AC-BC2B61C8A1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9497</TotalTime>
  <Words>999</Words>
  <Application>Microsoft Office PowerPoint</Application>
  <PresentationFormat>On-screen Show (4:3)</PresentationFormat>
  <Paragraphs>56</Paragraphs>
  <Slides>8</Slides>
  <Notes>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8</vt:i4>
      </vt:variant>
    </vt:vector>
  </HeadingPairs>
  <TitlesOfParts>
    <vt:vector size="12" baseType="lpstr">
      <vt:lpstr>Arial</vt:lpstr>
      <vt:lpstr>Calibri</vt:lpstr>
      <vt:lpstr>1_Custom Design</vt:lpstr>
      <vt:lpstr>Office Theme</vt:lpstr>
      <vt:lpstr>PowerPoint Presentation</vt:lpstr>
      <vt:lpstr>Ancillary Service Qualification under ESR Single model</vt:lpstr>
      <vt:lpstr>RRS-PFR Qualification approach for ESRs</vt:lpstr>
      <vt:lpstr>RRS-PFR Qualification approach for ESRs</vt:lpstr>
      <vt:lpstr>RRS-PFR Qualification approach for ESRs</vt:lpstr>
      <vt:lpstr>Example1</vt:lpstr>
      <vt:lpstr>Example2</vt:lpstr>
      <vt:lpstr>PowerPoint Presentation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Masanna Gari, Abhi</cp:lastModifiedBy>
  <cp:revision>41</cp:revision>
  <cp:lastPrinted>2016-01-21T20:53:15Z</cp:lastPrinted>
  <dcterms:created xsi:type="dcterms:W3CDTF">2016-01-21T15:20:31Z</dcterms:created>
  <dcterms:modified xsi:type="dcterms:W3CDTF">2025-10-23T19:02:08Z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2023-12-01T21:30:19Z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bf7fece8-3bbd-4980-aa61-62d883ce3033</vt:lpwstr>
  </property>
  <property fmtid="{D5CDD505-2E9C-101B-9397-08002B2CF9AE}" pid="9" name="MSIP_Label_7084cbda-52b8-46fb-a7b7-cb5bd465ed85_ContentBits">
    <vt:lpwstr>0</vt:lpwstr>
  </property>
</Properties>
</file>